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2" r:id="rId2"/>
    <p:sldId id="256" r:id="rId3"/>
    <p:sldId id="274" r:id="rId4"/>
    <p:sldId id="285" r:id="rId5"/>
    <p:sldId id="282" r:id="rId6"/>
    <p:sldId id="286" r:id="rId7"/>
    <p:sldId id="271" r:id="rId8"/>
    <p:sldId id="270" r:id="rId9"/>
    <p:sldId id="269" r:id="rId10"/>
    <p:sldId id="287" r:id="rId11"/>
    <p:sldId id="266" r:id="rId12"/>
    <p:sldId id="288" r:id="rId13"/>
    <p:sldId id="275" r:id="rId14"/>
    <p:sldId id="267" r:id="rId15"/>
    <p:sldId id="268" r:id="rId16"/>
    <p:sldId id="276" r:id="rId17"/>
    <p:sldId id="289" r:id="rId18"/>
    <p:sldId id="279" r:id="rId19"/>
    <p:sldId id="280" r:id="rId20"/>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576"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E75EE4-98C1-470B-BA61-2EC04DA83236}" type="datetimeFigureOut">
              <a:rPr lang="de-DE" smtClean="0"/>
              <a:t>03.01.2017</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056DC6-774E-452D-A1C1-FE9CDD2EF185}" type="slidenum">
              <a:rPr lang="de-DE" smtClean="0"/>
              <a:t>‹Nr.›</a:t>
            </a:fld>
            <a:endParaRPr lang="de-DE"/>
          </a:p>
        </p:txBody>
      </p:sp>
    </p:spTree>
    <p:extLst>
      <p:ext uri="{BB962C8B-B14F-4D97-AF65-F5344CB8AC3E}">
        <p14:creationId xmlns:p14="http://schemas.microsoft.com/office/powerpoint/2010/main" val="3663514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lvl1pPr>
              <a:defRPr/>
            </a:lvl1pPr>
          </a:lstStyle>
          <a:p>
            <a:pPr>
              <a:defRPr/>
            </a:pPr>
            <a:fld id="{E1C6688B-9369-48D5-BE5F-132EA445F171}" type="datetime1">
              <a:rPr lang="de-DE" smtClean="0"/>
              <a:t>03.01.2017</a:t>
            </a:fld>
            <a:endParaRPr lang="de-DE"/>
          </a:p>
        </p:txBody>
      </p:sp>
      <p:sp>
        <p:nvSpPr>
          <p:cNvPr id="5" name="Fußzeilenplatzhalter 4"/>
          <p:cNvSpPr>
            <a:spLocks noGrp="1"/>
          </p:cNvSpPr>
          <p:nvPr>
            <p:ph type="ftr" sz="quarter" idx="11"/>
          </p:nvPr>
        </p:nvSpPr>
        <p:spPr/>
        <p:txBody>
          <a:bodyPr/>
          <a:lstStyle>
            <a:lvl1pPr>
              <a:defRPr/>
            </a:lvl1pPr>
          </a:lstStyle>
          <a:p>
            <a:pPr>
              <a:defRPr/>
            </a:pPr>
            <a:r>
              <a:rPr lang="de-DE" smtClean="0"/>
              <a:t>Landesserver Baden-Württemberg, Redaktion Deutsch, www.deutsch-bw.de</a:t>
            </a:r>
            <a:endParaRPr lang="de-DE"/>
          </a:p>
        </p:txBody>
      </p:sp>
      <p:sp>
        <p:nvSpPr>
          <p:cNvPr id="6" name="Foliennummernplatzhalter 5"/>
          <p:cNvSpPr>
            <a:spLocks noGrp="1"/>
          </p:cNvSpPr>
          <p:nvPr>
            <p:ph type="sldNum" sz="quarter" idx="12"/>
          </p:nvPr>
        </p:nvSpPr>
        <p:spPr/>
        <p:txBody>
          <a:bodyPr/>
          <a:lstStyle>
            <a:lvl1pPr>
              <a:defRPr/>
            </a:lvl1pPr>
          </a:lstStyle>
          <a:p>
            <a:pPr>
              <a:defRPr/>
            </a:pPr>
            <a:fld id="{B75C7898-BD1D-433D-A185-77B92702A7A5}" type="slidenum">
              <a:rPr lang="de-DE"/>
              <a:pPr>
                <a:defRPr/>
              </a:pPr>
              <a:t>‹Nr.›</a:t>
            </a:fld>
            <a:endParaRPr lang="de-DE"/>
          </a:p>
        </p:txBody>
      </p:sp>
    </p:spTree>
    <p:extLst>
      <p:ext uri="{BB962C8B-B14F-4D97-AF65-F5344CB8AC3E}">
        <p14:creationId xmlns:p14="http://schemas.microsoft.com/office/powerpoint/2010/main" val="3924083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78684872-9046-4682-BD79-32802CA588DB}" type="datetime1">
              <a:rPr lang="de-DE" smtClean="0"/>
              <a:t>03.01.2017</a:t>
            </a:fld>
            <a:endParaRPr lang="de-DE"/>
          </a:p>
        </p:txBody>
      </p:sp>
      <p:sp>
        <p:nvSpPr>
          <p:cNvPr id="5" name="Fußzeilenplatzhalter 4"/>
          <p:cNvSpPr>
            <a:spLocks noGrp="1"/>
          </p:cNvSpPr>
          <p:nvPr>
            <p:ph type="ftr" sz="quarter" idx="11"/>
          </p:nvPr>
        </p:nvSpPr>
        <p:spPr/>
        <p:txBody>
          <a:bodyPr/>
          <a:lstStyle>
            <a:lvl1pPr>
              <a:defRPr/>
            </a:lvl1pPr>
          </a:lstStyle>
          <a:p>
            <a:pPr>
              <a:defRPr/>
            </a:pPr>
            <a:r>
              <a:rPr lang="de-DE" smtClean="0"/>
              <a:t>Landesserver Baden-Württemberg, Redaktion Deutsch, www.deutsch-bw.de</a:t>
            </a:r>
            <a:endParaRPr lang="de-DE"/>
          </a:p>
        </p:txBody>
      </p:sp>
      <p:sp>
        <p:nvSpPr>
          <p:cNvPr id="6" name="Foliennummernplatzhalter 5"/>
          <p:cNvSpPr>
            <a:spLocks noGrp="1"/>
          </p:cNvSpPr>
          <p:nvPr>
            <p:ph type="sldNum" sz="quarter" idx="12"/>
          </p:nvPr>
        </p:nvSpPr>
        <p:spPr/>
        <p:txBody>
          <a:bodyPr/>
          <a:lstStyle>
            <a:lvl1pPr>
              <a:defRPr/>
            </a:lvl1pPr>
          </a:lstStyle>
          <a:p>
            <a:pPr>
              <a:defRPr/>
            </a:pPr>
            <a:fld id="{C6B7A0DC-C5C1-4FF3-AD1E-EF6611A24525}" type="slidenum">
              <a:rPr lang="de-DE"/>
              <a:pPr>
                <a:defRPr/>
              </a:pPr>
              <a:t>‹Nr.›</a:t>
            </a:fld>
            <a:endParaRPr lang="de-DE"/>
          </a:p>
        </p:txBody>
      </p:sp>
    </p:spTree>
    <p:extLst>
      <p:ext uri="{BB962C8B-B14F-4D97-AF65-F5344CB8AC3E}">
        <p14:creationId xmlns:p14="http://schemas.microsoft.com/office/powerpoint/2010/main" val="232356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lvl1pPr>
              <a:defRPr/>
            </a:lvl1pPr>
          </a:lstStyle>
          <a:p>
            <a:pPr>
              <a:defRPr/>
            </a:pPr>
            <a:fld id="{E5B56A6D-5065-465B-8432-8443FE4AFD52}" type="datetime1">
              <a:rPr lang="de-DE" smtClean="0"/>
              <a:t>03.01.2017</a:t>
            </a:fld>
            <a:endParaRPr lang="de-DE"/>
          </a:p>
        </p:txBody>
      </p:sp>
      <p:sp>
        <p:nvSpPr>
          <p:cNvPr id="5" name="Fußzeilenplatzhalter 4"/>
          <p:cNvSpPr>
            <a:spLocks noGrp="1"/>
          </p:cNvSpPr>
          <p:nvPr>
            <p:ph type="ftr" sz="quarter" idx="11"/>
          </p:nvPr>
        </p:nvSpPr>
        <p:spPr/>
        <p:txBody>
          <a:bodyPr/>
          <a:lstStyle>
            <a:lvl1pPr>
              <a:defRPr/>
            </a:lvl1pPr>
          </a:lstStyle>
          <a:p>
            <a:pPr>
              <a:defRPr/>
            </a:pPr>
            <a:r>
              <a:rPr lang="de-DE" smtClean="0"/>
              <a:t>Landesserver Baden-Württemberg, Redaktion Deutsch, www.deutsch-bw.de</a:t>
            </a:r>
            <a:endParaRPr lang="de-DE"/>
          </a:p>
        </p:txBody>
      </p:sp>
      <p:sp>
        <p:nvSpPr>
          <p:cNvPr id="6" name="Foliennummernplatzhalter 5"/>
          <p:cNvSpPr>
            <a:spLocks noGrp="1"/>
          </p:cNvSpPr>
          <p:nvPr>
            <p:ph type="sldNum" sz="quarter" idx="12"/>
          </p:nvPr>
        </p:nvSpPr>
        <p:spPr/>
        <p:txBody>
          <a:bodyPr/>
          <a:lstStyle>
            <a:lvl1pPr>
              <a:defRPr/>
            </a:lvl1pPr>
          </a:lstStyle>
          <a:p>
            <a:pPr>
              <a:defRPr/>
            </a:pPr>
            <a:fld id="{73A0D4FA-5049-4C74-BE9D-572BE1A30D7B}" type="slidenum">
              <a:rPr lang="de-DE"/>
              <a:pPr>
                <a:defRPr/>
              </a:pPr>
              <a:t>‹Nr.›</a:t>
            </a:fld>
            <a:endParaRPr lang="de-DE"/>
          </a:p>
        </p:txBody>
      </p:sp>
    </p:spTree>
    <p:extLst>
      <p:ext uri="{BB962C8B-B14F-4D97-AF65-F5344CB8AC3E}">
        <p14:creationId xmlns:p14="http://schemas.microsoft.com/office/powerpoint/2010/main" val="3819361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fld id="{D1ACABA4-B7C3-4B52-A543-57B38227F12A}" type="datetime1">
              <a:rPr lang="de-DE" smtClean="0"/>
              <a:t>03.01.2017</a:t>
            </a:fld>
            <a:endParaRPr lang="de-DE"/>
          </a:p>
        </p:txBody>
      </p:sp>
      <p:sp>
        <p:nvSpPr>
          <p:cNvPr id="6" name="Fußzeilenplatzhalter 4"/>
          <p:cNvSpPr>
            <a:spLocks noGrp="1"/>
          </p:cNvSpPr>
          <p:nvPr>
            <p:ph type="ftr" sz="quarter" idx="11"/>
          </p:nvPr>
        </p:nvSpPr>
        <p:spPr/>
        <p:txBody>
          <a:bodyPr/>
          <a:lstStyle>
            <a:lvl1pPr>
              <a:defRPr/>
            </a:lvl1pPr>
          </a:lstStyle>
          <a:p>
            <a:pPr>
              <a:defRPr/>
            </a:pPr>
            <a:r>
              <a:rPr lang="de-DE" smtClean="0"/>
              <a:t>Landesserver Baden-Württemberg, Redaktion Deutsch, www.deutsch-bw.de</a:t>
            </a:r>
            <a:endParaRPr lang="de-DE"/>
          </a:p>
        </p:txBody>
      </p:sp>
      <p:sp>
        <p:nvSpPr>
          <p:cNvPr id="7" name="Foliennummernplatzhalter 5"/>
          <p:cNvSpPr>
            <a:spLocks noGrp="1"/>
          </p:cNvSpPr>
          <p:nvPr>
            <p:ph type="sldNum" sz="quarter" idx="12"/>
          </p:nvPr>
        </p:nvSpPr>
        <p:spPr/>
        <p:txBody>
          <a:bodyPr/>
          <a:lstStyle>
            <a:lvl1pPr>
              <a:defRPr/>
            </a:lvl1pPr>
          </a:lstStyle>
          <a:p>
            <a:pPr>
              <a:defRPr/>
            </a:pPr>
            <a:fld id="{20349078-0DDD-4A56-A1DD-7911FF290FBD}" type="slidenum">
              <a:rPr lang="de-DE"/>
              <a:pPr>
                <a:defRPr/>
              </a:pPr>
              <a:t>‹Nr.›</a:t>
            </a:fld>
            <a:endParaRPr lang="de-DE"/>
          </a:p>
        </p:txBody>
      </p:sp>
    </p:spTree>
    <p:extLst>
      <p:ext uri="{BB962C8B-B14F-4D97-AF65-F5344CB8AC3E}">
        <p14:creationId xmlns:p14="http://schemas.microsoft.com/office/powerpoint/2010/main" val="868280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BBF0FF9C-0DF5-4A35-B46D-F8F11C2DC2AC}" type="datetime1">
              <a:rPr lang="de-DE" smtClean="0"/>
              <a:t>03.01.2017</a:t>
            </a:fld>
            <a:endParaRPr lang="de-DE"/>
          </a:p>
        </p:txBody>
      </p:sp>
      <p:sp>
        <p:nvSpPr>
          <p:cNvPr id="8" name="Fußzeilenplatzhalter 4"/>
          <p:cNvSpPr>
            <a:spLocks noGrp="1"/>
          </p:cNvSpPr>
          <p:nvPr>
            <p:ph type="ftr" sz="quarter" idx="11"/>
          </p:nvPr>
        </p:nvSpPr>
        <p:spPr/>
        <p:txBody>
          <a:bodyPr/>
          <a:lstStyle>
            <a:lvl1pPr>
              <a:defRPr/>
            </a:lvl1pPr>
          </a:lstStyle>
          <a:p>
            <a:pPr>
              <a:defRPr/>
            </a:pPr>
            <a:r>
              <a:rPr lang="de-DE" smtClean="0"/>
              <a:t>Landesserver Baden-Württemberg, Redaktion Deutsch, www.deutsch-bw.de</a:t>
            </a:r>
            <a:endParaRPr lang="de-DE"/>
          </a:p>
        </p:txBody>
      </p:sp>
      <p:sp>
        <p:nvSpPr>
          <p:cNvPr id="9" name="Foliennummernplatzhalter 5"/>
          <p:cNvSpPr>
            <a:spLocks noGrp="1"/>
          </p:cNvSpPr>
          <p:nvPr>
            <p:ph type="sldNum" sz="quarter" idx="12"/>
          </p:nvPr>
        </p:nvSpPr>
        <p:spPr/>
        <p:txBody>
          <a:bodyPr/>
          <a:lstStyle>
            <a:lvl1pPr>
              <a:defRPr/>
            </a:lvl1pPr>
          </a:lstStyle>
          <a:p>
            <a:pPr>
              <a:defRPr/>
            </a:pPr>
            <a:fld id="{74836E18-7285-45B8-A2C1-3929B3A37F43}" type="slidenum">
              <a:rPr lang="de-DE"/>
              <a:pPr>
                <a:defRPr/>
              </a:pPr>
              <a:t>‹Nr.›</a:t>
            </a:fld>
            <a:endParaRPr lang="de-DE"/>
          </a:p>
        </p:txBody>
      </p:sp>
    </p:spTree>
    <p:extLst>
      <p:ext uri="{BB962C8B-B14F-4D97-AF65-F5344CB8AC3E}">
        <p14:creationId xmlns:p14="http://schemas.microsoft.com/office/powerpoint/2010/main" val="221574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fld id="{CB76F4DF-1EE8-4E81-8658-3FEFFF4684F6}" type="datetime1">
              <a:rPr lang="de-DE" smtClean="0"/>
              <a:t>03.01.2017</a:t>
            </a:fld>
            <a:endParaRPr lang="de-DE"/>
          </a:p>
        </p:txBody>
      </p:sp>
      <p:sp>
        <p:nvSpPr>
          <p:cNvPr id="4" name="Fußzeilenplatzhalter 4"/>
          <p:cNvSpPr>
            <a:spLocks noGrp="1"/>
          </p:cNvSpPr>
          <p:nvPr>
            <p:ph type="ftr" sz="quarter" idx="11"/>
          </p:nvPr>
        </p:nvSpPr>
        <p:spPr/>
        <p:txBody>
          <a:bodyPr/>
          <a:lstStyle>
            <a:lvl1pPr>
              <a:defRPr/>
            </a:lvl1pPr>
          </a:lstStyle>
          <a:p>
            <a:pPr>
              <a:defRPr/>
            </a:pPr>
            <a:r>
              <a:rPr lang="de-DE" smtClean="0"/>
              <a:t>Landesserver Baden-Württemberg, Redaktion Deutsch, www.deutsch-bw.de</a:t>
            </a:r>
            <a:endParaRPr lang="de-DE"/>
          </a:p>
        </p:txBody>
      </p:sp>
      <p:sp>
        <p:nvSpPr>
          <p:cNvPr id="5" name="Foliennummernplatzhalter 5"/>
          <p:cNvSpPr>
            <a:spLocks noGrp="1"/>
          </p:cNvSpPr>
          <p:nvPr>
            <p:ph type="sldNum" sz="quarter" idx="12"/>
          </p:nvPr>
        </p:nvSpPr>
        <p:spPr/>
        <p:txBody>
          <a:bodyPr/>
          <a:lstStyle>
            <a:lvl1pPr>
              <a:defRPr/>
            </a:lvl1pPr>
          </a:lstStyle>
          <a:p>
            <a:pPr>
              <a:defRPr/>
            </a:pPr>
            <a:fld id="{0F700D91-0F32-44D6-A5F0-42B0B674B6FB}" type="slidenum">
              <a:rPr lang="de-DE"/>
              <a:pPr>
                <a:defRPr/>
              </a:pPr>
              <a:t>‹Nr.›</a:t>
            </a:fld>
            <a:endParaRPr lang="de-DE"/>
          </a:p>
        </p:txBody>
      </p:sp>
    </p:spTree>
    <p:extLst>
      <p:ext uri="{BB962C8B-B14F-4D97-AF65-F5344CB8AC3E}">
        <p14:creationId xmlns:p14="http://schemas.microsoft.com/office/powerpoint/2010/main" val="111800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880A78CA-1B5E-4418-A67C-16664219F74C}" type="datetime1">
              <a:rPr lang="de-DE" smtClean="0"/>
              <a:t>03.01.2017</a:t>
            </a:fld>
            <a:endParaRPr lang="de-DE"/>
          </a:p>
        </p:txBody>
      </p:sp>
      <p:sp>
        <p:nvSpPr>
          <p:cNvPr id="3" name="Fußzeilenplatzhalter 4"/>
          <p:cNvSpPr>
            <a:spLocks noGrp="1"/>
          </p:cNvSpPr>
          <p:nvPr>
            <p:ph type="ftr" sz="quarter" idx="11"/>
          </p:nvPr>
        </p:nvSpPr>
        <p:spPr/>
        <p:txBody>
          <a:bodyPr/>
          <a:lstStyle>
            <a:lvl1pPr>
              <a:defRPr/>
            </a:lvl1pPr>
          </a:lstStyle>
          <a:p>
            <a:pPr>
              <a:defRPr/>
            </a:pPr>
            <a:r>
              <a:rPr lang="de-DE" smtClean="0"/>
              <a:t>Landesserver Baden-Württemberg, Redaktion Deutsch, www.deutsch-bw.de</a:t>
            </a:r>
            <a:endParaRPr lang="de-DE"/>
          </a:p>
        </p:txBody>
      </p:sp>
      <p:sp>
        <p:nvSpPr>
          <p:cNvPr id="4" name="Foliennummernplatzhalter 5"/>
          <p:cNvSpPr>
            <a:spLocks noGrp="1"/>
          </p:cNvSpPr>
          <p:nvPr>
            <p:ph type="sldNum" sz="quarter" idx="12"/>
          </p:nvPr>
        </p:nvSpPr>
        <p:spPr/>
        <p:txBody>
          <a:bodyPr/>
          <a:lstStyle>
            <a:lvl1pPr>
              <a:defRPr/>
            </a:lvl1pPr>
          </a:lstStyle>
          <a:p>
            <a:pPr>
              <a:defRPr/>
            </a:pPr>
            <a:fld id="{75FDF90E-B032-4D58-BED7-E1BF84200336}" type="slidenum">
              <a:rPr lang="de-DE"/>
              <a:pPr>
                <a:defRPr/>
              </a:pPr>
              <a:t>‹Nr.›</a:t>
            </a:fld>
            <a:endParaRPr lang="de-DE"/>
          </a:p>
        </p:txBody>
      </p:sp>
    </p:spTree>
    <p:extLst>
      <p:ext uri="{BB962C8B-B14F-4D97-AF65-F5344CB8AC3E}">
        <p14:creationId xmlns:p14="http://schemas.microsoft.com/office/powerpoint/2010/main" val="915290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D2D50265-A428-4036-8C9A-B1362129E90D}" type="datetime1">
              <a:rPr lang="de-DE" smtClean="0"/>
              <a:t>03.01.2017</a:t>
            </a:fld>
            <a:endParaRPr lang="de-DE"/>
          </a:p>
        </p:txBody>
      </p:sp>
      <p:sp>
        <p:nvSpPr>
          <p:cNvPr id="6" name="Fußzeilenplatzhalter 4"/>
          <p:cNvSpPr>
            <a:spLocks noGrp="1"/>
          </p:cNvSpPr>
          <p:nvPr>
            <p:ph type="ftr" sz="quarter" idx="11"/>
          </p:nvPr>
        </p:nvSpPr>
        <p:spPr/>
        <p:txBody>
          <a:bodyPr/>
          <a:lstStyle>
            <a:lvl1pPr>
              <a:defRPr/>
            </a:lvl1pPr>
          </a:lstStyle>
          <a:p>
            <a:pPr>
              <a:defRPr/>
            </a:pPr>
            <a:r>
              <a:rPr lang="de-DE" smtClean="0"/>
              <a:t>Landesserver Baden-Württemberg, Redaktion Deutsch, www.deutsch-bw.de</a:t>
            </a:r>
            <a:endParaRPr lang="de-DE"/>
          </a:p>
        </p:txBody>
      </p:sp>
      <p:sp>
        <p:nvSpPr>
          <p:cNvPr id="7" name="Foliennummernplatzhalter 5"/>
          <p:cNvSpPr>
            <a:spLocks noGrp="1"/>
          </p:cNvSpPr>
          <p:nvPr>
            <p:ph type="sldNum" sz="quarter" idx="12"/>
          </p:nvPr>
        </p:nvSpPr>
        <p:spPr/>
        <p:txBody>
          <a:bodyPr/>
          <a:lstStyle>
            <a:lvl1pPr>
              <a:defRPr/>
            </a:lvl1pPr>
          </a:lstStyle>
          <a:p>
            <a:pPr>
              <a:defRPr/>
            </a:pPr>
            <a:fld id="{ADE64EF3-05E2-4A4E-8680-2A8E9CF3E1E6}" type="slidenum">
              <a:rPr lang="de-DE"/>
              <a:pPr>
                <a:defRPr/>
              </a:pPr>
              <a:t>‹Nr.›</a:t>
            </a:fld>
            <a:endParaRPr lang="de-DE"/>
          </a:p>
        </p:txBody>
      </p:sp>
    </p:spTree>
    <p:extLst>
      <p:ext uri="{BB962C8B-B14F-4D97-AF65-F5344CB8AC3E}">
        <p14:creationId xmlns:p14="http://schemas.microsoft.com/office/powerpoint/2010/main" val="1583501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CFA3D2A0-96FC-47AF-8273-23351ADF02FA}" type="datetime1">
              <a:rPr lang="de-DE" smtClean="0"/>
              <a:t>03.01.2017</a:t>
            </a:fld>
            <a:endParaRPr lang="de-DE"/>
          </a:p>
        </p:txBody>
      </p:sp>
      <p:sp>
        <p:nvSpPr>
          <p:cNvPr id="6" name="Fußzeilenplatzhalter 4"/>
          <p:cNvSpPr>
            <a:spLocks noGrp="1"/>
          </p:cNvSpPr>
          <p:nvPr>
            <p:ph type="ftr" sz="quarter" idx="11"/>
          </p:nvPr>
        </p:nvSpPr>
        <p:spPr/>
        <p:txBody>
          <a:bodyPr/>
          <a:lstStyle>
            <a:lvl1pPr>
              <a:defRPr/>
            </a:lvl1pPr>
          </a:lstStyle>
          <a:p>
            <a:pPr>
              <a:defRPr/>
            </a:pPr>
            <a:r>
              <a:rPr lang="de-DE" smtClean="0"/>
              <a:t>Landesserver Baden-Württemberg, Redaktion Deutsch, www.deutsch-bw.de</a:t>
            </a:r>
            <a:endParaRPr lang="de-DE"/>
          </a:p>
        </p:txBody>
      </p:sp>
      <p:sp>
        <p:nvSpPr>
          <p:cNvPr id="7" name="Foliennummernplatzhalter 5"/>
          <p:cNvSpPr>
            <a:spLocks noGrp="1"/>
          </p:cNvSpPr>
          <p:nvPr>
            <p:ph type="sldNum" sz="quarter" idx="12"/>
          </p:nvPr>
        </p:nvSpPr>
        <p:spPr/>
        <p:txBody>
          <a:bodyPr/>
          <a:lstStyle>
            <a:lvl1pPr>
              <a:defRPr/>
            </a:lvl1pPr>
          </a:lstStyle>
          <a:p>
            <a:pPr>
              <a:defRPr/>
            </a:pPr>
            <a:fld id="{DAF2AD43-7DE8-4143-B5F8-F8619F844BEA}" type="slidenum">
              <a:rPr lang="de-DE"/>
              <a:pPr>
                <a:defRPr/>
              </a:pPr>
              <a:t>‹Nr.›</a:t>
            </a:fld>
            <a:endParaRPr lang="de-DE"/>
          </a:p>
        </p:txBody>
      </p:sp>
    </p:spTree>
    <p:extLst>
      <p:ext uri="{BB962C8B-B14F-4D97-AF65-F5344CB8AC3E}">
        <p14:creationId xmlns:p14="http://schemas.microsoft.com/office/powerpoint/2010/main" val="3133668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B299FD74-71E1-42EF-88BD-E4019438C665}" type="datetime1">
              <a:rPr lang="de-DE" smtClean="0"/>
              <a:t>03.01.2017</a:t>
            </a:fld>
            <a:endParaRPr lang="de-DE"/>
          </a:p>
        </p:txBody>
      </p:sp>
      <p:sp>
        <p:nvSpPr>
          <p:cNvPr id="5" name="Fußzeilenplatzhalter 4"/>
          <p:cNvSpPr>
            <a:spLocks noGrp="1"/>
          </p:cNvSpPr>
          <p:nvPr>
            <p:ph type="ftr" sz="quarter" idx="11"/>
          </p:nvPr>
        </p:nvSpPr>
        <p:spPr/>
        <p:txBody>
          <a:bodyPr/>
          <a:lstStyle>
            <a:lvl1pPr>
              <a:defRPr/>
            </a:lvl1pPr>
          </a:lstStyle>
          <a:p>
            <a:pPr>
              <a:defRPr/>
            </a:pPr>
            <a:r>
              <a:rPr lang="de-DE" smtClean="0"/>
              <a:t>Landesserver Baden-Württemberg, Redaktion Deutsch, www.deutsch-bw.de</a:t>
            </a:r>
            <a:endParaRPr lang="de-DE"/>
          </a:p>
        </p:txBody>
      </p:sp>
      <p:sp>
        <p:nvSpPr>
          <p:cNvPr id="6" name="Foliennummernplatzhalter 5"/>
          <p:cNvSpPr>
            <a:spLocks noGrp="1"/>
          </p:cNvSpPr>
          <p:nvPr>
            <p:ph type="sldNum" sz="quarter" idx="12"/>
          </p:nvPr>
        </p:nvSpPr>
        <p:spPr/>
        <p:txBody>
          <a:bodyPr/>
          <a:lstStyle>
            <a:lvl1pPr>
              <a:defRPr/>
            </a:lvl1pPr>
          </a:lstStyle>
          <a:p>
            <a:pPr>
              <a:defRPr/>
            </a:pPr>
            <a:fld id="{3BE03041-729E-463E-A74E-21CFCDF30B40}" type="slidenum">
              <a:rPr lang="de-DE"/>
              <a:pPr>
                <a:defRPr/>
              </a:pPr>
              <a:t>‹Nr.›</a:t>
            </a:fld>
            <a:endParaRPr lang="de-DE"/>
          </a:p>
        </p:txBody>
      </p:sp>
    </p:spTree>
    <p:extLst>
      <p:ext uri="{BB962C8B-B14F-4D97-AF65-F5344CB8AC3E}">
        <p14:creationId xmlns:p14="http://schemas.microsoft.com/office/powerpoint/2010/main" val="3162914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73EB82AD-3163-48A9-9AB0-9CFEFB6BEED4}" type="datetime1">
              <a:rPr lang="de-DE" smtClean="0"/>
              <a:t>03.01.2017</a:t>
            </a:fld>
            <a:endParaRPr lang="de-DE"/>
          </a:p>
        </p:txBody>
      </p:sp>
      <p:sp>
        <p:nvSpPr>
          <p:cNvPr id="5" name="Fußzeilenplatzhalter 4"/>
          <p:cNvSpPr>
            <a:spLocks noGrp="1"/>
          </p:cNvSpPr>
          <p:nvPr>
            <p:ph type="ftr" sz="quarter" idx="11"/>
          </p:nvPr>
        </p:nvSpPr>
        <p:spPr/>
        <p:txBody>
          <a:bodyPr/>
          <a:lstStyle>
            <a:lvl1pPr>
              <a:defRPr/>
            </a:lvl1pPr>
          </a:lstStyle>
          <a:p>
            <a:pPr>
              <a:defRPr/>
            </a:pPr>
            <a:r>
              <a:rPr lang="de-DE" smtClean="0"/>
              <a:t>Landesserver Baden-Württemberg, Redaktion Deutsch, www.deutsch-bw.de</a:t>
            </a:r>
            <a:endParaRPr lang="de-DE"/>
          </a:p>
        </p:txBody>
      </p:sp>
      <p:sp>
        <p:nvSpPr>
          <p:cNvPr id="6" name="Foliennummernplatzhalter 5"/>
          <p:cNvSpPr>
            <a:spLocks noGrp="1"/>
          </p:cNvSpPr>
          <p:nvPr>
            <p:ph type="sldNum" sz="quarter" idx="12"/>
          </p:nvPr>
        </p:nvSpPr>
        <p:spPr/>
        <p:txBody>
          <a:bodyPr/>
          <a:lstStyle>
            <a:lvl1pPr>
              <a:defRPr/>
            </a:lvl1pPr>
          </a:lstStyle>
          <a:p>
            <a:pPr>
              <a:defRPr/>
            </a:pPr>
            <a:fld id="{EF0E7B74-95D2-432E-86E9-788C16258227}" type="slidenum">
              <a:rPr lang="de-DE"/>
              <a:pPr>
                <a:defRPr/>
              </a:pPr>
              <a:t>‹Nr.›</a:t>
            </a:fld>
            <a:endParaRPr lang="de-DE"/>
          </a:p>
        </p:txBody>
      </p:sp>
    </p:spTree>
    <p:extLst>
      <p:ext uri="{BB962C8B-B14F-4D97-AF65-F5344CB8AC3E}">
        <p14:creationId xmlns:p14="http://schemas.microsoft.com/office/powerpoint/2010/main" val="3911538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7" name="Textplatzhalt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7A558BC-7F1A-4947-8549-A5B46D67BB72}" type="datetime1">
              <a:rPr lang="de-DE" smtClean="0"/>
              <a:t>03.01.2017</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r>
              <a:rPr lang="de-DE" smtClean="0"/>
              <a:t>Landesserver Baden-Württemberg, Redaktion Deutsch, www.deutsch-bw.de</a:t>
            </a: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60D02597-F421-4B6F-8BE4-7EF077D7997E}"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kkg.hu/uploads/das_letzte_buch.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484784"/>
            <a:ext cx="7772400" cy="2664295"/>
          </a:xfrm>
        </p:spPr>
        <p:txBody>
          <a:bodyPr/>
          <a:lstStyle/>
          <a:p>
            <a:r>
              <a:rPr lang="de-DE" dirty="0" smtClean="0"/>
              <a:t>Bausteine zur Untersuchung eines Textes</a:t>
            </a:r>
            <a:br>
              <a:rPr lang="de-DE" dirty="0" smtClean="0"/>
            </a:br>
            <a:r>
              <a:rPr lang="de-DE" sz="3200" dirty="0" smtClean="0"/>
              <a:t>Beispiel: „Das letzte Buch“</a:t>
            </a:r>
            <a:br>
              <a:rPr lang="de-DE" sz="3200" dirty="0" smtClean="0"/>
            </a:br>
            <a:r>
              <a:rPr lang="de-DE" sz="3200" dirty="0" smtClean="0"/>
              <a:t>Marie Luise Kaschnitz</a:t>
            </a:r>
            <a:endParaRPr lang="de-DE" sz="3200" dirty="0"/>
          </a:p>
        </p:txBody>
      </p:sp>
      <p:sp>
        <p:nvSpPr>
          <p:cNvPr id="4" name="Fußzeilenplatzhalter 3"/>
          <p:cNvSpPr>
            <a:spLocks noGrp="1"/>
          </p:cNvSpPr>
          <p:nvPr>
            <p:ph type="ftr" sz="quarter" idx="11"/>
          </p:nvPr>
        </p:nvSpPr>
        <p:spPr/>
        <p:txBody>
          <a:bodyPr/>
          <a:lstStyle/>
          <a:p>
            <a:pPr>
              <a:defRPr/>
            </a:pPr>
            <a:r>
              <a:rPr lang="de-DE" smtClean="0"/>
              <a:t>Landesserver Baden-Württemberg, Redaktion Deutsch, www.deutsch-bw.de</a:t>
            </a:r>
            <a:endParaRPr lang="de-DE"/>
          </a:p>
        </p:txBody>
      </p:sp>
      <p:sp>
        <p:nvSpPr>
          <p:cNvPr id="3" name="Textfeld 2"/>
          <p:cNvSpPr txBox="1"/>
          <p:nvPr/>
        </p:nvSpPr>
        <p:spPr>
          <a:xfrm>
            <a:off x="1475656" y="4653136"/>
            <a:ext cx="607923" cy="369332"/>
          </a:xfrm>
          <a:prstGeom prst="rect">
            <a:avLst/>
          </a:prstGeom>
          <a:noFill/>
        </p:spPr>
        <p:txBody>
          <a:bodyPr wrap="none" rtlCol="0">
            <a:spAutoFit/>
          </a:bodyPr>
          <a:lstStyle/>
          <a:p>
            <a:r>
              <a:rPr lang="de-DE" dirty="0" smtClean="0">
                <a:hlinkClick r:id="rId2"/>
              </a:rPr>
              <a:t>Text</a:t>
            </a:r>
            <a:endParaRPr lang="de-DE" dirty="0"/>
          </a:p>
        </p:txBody>
      </p:sp>
    </p:spTree>
    <p:extLst>
      <p:ext uri="{BB962C8B-B14F-4D97-AF65-F5344CB8AC3E}">
        <p14:creationId xmlns:p14="http://schemas.microsoft.com/office/powerpoint/2010/main" val="14118742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611560" y="332656"/>
            <a:ext cx="7920880" cy="800219"/>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de-DE" sz="2800" dirty="0" smtClean="0"/>
              <a:t>Das letzte Buch</a:t>
            </a:r>
            <a:br>
              <a:rPr lang="de-DE" sz="2800" dirty="0" smtClean="0"/>
            </a:br>
            <a:r>
              <a:rPr lang="de-DE" dirty="0" smtClean="0"/>
              <a:t>Marie Luise Kaschnitz (1901-1974)</a:t>
            </a:r>
            <a:endParaRPr lang="de-DE" dirty="0"/>
          </a:p>
        </p:txBody>
      </p:sp>
      <p:sp>
        <p:nvSpPr>
          <p:cNvPr id="5" name="Fußzeilenplatzhalter 4"/>
          <p:cNvSpPr>
            <a:spLocks noGrp="1"/>
          </p:cNvSpPr>
          <p:nvPr>
            <p:ph type="ftr" sz="quarter" idx="11"/>
          </p:nvPr>
        </p:nvSpPr>
        <p:spPr/>
        <p:txBody>
          <a:bodyPr/>
          <a:lstStyle/>
          <a:p>
            <a:pPr>
              <a:defRPr/>
            </a:pPr>
            <a:r>
              <a:rPr lang="de-DE" dirty="0" smtClean="0"/>
              <a:t>Landesbildungsserver Baden-Württemberg, Redaktion Deutsch, www.deutsch-bw.de</a:t>
            </a:r>
            <a:endParaRPr lang="de-DE" dirty="0"/>
          </a:p>
        </p:txBody>
      </p:sp>
      <p:sp>
        <p:nvSpPr>
          <p:cNvPr id="6" name="Textfeld 5"/>
          <p:cNvSpPr txBox="1"/>
          <p:nvPr/>
        </p:nvSpPr>
        <p:spPr>
          <a:xfrm>
            <a:off x="6084168" y="6078434"/>
            <a:ext cx="2448272" cy="169277"/>
          </a:xfrm>
          <a:prstGeom prst="rect">
            <a:avLst/>
          </a:prstGeom>
          <a:noFill/>
        </p:spPr>
        <p:txBody>
          <a:bodyPr wrap="square" rtlCol="0">
            <a:spAutoFit/>
          </a:bodyPr>
          <a:lstStyle/>
          <a:p>
            <a:r>
              <a:rPr lang="de-DE" sz="500" dirty="0" smtClean="0"/>
              <a:t>https://pixabay.com/de/buch-alt-wolken-baum-v%C3%B6gel-bank-863418/</a:t>
            </a:r>
            <a:endParaRPr lang="de-DE" dirty="0"/>
          </a:p>
        </p:txBody>
      </p:sp>
      <p:sp>
        <p:nvSpPr>
          <p:cNvPr id="7" name="Ellipse 6"/>
          <p:cNvSpPr/>
          <p:nvPr/>
        </p:nvSpPr>
        <p:spPr>
          <a:xfrm>
            <a:off x="3059832" y="2708920"/>
            <a:ext cx="3240360" cy="129614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de-DE" sz="3200" dirty="0" smtClean="0"/>
              <a:t>Das letzte Buch</a:t>
            </a:r>
            <a:endParaRPr lang="de-DE" sz="3200" dirty="0"/>
          </a:p>
        </p:txBody>
      </p:sp>
      <p:cxnSp>
        <p:nvCxnSpPr>
          <p:cNvPr id="9" name="Gerade Verbindung 8"/>
          <p:cNvCxnSpPr>
            <a:stCxn id="7" idx="1"/>
          </p:cNvCxnSpPr>
          <p:nvPr/>
        </p:nvCxnSpPr>
        <p:spPr>
          <a:xfrm flipH="1" flipV="1">
            <a:off x="2627784" y="2204864"/>
            <a:ext cx="906588" cy="693872"/>
          </a:xfrm>
          <a:prstGeom prst="line">
            <a:avLst/>
          </a:prstGeom>
        </p:spPr>
        <p:style>
          <a:lnRef idx="3">
            <a:schemeClr val="dk1"/>
          </a:lnRef>
          <a:fillRef idx="0">
            <a:schemeClr val="dk1"/>
          </a:fillRef>
          <a:effectRef idx="2">
            <a:schemeClr val="dk1"/>
          </a:effectRef>
          <a:fontRef idx="minor">
            <a:schemeClr val="tx1"/>
          </a:fontRef>
        </p:style>
      </p:cxnSp>
      <p:cxnSp>
        <p:nvCxnSpPr>
          <p:cNvPr id="11" name="Gerade Verbindung 10"/>
          <p:cNvCxnSpPr>
            <a:stCxn id="7" idx="0"/>
          </p:cNvCxnSpPr>
          <p:nvPr/>
        </p:nvCxnSpPr>
        <p:spPr>
          <a:xfrm flipV="1">
            <a:off x="4680012" y="1988840"/>
            <a:ext cx="0" cy="720080"/>
          </a:xfrm>
          <a:prstGeom prst="line">
            <a:avLst/>
          </a:prstGeom>
        </p:spPr>
        <p:style>
          <a:lnRef idx="3">
            <a:schemeClr val="dk1"/>
          </a:lnRef>
          <a:fillRef idx="0">
            <a:schemeClr val="dk1"/>
          </a:fillRef>
          <a:effectRef idx="2">
            <a:schemeClr val="dk1"/>
          </a:effectRef>
          <a:fontRef idx="minor">
            <a:schemeClr val="tx1"/>
          </a:fontRef>
        </p:style>
      </p:cxnSp>
      <p:cxnSp>
        <p:nvCxnSpPr>
          <p:cNvPr id="13" name="Gerade Verbindung 12"/>
          <p:cNvCxnSpPr>
            <a:stCxn id="7" idx="7"/>
          </p:cNvCxnSpPr>
          <p:nvPr/>
        </p:nvCxnSpPr>
        <p:spPr>
          <a:xfrm flipV="1">
            <a:off x="5825652" y="2276872"/>
            <a:ext cx="978596" cy="621864"/>
          </a:xfrm>
          <a:prstGeom prst="line">
            <a:avLst/>
          </a:prstGeom>
        </p:spPr>
        <p:style>
          <a:lnRef idx="3">
            <a:schemeClr val="dk1"/>
          </a:lnRef>
          <a:fillRef idx="0">
            <a:schemeClr val="dk1"/>
          </a:fillRef>
          <a:effectRef idx="2">
            <a:schemeClr val="dk1"/>
          </a:effectRef>
          <a:fontRef idx="minor">
            <a:schemeClr val="tx1"/>
          </a:fontRef>
        </p:style>
      </p:cxnSp>
      <p:cxnSp>
        <p:nvCxnSpPr>
          <p:cNvPr id="16" name="Gerade Verbindung 15"/>
          <p:cNvCxnSpPr/>
          <p:nvPr/>
        </p:nvCxnSpPr>
        <p:spPr>
          <a:xfrm flipH="1" flipV="1">
            <a:off x="5825652" y="3817987"/>
            <a:ext cx="906588" cy="693872"/>
          </a:xfrm>
          <a:prstGeom prst="line">
            <a:avLst/>
          </a:prstGeom>
        </p:spPr>
        <p:style>
          <a:lnRef idx="3">
            <a:schemeClr val="dk1"/>
          </a:lnRef>
          <a:fillRef idx="0">
            <a:schemeClr val="dk1"/>
          </a:fillRef>
          <a:effectRef idx="2">
            <a:schemeClr val="dk1"/>
          </a:effectRef>
          <a:fontRef idx="minor">
            <a:schemeClr val="tx1"/>
          </a:fontRef>
        </p:style>
      </p:cxnSp>
      <p:cxnSp>
        <p:nvCxnSpPr>
          <p:cNvPr id="17" name="Gerade Verbindung 16"/>
          <p:cNvCxnSpPr/>
          <p:nvPr/>
        </p:nvCxnSpPr>
        <p:spPr>
          <a:xfrm flipV="1">
            <a:off x="2690111" y="3861048"/>
            <a:ext cx="978596" cy="621864"/>
          </a:xfrm>
          <a:prstGeom prst="line">
            <a:avLst/>
          </a:prstGeom>
        </p:spPr>
        <p:style>
          <a:lnRef idx="3">
            <a:schemeClr val="dk1"/>
          </a:lnRef>
          <a:fillRef idx="0">
            <a:schemeClr val="dk1"/>
          </a:fillRef>
          <a:effectRef idx="2">
            <a:schemeClr val="dk1"/>
          </a:effectRef>
          <a:fontRef idx="minor">
            <a:schemeClr val="tx1"/>
          </a:fontRef>
        </p:style>
      </p:cxnSp>
      <p:cxnSp>
        <p:nvCxnSpPr>
          <p:cNvPr id="18" name="Gerade Verbindung 17"/>
          <p:cNvCxnSpPr/>
          <p:nvPr/>
        </p:nvCxnSpPr>
        <p:spPr>
          <a:xfrm flipV="1">
            <a:off x="4680012" y="4005064"/>
            <a:ext cx="0" cy="720080"/>
          </a:xfrm>
          <a:prstGeom prst="line">
            <a:avLst/>
          </a:prstGeom>
        </p:spPr>
        <p:style>
          <a:lnRef idx="3">
            <a:schemeClr val="dk1"/>
          </a:lnRef>
          <a:fillRef idx="0">
            <a:schemeClr val="dk1"/>
          </a:fillRef>
          <a:effectRef idx="2">
            <a:schemeClr val="dk1"/>
          </a:effectRef>
          <a:fontRef idx="minor">
            <a:schemeClr val="tx1"/>
          </a:fontRef>
        </p:style>
      </p:cxn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278167"/>
            <a:ext cx="7920880" cy="4948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arn(inVertical)">
                                      <p:cBhvr>
                                        <p:cTn id="7" dur="23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de-DE" sz="3600" dirty="0" smtClean="0"/>
              <a:t>Bausteine zur Untersuchung </a:t>
            </a:r>
            <a:br>
              <a:rPr lang="de-DE" sz="3600" dirty="0" smtClean="0"/>
            </a:br>
            <a:r>
              <a:rPr lang="de-DE" sz="3600" dirty="0" smtClean="0"/>
              <a:t>eines literarischen Textes</a:t>
            </a:r>
            <a:endParaRPr lang="de-DE" sz="3600" dirty="0"/>
          </a:p>
        </p:txBody>
      </p:sp>
      <p:sp>
        <p:nvSpPr>
          <p:cNvPr id="3" name="Inhaltsplatzhalter 2"/>
          <p:cNvSpPr>
            <a:spLocks noGrp="1"/>
          </p:cNvSpPr>
          <p:nvPr>
            <p:ph idx="1"/>
          </p:nvPr>
        </p:nvSpPr>
        <p:spPr>
          <a:xfrm>
            <a:off x="179512" y="1600200"/>
            <a:ext cx="8712968" cy="4525963"/>
          </a:xfrm>
        </p:spPr>
        <p:txBody>
          <a:bodyPr/>
          <a:lstStyle/>
          <a:p>
            <a:pPr marL="514350" indent="-514350">
              <a:buFont typeface="+mj-lt"/>
              <a:buAutoNum type="arabicPeriod"/>
            </a:pPr>
            <a:r>
              <a:rPr lang="de-DE" dirty="0" smtClean="0"/>
              <a:t>Titel-Assoziationen</a:t>
            </a:r>
          </a:p>
          <a:p>
            <a:pPr marL="514350" indent="-514350">
              <a:buFont typeface="+mj-lt"/>
              <a:buAutoNum type="arabicPeriod"/>
            </a:pPr>
            <a:r>
              <a:rPr lang="de-DE" dirty="0" smtClean="0"/>
              <a:t>Text lesen (mit dem Bleistift in der Hand – noch keine Farben!) </a:t>
            </a:r>
            <a:r>
              <a:rPr lang="de-DE" dirty="0" smtClean="0">
                <a:sym typeface="Wingdings" panose="05000000000000000000" pitchFamily="2" charset="2"/>
              </a:rPr>
              <a:t> wer / was / wann / wo / …?</a:t>
            </a:r>
          </a:p>
          <a:p>
            <a:pPr marL="514350" indent="-514350">
              <a:buFont typeface="+mj-lt"/>
              <a:buAutoNum type="arabicPeriod"/>
            </a:pPr>
            <a:r>
              <a:rPr lang="de-DE" dirty="0" smtClean="0">
                <a:sym typeface="Wingdings" panose="05000000000000000000" pitchFamily="2" charset="2"/>
              </a:rPr>
              <a:t>Erstes Textverständnis formulieren</a:t>
            </a:r>
          </a:p>
          <a:p>
            <a:pPr marL="514350" indent="-514350">
              <a:buFont typeface="+mj-lt"/>
              <a:buAutoNum type="arabicPeriod"/>
            </a:pPr>
            <a:r>
              <a:rPr lang="de-DE" dirty="0" smtClean="0">
                <a:sym typeface="Wingdings" panose="05000000000000000000" pitchFamily="2" charset="2"/>
              </a:rPr>
              <a:t>Aufgabenstellung analysieren</a:t>
            </a:r>
          </a:p>
          <a:p>
            <a:pPr marL="514350" indent="-514350">
              <a:buFont typeface="+mj-lt"/>
              <a:buAutoNum type="arabicPeriod"/>
            </a:pPr>
            <a:r>
              <a:rPr lang="de-DE" dirty="0" smtClean="0">
                <a:sym typeface="Wingdings" panose="05000000000000000000" pitchFamily="2" charset="2"/>
              </a:rPr>
              <a:t>Erneute Textlektüre (Randbemerkungen erweitern, eventuell Farben verwenden)</a:t>
            </a:r>
            <a:endParaRPr lang="de-DE" dirty="0" smtClean="0"/>
          </a:p>
          <a:p>
            <a:pPr marL="514350" indent="-514350">
              <a:buFont typeface="+mj-lt"/>
              <a:buAutoNum type="arabicPeriod"/>
            </a:pPr>
            <a:endParaRPr lang="de-DE" dirty="0"/>
          </a:p>
        </p:txBody>
      </p:sp>
      <p:sp>
        <p:nvSpPr>
          <p:cNvPr id="4" name="Fußzeilenplatzhalter 3"/>
          <p:cNvSpPr>
            <a:spLocks noGrp="1"/>
          </p:cNvSpPr>
          <p:nvPr>
            <p:ph type="ftr" sz="quarter" idx="11"/>
          </p:nvPr>
        </p:nvSpPr>
        <p:spPr/>
        <p:txBody>
          <a:bodyPr/>
          <a:lstStyle/>
          <a:p>
            <a:pPr>
              <a:defRPr/>
            </a:pPr>
            <a:r>
              <a:rPr lang="de-DE" dirty="0"/>
              <a:t>Landesbildungsserver Baden-Württemberg</a:t>
            </a:r>
            <a:r>
              <a:rPr lang="de-DE" dirty="0" smtClean="0"/>
              <a:t>, Redaktion Deutsch, www.deutsch-bw.de</a:t>
            </a:r>
            <a:endParaRPr lang="de-DE" dirty="0"/>
          </a:p>
        </p:txBody>
      </p:sp>
      <p:pic>
        <p:nvPicPr>
          <p:cNvPr id="2050" name="Picture 2" descr="C:\Users\Blennemann\AppData\Local\Microsoft\Windows\Temporary Internet Files\Content.IE5\37J4F8GR\Haken_grün.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1556792"/>
            <a:ext cx="584044" cy="548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53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de-DE" sz="3600" dirty="0" smtClean="0"/>
              <a:t>Bausteine zur Untersuchung </a:t>
            </a:r>
            <a:br>
              <a:rPr lang="de-DE" sz="3600" dirty="0" smtClean="0"/>
            </a:br>
            <a:r>
              <a:rPr lang="de-DE" sz="3600" dirty="0" smtClean="0"/>
              <a:t>eines literarischen Textes</a:t>
            </a:r>
            <a:endParaRPr lang="de-DE" sz="3600" dirty="0"/>
          </a:p>
        </p:txBody>
      </p:sp>
      <p:sp>
        <p:nvSpPr>
          <p:cNvPr id="3" name="Inhaltsplatzhalter 2"/>
          <p:cNvSpPr>
            <a:spLocks noGrp="1"/>
          </p:cNvSpPr>
          <p:nvPr>
            <p:ph idx="1"/>
          </p:nvPr>
        </p:nvSpPr>
        <p:spPr>
          <a:xfrm>
            <a:off x="179512" y="1600200"/>
            <a:ext cx="8712968" cy="4525963"/>
          </a:xfrm>
        </p:spPr>
        <p:txBody>
          <a:bodyPr/>
          <a:lstStyle/>
          <a:p>
            <a:pPr marL="514350" indent="-514350">
              <a:buFont typeface="+mj-lt"/>
              <a:buAutoNum type="arabicPeriod"/>
            </a:pPr>
            <a:r>
              <a:rPr lang="de-DE" dirty="0" smtClean="0"/>
              <a:t>Titel-Assoziationen</a:t>
            </a:r>
          </a:p>
          <a:p>
            <a:pPr marL="514350" indent="-514350">
              <a:buFont typeface="+mj-lt"/>
              <a:buAutoNum type="arabicPeriod"/>
            </a:pPr>
            <a:r>
              <a:rPr lang="de-DE" b="1" dirty="0" smtClean="0"/>
              <a:t>Text lesen (mit dem Bleistift in der Hand – noch keine Farben!) </a:t>
            </a:r>
            <a:r>
              <a:rPr lang="de-DE" b="1" dirty="0" smtClean="0">
                <a:sym typeface="Wingdings" panose="05000000000000000000" pitchFamily="2" charset="2"/>
              </a:rPr>
              <a:t> wer / was / wann / wo / …?</a:t>
            </a:r>
          </a:p>
          <a:p>
            <a:pPr marL="514350" indent="-514350">
              <a:buFont typeface="+mj-lt"/>
              <a:buAutoNum type="arabicPeriod"/>
            </a:pPr>
            <a:r>
              <a:rPr lang="de-DE" dirty="0" smtClean="0">
                <a:sym typeface="Wingdings" panose="05000000000000000000" pitchFamily="2" charset="2"/>
              </a:rPr>
              <a:t>Erstes Textverständnis formulieren</a:t>
            </a:r>
          </a:p>
          <a:p>
            <a:pPr marL="514350" indent="-514350">
              <a:buFont typeface="+mj-lt"/>
              <a:buAutoNum type="arabicPeriod"/>
            </a:pPr>
            <a:r>
              <a:rPr lang="de-DE" dirty="0" smtClean="0">
                <a:sym typeface="Wingdings" panose="05000000000000000000" pitchFamily="2" charset="2"/>
              </a:rPr>
              <a:t>Aufgabenstellung analysieren</a:t>
            </a:r>
          </a:p>
          <a:p>
            <a:pPr marL="514350" indent="-514350">
              <a:buFont typeface="+mj-lt"/>
              <a:buAutoNum type="arabicPeriod"/>
            </a:pPr>
            <a:r>
              <a:rPr lang="de-DE" dirty="0" smtClean="0">
                <a:sym typeface="Wingdings" panose="05000000000000000000" pitchFamily="2" charset="2"/>
              </a:rPr>
              <a:t>Erneute Textlektüre (Randbemerkungen erweitern, eventuell Farben verwenden)</a:t>
            </a:r>
            <a:endParaRPr lang="de-DE" dirty="0" smtClean="0"/>
          </a:p>
          <a:p>
            <a:pPr marL="514350" indent="-514350">
              <a:buFont typeface="+mj-lt"/>
              <a:buAutoNum type="arabicPeriod"/>
            </a:pPr>
            <a:endParaRPr lang="de-DE" dirty="0"/>
          </a:p>
        </p:txBody>
      </p:sp>
      <p:sp>
        <p:nvSpPr>
          <p:cNvPr id="4" name="Fußzeilenplatzhalter 3"/>
          <p:cNvSpPr>
            <a:spLocks noGrp="1"/>
          </p:cNvSpPr>
          <p:nvPr>
            <p:ph type="ftr" sz="quarter" idx="11"/>
          </p:nvPr>
        </p:nvSpPr>
        <p:spPr/>
        <p:txBody>
          <a:bodyPr/>
          <a:lstStyle/>
          <a:p>
            <a:pPr>
              <a:defRPr/>
            </a:pPr>
            <a:r>
              <a:rPr lang="de-DE" dirty="0"/>
              <a:t>Landesbildungsserver Baden-Württemberg</a:t>
            </a:r>
            <a:r>
              <a:rPr lang="de-DE" dirty="0" smtClean="0"/>
              <a:t>, Redaktion Deutsch, www.deutsch-bw.de</a:t>
            </a:r>
            <a:endParaRPr lang="de-DE" dirty="0"/>
          </a:p>
        </p:txBody>
      </p:sp>
      <p:pic>
        <p:nvPicPr>
          <p:cNvPr id="2050" name="Picture 2" descr="C:\Users\Blennemann\AppData\Local\Microsoft\Windows\Temporary Internet Files\Content.IE5\37J4F8GR\Haken_grün.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1556792"/>
            <a:ext cx="584044" cy="5486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Blennemann\AppData\Local\Microsoft\Windows\Temporary Internet Files\Content.IE5\37J4F8GR\Haken_grün.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2610751"/>
            <a:ext cx="656052" cy="616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15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67544" y="2492896"/>
            <a:ext cx="8229600" cy="3921299"/>
          </a:xfrm>
        </p:spPr>
        <p:txBody>
          <a:bodyPr/>
          <a:lstStyle/>
          <a:p>
            <a:r>
              <a:rPr lang="de-DE" dirty="0" smtClean="0"/>
              <a:t>Geschehen in der Zukunft</a:t>
            </a:r>
          </a:p>
          <a:p>
            <a:r>
              <a:rPr lang="de-DE" dirty="0" smtClean="0"/>
              <a:t>Es gibt keine Bücher mehr, das letzte Buch liegt unter Glas im Museum</a:t>
            </a:r>
          </a:p>
          <a:p>
            <a:r>
              <a:rPr lang="de-DE" dirty="0" smtClean="0"/>
              <a:t>Keine Bücher mehr im Haus</a:t>
            </a:r>
          </a:p>
          <a:p>
            <a:r>
              <a:rPr lang="de-DE" dirty="0" smtClean="0"/>
              <a:t>Andere Medien dominieren</a:t>
            </a:r>
            <a:endParaRPr lang="de-DE" dirty="0"/>
          </a:p>
        </p:txBody>
      </p:sp>
      <p:sp>
        <p:nvSpPr>
          <p:cNvPr id="4" name="Fußzeilenplatzhalter 3"/>
          <p:cNvSpPr>
            <a:spLocks noGrp="1"/>
          </p:cNvSpPr>
          <p:nvPr>
            <p:ph type="ftr" sz="quarter" idx="11"/>
          </p:nvPr>
        </p:nvSpPr>
        <p:spPr/>
        <p:txBody>
          <a:bodyPr/>
          <a:lstStyle/>
          <a:p>
            <a:pPr>
              <a:defRPr/>
            </a:pPr>
            <a:r>
              <a:rPr lang="de-DE" dirty="0" smtClean="0"/>
              <a:t>Landesbildungsserver </a:t>
            </a:r>
            <a:r>
              <a:rPr lang="de-DE" dirty="0" smtClean="0"/>
              <a:t>Baden-Württemberg, Redaktion Deutsch, www.deutsch-bw.de</a:t>
            </a:r>
            <a:endParaRPr lang="de-DE" dirty="0"/>
          </a:p>
        </p:txBody>
      </p:sp>
      <p:sp>
        <p:nvSpPr>
          <p:cNvPr id="5" name="Titel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de-DE" sz="3600" dirty="0" smtClean="0"/>
              <a:t>Bausteine zur Untersuchung </a:t>
            </a:r>
            <a:br>
              <a:rPr lang="de-DE" sz="3600" dirty="0" smtClean="0"/>
            </a:br>
            <a:r>
              <a:rPr lang="de-DE" sz="3600" dirty="0" smtClean="0"/>
              <a:t>Erste Annäherung an den Text</a:t>
            </a:r>
            <a:endParaRPr lang="de-DE" sz="3600" dirty="0"/>
          </a:p>
        </p:txBody>
      </p:sp>
      <p:sp>
        <p:nvSpPr>
          <p:cNvPr id="6" name="Textfeld 5"/>
          <p:cNvSpPr txBox="1"/>
          <p:nvPr/>
        </p:nvSpPr>
        <p:spPr>
          <a:xfrm>
            <a:off x="611560" y="1700808"/>
            <a:ext cx="3388043" cy="584775"/>
          </a:xfrm>
          <a:prstGeom prst="rect">
            <a:avLst/>
          </a:prstGeom>
          <a:noFill/>
        </p:spPr>
        <p:txBody>
          <a:bodyPr wrap="none" rtlCol="0">
            <a:spAutoFit/>
          </a:bodyPr>
          <a:lstStyle/>
          <a:p>
            <a:r>
              <a:rPr lang="de-DE" sz="3200" b="1" dirty="0" smtClean="0"/>
              <a:t>Worum geht es?</a:t>
            </a:r>
            <a:endParaRPr lang="de-DE" sz="3200" b="1" dirty="0"/>
          </a:p>
        </p:txBody>
      </p:sp>
    </p:spTree>
    <p:extLst>
      <p:ext uri="{BB962C8B-B14F-4D97-AF65-F5344CB8AC3E}">
        <p14:creationId xmlns:p14="http://schemas.microsoft.com/office/powerpoint/2010/main" val="409486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de-DE" sz="3600" dirty="0" smtClean="0"/>
              <a:t>Bausteine zur Untersuchung </a:t>
            </a:r>
            <a:br>
              <a:rPr lang="de-DE" sz="3600" dirty="0" smtClean="0"/>
            </a:br>
            <a:r>
              <a:rPr lang="de-DE" sz="3600" dirty="0" smtClean="0"/>
              <a:t>eines literarischen Textes</a:t>
            </a:r>
            <a:endParaRPr lang="de-DE" sz="3600" dirty="0"/>
          </a:p>
        </p:txBody>
      </p:sp>
      <p:sp>
        <p:nvSpPr>
          <p:cNvPr id="3" name="Inhaltsplatzhalter 2"/>
          <p:cNvSpPr>
            <a:spLocks noGrp="1"/>
          </p:cNvSpPr>
          <p:nvPr>
            <p:ph idx="1"/>
          </p:nvPr>
        </p:nvSpPr>
        <p:spPr>
          <a:xfrm>
            <a:off x="179512" y="1600200"/>
            <a:ext cx="8712968" cy="4525963"/>
          </a:xfrm>
        </p:spPr>
        <p:txBody>
          <a:bodyPr/>
          <a:lstStyle/>
          <a:p>
            <a:pPr marL="514350" indent="-514350">
              <a:buFont typeface="+mj-lt"/>
              <a:buAutoNum type="arabicPeriod"/>
            </a:pPr>
            <a:r>
              <a:rPr lang="de-DE" dirty="0" smtClean="0"/>
              <a:t>Titel-Assoziationen</a:t>
            </a:r>
          </a:p>
          <a:p>
            <a:pPr marL="514350" indent="-514350">
              <a:buFont typeface="+mj-lt"/>
              <a:buAutoNum type="arabicPeriod"/>
            </a:pPr>
            <a:r>
              <a:rPr lang="de-DE" dirty="0" smtClean="0"/>
              <a:t>Text lesen (mit dem Bleistift in der Hand – noch keine Farben!) </a:t>
            </a:r>
            <a:r>
              <a:rPr lang="de-DE" dirty="0" smtClean="0">
                <a:sym typeface="Wingdings" panose="05000000000000000000" pitchFamily="2" charset="2"/>
              </a:rPr>
              <a:t> wer / was / wann / wo / …?</a:t>
            </a:r>
          </a:p>
          <a:p>
            <a:pPr marL="514350" indent="-514350">
              <a:buFont typeface="+mj-lt"/>
              <a:buAutoNum type="arabicPeriod"/>
            </a:pPr>
            <a:r>
              <a:rPr lang="de-DE" dirty="0" smtClean="0">
                <a:sym typeface="Wingdings" panose="05000000000000000000" pitchFamily="2" charset="2"/>
              </a:rPr>
              <a:t>Erstes Textverständnis formulieren</a:t>
            </a:r>
          </a:p>
          <a:p>
            <a:pPr marL="514350" indent="-514350">
              <a:buFont typeface="+mj-lt"/>
              <a:buAutoNum type="arabicPeriod"/>
            </a:pPr>
            <a:r>
              <a:rPr lang="de-DE" dirty="0" smtClean="0">
                <a:sym typeface="Wingdings" panose="05000000000000000000" pitchFamily="2" charset="2"/>
              </a:rPr>
              <a:t>Aufgabenstellung analysieren</a:t>
            </a:r>
          </a:p>
          <a:p>
            <a:pPr marL="514350" indent="-514350">
              <a:buFont typeface="+mj-lt"/>
              <a:buAutoNum type="arabicPeriod"/>
            </a:pPr>
            <a:r>
              <a:rPr lang="de-DE" dirty="0" smtClean="0">
                <a:sym typeface="Wingdings" panose="05000000000000000000" pitchFamily="2" charset="2"/>
              </a:rPr>
              <a:t>Erneute Textlektüre (Randbemerkungen erweitern, eventuell Farben verwenden)</a:t>
            </a:r>
            <a:endParaRPr lang="de-DE" dirty="0" smtClean="0"/>
          </a:p>
          <a:p>
            <a:pPr marL="514350" indent="-514350">
              <a:buFont typeface="+mj-lt"/>
              <a:buAutoNum type="arabicPeriod"/>
            </a:pPr>
            <a:endParaRPr lang="de-DE" dirty="0"/>
          </a:p>
        </p:txBody>
      </p:sp>
      <p:sp>
        <p:nvSpPr>
          <p:cNvPr id="4" name="Fußzeilenplatzhalter 3"/>
          <p:cNvSpPr>
            <a:spLocks noGrp="1"/>
          </p:cNvSpPr>
          <p:nvPr>
            <p:ph type="ftr" sz="quarter" idx="11"/>
          </p:nvPr>
        </p:nvSpPr>
        <p:spPr/>
        <p:txBody>
          <a:bodyPr/>
          <a:lstStyle/>
          <a:p>
            <a:pPr>
              <a:defRPr/>
            </a:pPr>
            <a:r>
              <a:rPr lang="de-DE" dirty="0"/>
              <a:t>Landesbildungsserver Baden-Württemberg</a:t>
            </a:r>
            <a:r>
              <a:rPr lang="de-DE" dirty="0" smtClean="0"/>
              <a:t>, Redaktion Deutsch, www.deutsch-bw.de</a:t>
            </a:r>
            <a:endParaRPr lang="de-DE" dirty="0"/>
          </a:p>
        </p:txBody>
      </p:sp>
      <p:pic>
        <p:nvPicPr>
          <p:cNvPr id="2050" name="Picture 2" descr="C:\Users\Blennemann\AppData\Local\Microsoft\Windows\Temporary Internet Files\Content.IE5\37J4F8GR\Haken_grün.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1556792"/>
            <a:ext cx="584044" cy="5486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Blennemann\AppData\Local\Microsoft\Windows\Temporary Internet Files\Content.IE5\37J4F8GR\Haken_grün.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3442" y="2708920"/>
            <a:ext cx="564969" cy="5307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Blennemann\AppData\Local\Microsoft\Windows\Temporary Internet Files\Content.IE5\37J4F8GR\Haken_grün.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143" y="3231668"/>
            <a:ext cx="584044" cy="548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897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11560" y="1412776"/>
            <a:ext cx="7920880" cy="4321274"/>
          </a:xfrm>
        </p:spPr>
        <p:txBody>
          <a:bodyPr rtlCol="0">
            <a:normAutofit fontScale="90000"/>
          </a:bodyPr>
          <a:lstStyle/>
          <a:p>
            <a:pPr algn="l" fontAlgn="auto">
              <a:spcAft>
                <a:spcPts val="0"/>
              </a:spcAft>
              <a:defRPr/>
            </a:pPr>
            <a:r>
              <a:rPr lang="de-DE" sz="4000" b="1" dirty="0" smtClean="0"/>
              <a:t>Aufgabenstellung</a:t>
            </a:r>
            <a:r>
              <a:rPr lang="de-DE" sz="4000" b="1" dirty="0" smtClean="0"/>
              <a:t>:</a:t>
            </a:r>
            <a:r>
              <a:rPr lang="de-DE" sz="3600" dirty="0" smtClean="0"/>
              <a:t/>
            </a:r>
            <a:br>
              <a:rPr lang="de-DE" sz="3600" dirty="0" smtClean="0"/>
            </a:br>
            <a:r>
              <a:rPr lang="de-DE" sz="3600" dirty="0" smtClean="0"/>
              <a:t/>
            </a:r>
            <a:br>
              <a:rPr lang="de-DE" sz="3600" dirty="0" smtClean="0"/>
            </a:br>
            <a:r>
              <a:rPr lang="de-DE" sz="3600" dirty="0" smtClean="0"/>
              <a:t>Achte bei der Interpretation darauf, wie die Figuren in der Geschichte eine Welt ohne Bücher erleben und wie die Autorin dies sprachlich (Satzbau, Wortwahl, Stil) gestaltet. Überlege, welche Meinung die Autorin zu so einer Zukunftsvision hat.</a:t>
            </a:r>
            <a:endParaRPr lang="de-DE" dirty="0" smtClean="0"/>
          </a:p>
        </p:txBody>
      </p:sp>
      <p:sp>
        <p:nvSpPr>
          <p:cNvPr id="3" name="Textfeld 2"/>
          <p:cNvSpPr txBox="1"/>
          <p:nvPr/>
        </p:nvSpPr>
        <p:spPr>
          <a:xfrm>
            <a:off x="611560" y="332656"/>
            <a:ext cx="7920880" cy="800219"/>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de-DE" sz="2800" dirty="0" smtClean="0"/>
              <a:t>Das letzte Buch</a:t>
            </a:r>
            <a:br>
              <a:rPr lang="de-DE" sz="2800" dirty="0" smtClean="0"/>
            </a:br>
            <a:r>
              <a:rPr lang="de-DE" dirty="0" smtClean="0"/>
              <a:t>Marie Luise Kaschnitz (1901-1974)</a:t>
            </a:r>
            <a:endParaRPr lang="de-DE" dirty="0"/>
          </a:p>
        </p:txBody>
      </p:sp>
      <p:sp>
        <p:nvSpPr>
          <p:cNvPr id="4" name="Fußzeilenplatzhalter 3"/>
          <p:cNvSpPr>
            <a:spLocks noGrp="1"/>
          </p:cNvSpPr>
          <p:nvPr>
            <p:ph type="ftr" sz="quarter" idx="11"/>
          </p:nvPr>
        </p:nvSpPr>
        <p:spPr/>
        <p:txBody>
          <a:bodyPr/>
          <a:lstStyle/>
          <a:p>
            <a:pPr>
              <a:defRPr/>
            </a:pPr>
            <a:r>
              <a:rPr lang="de-DE" dirty="0"/>
              <a:t>Landesbildungsserver Baden-Württemberg</a:t>
            </a:r>
            <a:r>
              <a:rPr lang="de-DE" dirty="0" smtClean="0"/>
              <a:t>, Redaktion Deutsch, www.deutsch-bw.de</a:t>
            </a:r>
            <a:endParaRPr lang="de-DE" dirty="0"/>
          </a:p>
        </p:txBody>
      </p:sp>
      <p:pic>
        <p:nvPicPr>
          <p:cNvPr id="1026" name="Picture 2" descr="C:\Users\Blennemann\AppData\Local\Microsoft\Windows\Temporary Internet Files\Content.IE5\37J4F8GR\Emblem-pen-new.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056" y="1484784"/>
            <a:ext cx="957528" cy="908720"/>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6051468" y="1523645"/>
            <a:ext cx="2088232" cy="830997"/>
          </a:xfrm>
          <a:prstGeom prst="rect">
            <a:avLst/>
          </a:prstGeom>
          <a:noFill/>
        </p:spPr>
        <p:txBody>
          <a:bodyPr wrap="square" rtlCol="0">
            <a:spAutoFit/>
          </a:bodyPr>
          <a:lstStyle/>
          <a:p>
            <a:r>
              <a:rPr lang="de-DE" sz="2400" dirty="0" smtClean="0"/>
              <a:t>Unterstreiche Wesentliches!</a:t>
            </a:r>
            <a:endParaRPr lang="de-DE" sz="2400" dirty="0"/>
          </a:p>
        </p:txBody>
      </p:sp>
    </p:spTree>
    <p:extLst>
      <p:ext uri="{BB962C8B-B14F-4D97-AF65-F5344CB8AC3E}">
        <p14:creationId xmlns:p14="http://schemas.microsoft.com/office/powerpoint/2010/main" val="426065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additive="base">
                                        <p:cTn id="15" dur="500" fill="hold"/>
                                        <p:tgtEl>
                                          <p:spTgt spid="1026"/>
                                        </p:tgtEl>
                                        <p:attrNameLst>
                                          <p:attrName>ppt_x</p:attrName>
                                        </p:attrNameLst>
                                      </p:cBhvr>
                                      <p:tavLst>
                                        <p:tav tm="0">
                                          <p:val>
                                            <p:strVal val="#ppt_x"/>
                                          </p:val>
                                        </p:tav>
                                        <p:tav tm="100000">
                                          <p:val>
                                            <p:strVal val="#ppt_x"/>
                                          </p:val>
                                        </p:tav>
                                      </p:tavLst>
                                    </p:anim>
                                    <p:anim calcmode="lin" valueType="num">
                                      <p:cBhvr additive="base">
                                        <p:cTn id="16"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11560" y="1412776"/>
            <a:ext cx="7920880" cy="4321274"/>
          </a:xfrm>
        </p:spPr>
        <p:txBody>
          <a:bodyPr rtlCol="0">
            <a:normAutofit fontScale="90000"/>
          </a:bodyPr>
          <a:lstStyle/>
          <a:p>
            <a:pPr algn="l" fontAlgn="auto">
              <a:spcAft>
                <a:spcPts val="0"/>
              </a:spcAft>
              <a:defRPr/>
            </a:pPr>
            <a:r>
              <a:rPr lang="de-DE" sz="3600" b="1" dirty="0" smtClean="0"/>
              <a:t>Die </a:t>
            </a:r>
            <a:r>
              <a:rPr lang="de-DE" sz="3600" b="1" dirty="0" smtClean="0"/>
              <a:t>Aufgabenstellung:</a:t>
            </a:r>
            <a:r>
              <a:rPr lang="de-DE" sz="3600" b="1" dirty="0" smtClean="0"/>
              <a:t/>
            </a:r>
            <a:br>
              <a:rPr lang="de-DE" sz="3600" b="1" dirty="0" smtClean="0"/>
            </a:br>
            <a:r>
              <a:rPr lang="de-DE" sz="3600" dirty="0" smtClean="0"/>
              <a:t/>
            </a:r>
            <a:br>
              <a:rPr lang="de-DE" sz="3600" dirty="0" smtClean="0"/>
            </a:br>
            <a:r>
              <a:rPr lang="de-DE" sz="3600" dirty="0" smtClean="0"/>
              <a:t>Achte bei der Interpretation darauf, </a:t>
            </a:r>
            <a:r>
              <a:rPr lang="de-DE" sz="3600" b="1" dirty="0" smtClean="0"/>
              <a:t>wie</a:t>
            </a:r>
            <a:r>
              <a:rPr lang="de-DE" sz="3600" dirty="0" smtClean="0"/>
              <a:t> die Figuren in der Geschichte eine </a:t>
            </a:r>
            <a:r>
              <a:rPr lang="de-DE" sz="3600" b="1" u="sng" dirty="0" smtClean="0"/>
              <a:t>Welt ohne Bücher erleben</a:t>
            </a:r>
            <a:r>
              <a:rPr lang="de-DE" sz="3600" dirty="0" smtClean="0"/>
              <a:t> und wie die Autorin dies </a:t>
            </a:r>
            <a:r>
              <a:rPr lang="de-DE" sz="3600" b="1" u="sng" dirty="0" smtClean="0"/>
              <a:t>sprachlich</a:t>
            </a:r>
            <a:r>
              <a:rPr lang="de-DE" sz="3600" dirty="0" smtClean="0"/>
              <a:t> (Satzbau, Wortwahl, Stil) </a:t>
            </a:r>
            <a:r>
              <a:rPr lang="de-DE" sz="3600" b="1" u="sng" dirty="0" smtClean="0"/>
              <a:t>gestaltet</a:t>
            </a:r>
            <a:r>
              <a:rPr lang="de-DE" sz="3600" dirty="0" smtClean="0"/>
              <a:t>. Überlege, welche </a:t>
            </a:r>
            <a:r>
              <a:rPr lang="de-DE" sz="3600" b="1" u="sng" dirty="0" smtClean="0"/>
              <a:t>Meinung</a:t>
            </a:r>
            <a:r>
              <a:rPr lang="de-DE" sz="3600" dirty="0" smtClean="0"/>
              <a:t> die </a:t>
            </a:r>
            <a:r>
              <a:rPr lang="de-DE" sz="3600" b="1" u="sng" dirty="0" smtClean="0"/>
              <a:t>Autorin</a:t>
            </a:r>
            <a:r>
              <a:rPr lang="de-DE" sz="3600" u="sng" dirty="0" smtClean="0"/>
              <a:t> </a:t>
            </a:r>
            <a:r>
              <a:rPr lang="de-DE" sz="3600" b="1" u="sng" dirty="0" smtClean="0"/>
              <a:t>zu</a:t>
            </a:r>
            <a:r>
              <a:rPr lang="de-DE" sz="3600" dirty="0" smtClean="0"/>
              <a:t> so einer </a:t>
            </a:r>
            <a:r>
              <a:rPr lang="de-DE" sz="3600" b="1" u="sng" dirty="0" smtClean="0"/>
              <a:t>Zukunftsvision</a:t>
            </a:r>
            <a:r>
              <a:rPr lang="de-DE" sz="3600" dirty="0" smtClean="0"/>
              <a:t> hat.</a:t>
            </a:r>
            <a:endParaRPr lang="de-DE" dirty="0" smtClean="0"/>
          </a:p>
        </p:txBody>
      </p:sp>
      <p:sp>
        <p:nvSpPr>
          <p:cNvPr id="3" name="Textfeld 2"/>
          <p:cNvSpPr txBox="1"/>
          <p:nvPr/>
        </p:nvSpPr>
        <p:spPr>
          <a:xfrm>
            <a:off x="611560" y="332656"/>
            <a:ext cx="7920880" cy="800219"/>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de-DE" sz="2800" dirty="0" smtClean="0"/>
              <a:t>Das letzte Buch</a:t>
            </a:r>
            <a:br>
              <a:rPr lang="de-DE" sz="2800" dirty="0" smtClean="0"/>
            </a:br>
            <a:r>
              <a:rPr lang="de-DE" dirty="0" smtClean="0"/>
              <a:t>Marie Luise Kaschnitz (1901-1974)</a:t>
            </a:r>
            <a:endParaRPr lang="de-DE" dirty="0"/>
          </a:p>
        </p:txBody>
      </p:sp>
      <p:sp>
        <p:nvSpPr>
          <p:cNvPr id="4" name="Fußzeilenplatzhalter 3"/>
          <p:cNvSpPr>
            <a:spLocks noGrp="1"/>
          </p:cNvSpPr>
          <p:nvPr>
            <p:ph type="ftr" sz="quarter" idx="11"/>
          </p:nvPr>
        </p:nvSpPr>
        <p:spPr/>
        <p:txBody>
          <a:bodyPr/>
          <a:lstStyle/>
          <a:p>
            <a:pPr>
              <a:defRPr/>
            </a:pPr>
            <a:r>
              <a:rPr lang="de-DE" dirty="0"/>
              <a:t>Landesbildungsserver Baden-Württemberg</a:t>
            </a:r>
            <a:r>
              <a:rPr lang="de-DE" dirty="0" smtClean="0"/>
              <a:t>, Redaktion Deutsch, www.deutsch-bw.de</a:t>
            </a:r>
            <a:endParaRPr lang="de-DE" dirty="0"/>
          </a:p>
        </p:txBody>
      </p:sp>
    </p:spTree>
    <p:extLst>
      <p:ext uri="{BB962C8B-B14F-4D97-AF65-F5344CB8AC3E}">
        <p14:creationId xmlns:p14="http://schemas.microsoft.com/office/powerpoint/2010/main" val="10016214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611560" y="1484784"/>
            <a:ext cx="7907611" cy="584775"/>
          </a:xfrm>
          <a:prstGeom prst="rect">
            <a:avLst/>
          </a:prstGeom>
          <a:noFill/>
        </p:spPr>
        <p:txBody>
          <a:bodyPr wrap="square" rtlCol="0">
            <a:spAutoFit/>
          </a:bodyPr>
          <a:lstStyle/>
          <a:p>
            <a:r>
              <a:rPr lang="de-DE" sz="3200" b="1" dirty="0" smtClean="0">
                <a:latin typeface="+mn-lt"/>
              </a:rPr>
              <a:t>Die Aufgabenstellung erschließen:</a:t>
            </a:r>
            <a:endParaRPr lang="de-DE" sz="3200" b="1" dirty="0">
              <a:latin typeface="+mn-lt"/>
            </a:endParaRPr>
          </a:p>
        </p:txBody>
      </p:sp>
      <p:sp>
        <p:nvSpPr>
          <p:cNvPr id="4" name="Textfeld 3"/>
          <p:cNvSpPr txBox="1"/>
          <p:nvPr/>
        </p:nvSpPr>
        <p:spPr>
          <a:xfrm>
            <a:off x="596144" y="2348880"/>
            <a:ext cx="7848872" cy="2554545"/>
          </a:xfrm>
          <a:prstGeom prst="rect">
            <a:avLst/>
          </a:prstGeom>
          <a:noFill/>
        </p:spPr>
        <p:txBody>
          <a:bodyPr wrap="square" rtlCol="0">
            <a:spAutoFit/>
          </a:bodyPr>
          <a:lstStyle/>
          <a:p>
            <a:pPr marL="354013" indent="-354013">
              <a:buFont typeface="Wingdings"/>
              <a:buChar char=""/>
            </a:pPr>
            <a:r>
              <a:rPr lang="de-DE" sz="3200" b="1" dirty="0" smtClean="0">
                <a:latin typeface="+mn-lt"/>
              </a:rPr>
              <a:t> Wie? Welt </a:t>
            </a:r>
            <a:r>
              <a:rPr lang="de-DE" sz="3200" b="1" dirty="0" smtClean="0">
                <a:latin typeface="+mn-lt"/>
              </a:rPr>
              <a:t>ohne Bücher </a:t>
            </a:r>
            <a:r>
              <a:rPr lang="de-DE" sz="3200" b="1" dirty="0" smtClean="0">
                <a:latin typeface="+mn-lt"/>
              </a:rPr>
              <a:t>erleben</a:t>
            </a:r>
            <a:br>
              <a:rPr lang="de-DE" sz="3200" b="1" dirty="0" smtClean="0">
                <a:latin typeface="+mn-lt"/>
              </a:rPr>
            </a:br>
            <a:endParaRPr lang="de-DE" sz="3200" b="1" dirty="0" smtClean="0">
              <a:latin typeface="+mn-lt"/>
            </a:endParaRPr>
          </a:p>
          <a:p>
            <a:pPr marL="342900" indent="-342900">
              <a:buFont typeface="Wingdings"/>
              <a:buChar char=""/>
            </a:pPr>
            <a:r>
              <a:rPr lang="de-DE" sz="3200" b="1" dirty="0" smtClean="0">
                <a:latin typeface="+mn-lt"/>
              </a:rPr>
              <a:t> Wie? sprachlich</a:t>
            </a:r>
            <a:r>
              <a:rPr lang="de-DE" sz="3200" dirty="0" smtClean="0">
                <a:latin typeface="+mn-lt"/>
              </a:rPr>
              <a:t> </a:t>
            </a:r>
            <a:r>
              <a:rPr lang="de-DE" sz="3200" b="1" dirty="0" smtClean="0">
                <a:latin typeface="+mn-lt"/>
              </a:rPr>
              <a:t>gestaltet</a:t>
            </a:r>
            <a:r>
              <a:rPr lang="de-DE" sz="3200" dirty="0" smtClean="0">
                <a:latin typeface="+mn-lt"/>
              </a:rPr>
              <a:t> </a:t>
            </a:r>
            <a:br>
              <a:rPr lang="de-DE" sz="3200" dirty="0" smtClean="0">
                <a:latin typeface="+mn-lt"/>
              </a:rPr>
            </a:br>
            <a:endParaRPr lang="de-DE" sz="3200" dirty="0" smtClean="0">
              <a:latin typeface="+mn-lt"/>
            </a:endParaRPr>
          </a:p>
          <a:p>
            <a:pPr marL="342900" indent="-342900">
              <a:buFont typeface="Wingdings"/>
              <a:buChar char=""/>
            </a:pPr>
            <a:r>
              <a:rPr lang="de-DE" sz="3200" b="1" dirty="0" smtClean="0">
                <a:latin typeface="+mn-lt"/>
              </a:rPr>
              <a:t> Meinung</a:t>
            </a:r>
            <a:r>
              <a:rPr lang="de-DE" sz="3200" dirty="0" smtClean="0">
                <a:latin typeface="+mn-lt"/>
              </a:rPr>
              <a:t> </a:t>
            </a:r>
            <a:r>
              <a:rPr lang="de-DE" sz="3200" b="1" dirty="0" smtClean="0">
                <a:latin typeface="+mn-lt"/>
              </a:rPr>
              <a:t>Autorin</a:t>
            </a:r>
            <a:r>
              <a:rPr lang="de-DE" sz="3200" dirty="0" smtClean="0">
                <a:latin typeface="+mn-lt"/>
              </a:rPr>
              <a:t> </a:t>
            </a:r>
            <a:r>
              <a:rPr lang="de-DE" sz="3200" b="1" dirty="0" smtClean="0">
                <a:latin typeface="+mn-lt"/>
              </a:rPr>
              <a:t>zu</a:t>
            </a:r>
            <a:r>
              <a:rPr lang="de-DE" sz="3200" dirty="0" smtClean="0">
                <a:latin typeface="+mn-lt"/>
              </a:rPr>
              <a:t> </a:t>
            </a:r>
            <a:r>
              <a:rPr lang="de-DE" sz="3200" b="1" dirty="0" smtClean="0">
                <a:latin typeface="+mn-lt"/>
              </a:rPr>
              <a:t>Zukunftsvision</a:t>
            </a:r>
            <a:endParaRPr lang="de-DE" sz="3200" dirty="0" smtClean="0">
              <a:latin typeface="+mn-lt"/>
            </a:endParaRPr>
          </a:p>
        </p:txBody>
      </p:sp>
      <p:sp>
        <p:nvSpPr>
          <p:cNvPr id="6" name="Textfeld 5"/>
          <p:cNvSpPr txBox="1"/>
          <p:nvPr/>
        </p:nvSpPr>
        <p:spPr>
          <a:xfrm>
            <a:off x="611560" y="332656"/>
            <a:ext cx="7920880" cy="800219"/>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de-DE" sz="2800" dirty="0" smtClean="0"/>
              <a:t>Das letzte Buch</a:t>
            </a:r>
            <a:br>
              <a:rPr lang="de-DE" sz="2800" dirty="0" smtClean="0"/>
            </a:br>
            <a:r>
              <a:rPr lang="de-DE" dirty="0" smtClean="0"/>
              <a:t>Marie Luise Kaschnitz (1901-1974)</a:t>
            </a:r>
            <a:endParaRPr lang="de-DE" dirty="0"/>
          </a:p>
        </p:txBody>
      </p:sp>
      <p:sp>
        <p:nvSpPr>
          <p:cNvPr id="5" name="Fußzeilenplatzhalter 4"/>
          <p:cNvSpPr>
            <a:spLocks noGrp="1"/>
          </p:cNvSpPr>
          <p:nvPr>
            <p:ph type="ftr" sz="quarter" idx="11"/>
          </p:nvPr>
        </p:nvSpPr>
        <p:spPr/>
        <p:txBody>
          <a:bodyPr/>
          <a:lstStyle/>
          <a:p>
            <a:pPr>
              <a:defRPr/>
            </a:pPr>
            <a:r>
              <a:rPr lang="de-DE" dirty="0" smtClean="0"/>
              <a:t>Landesbildungsserver </a:t>
            </a:r>
            <a:r>
              <a:rPr lang="de-DE" dirty="0" smtClean="0"/>
              <a:t>Baden-Württemberg, Redaktion Deutsch, www.deutsch-bw.de</a:t>
            </a:r>
            <a:endParaRPr lang="de-DE" dirty="0"/>
          </a:p>
        </p:txBody>
      </p:sp>
    </p:spTree>
    <p:extLst>
      <p:ext uri="{BB962C8B-B14F-4D97-AF65-F5344CB8AC3E}">
        <p14:creationId xmlns:p14="http://schemas.microsoft.com/office/powerpoint/2010/main" val="394645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de-DE" sz="3600" dirty="0" smtClean="0"/>
              <a:t>Bausteine zur Untersuchung </a:t>
            </a:r>
            <a:br>
              <a:rPr lang="de-DE" sz="3600" dirty="0" smtClean="0"/>
            </a:br>
            <a:r>
              <a:rPr lang="de-DE" sz="3600" dirty="0" smtClean="0"/>
              <a:t>eines literarischen Textes</a:t>
            </a:r>
            <a:endParaRPr lang="de-DE" sz="3600" dirty="0"/>
          </a:p>
        </p:txBody>
      </p:sp>
      <p:sp>
        <p:nvSpPr>
          <p:cNvPr id="3" name="Inhaltsplatzhalter 2"/>
          <p:cNvSpPr>
            <a:spLocks noGrp="1"/>
          </p:cNvSpPr>
          <p:nvPr>
            <p:ph idx="1"/>
          </p:nvPr>
        </p:nvSpPr>
        <p:spPr>
          <a:xfrm>
            <a:off x="179512" y="1600200"/>
            <a:ext cx="8712968" cy="4525963"/>
          </a:xfrm>
        </p:spPr>
        <p:txBody>
          <a:bodyPr/>
          <a:lstStyle/>
          <a:p>
            <a:pPr marL="514350" indent="-514350">
              <a:buFont typeface="+mj-lt"/>
              <a:buAutoNum type="arabicPeriod"/>
            </a:pPr>
            <a:r>
              <a:rPr lang="de-DE" dirty="0" smtClean="0"/>
              <a:t>Titel-Assoziationen</a:t>
            </a:r>
          </a:p>
          <a:p>
            <a:pPr marL="514350" indent="-514350">
              <a:buFont typeface="+mj-lt"/>
              <a:buAutoNum type="arabicPeriod"/>
            </a:pPr>
            <a:r>
              <a:rPr lang="de-DE" dirty="0" smtClean="0"/>
              <a:t>Text lesen (mit dem Bleistift in der Hand – noch keine Farben!) </a:t>
            </a:r>
            <a:r>
              <a:rPr lang="de-DE" dirty="0" smtClean="0">
                <a:sym typeface="Wingdings" panose="05000000000000000000" pitchFamily="2" charset="2"/>
              </a:rPr>
              <a:t> wer / was / wann / wo / …?</a:t>
            </a:r>
          </a:p>
          <a:p>
            <a:pPr marL="514350" indent="-514350">
              <a:buFont typeface="+mj-lt"/>
              <a:buAutoNum type="arabicPeriod"/>
            </a:pPr>
            <a:r>
              <a:rPr lang="de-DE" dirty="0" smtClean="0">
                <a:sym typeface="Wingdings" panose="05000000000000000000" pitchFamily="2" charset="2"/>
              </a:rPr>
              <a:t>Erstes Textverständnis formulieren</a:t>
            </a:r>
          </a:p>
          <a:p>
            <a:pPr marL="514350" indent="-514350">
              <a:buFont typeface="+mj-lt"/>
              <a:buAutoNum type="arabicPeriod"/>
            </a:pPr>
            <a:r>
              <a:rPr lang="de-DE" dirty="0" smtClean="0">
                <a:sym typeface="Wingdings" panose="05000000000000000000" pitchFamily="2" charset="2"/>
              </a:rPr>
              <a:t>Aufgabenstellung analysieren</a:t>
            </a:r>
          </a:p>
          <a:p>
            <a:pPr marL="514350" indent="-514350">
              <a:buFont typeface="+mj-lt"/>
              <a:buAutoNum type="arabicPeriod"/>
            </a:pPr>
            <a:r>
              <a:rPr lang="de-DE" dirty="0" smtClean="0">
                <a:sym typeface="Wingdings" panose="05000000000000000000" pitchFamily="2" charset="2"/>
              </a:rPr>
              <a:t>Erneute Textlektüre (Randbemerkungen erweitern, eventuell Farben verwenden)</a:t>
            </a:r>
            <a:endParaRPr lang="de-DE" dirty="0" smtClean="0"/>
          </a:p>
          <a:p>
            <a:pPr marL="514350" indent="-514350">
              <a:buFont typeface="+mj-lt"/>
              <a:buAutoNum type="arabicPeriod"/>
            </a:pPr>
            <a:endParaRPr lang="de-DE" dirty="0"/>
          </a:p>
        </p:txBody>
      </p:sp>
      <p:sp>
        <p:nvSpPr>
          <p:cNvPr id="4" name="Fußzeilenplatzhalter 3"/>
          <p:cNvSpPr>
            <a:spLocks noGrp="1"/>
          </p:cNvSpPr>
          <p:nvPr>
            <p:ph type="ftr" sz="quarter" idx="11"/>
          </p:nvPr>
        </p:nvSpPr>
        <p:spPr/>
        <p:txBody>
          <a:bodyPr/>
          <a:lstStyle/>
          <a:p>
            <a:pPr>
              <a:defRPr/>
            </a:pPr>
            <a:r>
              <a:rPr lang="de-DE" dirty="0"/>
              <a:t>Landesbildungsserver Baden-Württemberg</a:t>
            </a:r>
            <a:r>
              <a:rPr lang="de-DE" dirty="0" smtClean="0"/>
              <a:t>, Redaktion Deutsch, www.deutsch-bw.de</a:t>
            </a:r>
            <a:endParaRPr lang="de-DE" dirty="0"/>
          </a:p>
        </p:txBody>
      </p:sp>
      <p:pic>
        <p:nvPicPr>
          <p:cNvPr id="2050" name="Picture 2" descr="C:\Users\Blennemann\AppData\Local\Microsoft\Windows\Temporary Internet Files\Content.IE5\37J4F8GR\Haken_grün.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1556792"/>
            <a:ext cx="584044" cy="5486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Blennemann\AppData\Local\Microsoft\Windows\Temporary Internet Files\Content.IE5\37J4F8GR\Haken_grün.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3442" y="2708920"/>
            <a:ext cx="564969" cy="5307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Blennemann\AppData\Local\Microsoft\Windows\Temporary Internet Files\Content.IE5\37J4F8GR\Haken_grün.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143" y="3231668"/>
            <a:ext cx="584044" cy="5486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Blennemann\AppData\Local\Microsoft\Windows\Temporary Internet Files\Content.IE5\37J4F8GR\Haken_grün.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3788796"/>
            <a:ext cx="584044" cy="548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584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300164"/>
            <a:ext cx="7419975" cy="6267450"/>
          </a:xfrm>
          <a:prstGeom prst="rect">
            <a:avLst/>
          </a:prstGeom>
        </p:spPr>
      </p:pic>
      <p:sp>
        <p:nvSpPr>
          <p:cNvPr id="2" name="Fußzeilenplatzhalter 1"/>
          <p:cNvSpPr>
            <a:spLocks noGrp="1"/>
          </p:cNvSpPr>
          <p:nvPr>
            <p:ph type="ftr" sz="quarter" idx="11"/>
          </p:nvPr>
        </p:nvSpPr>
        <p:spPr/>
        <p:txBody>
          <a:bodyPr/>
          <a:lstStyle/>
          <a:p>
            <a:pPr>
              <a:defRPr/>
            </a:pPr>
            <a:r>
              <a:rPr lang="de-DE" dirty="0"/>
              <a:t>Landesbildungsserver Baden-Württemberg</a:t>
            </a:r>
            <a:r>
              <a:rPr lang="de-DE" dirty="0" smtClean="0"/>
              <a:t>, Redaktion Deutsch, www.deutsch-bw.de</a:t>
            </a:r>
            <a:endParaRPr lang="de-DE" dirty="0"/>
          </a:p>
        </p:txBody>
      </p:sp>
      <p:sp>
        <p:nvSpPr>
          <p:cNvPr id="3" name="Textfeld 2"/>
          <p:cNvSpPr txBox="1"/>
          <p:nvPr/>
        </p:nvSpPr>
        <p:spPr>
          <a:xfrm>
            <a:off x="5652120" y="5728610"/>
            <a:ext cx="3312368" cy="369332"/>
          </a:xfrm>
          <a:prstGeom prst="rect">
            <a:avLst/>
          </a:prstGeom>
          <a:noFill/>
        </p:spPr>
        <p:txBody>
          <a:bodyPr wrap="square" rtlCol="0">
            <a:spAutoFit/>
          </a:bodyPr>
          <a:lstStyle/>
          <a:p>
            <a:r>
              <a:rPr lang="de-DE" i="1" dirty="0" smtClean="0">
                <a:solidFill>
                  <a:schemeClr val="bg1">
                    <a:lumMod val="65000"/>
                  </a:schemeClr>
                </a:solidFill>
              </a:rPr>
              <a:t>Von einem Schüler bearbeitet</a:t>
            </a:r>
            <a:endParaRPr lang="de-DE" i="1" dirty="0">
              <a:solidFill>
                <a:schemeClr val="bg1">
                  <a:lumMod val="6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de-DE" sz="3600" dirty="0" smtClean="0"/>
              <a:t>Bausteine zur Untersuchung </a:t>
            </a:r>
            <a:br>
              <a:rPr lang="de-DE" sz="3600" dirty="0" smtClean="0"/>
            </a:br>
            <a:r>
              <a:rPr lang="de-DE" sz="3600" dirty="0" smtClean="0"/>
              <a:t>eines literarischen Textes</a:t>
            </a:r>
            <a:endParaRPr lang="de-DE" sz="3600" dirty="0"/>
          </a:p>
        </p:txBody>
      </p:sp>
      <p:sp>
        <p:nvSpPr>
          <p:cNvPr id="3" name="Inhaltsplatzhalter 2"/>
          <p:cNvSpPr>
            <a:spLocks noGrp="1"/>
          </p:cNvSpPr>
          <p:nvPr>
            <p:ph idx="1"/>
          </p:nvPr>
        </p:nvSpPr>
        <p:spPr>
          <a:xfrm>
            <a:off x="179512" y="1600200"/>
            <a:ext cx="8712968" cy="4525963"/>
          </a:xfrm>
        </p:spPr>
        <p:txBody>
          <a:bodyPr/>
          <a:lstStyle/>
          <a:p>
            <a:pPr marL="514350" indent="-514350">
              <a:buFont typeface="+mj-lt"/>
              <a:buAutoNum type="arabicPeriod"/>
            </a:pPr>
            <a:r>
              <a:rPr lang="de-DE" dirty="0" smtClean="0"/>
              <a:t>Titel-Assoziationen</a:t>
            </a:r>
          </a:p>
          <a:p>
            <a:pPr marL="514350" indent="-514350">
              <a:buFont typeface="+mj-lt"/>
              <a:buAutoNum type="arabicPeriod"/>
            </a:pPr>
            <a:r>
              <a:rPr lang="de-DE" dirty="0" smtClean="0"/>
              <a:t>Text lesen (mit dem Bleistift in der Hand – noch keine Farben!) </a:t>
            </a:r>
            <a:r>
              <a:rPr lang="de-DE" dirty="0" smtClean="0">
                <a:sym typeface="Wingdings" panose="05000000000000000000" pitchFamily="2" charset="2"/>
              </a:rPr>
              <a:t> wer / was / wann / wo / …?</a:t>
            </a:r>
          </a:p>
          <a:p>
            <a:pPr marL="514350" indent="-514350">
              <a:buFont typeface="+mj-lt"/>
              <a:buAutoNum type="arabicPeriod"/>
            </a:pPr>
            <a:r>
              <a:rPr lang="de-DE" dirty="0" smtClean="0">
                <a:sym typeface="Wingdings" panose="05000000000000000000" pitchFamily="2" charset="2"/>
              </a:rPr>
              <a:t>Erstes Textverständnis formulieren</a:t>
            </a:r>
          </a:p>
          <a:p>
            <a:pPr marL="514350" indent="-514350">
              <a:buFont typeface="+mj-lt"/>
              <a:buAutoNum type="arabicPeriod"/>
            </a:pPr>
            <a:r>
              <a:rPr lang="de-DE" dirty="0" smtClean="0">
                <a:sym typeface="Wingdings" panose="05000000000000000000" pitchFamily="2" charset="2"/>
              </a:rPr>
              <a:t>Aufgabenstellung analysieren</a:t>
            </a:r>
          </a:p>
          <a:p>
            <a:pPr marL="514350" indent="-514350">
              <a:buFont typeface="+mj-lt"/>
              <a:buAutoNum type="arabicPeriod"/>
            </a:pPr>
            <a:r>
              <a:rPr lang="de-DE" dirty="0" smtClean="0">
                <a:sym typeface="Wingdings" panose="05000000000000000000" pitchFamily="2" charset="2"/>
              </a:rPr>
              <a:t>Erneute Textlektüre (Randbemerkungen erweitern, eventuell Farben verwenden)</a:t>
            </a:r>
            <a:endParaRPr lang="de-DE" dirty="0" smtClean="0"/>
          </a:p>
          <a:p>
            <a:pPr marL="514350" indent="-514350">
              <a:buFont typeface="+mj-lt"/>
              <a:buAutoNum type="arabicPeriod"/>
            </a:pPr>
            <a:endParaRPr lang="de-DE" dirty="0"/>
          </a:p>
        </p:txBody>
      </p:sp>
      <p:sp>
        <p:nvSpPr>
          <p:cNvPr id="4" name="Fußzeilenplatzhalter 3"/>
          <p:cNvSpPr>
            <a:spLocks noGrp="1"/>
          </p:cNvSpPr>
          <p:nvPr>
            <p:ph type="ftr" sz="quarter" idx="11"/>
          </p:nvPr>
        </p:nvSpPr>
        <p:spPr/>
        <p:txBody>
          <a:bodyPr/>
          <a:lstStyle/>
          <a:p>
            <a:pPr>
              <a:defRPr/>
            </a:pPr>
            <a:r>
              <a:rPr lang="de-DE" dirty="0"/>
              <a:t>Landesbildungsserver Baden-Württemberg</a:t>
            </a:r>
            <a:r>
              <a:rPr lang="de-DE" dirty="0" smtClean="0"/>
              <a:t>, Redaktion Deutsch, www.deutsch-bw.de</a:t>
            </a:r>
            <a:endParaRPr lang="de-DE" dirty="0"/>
          </a:p>
        </p:txBody>
      </p:sp>
      <p:pic>
        <p:nvPicPr>
          <p:cNvPr id="2050" name="Picture 2" descr="C:\Users\Blennemann\AppData\Local\Microsoft\Windows\Temporary Internet Files\Content.IE5\37J4F8GR\Haken_grün.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1556792"/>
            <a:ext cx="584044" cy="5486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Blennemann\AppData\Local\Microsoft\Windows\Temporary Internet Files\Content.IE5\37J4F8GR\Haken_grün.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3442" y="2708920"/>
            <a:ext cx="564969" cy="5307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Blennemann\AppData\Local\Microsoft\Windows\Temporary Internet Files\Content.IE5\37J4F8GR\Haken_grün.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143" y="3231668"/>
            <a:ext cx="584044" cy="5486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Blennemann\AppData\Local\Microsoft\Windows\Temporary Internet Files\Content.IE5\37J4F8GR\Haken_grün.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3788796"/>
            <a:ext cx="584044" cy="5486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Blennemann\AppData\Local\Microsoft\Windows\Temporary Internet Files\Content.IE5\37J4F8GR\Haken_grün.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7545" y="4797152"/>
            <a:ext cx="584044" cy="548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46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de-DE" sz="3600" dirty="0" smtClean="0"/>
              <a:t>Bausteine zur Untersuchung </a:t>
            </a:r>
            <a:br>
              <a:rPr lang="de-DE" sz="3600" dirty="0" smtClean="0"/>
            </a:br>
            <a:r>
              <a:rPr lang="de-DE" sz="3600" dirty="0" smtClean="0"/>
              <a:t>Erweiterung des Textverständnisses</a:t>
            </a:r>
            <a:endParaRPr lang="de-DE" sz="3600" dirty="0"/>
          </a:p>
        </p:txBody>
      </p:sp>
      <p:sp>
        <p:nvSpPr>
          <p:cNvPr id="3" name="Inhaltsplatzhalter 2"/>
          <p:cNvSpPr>
            <a:spLocks noGrp="1"/>
          </p:cNvSpPr>
          <p:nvPr>
            <p:ph idx="1"/>
          </p:nvPr>
        </p:nvSpPr>
        <p:spPr>
          <a:xfrm>
            <a:off x="179512" y="1556793"/>
            <a:ext cx="8784976" cy="1008112"/>
          </a:xfrm>
        </p:spPr>
        <p:txBody>
          <a:bodyPr/>
          <a:lstStyle/>
          <a:p>
            <a:pPr marL="0" indent="0" algn="ctr">
              <a:buNone/>
            </a:pPr>
            <a:r>
              <a:rPr lang="de-DE" sz="2800" b="1" dirty="0" smtClean="0">
                <a:sym typeface="Wingdings" panose="05000000000000000000" pitchFamily="2" charset="2"/>
              </a:rPr>
              <a:t>6. Textverständnis </a:t>
            </a:r>
            <a:r>
              <a:rPr lang="de-DE" sz="2800" b="1" dirty="0" smtClean="0">
                <a:sym typeface="Wingdings" panose="05000000000000000000" pitchFamily="2" charset="2"/>
              </a:rPr>
              <a:t>erweitern </a:t>
            </a:r>
            <a:endParaRPr lang="de-DE" sz="2800" b="1" dirty="0" smtClean="0">
              <a:sym typeface="Wingdings" panose="05000000000000000000" pitchFamily="2" charset="2"/>
            </a:endParaRPr>
          </a:p>
          <a:p>
            <a:pPr marL="0" indent="0" algn="ctr">
              <a:buNone/>
            </a:pPr>
            <a:r>
              <a:rPr lang="de-DE" sz="2800" b="1" dirty="0" smtClean="0">
                <a:sym typeface="Wingdings" panose="05000000000000000000" pitchFamily="2" charset="2"/>
              </a:rPr>
              <a:t>und Deutungshypothese formulieren</a:t>
            </a:r>
            <a:endParaRPr lang="de-DE" sz="2800" b="1" dirty="0" smtClean="0"/>
          </a:p>
          <a:p>
            <a:pPr marL="514350" indent="-514350">
              <a:buFont typeface="+mj-lt"/>
              <a:buAutoNum type="arabicPeriod"/>
            </a:pPr>
            <a:endParaRPr lang="de-DE" dirty="0"/>
          </a:p>
        </p:txBody>
      </p:sp>
      <p:sp>
        <p:nvSpPr>
          <p:cNvPr id="4" name="Fußzeilenplatzhalter 3"/>
          <p:cNvSpPr>
            <a:spLocks noGrp="1"/>
          </p:cNvSpPr>
          <p:nvPr>
            <p:ph type="ftr" sz="quarter" idx="11"/>
          </p:nvPr>
        </p:nvSpPr>
        <p:spPr/>
        <p:txBody>
          <a:bodyPr/>
          <a:lstStyle/>
          <a:p>
            <a:pPr>
              <a:defRPr/>
            </a:pPr>
            <a:r>
              <a:rPr lang="de-DE" dirty="0" smtClean="0"/>
              <a:t>Landesbildungsserver </a:t>
            </a:r>
            <a:r>
              <a:rPr lang="de-DE" dirty="0" smtClean="0"/>
              <a:t>Baden-Württemberg, Redaktion Deutsch, www.deutsch-bw.de</a:t>
            </a:r>
            <a:endParaRPr lang="de-DE" dirty="0"/>
          </a:p>
        </p:txBody>
      </p:sp>
      <p:sp>
        <p:nvSpPr>
          <p:cNvPr id="5" name="Rechteck 4"/>
          <p:cNvSpPr/>
          <p:nvPr/>
        </p:nvSpPr>
        <p:spPr>
          <a:xfrm>
            <a:off x="755576" y="2780928"/>
            <a:ext cx="7704856" cy="2246769"/>
          </a:xfrm>
          <a:prstGeom prst="rect">
            <a:avLst/>
          </a:prstGeom>
        </p:spPr>
        <p:txBody>
          <a:bodyPr wrap="square">
            <a:spAutoFit/>
          </a:bodyPr>
          <a:lstStyle/>
          <a:p>
            <a:r>
              <a:rPr lang="de-DE" sz="2000" dirty="0" smtClean="0"/>
              <a:t>Die </a:t>
            </a:r>
            <a:r>
              <a:rPr lang="de-DE" sz="2000" dirty="0" smtClean="0"/>
              <a:t>Deutungshypothese steht vor der eigentlichen Interpretation. Sie skizziert kurz, was die Aussage eines Textes sein könnte. </a:t>
            </a:r>
            <a:r>
              <a:rPr lang="de-DE" sz="2000" dirty="0"/>
              <a:t>Ihre Aufgabe ist es, die </a:t>
            </a:r>
            <a:r>
              <a:rPr lang="de-DE" sz="2000" dirty="0" smtClean="0"/>
              <a:t>Gedanken </a:t>
            </a:r>
            <a:r>
              <a:rPr lang="de-DE" sz="2000" dirty="0"/>
              <a:t>zu bündeln.</a:t>
            </a:r>
          </a:p>
          <a:p>
            <a:r>
              <a:rPr lang="de-DE" sz="2000" dirty="0" smtClean="0"/>
              <a:t>Sie </a:t>
            </a:r>
            <a:r>
              <a:rPr lang="de-DE" sz="2000" dirty="0" smtClean="0"/>
              <a:t>stellt eine Vermutung dar und muss </a:t>
            </a:r>
            <a:r>
              <a:rPr lang="de-DE" sz="2000" dirty="0" smtClean="0"/>
              <a:t>im weiteren Interpretationsverlauf auf ihre Gültigkeit hin überprüft werden</a:t>
            </a:r>
            <a:r>
              <a:rPr lang="de-DE" sz="2000" dirty="0" smtClean="0"/>
              <a:t>. </a:t>
            </a:r>
            <a:r>
              <a:rPr lang="de-DE" sz="2000" dirty="0" smtClean="0"/>
              <a:t>Dabei kann sie immer wieder korrigiert werden (hermeneutisches Verfahren).</a:t>
            </a:r>
            <a:endParaRPr lang="de-DE" sz="2000" dirty="0"/>
          </a:p>
        </p:txBody>
      </p:sp>
    </p:spTree>
    <p:extLst>
      <p:ext uri="{BB962C8B-B14F-4D97-AF65-F5344CB8AC3E}">
        <p14:creationId xmlns:p14="http://schemas.microsoft.com/office/powerpoint/2010/main" val="187024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r>
              <a:rPr lang="de-DE" altLang="de-DE" dirty="0" smtClean="0"/>
              <a:t>Das letzte Buch</a:t>
            </a:r>
          </a:p>
        </p:txBody>
      </p:sp>
      <p:sp>
        <p:nvSpPr>
          <p:cNvPr id="5123" name="Inhaltsplatzhalter 2"/>
          <p:cNvSpPr>
            <a:spLocks noGrp="1"/>
          </p:cNvSpPr>
          <p:nvPr>
            <p:ph idx="1"/>
          </p:nvPr>
        </p:nvSpPr>
        <p:spPr>
          <a:xfrm>
            <a:off x="457200" y="1340768"/>
            <a:ext cx="8229600" cy="4525963"/>
          </a:xfrm>
        </p:spPr>
        <p:txBody>
          <a:bodyPr/>
          <a:lstStyle/>
          <a:p>
            <a:pPr marL="0" indent="0">
              <a:buNone/>
            </a:pPr>
            <a:r>
              <a:rPr lang="de-DE" altLang="de-DE" u="sng" dirty="0" smtClean="0"/>
              <a:t>Deutungshypothesen</a:t>
            </a:r>
            <a:r>
              <a:rPr lang="de-DE" altLang="de-DE" dirty="0" smtClean="0"/>
              <a:t>:</a:t>
            </a:r>
          </a:p>
          <a:p>
            <a:pPr marL="0" indent="0">
              <a:buNone/>
            </a:pPr>
            <a:r>
              <a:rPr lang="de-DE" altLang="de-DE" dirty="0" smtClean="0"/>
              <a:t>Die Kurzgeschichte …</a:t>
            </a:r>
          </a:p>
          <a:p>
            <a:pPr marL="514350" indent="-514350">
              <a:buFont typeface="Calibri" pitchFamily="34" charset="0"/>
              <a:buAutoNum type="arabicPeriod"/>
            </a:pPr>
            <a:r>
              <a:rPr lang="de-DE" altLang="de-DE" dirty="0" smtClean="0"/>
              <a:t>handelt von einem Gespräch über ein Buch zwischen einem Kind und dessen Elternteil.</a:t>
            </a:r>
          </a:p>
          <a:p>
            <a:pPr marL="514350" indent="-514350">
              <a:buFont typeface="Calibri" pitchFamily="34" charset="0"/>
              <a:buAutoNum type="arabicPeriod"/>
            </a:pPr>
            <a:r>
              <a:rPr lang="de-DE" altLang="de-DE" dirty="0" smtClean="0"/>
              <a:t>thematisiert den Ersatz von Büchern durch elektronische Geräte.</a:t>
            </a:r>
          </a:p>
          <a:p>
            <a:pPr marL="514350" indent="-514350">
              <a:buFont typeface="Calibri" pitchFamily="34" charset="0"/>
              <a:buAutoNum type="arabicPeriod"/>
            </a:pPr>
            <a:r>
              <a:rPr lang="de-DE" altLang="de-DE" dirty="0" smtClean="0"/>
              <a:t>gibt Einblick in das Leben in eine Zukunft ohne Bücher</a:t>
            </a:r>
            <a:r>
              <a:rPr lang="de-DE" altLang="de-DE" dirty="0" smtClean="0"/>
              <a:t>.</a:t>
            </a:r>
          </a:p>
          <a:p>
            <a:pPr marL="514350" indent="-514350">
              <a:buFont typeface="Calibri" pitchFamily="34" charset="0"/>
              <a:buAutoNum type="arabicPeriod"/>
            </a:pPr>
            <a:r>
              <a:rPr lang="de-DE" altLang="de-DE" dirty="0" smtClean="0"/>
              <a:t>…</a:t>
            </a:r>
            <a:endParaRPr lang="de-DE" altLang="de-DE" dirty="0" smtClean="0"/>
          </a:p>
        </p:txBody>
      </p:sp>
      <p:sp>
        <p:nvSpPr>
          <p:cNvPr id="2" name="Fußzeilenplatzhalter 1"/>
          <p:cNvSpPr>
            <a:spLocks noGrp="1"/>
          </p:cNvSpPr>
          <p:nvPr>
            <p:ph type="ftr" sz="quarter" idx="11"/>
          </p:nvPr>
        </p:nvSpPr>
        <p:spPr/>
        <p:txBody>
          <a:bodyPr/>
          <a:lstStyle/>
          <a:p>
            <a:pPr>
              <a:defRPr/>
            </a:pPr>
            <a:r>
              <a:rPr lang="de-DE" smtClean="0"/>
              <a:t>Landesserver Baden-Württemberg, Redaktion Deutsch, www.deutsch-bw.de</a:t>
            </a:r>
            <a:endParaRPr lang="de-DE"/>
          </a:p>
        </p:txBody>
      </p:sp>
      <p:sp>
        <p:nvSpPr>
          <p:cNvPr id="5" name="Textfeld 4"/>
          <p:cNvSpPr txBox="1"/>
          <p:nvPr/>
        </p:nvSpPr>
        <p:spPr>
          <a:xfrm>
            <a:off x="611560" y="332656"/>
            <a:ext cx="7920880" cy="800219"/>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de-DE" sz="2800" dirty="0" smtClean="0"/>
              <a:t>Das letzte Buch</a:t>
            </a:r>
            <a:br>
              <a:rPr lang="de-DE" sz="2800" dirty="0" smtClean="0"/>
            </a:br>
            <a:r>
              <a:rPr lang="de-DE" dirty="0" smtClean="0"/>
              <a:t>Marie Luise Kaschnitz (1901-1974)</a:t>
            </a: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Effect transition="in" filter="fade">
                                      <p:cBhvr>
                                        <p:cTn id="7" dur="500"/>
                                        <p:tgtEl>
                                          <p:spTgt spid="512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3">
                                            <p:txEl>
                                              <p:pRg st="2" end="2"/>
                                            </p:txEl>
                                          </p:spTgt>
                                        </p:tgtEl>
                                        <p:attrNameLst>
                                          <p:attrName>style.visibility</p:attrName>
                                        </p:attrNameLst>
                                      </p:cBhvr>
                                      <p:to>
                                        <p:strVal val="visible"/>
                                      </p:to>
                                    </p:set>
                                    <p:animEffect transition="in" filter="fade">
                                      <p:cBhvr>
                                        <p:cTn id="12" dur="500"/>
                                        <p:tgtEl>
                                          <p:spTgt spid="51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23">
                                            <p:txEl>
                                              <p:pRg st="3" end="3"/>
                                            </p:txEl>
                                          </p:spTgt>
                                        </p:tgtEl>
                                        <p:attrNameLst>
                                          <p:attrName>style.visibility</p:attrName>
                                        </p:attrNameLst>
                                      </p:cBhvr>
                                      <p:to>
                                        <p:strVal val="visible"/>
                                      </p:to>
                                    </p:set>
                                    <p:animEffect transition="in" filter="fade">
                                      <p:cBhvr>
                                        <p:cTn id="17" dur="500"/>
                                        <p:tgtEl>
                                          <p:spTgt spid="512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123">
                                            <p:txEl>
                                              <p:pRg st="4" end="4"/>
                                            </p:txEl>
                                          </p:spTgt>
                                        </p:tgtEl>
                                        <p:attrNameLst>
                                          <p:attrName>style.visibility</p:attrName>
                                        </p:attrNameLst>
                                      </p:cBhvr>
                                      <p:to>
                                        <p:strVal val="visible"/>
                                      </p:to>
                                    </p:set>
                                    <p:animEffect transition="in" filter="fade">
                                      <p:cBhvr>
                                        <p:cTn id="22" dur="500"/>
                                        <p:tgtEl>
                                          <p:spTgt spid="512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123">
                                            <p:txEl>
                                              <p:pRg st="5" end="5"/>
                                            </p:txEl>
                                          </p:spTgt>
                                        </p:tgtEl>
                                        <p:attrNameLst>
                                          <p:attrName>style.visibility</p:attrName>
                                        </p:attrNameLst>
                                      </p:cBhvr>
                                      <p:to>
                                        <p:strVal val="visible"/>
                                      </p:to>
                                    </p:set>
                                    <p:animEffect transition="in" filter="fade">
                                      <p:cBhvr>
                                        <p:cTn id="27"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412776"/>
            <a:ext cx="8229600" cy="4929188"/>
          </a:xfrm>
        </p:spPr>
        <p:txBody>
          <a:bodyPr rtlCol="0">
            <a:normAutofit lnSpcReduction="10000"/>
          </a:bodyPr>
          <a:lstStyle/>
          <a:p>
            <a:pPr fontAlgn="auto">
              <a:spcAft>
                <a:spcPts val="0"/>
              </a:spcAft>
              <a:buFont typeface="Arial" pitchFamily="34" charset="0"/>
              <a:buNone/>
              <a:defRPr/>
            </a:pPr>
            <a:r>
              <a:rPr lang="de-DE" u="sng" dirty="0" smtClean="0"/>
              <a:t>Intention</a:t>
            </a:r>
            <a:r>
              <a:rPr lang="de-DE" dirty="0" smtClean="0"/>
              <a:t>:</a:t>
            </a:r>
          </a:p>
          <a:p>
            <a:pPr fontAlgn="auto">
              <a:spcAft>
                <a:spcPts val="0"/>
              </a:spcAft>
              <a:buFont typeface="Arial" pitchFamily="34" charset="0"/>
              <a:buNone/>
              <a:defRPr/>
            </a:pPr>
            <a:r>
              <a:rPr lang="de-DE" sz="2800" dirty="0" smtClean="0"/>
              <a:t>Die Autorin möchte davor warnen / ausdrücken, …</a:t>
            </a:r>
          </a:p>
          <a:p>
            <a:pPr marL="514350" indent="-514350" fontAlgn="auto">
              <a:spcAft>
                <a:spcPts val="0"/>
              </a:spcAft>
              <a:buFont typeface="+mj-lt"/>
              <a:buAutoNum type="alphaLcPeriod"/>
              <a:defRPr/>
            </a:pPr>
            <a:r>
              <a:rPr lang="de-DE" sz="2800" dirty="0" smtClean="0"/>
              <a:t>…dass ein Erwachsener in einer Welt ohne Bücher nicht zurechtkommt, ein Kind dagegen schon.</a:t>
            </a:r>
          </a:p>
          <a:p>
            <a:pPr marL="514350" indent="-514350" fontAlgn="auto">
              <a:spcAft>
                <a:spcPts val="0"/>
              </a:spcAft>
              <a:buFont typeface="+mj-lt"/>
              <a:buAutoNum type="alphaLcPeriod"/>
              <a:defRPr/>
            </a:pPr>
            <a:r>
              <a:rPr lang="de-DE" sz="2800" dirty="0" smtClean="0"/>
              <a:t>…welche Bedeutung und Präsenz die modernen Medien in unserer Gesellschaft haben.</a:t>
            </a:r>
          </a:p>
          <a:p>
            <a:pPr marL="514350" indent="-514350" fontAlgn="auto">
              <a:spcAft>
                <a:spcPts val="0"/>
              </a:spcAft>
              <a:buFont typeface="+mj-lt"/>
              <a:buAutoNum type="alphaLcPeriod"/>
              <a:defRPr/>
            </a:pPr>
            <a:r>
              <a:rPr lang="de-DE" sz="2800" dirty="0" smtClean="0"/>
              <a:t>…dass elektronische Medien in unserem Leben die Oberhand gewinnen.</a:t>
            </a:r>
          </a:p>
          <a:p>
            <a:pPr marL="514350" indent="-514350" fontAlgn="auto">
              <a:spcAft>
                <a:spcPts val="0"/>
              </a:spcAft>
              <a:buFont typeface="+mj-lt"/>
              <a:buAutoNum type="alphaLcPeriod"/>
              <a:defRPr/>
            </a:pPr>
            <a:r>
              <a:rPr lang="de-DE" sz="2800" dirty="0" smtClean="0"/>
              <a:t>…dass viele Kinder nur noch mit elektronischen Medien konfrontiert werden und gar nicht mehr lesen.</a:t>
            </a:r>
          </a:p>
        </p:txBody>
      </p:sp>
      <p:sp>
        <p:nvSpPr>
          <p:cNvPr id="2" name="Fußzeilenplatzhalter 1"/>
          <p:cNvSpPr>
            <a:spLocks noGrp="1"/>
          </p:cNvSpPr>
          <p:nvPr>
            <p:ph type="ftr" sz="quarter" idx="11"/>
          </p:nvPr>
        </p:nvSpPr>
        <p:spPr/>
        <p:txBody>
          <a:bodyPr/>
          <a:lstStyle/>
          <a:p>
            <a:pPr>
              <a:defRPr/>
            </a:pPr>
            <a:r>
              <a:rPr lang="de-DE" dirty="0"/>
              <a:t>Landesbildungsserver Baden-Württemberg</a:t>
            </a:r>
            <a:r>
              <a:rPr lang="de-DE" dirty="0" smtClean="0"/>
              <a:t>, Redaktion Deutsch, www.deutsch-bw.de</a:t>
            </a:r>
            <a:endParaRPr lang="de-DE" dirty="0"/>
          </a:p>
        </p:txBody>
      </p:sp>
      <p:sp>
        <p:nvSpPr>
          <p:cNvPr id="4" name="Titel 3"/>
          <p:cNvSpPr>
            <a:spLocks noGrp="1"/>
          </p:cNvSpPr>
          <p:nvPr>
            <p:ph type="title"/>
          </p:nvPr>
        </p:nvSpPr>
        <p:spPr/>
        <p:txBody>
          <a:bodyPr/>
          <a:lstStyle/>
          <a:p>
            <a:endParaRPr lang="de-DE"/>
          </a:p>
        </p:txBody>
      </p:sp>
      <p:sp>
        <p:nvSpPr>
          <p:cNvPr id="6" name="Textfeld 5"/>
          <p:cNvSpPr txBox="1"/>
          <p:nvPr/>
        </p:nvSpPr>
        <p:spPr>
          <a:xfrm>
            <a:off x="611560" y="332656"/>
            <a:ext cx="7920880" cy="800219"/>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de-DE" sz="2800" dirty="0" smtClean="0"/>
              <a:t>Das letzte Buch</a:t>
            </a:r>
            <a:br>
              <a:rPr lang="de-DE" sz="2800" dirty="0" smtClean="0"/>
            </a:br>
            <a:r>
              <a:rPr lang="de-DE" dirty="0" smtClean="0"/>
              <a:t>Marie Luise Kaschnitz (1901-1974)</a:t>
            </a: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5427" y="260648"/>
            <a:ext cx="8229600" cy="1143000"/>
          </a:xfrm>
        </p:spPr>
        <p:style>
          <a:lnRef idx="0">
            <a:schemeClr val="accent6"/>
          </a:lnRef>
          <a:fillRef idx="3">
            <a:schemeClr val="accent6"/>
          </a:fillRef>
          <a:effectRef idx="3">
            <a:schemeClr val="accent6"/>
          </a:effectRef>
          <a:fontRef idx="minor">
            <a:schemeClr val="lt1"/>
          </a:fontRef>
        </p:style>
        <p:txBody>
          <a:bodyPr/>
          <a:lstStyle/>
          <a:p>
            <a:r>
              <a:rPr lang="de-DE" sz="3600" dirty="0" smtClean="0"/>
              <a:t>Bausteine zur Untersuchung </a:t>
            </a:r>
            <a:br>
              <a:rPr lang="de-DE" sz="3600" dirty="0" smtClean="0"/>
            </a:br>
            <a:r>
              <a:rPr lang="de-DE" sz="3600" dirty="0" smtClean="0"/>
              <a:t>eines literarischen Textes</a:t>
            </a:r>
            <a:endParaRPr lang="de-DE" sz="3600" dirty="0"/>
          </a:p>
        </p:txBody>
      </p:sp>
      <p:sp>
        <p:nvSpPr>
          <p:cNvPr id="3" name="Inhaltsplatzhalter 2"/>
          <p:cNvSpPr>
            <a:spLocks noGrp="1"/>
          </p:cNvSpPr>
          <p:nvPr>
            <p:ph idx="1"/>
          </p:nvPr>
        </p:nvSpPr>
        <p:spPr>
          <a:xfrm>
            <a:off x="467544" y="1556792"/>
            <a:ext cx="8208912" cy="4453955"/>
          </a:xfrm>
        </p:spPr>
        <p:txBody>
          <a:bodyPr/>
          <a:lstStyle/>
          <a:p>
            <a:pPr marL="514350" indent="-514350">
              <a:buFont typeface="+mj-lt"/>
              <a:buAutoNum type="arabicPeriod"/>
            </a:pPr>
            <a:r>
              <a:rPr lang="de-DE" sz="2800" dirty="0" smtClean="0"/>
              <a:t>Titel-Assoziationen</a:t>
            </a:r>
          </a:p>
          <a:p>
            <a:pPr marL="514350" indent="-514350">
              <a:buFont typeface="+mj-lt"/>
              <a:buAutoNum type="arabicPeriod"/>
            </a:pPr>
            <a:r>
              <a:rPr lang="de-DE" sz="2800" dirty="0" smtClean="0"/>
              <a:t>Text lesen (mit dem Bleistift in der Hand – noch keine Farben!) </a:t>
            </a:r>
            <a:r>
              <a:rPr lang="de-DE" sz="2800" dirty="0" smtClean="0">
                <a:sym typeface="Wingdings" panose="05000000000000000000" pitchFamily="2" charset="2"/>
              </a:rPr>
              <a:t> wer / was / wann / wo / …?</a:t>
            </a:r>
          </a:p>
          <a:p>
            <a:pPr marL="514350" indent="-514350">
              <a:buFont typeface="+mj-lt"/>
              <a:buAutoNum type="arabicPeriod"/>
            </a:pPr>
            <a:r>
              <a:rPr lang="de-DE" sz="2800" dirty="0" smtClean="0">
                <a:sym typeface="Wingdings" panose="05000000000000000000" pitchFamily="2" charset="2"/>
              </a:rPr>
              <a:t>Erstes Textverständnis formulieren</a:t>
            </a:r>
          </a:p>
          <a:p>
            <a:pPr marL="514350" indent="-514350">
              <a:buFont typeface="+mj-lt"/>
              <a:buAutoNum type="arabicPeriod"/>
            </a:pPr>
            <a:r>
              <a:rPr lang="de-DE" sz="2800" dirty="0" smtClean="0">
                <a:sym typeface="Wingdings" panose="05000000000000000000" pitchFamily="2" charset="2"/>
              </a:rPr>
              <a:t>Aufgabenstellung analysieren</a:t>
            </a:r>
          </a:p>
          <a:p>
            <a:pPr marL="514350" indent="-514350">
              <a:buFont typeface="+mj-lt"/>
              <a:buAutoNum type="arabicPeriod"/>
            </a:pPr>
            <a:r>
              <a:rPr lang="de-DE" sz="2800" dirty="0" smtClean="0">
                <a:sym typeface="Wingdings" panose="05000000000000000000" pitchFamily="2" charset="2"/>
              </a:rPr>
              <a:t>Erneute Textlektüre (Farben) – lässt sich der Text gliedern?</a:t>
            </a:r>
          </a:p>
          <a:p>
            <a:pPr marL="514350" indent="-514350">
              <a:buFont typeface="+mj-lt"/>
              <a:buAutoNum type="arabicPeriod"/>
            </a:pPr>
            <a:r>
              <a:rPr lang="de-DE" sz="2800" dirty="0" smtClean="0">
                <a:sym typeface="Wingdings" panose="05000000000000000000" pitchFamily="2" charset="2"/>
              </a:rPr>
              <a:t>Textverständnis erweitern und Deutungshypothese formulieren</a:t>
            </a:r>
            <a:endParaRPr lang="de-DE" sz="2800" dirty="0" smtClean="0"/>
          </a:p>
          <a:p>
            <a:pPr marL="514350" indent="-514350">
              <a:buFont typeface="+mj-lt"/>
              <a:buAutoNum type="arabicPeriod"/>
            </a:pPr>
            <a:endParaRPr lang="de-DE" dirty="0"/>
          </a:p>
        </p:txBody>
      </p:sp>
      <p:sp>
        <p:nvSpPr>
          <p:cNvPr id="4" name="Fußzeilenplatzhalter 3"/>
          <p:cNvSpPr>
            <a:spLocks noGrp="1"/>
          </p:cNvSpPr>
          <p:nvPr>
            <p:ph type="ftr" sz="quarter" idx="11"/>
          </p:nvPr>
        </p:nvSpPr>
        <p:spPr/>
        <p:txBody>
          <a:bodyPr/>
          <a:lstStyle/>
          <a:p>
            <a:pPr>
              <a:defRPr/>
            </a:pPr>
            <a:r>
              <a:rPr lang="de-DE" dirty="0"/>
              <a:t>Landesbildungsserver Baden-Württemberg</a:t>
            </a:r>
            <a:r>
              <a:rPr lang="de-DE" dirty="0" smtClean="0"/>
              <a:t>, Redaktion Deutsch, www.deutsch-bw.de</a:t>
            </a:r>
            <a:endParaRPr lang="de-DE" dirty="0"/>
          </a:p>
        </p:txBody>
      </p:sp>
      <p:sp>
        <p:nvSpPr>
          <p:cNvPr id="5" name="Textfeld 4"/>
          <p:cNvSpPr txBox="1"/>
          <p:nvPr/>
        </p:nvSpPr>
        <p:spPr>
          <a:xfrm>
            <a:off x="539552" y="1705659"/>
            <a:ext cx="8208912" cy="440120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514350" indent="-514350">
              <a:buFont typeface="+mj-lt"/>
              <a:buAutoNum type="arabicPeriod" startAt="7"/>
            </a:pPr>
            <a:r>
              <a:rPr lang="de-DE" sz="2800" dirty="0" smtClean="0">
                <a:solidFill>
                  <a:schemeClr val="tx1"/>
                </a:solidFill>
              </a:rPr>
              <a:t>Es folgt eine </a:t>
            </a:r>
            <a:r>
              <a:rPr lang="de-DE" sz="2800" b="1" dirty="0" smtClean="0">
                <a:solidFill>
                  <a:schemeClr val="tx1"/>
                </a:solidFill>
              </a:rPr>
              <a:t>Untersuchung der sprachlichen Mittel </a:t>
            </a:r>
            <a:r>
              <a:rPr lang="de-DE" sz="2800" dirty="0" smtClean="0">
                <a:solidFill>
                  <a:schemeClr val="tx1"/>
                </a:solidFill>
              </a:rPr>
              <a:t>(Stilmittel, rhetorische Figuren, Wortwahl, Syntax) und der </a:t>
            </a:r>
            <a:r>
              <a:rPr lang="de-DE" sz="2800" b="1" dirty="0" smtClean="0">
                <a:solidFill>
                  <a:schemeClr val="tx1"/>
                </a:solidFill>
              </a:rPr>
              <a:t>Erzählsituation</a:t>
            </a:r>
            <a:r>
              <a:rPr lang="de-DE" sz="2800" dirty="0" smtClean="0">
                <a:solidFill>
                  <a:schemeClr val="tx1"/>
                </a:solidFill>
              </a:rPr>
              <a:t>.</a:t>
            </a:r>
          </a:p>
          <a:p>
            <a:pPr marL="514350" indent="-514350">
              <a:buFont typeface="+mj-lt"/>
              <a:buAutoNum type="arabicPeriod" startAt="7"/>
            </a:pPr>
            <a:r>
              <a:rPr lang="de-DE" sz="2800" dirty="0" smtClean="0">
                <a:solidFill>
                  <a:schemeClr val="tx1"/>
                </a:solidFill>
              </a:rPr>
              <a:t>Diese Untersuchungsergebnisse müssen mit den inhaltlichen Interpretationsansätzen </a:t>
            </a:r>
            <a:r>
              <a:rPr lang="de-DE" sz="2800" b="1" dirty="0" smtClean="0">
                <a:solidFill>
                  <a:schemeClr val="tx1"/>
                </a:solidFill>
              </a:rPr>
              <a:t>in Bezug</a:t>
            </a:r>
            <a:r>
              <a:rPr lang="de-DE" sz="2800" dirty="0" smtClean="0">
                <a:solidFill>
                  <a:schemeClr val="tx1"/>
                </a:solidFill>
              </a:rPr>
              <a:t> gesetzt werden</a:t>
            </a:r>
          </a:p>
          <a:p>
            <a:pPr marL="457200" indent="-457200">
              <a:buFont typeface="Wingdings"/>
              <a:buChar char="à"/>
            </a:pPr>
            <a:r>
              <a:rPr lang="de-DE" sz="2800" b="1" u="sng" dirty="0" smtClean="0">
                <a:solidFill>
                  <a:schemeClr val="tx1"/>
                </a:solidFill>
                <a:sym typeface="Wingdings" panose="05000000000000000000" pitchFamily="2" charset="2"/>
              </a:rPr>
              <a:t>Wie</a:t>
            </a:r>
            <a:r>
              <a:rPr lang="de-DE" sz="2800" dirty="0" smtClean="0">
                <a:solidFill>
                  <a:schemeClr val="tx1"/>
                </a:solidFill>
                <a:sym typeface="Wingdings" panose="05000000000000000000" pitchFamily="2" charset="2"/>
              </a:rPr>
              <a:t> wird der Inhalt erzählt?</a:t>
            </a:r>
          </a:p>
          <a:p>
            <a:r>
              <a:rPr lang="de-DE" sz="2800" dirty="0" smtClean="0">
                <a:solidFill>
                  <a:schemeClr val="tx1"/>
                </a:solidFill>
                <a:sym typeface="Wingdings" panose="05000000000000000000" pitchFamily="2" charset="2"/>
              </a:rPr>
              <a:t>Dazu gehört auch:</a:t>
            </a:r>
          </a:p>
          <a:p>
            <a:pPr marL="514350" indent="-514350">
              <a:buFont typeface="+mj-lt"/>
              <a:buAutoNum type="arabicPeriod" startAt="9"/>
            </a:pPr>
            <a:r>
              <a:rPr lang="de-DE" sz="2800" dirty="0" smtClean="0">
                <a:solidFill>
                  <a:schemeClr val="tx1"/>
                </a:solidFill>
                <a:sym typeface="Wingdings" panose="05000000000000000000" pitchFamily="2" charset="2"/>
              </a:rPr>
              <a:t>Welche </a:t>
            </a:r>
            <a:r>
              <a:rPr lang="de-DE" sz="2800" b="1" dirty="0" smtClean="0">
                <a:solidFill>
                  <a:schemeClr val="tx1"/>
                </a:solidFill>
                <a:sym typeface="Wingdings" panose="05000000000000000000" pitchFamily="2" charset="2"/>
              </a:rPr>
              <a:t>Gattung</a:t>
            </a:r>
            <a:r>
              <a:rPr lang="de-DE" sz="2800" dirty="0" smtClean="0">
                <a:solidFill>
                  <a:schemeClr val="tx1"/>
                </a:solidFill>
                <a:sym typeface="Wingdings" panose="05000000000000000000" pitchFamily="2" charset="2"/>
              </a:rPr>
              <a:t> hat die Autorin gewählt? </a:t>
            </a:r>
            <a:r>
              <a:rPr lang="de-DE" sz="2800" dirty="0">
                <a:solidFill>
                  <a:schemeClr val="tx1"/>
                </a:solidFill>
                <a:sym typeface="Wingdings" panose="05000000000000000000" pitchFamily="2" charset="2"/>
              </a:rPr>
              <a:t/>
            </a:r>
            <a:br>
              <a:rPr lang="de-DE" sz="2800" dirty="0">
                <a:solidFill>
                  <a:schemeClr val="tx1"/>
                </a:solidFill>
                <a:sym typeface="Wingdings" panose="05000000000000000000" pitchFamily="2" charset="2"/>
              </a:rPr>
            </a:br>
            <a:endParaRPr lang="de-DE" sz="2800" dirty="0">
              <a:solidFill>
                <a:schemeClr val="tx1"/>
              </a:solidFill>
              <a:sym typeface="Wingdings" panose="05000000000000000000" pitchFamily="2" charset="2"/>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4621485"/>
            <a:ext cx="1566945" cy="1485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28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animEffect transition="in" filter="fade">
                                      <p:cBhvr>
                                        <p:cTn id="11" dur="500"/>
                                        <p:tgtEl>
                                          <p:spTgt spid="5">
                                            <p:bg/>
                                          </p:spTgt>
                                        </p:tgtEl>
                                      </p:cBhvr>
                                    </p:animEffect>
                                  </p:childTnLst>
                                </p:cTn>
                              </p:par>
                              <p:par>
                                <p:cTn id="12" presetID="1" presetClass="exit" presetSubtype="0" fill="hold" nodeType="withEffect">
                                  <p:stCondLst>
                                    <p:cond delay="0"/>
                                  </p:stCondLst>
                                  <p:childTnLst>
                                    <p:set>
                                      <p:cBhvr>
                                        <p:cTn id="13" dur="1" fill="hold">
                                          <p:stCondLst>
                                            <p:cond delay="0"/>
                                          </p:stCondLst>
                                        </p:cTn>
                                        <p:tgtEl>
                                          <p:spTgt spid="3074"/>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5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500"/>
                                        <p:tgtEl>
                                          <p:spTgt spid="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500"/>
                                        <p:tgtEl>
                                          <p:spTgt spid="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xEl>
                                              <p:pRg st="4" end="4"/>
                                            </p:txEl>
                                          </p:spTgt>
                                        </p:tgtEl>
                                        <p:attrNameLst>
                                          <p:attrName>style.visibility</p:attrName>
                                        </p:attrNameLst>
                                      </p:cBhvr>
                                      <p:to>
                                        <p:strVal val="visible"/>
                                      </p:to>
                                    </p:set>
                                    <p:animEffect transition="in" filter="fade">
                                      <p:cBhvr>
                                        <p:cTn id="36"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837" y="245693"/>
            <a:ext cx="7419975" cy="6267450"/>
          </a:xfrm>
          <a:prstGeom prst="rect">
            <a:avLst/>
          </a:prstGeom>
        </p:spPr>
      </p:pic>
      <p:sp>
        <p:nvSpPr>
          <p:cNvPr id="2" name="Fußzeilenplatzhalter 1"/>
          <p:cNvSpPr>
            <a:spLocks noGrp="1"/>
          </p:cNvSpPr>
          <p:nvPr>
            <p:ph type="ftr" sz="quarter" idx="11"/>
          </p:nvPr>
        </p:nvSpPr>
        <p:spPr/>
        <p:txBody>
          <a:bodyPr/>
          <a:lstStyle/>
          <a:p>
            <a:pPr>
              <a:defRPr/>
            </a:pPr>
            <a:r>
              <a:rPr lang="de-DE" dirty="0"/>
              <a:t>Landesbildungsserver Baden-Württemberg</a:t>
            </a:r>
            <a:r>
              <a:rPr lang="de-DE" dirty="0" smtClean="0"/>
              <a:t>, Redaktion Deutsch, www.deutsch-bw.de</a:t>
            </a:r>
            <a:endParaRPr lang="de-DE" dirty="0"/>
          </a:p>
        </p:txBody>
      </p:sp>
      <p:sp>
        <p:nvSpPr>
          <p:cNvPr id="3" name="Textfeld 2"/>
          <p:cNvSpPr txBox="1"/>
          <p:nvPr/>
        </p:nvSpPr>
        <p:spPr>
          <a:xfrm>
            <a:off x="5652120" y="5728610"/>
            <a:ext cx="3312368" cy="369332"/>
          </a:xfrm>
          <a:prstGeom prst="rect">
            <a:avLst/>
          </a:prstGeom>
          <a:noFill/>
        </p:spPr>
        <p:txBody>
          <a:bodyPr wrap="square" rtlCol="0">
            <a:spAutoFit/>
          </a:bodyPr>
          <a:lstStyle/>
          <a:p>
            <a:r>
              <a:rPr lang="de-DE" i="1" dirty="0" smtClean="0">
                <a:solidFill>
                  <a:schemeClr val="bg1">
                    <a:lumMod val="65000"/>
                  </a:schemeClr>
                </a:solidFill>
              </a:rPr>
              <a:t>Von einem Schüler bearbeitet</a:t>
            </a:r>
            <a:endParaRPr lang="de-DE" i="1" dirty="0">
              <a:solidFill>
                <a:schemeClr val="bg1">
                  <a:lumMod val="65000"/>
                </a:schemeClr>
              </a:solidFill>
            </a:endParaRPr>
          </a:p>
        </p:txBody>
      </p:sp>
      <p:sp>
        <p:nvSpPr>
          <p:cNvPr id="4" name="Abgerundetes Rechteck 3"/>
          <p:cNvSpPr/>
          <p:nvPr/>
        </p:nvSpPr>
        <p:spPr>
          <a:xfrm>
            <a:off x="6372200" y="2132856"/>
            <a:ext cx="1368152" cy="432048"/>
          </a:xfrm>
          <a:prstGeom prst="round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
        <p:nvSpPr>
          <p:cNvPr id="6" name="Abgerundetes Rechteck 5"/>
          <p:cNvSpPr/>
          <p:nvPr/>
        </p:nvSpPr>
        <p:spPr>
          <a:xfrm>
            <a:off x="6372199" y="3861048"/>
            <a:ext cx="1659335" cy="936104"/>
          </a:xfrm>
          <a:prstGeom prst="round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
        <p:nvSpPr>
          <p:cNvPr id="7" name="Abgerundetes Rechteck 6"/>
          <p:cNvSpPr/>
          <p:nvPr/>
        </p:nvSpPr>
        <p:spPr>
          <a:xfrm>
            <a:off x="1547664" y="3918780"/>
            <a:ext cx="1080120" cy="734355"/>
          </a:xfrm>
          <a:prstGeom prst="round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
        <p:nvSpPr>
          <p:cNvPr id="8" name="Abgerundetes Rechteck 7"/>
          <p:cNvSpPr/>
          <p:nvPr/>
        </p:nvSpPr>
        <p:spPr>
          <a:xfrm>
            <a:off x="1547664" y="5126392"/>
            <a:ext cx="2837160" cy="663472"/>
          </a:xfrm>
          <a:prstGeom prst="round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
        <p:nvSpPr>
          <p:cNvPr id="9" name="Abgerundetes Rechteck 8"/>
          <p:cNvSpPr/>
          <p:nvPr/>
        </p:nvSpPr>
        <p:spPr>
          <a:xfrm>
            <a:off x="4499992" y="245693"/>
            <a:ext cx="1584176" cy="432048"/>
          </a:xfrm>
          <a:prstGeom prst="round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
        <p:nvSpPr>
          <p:cNvPr id="10" name="Textfeld 9"/>
          <p:cNvSpPr txBox="1"/>
          <p:nvPr/>
        </p:nvSpPr>
        <p:spPr>
          <a:xfrm>
            <a:off x="300110" y="245693"/>
            <a:ext cx="2592289" cy="175432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de-DE" b="1" u="sng" dirty="0" smtClean="0"/>
              <a:t>Beispiele</a:t>
            </a:r>
            <a:r>
              <a:rPr lang="de-DE" dirty="0" smtClean="0"/>
              <a:t> für </a:t>
            </a:r>
            <a:r>
              <a:rPr lang="de-DE" b="1" dirty="0" smtClean="0"/>
              <a:t>Analyseergebnisse</a:t>
            </a:r>
            <a:r>
              <a:rPr lang="de-DE" dirty="0" smtClean="0"/>
              <a:t>, die noch in ihrer Funktion gedeutet bzw. mit dem Inhalt in Einklang gebracht werden müssen.</a:t>
            </a:r>
            <a:endParaRPr lang="de-DE" dirty="0"/>
          </a:p>
        </p:txBody>
      </p:sp>
      <p:sp>
        <p:nvSpPr>
          <p:cNvPr id="11" name="Textfeld 10"/>
          <p:cNvSpPr txBox="1"/>
          <p:nvPr/>
        </p:nvSpPr>
        <p:spPr>
          <a:xfrm>
            <a:off x="6228184" y="245693"/>
            <a:ext cx="2736304" cy="135421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de-DE" dirty="0" smtClean="0"/>
              <a:t>Perspektive der Mutter:</a:t>
            </a:r>
            <a:br>
              <a:rPr lang="de-DE" dirty="0" smtClean="0"/>
            </a:br>
            <a:r>
              <a:rPr lang="de-DE" sz="1600" dirty="0" smtClean="0"/>
              <a:t>Was erfahren wir über sie? Über ihre Beziehung zu ihrem Kind? Warum die Ich-Perspektive?</a:t>
            </a:r>
            <a:endParaRPr lang="de-DE" sz="1600" dirty="0"/>
          </a:p>
        </p:txBody>
      </p:sp>
      <p:sp>
        <p:nvSpPr>
          <p:cNvPr id="13" name="Textfeld 12"/>
          <p:cNvSpPr txBox="1"/>
          <p:nvPr/>
        </p:nvSpPr>
        <p:spPr>
          <a:xfrm>
            <a:off x="6660232" y="2708920"/>
            <a:ext cx="2304256"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de-DE" dirty="0" smtClean="0">
                <a:latin typeface="+mn-lt"/>
              </a:rPr>
              <a:t>Syntax</a:t>
            </a:r>
            <a:r>
              <a:rPr lang="de-DE" sz="2000" dirty="0" smtClean="0">
                <a:latin typeface="+mn-lt"/>
              </a:rPr>
              <a:t>: </a:t>
            </a:r>
            <a:r>
              <a:rPr lang="de-DE" sz="1600" dirty="0" smtClean="0">
                <a:latin typeface="+mn-lt"/>
              </a:rPr>
              <a:t>Wie erklären sich die Unterschiede?</a:t>
            </a:r>
            <a:endParaRPr lang="de-DE" sz="2000" dirty="0">
              <a:latin typeface="+mn-lt"/>
            </a:endParaRPr>
          </a:p>
        </p:txBody>
      </p:sp>
      <p:cxnSp>
        <p:nvCxnSpPr>
          <p:cNvPr id="15" name="Gerade Verbindung 14"/>
          <p:cNvCxnSpPr/>
          <p:nvPr/>
        </p:nvCxnSpPr>
        <p:spPr>
          <a:xfrm flipH="1">
            <a:off x="4139952" y="2564904"/>
            <a:ext cx="2232248" cy="2561488"/>
          </a:xfrm>
          <a:prstGeom prst="line">
            <a:avLst/>
          </a:prstGeom>
        </p:spPr>
        <p:style>
          <a:lnRef idx="3">
            <a:schemeClr val="accent2"/>
          </a:lnRef>
          <a:fillRef idx="0">
            <a:schemeClr val="accent2"/>
          </a:fillRef>
          <a:effectRef idx="2">
            <a:schemeClr val="accent2"/>
          </a:effectRef>
          <a:fontRef idx="minor">
            <a:schemeClr val="tx1"/>
          </a:fontRef>
        </p:style>
      </p:cxnSp>
      <p:sp>
        <p:nvSpPr>
          <p:cNvPr id="16" name="Abgerundetes Rechteck 15"/>
          <p:cNvSpPr/>
          <p:nvPr/>
        </p:nvSpPr>
        <p:spPr>
          <a:xfrm>
            <a:off x="1519114" y="5789864"/>
            <a:ext cx="2837160" cy="663472"/>
          </a:xfrm>
          <a:prstGeom prst="round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cxnSp>
        <p:nvCxnSpPr>
          <p:cNvPr id="17" name="Gerade Verbindung 16"/>
          <p:cNvCxnSpPr/>
          <p:nvPr/>
        </p:nvCxnSpPr>
        <p:spPr>
          <a:xfrm flipH="1">
            <a:off x="4356274" y="1599910"/>
            <a:ext cx="1871910" cy="4477986"/>
          </a:xfrm>
          <a:prstGeom prst="line">
            <a:avLst/>
          </a:prstGeom>
        </p:spPr>
        <p:style>
          <a:lnRef idx="3">
            <a:schemeClr val="accent2"/>
          </a:lnRef>
          <a:fillRef idx="0">
            <a:schemeClr val="accent2"/>
          </a:fillRef>
          <a:effectRef idx="2">
            <a:schemeClr val="accent2"/>
          </a:effectRef>
          <a:fontRef idx="minor">
            <a:schemeClr val="tx1"/>
          </a:fontRef>
        </p:style>
      </p:cxnSp>
      <p:cxnSp>
        <p:nvCxnSpPr>
          <p:cNvPr id="19" name="Gerade Verbindung 18"/>
          <p:cNvCxnSpPr/>
          <p:nvPr/>
        </p:nvCxnSpPr>
        <p:spPr>
          <a:xfrm>
            <a:off x="6228184" y="1599910"/>
            <a:ext cx="216024" cy="231887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312828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par>
                          <p:cTn id="47" fill="hold">
                            <p:stCondLst>
                              <p:cond delay="500"/>
                            </p:stCondLst>
                            <p:childTnLst>
                              <p:par>
                                <p:cTn id="48" presetID="2" presetClass="entr" presetSubtype="4"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additive="base">
                                        <p:cTn id="50" dur="500" fill="hold"/>
                                        <p:tgtEl>
                                          <p:spTgt spid="6"/>
                                        </p:tgtEl>
                                        <p:attrNameLst>
                                          <p:attrName>ppt_x</p:attrName>
                                        </p:attrNameLst>
                                      </p:cBhvr>
                                      <p:tavLst>
                                        <p:tav tm="0">
                                          <p:val>
                                            <p:strVal val="#ppt_x"/>
                                          </p:val>
                                        </p:tav>
                                        <p:tav tm="100000">
                                          <p:val>
                                            <p:strVal val="#ppt_x"/>
                                          </p:val>
                                        </p:tav>
                                      </p:tavLst>
                                    </p:anim>
                                    <p:anim calcmode="lin" valueType="num">
                                      <p:cBhvr additive="base">
                                        <p:cTn id="51" dur="500" fill="hold"/>
                                        <p:tgtEl>
                                          <p:spTgt spid="6"/>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ppt_x"/>
                                          </p:val>
                                        </p:tav>
                                        <p:tav tm="100000">
                                          <p:val>
                                            <p:strVal val="#ppt_x"/>
                                          </p:val>
                                        </p:tav>
                                      </p:tavLst>
                                    </p:anim>
                                    <p:anim calcmode="lin" valueType="num">
                                      <p:cBhvr additive="base">
                                        <p:cTn id="55" dur="500" fill="hold"/>
                                        <p:tgtEl>
                                          <p:spTgt spid="17"/>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500" fill="hold"/>
                                        <p:tgtEl>
                                          <p:spTgt spid="19"/>
                                        </p:tgtEl>
                                        <p:attrNameLst>
                                          <p:attrName>ppt_x</p:attrName>
                                        </p:attrNameLst>
                                      </p:cBhvr>
                                      <p:tavLst>
                                        <p:tav tm="0">
                                          <p:val>
                                            <p:strVal val="#ppt_x"/>
                                          </p:val>
                                        </p:tav>
                                        <p:tav tm="100000">
                                          <p:val>
                                            <p:strVal val="#ppt_x"/>
                                          </p:val>
                                        </p:tav>
                                      </p:tavLst>
                                    </p:anim>
                                    <p:anim calcmode="lin" valueType="num">
                                      <p:cBhvr additive="base">
                                        <p:cTn id="5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500" fill="hold"/>
                                        <p:tgtEl>
                                          <p:spTgt spid="7"/>
                                        </p:tgtEl>
                                        <p:attrNameLst>
                                          <p:attrName>ppt_x</p:attrName>
                                        </p:attrNameLst>
                                      </p:cBhvr>
                                      <p:tavLst>
                                        <p:tav tm="0">
                                          <p:val>
                                            <p:strVal val="#ppt_x"/>
                                          </p:val>
                                        </p:tav>
                                        <p:tav tm="100000">
                                          <p:val>
                                            <p:strVal val="#ppt_x"/>
                                          </p:val>
                                        </p:tav>
                                      </p:tavLst>
                                    </p:anim>
                                    <p:anim calcmode="lin" valueType="num">
                                      <p:cBhvr additive="base">
                                        <p:cTn id="6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3"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3243" y="260648"/>
            <a:ext cx="8229600" cy="1080120"/>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de-DE" sz="3600" dirty="0" smtClean="0"/>
              <a:t>Hintergrundwissen zu 9. (Gattungsfrage)</a:t>
            </a:r>
            <a:r>
              <a:rPr lang="de-DE" sz="3600" dirty="0" smtClean="0"/>
              <a:t/>
            </a:r>
            <a:br>
              <a:rPr lang="de-DE" sz="3600" dirty="0" smtClean="0"/>
            </a:br>
            <a:r>
              <a:rPr lang="de-DE" sz="3600" dirty="0" smtClean="0"/>
              <a:t>Kurzgeschichtenmerkmale</a:t>
            </a:r>
            <a:endParaRPr lang="de-DE" sz="3600" dirty="0"/>
          </a:p>
        </p:txBody>
      </p:sp>
      <p:sp>
        <p:nvSpPr>
          <p:cNvPr id="4" name="Rechteck 3"/>
          <p:cNvSpPr/>
          <p:nvPr/>
        </p:nvSpPr>
        <p:spPr>
          <a:xfrm>
            <a:off x="502227" y="1628800"/>
            <a:ext cx="8208912" cy="3785652"/>
          </a:xfrm>
          <a:prstGeom prst="rect">
            <a:avLst/>
          </a:prstGeom>
        </p:spPr>
        <p:txBody>
          <a:bodyPr wrap="square">
            <a:spAutoFit/>
          </a:bodyPr>
          <a:lstStyle/>
          <a:p>
            <a:pPr marL="731838" lvl="0" indent="-457200">
              <a:buFont typeface="Wingdings" panose="05000000000000000000" pitchFamily="2" charset="2"/>
              <a:buChar char="Ø"/>
            </a:pPr>
            <a:r>
              <a:rPr lang="de-DE" sz="2400" dirty="0" smtClean="0">
                <a:latin typeface="+mn-lt"/>
              </a:rPr>
              <a:t>häufig </a:t>
            </a:r>
            <a:r>
              <a:rPr lang="de-DE" sz="2400" dirty="0">
                <a:latin typeface="+mn-lt"/>
              </a:rPr>
              <a:t>offener </a:t>
            </a:r>
            <a:r>
              <a:rPr lang="de-DE" sz="2400" dirty="0" smtClean="0">
                <a:latin typeface="+mn-lt"/>
              </a:rPr>
              <a:t>Anfang</a:t>
            </a:r>
            <a:endParaRPr lang="de-DE" sz="2400" dirty="0">
              <a:latin typeface="+mn-lt"/>
            </a:endParaRPr>
          </a:p>
          <a:p>
            <a:pPr marL="731838" lvl="0" indent="-457200">
              <a:buFont typeface="Wingdings" panose="05000000000000000000" pitchFamily="2" charset="2"/>
              <a:buChar char="Ø"/>
            </a:pPr>
            <a:r>
              <a:rPr lang="de-DE" sz="2400" dirty="0">
                <a:latin typeface="+mn-lt"/>
              </a:rPr>
              <a:t>individuelle Krisen-/Lebenserfahrung - ein Stück „herausgerissenes Leben“</a:t>
            </a:r>
          </a:p>
          <a:p>
            <a:pPr marL="731838" lvl="0" indent="-457200">
              <a:buFont typeface="Wingdings" panose="05000000000000000000" pitchFamily="2" charset="2"/>
              <a:buChar char="Ø"/>
            </a:pPr>
            <a:r>
              <a:rPr lang="de-DE" sz="2400" dirty="0">
                <a:latin typeface="+mn-lt"/>
              </a:rPr>
              <a:t>häufig personales Erzählverhalten</a:t>
            </a:r>
          </a:p>
          <a:p>
            <a:pPr marL="731838" lvl="0" indent="-457200">
              <a:buFont typeface="Wingdings" panose="05000000000000000000" pitchFamily="2" charset="2"/>
              <a:buChar char="Ø"/>
            </a:pPr>
            <a:r>
              <a:rPr lang="de-DE" sz="2400" dirty="0">
                <a:latin typeface="+mn-lt"/>
              </a:rPr>
              <a:t>dramatische Vergegenwärtigung (viel Dialog)</a:t>
            </a:r>
          </a:p>
          <a:p>
            <a:pPr marL="731838" lvl="0" indent="-457200">
              <a:buFont typeface="Wingdings" panose="05000000000000000000" pitchFamily="2" charset="2"/>
              <a:buChar char="Ø"/>
            </a:pPr>
            <a:r>
              <a:rPr lang="de-DE" sz="2400" dirty="0">
                <a:latin typeface="+mn-lt"/>
              </a:rPr>
              <a:t>meist offener Schluss</a:t>
            </a:r>
          </a:p>
          <a:p>
            <a:pPr marL="731838" lvl="0" indent="-457200">
              <a:buFont typeface="Wingdings" panose="05000000000000000000" pitchFamily="2" charset="2"/>
              <a:buChar char="Ø"/>
            </a:pPr>
            <a:r>
              <a:rPr lang="de-DE" sz="2400" dirty="0">
                <a:latin typeface="+mn-lt"/>
              </a:rPr>
              <a:t>komprimiertes Erzählen: Reduktion auf wenige Charaktere, Raum nicht näher beschrieben</a:t>
            </a:r>
          </a:p>
          <a:p>
            <a:pPr marL="731838" lvl="0" indent="-457200">
              <a:buFont typeface="Wingdings"/>
              <a:buChar char="à"/>
            </a:pPr>
            <a:r>
              <a:rPr lang="de-DE" sz="2400" b="1" dirty="0">
                <a:latin typeface="+mn-lt"/>
                <a:sym typeface="Wingdings" panose="05000000000000000000" pitchFamily="2" charset="2"/>
              </a:rPr>
              <a:t>Imaginationskraft des Lesers gefordert </a:t>
            </a:r>
            <a:br>
              <a:rPr lang="de-DE" sz="2400" b="1" dirty="0">
                <a:latin typeface="+mn-lt"/>
                <a:sym typeface="Wingdings" panose="05000000000000000000" pitchFamily="2" charset="2"/>
              </a:rPr>
            </a:br>
            <a:r>
              <a:rPr lang="de-DE" sz="2400" b="1" dirty="0">
                <a:latin typeface="+mn-lt"/>
                <a:sym typeface="Wingdings" panose="05000000000000000000" pitchFamily="2" charset="2"/>
              </a:rPr>
              <a:t>(vgl. auch Eisbergmodell Hemingways</a:t>
            </a:r>
            <a:r>
              <a:rPr lang="de-DE" sz="2400" b="1" dirty="0" smtClean="0">
                <a:latin typeface="+mn-lt"/>
                <a:sym typeface="Wingdings" panose="05000000000000000000" pitchFamily="2" charset="2"/>
              </a:rPr>
              <a:t>)</a:t>
            </a:r>
            <a:endParaRPr lang="de-DE" sz="2400" b="1" dirty="0">
              <a:latin typeface="+mn-lt"/>
              <a:sym typeface="Wingdings" panose="05000000000000000000" pitchFamily="2" charset="2"/>
            </a:endParaRPr>
          </a:p>
        </p:txBody>
      </p:sp>
      <p:sp>
        <p:nvSpPr>
          <p:cNvPr id="7" name="Fußzeilenplatzhalter 6"/>
          <p:cNvSpPr>
            <a:spLocks noGrp="1"/>
          </p:cNvSpPr>
          <p:nvPr>
            <p:ph type="ftr" sz="quarter" idx="11"/>
          </p:nvPr>
        </p:nvSpPr>
        <p:spPr/>
        <p:txBody>
          <a:bodyPr/>
          <a:lstStyle/>
          <a:p>
            <a:r>
              <a:rPr lang="de-DE" dirty="0" smtClean="0"/>
              <a:t>Landesbildungsserver Baden-Württemberg, Redaktion </a:t>
            </a:r>
            <a:r>
              <a:rPr lang="de-DE" dirty="0" smtClean="0"/>
              <a:t>Deutsch, www.deutsch-bw.de</a:t>
            </a:r>
            <a:endParaRPr lang="de-DE" dirty="0"/>
          </a:p>
          <a:p>
            <a:endParaRPr lang="de-DE" dirty="0"/>
          </a:p>
        </p:txBody>
      </p:sp>
    </p:spTree>
    <p:extLst>
      <p:ext uri="{BB962C8B-B14F-4D97-AF65-F5344CB8AC3E}">
        <p14:creationId xmlns:p14="http://schemas.microsoft.com/office/powerpoint/2010/main" val="159052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3243" y="260648"/>
            <a:ext cx="8229600" cy="1080120"/>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de-DE" sz="3600" dirty="0" smtClean="0"/>
              <a:t>Hintergrundwissen:</a:t>
            </a:r>
            <a:br>
              <a:rPr lang="de-DE" sz="3600" dirty="0" smtClean="0"/>
            </a:br>
            <a:r>
              <a:rPr lang="de-DE" sz="3600" dirty="0" smtClean="0"/>
              <a:t>Das Eisbergmodell Hemingways</a:t>
            </a:r>
            <a:endParaRPr lang="de-DE" sz="3600" dirty="0"/>
          </a:p>
        </p:txBody>
      </p:sp>
      <p:sp>
        <p:nvSpPr>
          <p:cNvPr id="4" name="Rechteck 3"/>
          <p:cNvSpPr/>
          <p:nvPr/>
        </p:nvSpPr>
        <p:spPr>
          <a:xfrm>
            <a:off x="502227" y="1628800"/>
            <a:ext cx="8208912" cy="3046988"/>
          </a:xfrm>
          <a:prstGeom prst="rect">
            <a:avLst/>
          </a:prstGeom>
        </p:spPr>
        <p:txBody>
          <a:bodyPr wrap="square">
            <a:spAutoFit/>
          </a:bodyPr>
          <a:lstStyle/>
          <a:p>
            <a:pPr marL="731838" lvl="0" indent="-457200">
              <a:buFont typeface="Wingdings" panose="05000000000000000000" pitchFamily="2" charset="2"/>
              <a:buChar char="Ø"/>
            </a:pPr>
            <a:r>
              <a:rPr lang="de-DE" sz="2400" dirty="0" smtClean="0">
                <a:latin typeface="+mn-lt"/>
              </a:rPr>
              <a:t>häufig </a:t>
            </a:r>
            <a:r>
              <a:rPr lang="de-DE" sz="2400" dirty="0">
                <a:latin typeface="+mn-lt"/>
              </a:rPr>
              <a:t>offener </a:t>
            </a:r>
            <a:r>
              <a:rPr lang="de-DE" sz="2400" dirty="0" smtClean="0">
                <a:latin typeface="+mn-lt"/>
              </a:rPr>
              <a:t>Anfang</a:t>
            </a:r>
            <a:endParaRPr lang="de-DE" sz="2400" dirty="0">
              <a:latin typeface="+mn-lt"/>
            </a:endParaRPr>
          </a:p>
          <a:p>
            <a:pPr marL="731838" lvl="0" indent="-457200">
              <a:buFont typeface="Wingdings" panose="05000000000000000000" pitchFamily="2" charset="2"/>
              <a:buChar char="Ø"/>
            </a:pPr>
            <a:r>
              <a:rPr lang="de-DE" sz="2400" dirty="0">
                <a:latin typeface="+mn-lt"/>
              </a:rPr>
              <a:t>individuelle Krisen-/Lebenserfahrung - ein Stück „herausgerissenes Leben“</a:t>
            </a:r>
          </a:p>
          <a:p>
            <a:pPr marL="731838" lvl="0" indent="-457200">
              <a:buFont typeface="Wingdings" panose="05000000000000000000" pitchFamily="2" charset="2"/>
              <a:buChar char="Ø"/>
            </a:pPr>
            <a:r>
              <a:rPr lang="de-DE" sz="2400" dirty="0">
                <a:latin typeface="+mn-lt"/>
              </a:rPr>
              <a:t>häufig personales Erzählverhalten</a:t>
            </a:r>
          </a:p>
          <a:p>
            <a:pPr marL="731838" lvl="0" indent="-457200">
              <a:buFont typeface="Wingdings" panose="05000000000000000000" pitchFamily="2" charset="2"/>
              <a:buChar char="Ø"/>
            </a:pPr>
            <a:r>
              <a:rPr lang="de-DE" sz="2400" dirty="0">
                <a:latin typeface="+mn-lt"/>
              </a:rPr>
              <a:t>dramatische Vergegenwärtigung (viel Dialog)</a:t>
            </a:r>
          </a:p>
          <a:p>
            <a:pPr marL="731838" lvl="0" indent="-457200">
              <a:buFont typeface="Wingdings" panose="05000000000000000000" pitchFamily="2" charset="2"/>
              <a:buChar char="Ø"/>
            </a:pPr>
            <a:r>
              <a:rPr lang="de-DE" sz="2400" dirty="0">
                <a:latin typeface="+mn-lt"/>
              </a:rPr>
              <a:t>meist offener Schluss</a:t>
            </a:r>
          </a:p>
          <a:p>
            <a:pPr marL="731838" lvl="0" indent="-457200">
              <a:buFont typeface="Wingdings" panose="05000000000000000000" pitchFamily="2" charset="2"/>
              <a:buChar char="Ø"/>
            </a:pPr>
            <a:r>
              <a:rPr lang="de-DE" sz="2400" dirty="0">
                <a:latin typeface="+mn-lt"/>
              </a:rPr>
              <a:t>komprimiertes Erzählen: Reduktion auf wenige Charaktere, Raum nicht näher </a:t>
            </a:r>
            <a:r>
              <a:rPr lang="de-DE" sz="2400" dirty="0" smtClean="0">
                <a:latin typeface="+mn-lt"/>
              </a:rPr>
              <a:t>beschrieben</a:t>
            </a:r>
            <a:endParaRPr lang="de-DE" sz="2400" dirty="0">
              <a:latin typeface="+mn-lt"/>
            </a:endParaRPr>
          </a:p>
        </p:txBody>
      </p:sp>
      <p:sp>
        <p:nvSpPr>
          <p:cNvPr id="7" name="Fußzeilenplatzhalter 6"/>
          <p:cNvSpPr>
            <a:spLocks noGrp="1"/>
          </p:cNvSpPr>
          <p:nvPr>
            <p:ph type="ftr" sz="quarter" idx="11"/>
          </p:nvPr>
        </p:nvSpPr>
        <p:spPr/>
        <p:txBody>
          <a:bodyPr/>
          <a:lstStyle/>
          <a:p>
            <a:r>
              <a:rPr lang="de-DE" dirty="0" smtClean="0"/>
              <a:t>Landesbildungsserver Baden-Württemberg, Redaktion </a:t>
            </a:r>
            <a:r>
              <a:rPr lang="de-DE" dirty="0"/>
              <a:t>Deutsch, </a:t>
            </a:r>
            <a:r>
              <a:rPr lang="de-DE" dirty="0" smtClean="0"/>
              <a:t>www.deutsch-bw.de</a:t>
            </a:r>
            <a:endParaRPr lang="de-DE" dirty="0"/>
          </a:p>
        </p:txBody>
      </p:sp>
      <p:sp>
        <p:nvSpPr>
          <p:cNvPr id="3" name="Rechteck 2"/>
          <p:cNvSpPr/>
          <p:nvPr/>
        </p:nvSpPr>
        <p:spPr>
          <a:xfrm>
            <a:off x="683568" y="1628800"/>
            <a:ext cx="8027571" cy="302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648920"/>
            <a:ext cx="5781675"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hteck 4"/>
          <p:cNvSpPr/>
          <p:nvPr/>
        </p:nvSpPr>
        <p:spPr>
          <a:xfrm>
            <a:off x="1107564" y="4941168"/>
            <a:ext cx="7136844" cy="1200329"/>
          </a:xfrm>
          <a:prstGeom prst="rect">
            <a:avLst/>
          </a:prstGeom>
        </p:spPr>
        <p:txBody>
          <a:bodyPr wrap="square">
            <a:spAutoFit/>
          </a:bodyPr>
          <a:lstStyle/>
          <a:p>
            <a:pPr marL="731838" lvl="0" indent="-457200">
              <a:buFont typeface="Wingdings"/>
              <a:buChar char="à"/>
            </a:pPr>
            <a:r>
              <a:rPr lang="de-DE" b="1" dirty="0" smtClean="0">
                <a:sym typeface="Wingdings" panose="05000000000000000000" pitchFamily="2" charset="2"/>
              </a:rPr>
              <a:t>Die Imaginationskraft </a:t>
            </a:r>
            <a:r>
              <a:rPr lang="de-DE" b="1" dirty="0">
                <a:sym typeface="Wingdings" panose="05000000000000000000" pitchFamily="2" charset="2"/>
              </a:rPr>
              <a:t>des Lesers </a:t>
            </a:r>
            <a:r>
              <a:rPr lang="de-DE" b="1" dirty="0" smtClean="0">
                <a:sym typeface="Wingdings" panose="05000000000000000000" pitchFamily="2" charset="2"/>
              </a:rPr>
              <a:t>ist gefordert</a:t>
            </a:r>
          </a:p>
          <a:p>
            <a:pPr marL="731838" lvl="0" indent="-457200">
              <a:buFont typeface="Wingdings"/>
              <a:buChar char="à"/>
            </a:pPr>
            <a:r>
              <a:rPr lang="de-DE" dirty="0" smtClean="0">
                <a:sym typeface="Wingdings" panose="05000000000000000000" pitchFamily="2" charset="2"/>
              </a:rPr>
              <a:t>Alles am Text belegbar, nachvollziehbar sein!</a:t>
            </a:r>
            <a:r>
              <a:rPr lang="de-DE" dirty="0" smtClean="0">
                <a:sym typeface="Wingdings" panose="05000000000000000000" pitchFamily="2" charset="2"/>
              </a:rPr>
              <a:t> </a:t>
            </a:r>
          </a:p>
          <a:p>
            <a:pPr marL="731838" lvl="0" indent="-457200">
              <a:buFont typeface="Wingdings"/>
              <a:buChar char="à"/>
            </a:pPr>
            <a:r>
              <a:rPr lang="de-DE" dirty="0" smtClean="0">
                <a:sym typeface="Wingdings" panose="05000000000000000000" pitchFamily="2" charset="2"/>
              </a:rPr>
              <a:t>Es geht dabei nicht nur darum </a:t>
            </a:r>
            <a:r>
              <a:rPr lang="de-DE" b="1" dirty="0" smtClean="0">
                <a:sym typeface="Wingdings" panose="05000000000000000000" pitchFamily="2" charset="2"/>
              </a:rPr>
              <a:t>was</a:t>
            </a:r>
            <a:r>
              <a:rPr lang="de-DE" dirty="0" smtClean="0">
                <a:sym typeface="Wingdings" panose="05000000000000000000" pitchFamily="2" charset="2"/>
              </a:rPr>
              <a:t> erzählt wird, sondern auch </a:t>
            </a:r>
            <a:r>
              <a:rPr lang="de-DE" b="1" dirty="0" smtClean="0">
                <a:sym typeface="Wingdings" panose="05000000000000000000" pitchFamily="2" charset="2"/>
              </a:rPr>
              <a:t>wie</a:t>
            </a:r>
            <a:r>
              <a:rPr lang="de-DE" dirty="0" smtClean="0">
                <a:sym typeface="Wingdings" panose="05000000000000000000" pitchFamily="2" charset="2"/>
              </a:rPr>
              <a:t> es erzählt wird!</a:t>
            </a:r>
            <a:endParaRPr lang="de-DE" dirty="0">
              <a:sym typeface="Wingdings" panose="05000000000000000000" pitchFamily="2" charset="2"/>
            </a:endParaRPr>
          </a:p>
        </p:txBody>
      </p:sp>
    </p:spTree>
    <p:extLst>
      <p:ext uri="{BB962C8B-B14F-4D97-AF65-F5344CB8AC3E}">
        <p14:creationId xmlns:p14="http://schemas.microsoft.com/office/powerpoint/2010/main" val="454453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fade">
                                      <p:cBhvr>
                                        <p:cTn id="7" dur="5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871</Words>
  <Application>Microsoft Office PowerPoint</Application>
  <PresentationFormat>Bildschirmpräsentation (4:3)</PresentationFormat>
  <Paragraphs>125</Paragraphs>
  <Slides>19</Slides>
  <Notes>0</Notes>
  <HiddenSlides>0</HiddenSlides>
  <MMClips>0</MMClips>
  <ScaleCrop>false</ScaleCrop>
  <HeadingPairs>
    <vt:vector size="4" baseType="variant">
      <vt:variant>
        <vt:lpstr>Design</vt:lpstr>
      </vt:variant>
      <vt:variant>
        <vt:i4>1</vt:i4>
      </vt:variant>
      <vt:variant>
        <vt:lpstr>Folientitel</vt:lpstr>
      </vt:variant>
      <vt:variant>
        <vt:i4>19</vt:i4>
      </vt:variant>
    </vt:vector>
  </HeadingPairs>
  <TitlesOfParts>
    <vt:vector size="20" baseType="lpstr">
      <vt:lpstr>Larissa-Design</vt:lpstr>
      <vt:lpstr>Bausteine zur Untersuchung eines Textes Beispiel: „Das letzte Buch“ Marie Luise Kaschnitz</vt:lpstr>
      <vt:lpstr>PowerPoint-Präsentation</vt:lpstr>
      <vt:lpstr>Bausteine zur Untersuchung  eines literarischen Textes</vt:lpstr>
      <vt:lpstr>Bausteine zur Untersuchung  eines literarischen Textes</vt:lpstr>
      <vt:lpstr>Bausteine zur Untersuchung  Erste Annäherung an den Text</vt:lpstr>
      <vt:lpstr>Bausteine zur Untersuchung  eines literarischen Textes</vt:lpstr>
      <vt:lpstr>Aufgabenstellung:  Achte bei der Interpretation darauf, wie die Figuren in der Geschichte eine Welt ohne Bücher erleben und wie die Autorin dies sprachlich (Satzbau, Wortwahl, Stil) gestaltet. Überlege, welche Meinung die Autorin zu so einer Zukunftsvision hat.</vt:lpstr>
      <vt:lpstr>Die Aufgabenstellung:  Achte bei der Interpretation darauf, wie die Figuren in der Geschichte eine Welt ohne Bücher erleben und wie die Autorin dies sprachlich (Satzbau, Wortwahl, Stil) gestaltet. Überlege, welche Meinung die Autorin zu so einer Zukunftsvision hat.</vt:lpstr>
      <vt:lpstr>PowerPoint-Präsentation</vt:lpstr>
      <vt:lpstr>Bausteine zur Untersuchung  eines literarischen Textes</vt:lpstr>
      <vt:lpstr>PowerPoint-Präsentation</vt:lpstr>
      <vt:lpstr>Bausteine zur Untersuchung  eines literarischen Textes</vt:lpstr>
      <vt:lpstr>Bausteine zur Untersuchung  Erweiterung des Textverständnisses</vt:lpstr>
      <vt:lpstr>Das letzte Buch</vt:lpstr>
      <vt:lpstr>PowerPoint-Präsentation</vt:lpstr>
      <vt:lpstr>Bausteine zur Untersuchung  eines literarischen Textes</vt:lpstr>
      <vt:lpstr>PowerPoint-Präsentation</vt:lpstr>
      <vt:lpstr>Hintergrundwissen zu 9. (Gattungsfrage) Kurzgeschichtenmerkmale</vt:lpstr>
      <vt:lpstr>Hintergrundwissen: Das Eisbergmodell Hemingways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Geschichte mit dem Hammer Paul Watzlawick, *1921</dc:title>
  <dc:creator>Blennemann</dc:creator>
  <cp:lastModifiedBy>Blennemann</cp:lastModifiedBy>
  <cp:revision>36</cp:revision>
  <dcterms:created xsi:type="dcterms:W3CDTF">2012-01-30T20:04:12Z</dcterms:created>
  <dcterms:modified xsi:type="dcterms:W3CDTF">2017-01-03T11:30:15Z</dcterms:modified>
</cp:coreProperties>
</file>