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Lst>
  <p:notesMasterIdLst>
    <p:notesMasterId r:id="rId20"/>
  </p:notesMasterIdLst>
  <p:sldIdLst>
    <p:sldId id="256" r:id="rId4"/>
    <p:sldId id="271" r:id="rId5"/>
    <p:sldId id="258" r:id="rId6"/>
    <p:sldId id="259" r:id="rId7"/>
    <p:sldId id="275" r:id="rId8"/>
    <p:sldId id="262" r:id="rId9"/>
    <p:sldId id="269" r:id="rId10"/>
    <p:sldId id="265" r:id="rId11"/>
    <p:sldId id="264" r:id="rId12"/>
    <p:sldId id="268" r:id="rId13"/>
    <p:sldId id="270" r:id="rId14"/>
    <p:sldId id="263" r:id="rId15"/>
    <p:sldId id="267" r:id="rId16"/>
    <p:sldId id="274" r:id="rId17"/>
    <p:sldId id="266" r:id="rId18"/>
    <p:sldId id="272" r:id="rId1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20" autoAdjust="0"/>
  </p:normalViewPr>
  <p:slideViewPr>
    <p:cSldViewPr>
      <p:cViewPr>
        <p:scale>
          <a:sx n="79" d="100"/>
          <a:sy n="79" d="100"/>
        </p:scale>
        <p:origin x="-60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675FC8-4F72-43CD-A5CF-FD4CFA6D8611}" type="datetimeFigureOut">
              <a:rPr lang="de-DE" smtClean="0"/>
              <a:t>30.11.2016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BCA145-90F3-4E13-9696-E7F36B597DED}" type="slidenum">
              <a:rPr lang="de-DE" smtClean="0"/>
              <a:t>‹Nr.›</a:t>
            </a:fld>
            <a:endParaRPr lang="de-DE"/>
          </a:p>
        </p:txBody>
      </p:sp>
    </p:spTree>
    <p:extLst>
      <p:ext uri="{BB962C8B-B14F-4D97-AF65-F5344CB8AC3E}">
        <p14:creationId xmlns:p14="http://schemas.microsoft.com/office/powerpoint/2010/main" val="400937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de-DE" sz="1200" dirty="0" smtClean="0"/>
              <a:t>Beim Lesen eines Textes entstehen erste Eindrücke, aus ihnen formt sich ein </a:t>
            </a:r>
            <a:r>
              <a:rPr lang="de-DE" sz="1200" b="1" dirty="0" smtClean="0"/>
              <a:t>erstes Textverständnis</a:t>
            </a:r>
            <a:r>
              <a:rPr lang="de-DE" sz="1200" dirty="0" smtClean="0"/>
              <a:t>. Dieses vorläufige Verstehen bezieht sich sowohl auf den Inhalt, als auch auf die Gestaltung. </a:t>
            </a:r>
          </a:p>
          <a:p>
            <a:pPr marL="0" indent="0">
              <a:buNone/>
            </a:pPr>
            <a:r>
              <a:rPr lang="de-DE" sz="1200" dirty="0" smtClean="0"/>
              <a:t>Dieses Erstverständnis lässt sich ausformulieren als  </a:t>
            </a:r>
            <a:r>
              <a:rPr lang="de-DE" sz="1200" b="1" dirty="0" smtClean="0"/>
              <a:t>Deutungshypothese</a:t>
            </a:r>
            <a:r>
              <a:rPr lang="de-DE" sz="1200" dirty="0" smtClean="0"/>
              <a:t>. </a:t>
            </a:r>
          </a:p>
          <a:p>
            <a:pPr marL="0" indent="0">
              <a:buNone/>
            </a:pPr>
            <a:r>
              <a:rPr lang="de-DE" sz="1200" dirty="0" smtClean="0"/>
              <a:t>Damit ein begründetes </a:t>
            </a:r>
            <a:r>
              <a:rPr lang="de-DE" sz="1200" b="1" dirty="0" smtClean="0"/>
              <a:t>Textverständnis</a:t>
            </a:r>
            <a:r>
              <a:rPr lang="de-DE" sz="1200" dirty="0" smtClean="0"/>
              <a:t> entstehen kann, </a:t>
            </a:r>
            <a:r>
              <a:rPr lang="de-DE" sz="1200" b="1" dirty="0" smtClean="0"/>
              <a:t>muss</a:t>
            </a:r>
            <a:r>
              <a:rPr lang="de-DE" sz="1200" dirty="0" smtClean="0"/>
              <a:t> das Erstverständnis </a:t>
            </a:r>
            <a:r>
              <a:rPr lang="de-DE" sz="1200" b="1" dirty="0" smtClean="0"/>
              <a:t>am Text überprüft werden</a:t>
            </a:r>
            <a:r>
              <a:rPr lang="de-DE" sz="1200" dirty="0" smtClean="0"/>
              <a:t>. Zu diesem Zweck wird der Text untersucht</a:t>
            </a:r>
            <a:r>
              <a:rPr lang="de-DE" sz="1050" dirty="0" smtClean="0"/>
              <a:t>. Der Untersuchende befragt dafür den Text unter den Gesichtspunkten  des </a:t>
            </a:r>
            <a:r>
              <a:rPr lang="de-DE" sz="1050" b="1" dirty="0" smtClean="0"/>
              <a:t>Inhalts</a:t>
            </a:r>
            <a:r>
              <a:rPr lang="de-DE" sz="1050" dirty="0" smtClean="0"/>
              <a:t> und der Gestaltung (</a:t>
            </a:r>
            <a:r>
              <a:rPr lang="de-DE" sz="1050" b="1" dirty="0" smtClean="0"/>
              <a:t>Form</a:t>
            </a:r>
            <a:r>
              <a:rPr lang="de-DE" sz="1050" dirty="0" smtClean="0"/>
              <a:t>). Untersucht wird, ob es Belege oder Anhaltspunkte dafür gibt, dass das Erstverständnis zutreffend ist. </a:t>
            </a:r>
          </a:p>
          <a:p>
            <a:pPr marL="0" indent="0">
              <a:buNone/>
            </a:pPr>
            <a:r>
              <a:rPr lang="de-DE" sz="1050" dirty="0" smtClean="0"/>
              <a:t>Die Kunst der </a:t>
            </a:r>
            <a:r>
              <a:rPr lang="de-DE" sz="1050" b="1" dirty="0" smtClean="0"/>
              <a:t>Interpretation</a:t>
            </a:r>
            <a:r>
              <a:rPr lang="de-DE" sz="1050" dirty="0" smtClean="0"/>
              <a:t> besteht darin, dass man nur diejenigen Merkmale auswählt, deren Untersuchung für den jeweiligen Text ergiebig ist. Dadurch wird  entweder das Erstverständnis (die </a:t>
            </a:r>
            <a:r>
              <a:rPr lang="de-DE" sz="1050" b="1" dirty="0" smtClean="0"/>
              <a:t>Deutungshypothese</a:t>
            </a:r>
            <a:r>
              <a:rPr lang="de-DE" sz="1050" dirty="0" smtClean="0"/>
              <a:t>) bestätigt oder man muss es in Teilen oder ganz revidieren. </a:t>
            </a:r>
          </a:p>
          <a:p>
            <a:pPr marL="0" indent="0" algn="ctr">
              <a:buNone/>
            </a:pPr>
            <a:r>
              <a:rPr lang="de-DE" sz="1050" b="1" dirty="0" smtClean="0">
                <a:solidFill>
                  <a:srgbClr val="0070C0"/>
                </a:solidFill>
              </a:rPr>
              <a:t>Am Ende hat der interpretierende Leser sein begründetes Textverständnis gewonnen</a:t>
            </a:r>
            <a:r>
              <a:rPr lang="de-DE" sz="1050" dirty="0" smtClean="0">
                <a:solidFill>
                  <a:srgbClr val="0070C0"/>
                </a:solidFill>
              </a:rPr>
              <a:t>. </a:t>
            </a:r>
          </a:p>
          <a:p>
            <a:pPr marL="0" indent="0">
              <a:buNone/>
            </a:pPr>
            <a:endParaRPr lang="de-DE" sz="1050" dirty="0" smtClean="0"/>
          </a:p>
          <a:p>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2</a:t>
            </a:fld>
            <a:endParaRPr lang="de-DE"/>
          </a:p>
        </p:txBody>
      </p:sp>
    </p:spTree>
    <p:extLst>
      <p:ext uri="{BB962C8B-B14F-4D97-AF65-F5344CB8AC3E}">
        <p14:creationId xmlns:p14="http://schemas.microsoft.com/office/powerpoint/2010/main" val="1990606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smtClean="0">
                <a:solidFill>
                  <a:srgbClr val="FF0000"/>
                </a:solidFill>
                <a:sym typeface="Wingdings" panose="05000000000000000000" pitchFamily="2" charset="2"/>
              </a:rPr>
              <a:t>AA: Vierergruppen (gemischt </a:t>
            </a:r>
            <a:r>
              <a:rPr lang="de-DE" sz="1200" dirty="0" smtClean="0">
                <a:solidFill>
                  <a:srgbClr val="FF0000"/>
                </a:solidFill>
                <a:sym typeface="Webdings"/>
              </a:rPr>
              <a:t></a:t>
            </a:r>
            <a:r>
              <a:rPr lang="de-DE" sz="1200" dirty="0" smtClean="0">
                <a:solidFill>
                  <a:srgbClr val="FF0000"/>
                </a:solidFill>
                <a:sym typeface="Wingdings" panose="05000000000000000000" pitchFamily="2" charset="2"/>
              </a:rPr>
              <a:t>– einigt euch auf eine Hypothese)</a:t>
            </a:r>
          </a:p>
          <a:p>
            <a:r>
              <a:rPr lang="de-DE" sz="1200" b="1" dirty="0" smtClean="0">
                <a:solidFill>
                  <a:srgbClr val="FF0000"/>
                </a:solidFill>
                <a:sym typeface="Wingdings" panose="05000000000000000000" pitchFamily="2" charset="2"/>
              </a:rPr>
              <a:t>W-Fragen:</a:t>
            </a:r>
          </a:p>
          <a:p>
            <a:r>
              <a:rPr lang="de-DE" sz="1200" dirty="0" smtClean="0">
                <a:solidFill>
                  <a:srgbClr val="FF0000"/>
                </a:solidFill>
                <a:sym typeface="Wingdings" panose="05000000000000000000" pitchFamily="2" charset="2"/>
              </a:rPr>
              <a:t>Um </a:t>
            </a:r>
            <a:r>
              <a:rPr lang="de-DE" sz="1200" b="1" dirty="0" smtClean="0">
                <a:solidFill>
                  <a:srgbClr val="FF0000"/>
                </a:solidFill>
                <a:sym typeface="Wingdings" panose="05000000000000000000" pitchFamily="2" charset="2"/>
              </a:rPr>
              <a:t>wen</a:t>
            </a:r>
            <a:r>
              <a:rPr lang="de-DE" sz="1200" dirty="0" smtClean="0">
                <a:solidFill>
                  <a:srgbClr val="FF0000"/>
                </a:solidFill>
                <a:sym typeface="Wingdings" panose="05000000000000000000" pitchFamily="2" charset="2"/>
              </a:rPr>
              <a:t> geht es in der Geschichte? In </a:t>
            </a:r>
            <a:r>
              <a:rPr lang="de-DE" sz="1200" b="1" dirty="0" smtClean="0">
                <a:solidFill>
                  <a:srgbClr val="FF0000"/>
                </a:solidFill>
                <a:sym typeface="Wingdings" panose="05000000000000000000" pitchFamily="2" charset="2"/>
              </a:rPr>
              <a:t>welcher</a:t>
            </a:r>
            <a:r>
              <a:rPr lang="de-DE" sz="1200" dirty="0" smtClean="0">
                <a:solidFill>
                  <a:srgbClr val="FF0000"/>
                </a:solidFill>
                <a:sym typeface="Wingdings" panose="05000000000000000000" pitchFamily="2" charset="2"/>
              </a:rPr>
              <a:t> Beziehung stehen die Personen zueinander?</a:t>
            </a:r>
          </a:p>
          <a:p>
            <a:r>
              <a:rPr lang="de-DE" sz="1200" b="1" dirty="0" smtClean="0">
                <a:solidFill>
                  <a:srgbClr val="FF0000"/>
                </a:solidFill>
                <a:sym typeface="Wingdings" panose="05000000000000000000" pitchFamily="2" charset="2"/>
              </a:rPr>
              <a:t>Wann</a:t>
            </a:r>
            <a:r>
              <a:rPr lang="de-DE" sz="1200" dirty="0" smtClean="0">
                <a:solidFill>
                  <a:srgbClr val="FF0000"/>
                </a:solidFill>
                <a:sym typeface="Wingdings" panose="05000000000000000000" pitchFamily="2" charset="2"/>
              </a:rPr>
              <a:t> und </a:t>
            </a:r>
            <a:r>
              <a:rPr lang="de-DE" sz="1200" b="1" dirty="0" smtClean="0">
                <a:solidFill>
                  <a:srgbClr val="FF0000"/>
                </a:solidFill>
                <a:sym typeface="Wingdings" panose="05000000000000000000" pitchFamily="2" charset="2"/>
              </a:rPr>
              <a:t>wo</a:t>
            </a:r>
            <a:r>
              <a:rPr lang="de-DE" sz="1200" dirty="0" smtClean="0">
                <a:solidFill>
                  <a:srgbClr val="FF0000"/>
                </a:solidFill>
                <a:sym typeface="Wingdings" panose="05000000000000000000" pitchFamily="2" charset="2"/>
              </a:rPr>
              <a:t> spielt die Geschichte? (Stichworte: erzählte Zeit, Erzählzeit,</a:t>
            </a:r>
            <a:r>
              <a:rPr lang="de-DE" sz="1200" baseline="0" dirty="0" smtClean="0">
                <a:solidFill>
                  <a:srgbClr val="FF0000"/>
                </a:solidFill>
                <a:sym typeface="Wingdings" panose="05000000000000000000" pitchFamily="2" charset="2"/>
              </a:rPr>
              <a:t> Schauplätze)</a:t>
            </a:r>
          </a:p>
          <a:p>
            <a:r>
              <a:rPr lang="de-DE" sz="1200" b="1" baseline="0" dirty="0" smtClean="0">
                <a:solidFill>
                  <a:srgbClr val="FF0000"/>
                </a:solidFill>
                <a:sym typeface="Wingdings" panose="05000000000000000000" pitchFamily="2" charset="2"/>
              </a:rPr>
              <a:t>Wie</a:t>
            </a:r>
            <a:r>
              <a:rPr lang="de-DE" sz="1200" baseline="0" dirty="0" smtClean="0">
                <a:solidFill>
                  <a:srgbClr val="FF0000"/>
                </a:solidFill>
                <a:sym typeface="Wingdings" panose="05000000000000000000" pitchFamily="2" charset="2"/>
              </a:rPr>
              <a:t> wird erzählt? Auf </a:t>
            </a:r>
            <a:r>
              <a:rPr lang="de-DE" sz="1200" b="1" baseline="0" dirty="0" smtClean="0">
                <a:solidFill>
                  <a:srgbClr val="FF0000"/>
                </a:solidFill>
                <a:sym typeface="Wingdings" panose="05000000000000000000" pitchFamily="2" charset="2"/>
              </a:rPr>
              <a:t>welche</a:t>
            </a:r>
            <a:r>
              <a:rPr lang="de-DE" sz="1200" baseline="0" dirty="0" smtClean="0">
                <a:solidFill>
                  <a:srgbClr val="FF0000"/>
                </a:solidFill>
                <a:sym typeface="Wingdings" panose="05000000000000000000" pitchFamily="2" charset="2"/>
              </a:rPr>
              <a:t> Weise wird erzählt?</a:t>
            </a:r>
            <a:endParaRPr lang="de-DE" sz="1200" dirty="0" smtClean="0">
              <a:solidFill>
                <a:srgbClr val="FF0000"/>
              </a:solidFill>
              <a:sym typeface="Wingdings" panose="05000000000000000000" pitchFamily="2" charset="2"/>
            </a:endParaRPr>
          </a:p>
          <a:p>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3</a:t>
            </a:fld>
            <a:endParaRPr lang="de-DE"/>
          </a:p>
        </p:txBody>
      </p:sp>
    </p:spTree>
    <p:extLst>
      <p:ext uri="{BB962C8B-B14F-4D97-AF65-F5344CB8AC3E}">
        <p14:creationId xmlns:p14="http://schemas.microsoft.com/office/powerpoint/2010/main" val="552349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Der Sohn ist in Gedanken bei seinem Zuhause *** er hat keine Chance</a:t>
            </a:r>
            <a:r>
              <a:rPr lang="de-DE" dirty="0" smtClean="0">
                <a:solidFill>
                  <a:srgbClr val="FF0000"/>
                </a:solidFill>
              </a:rPr>
              <a:t>,</a:t>
            </a:r>
            <a:r>
              <a:rPr lang="de-DE" dirty="0" smtClean="0"/>
              <a:t> sich aus der Abhängigkeit zu befreien *** sein trotziger Aufbruch - „ich bin frei, ich bin frei…“ (Z.27) – scheitert kläglich *** die Mutter klammert sich an den Sohn, gibt ihm keine Chance auf ein eigenes Leben *** sie entschädigt sich damit für ihr eigenes Unglück und ihre Einsamkeit ***</a:t>
            </a:r>
          </a:p>
          <a:p>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6</a:t>
            </a:fld>
            <a:endParaRPr lang="de-DE"/>
          </a:p>
        </p:txBody>
      </p:sp>
    </p:spTree>
    <p:extLst>
      <p:ext uri="{BB962C8B-B14F-4D97-AF65-F5344CB8AC3E}">
        <p14:creationId xmlns:p14="http://schemas.microsoft.com/office/powerpoint/2010/main" val="415516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AA: in Partnerarbeit erarbeiten lassen, eventuell arbeitsteilig</a:t>
            </a:r>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9</a:t>
            </a:fld>
            <a:endParaRPr lang="de-DE"/>
          </a:p>
        </p:txBody>
      </p:sp>
    </p:spTree>
    <p:extLst>
      <p:ext uri="{BB962C8B-B14F-4D97-AF65-F5344CB8AC3E}">
        <p14:creationId xmlns:p14="http://schemas.microsoft.com/office/powerpoint/2010/main" val="315760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Folie bei Bedarf</a:t>
            </a:r>
            <a:r>
              <a:rPr lang="de-DE" baseline="0" dirty="0" smtClean="0"/>
              <a:t> einblenden</a:t>
            </a:r>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11</a:t>
            </a:fld>
            <a:endParaRPr lang="de-DE"/>
          </a:p>
        </p:txBody>
      </p:sp>
    </p:spTree>
    <p:extLst>
      <p:ext uri="{BB962C8B-B14F-4D97-AF65-F5344CB8AC3E}">
        <p14:creationId xmlns:p14="http://schemas.microsoft.com/office/powerpoint/2010/main" val="909730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Folien eventuell ausblenden</a:t>
            </a:r>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13</a:t>
            </a:fld>
            <a:endParaRPr lang="de-DE"/>
          </a:p>
        </p:txBody>
      </p:sp>
    </p:spTree>
    <p:extLst>
      <p:ext uri="{BB962C8B-B14F-4D97-AF65-F5344CB8AC3E}">
        <p14:creationId xmlns:p14="http://schemas.microsoft.com/office/powerpoint/2010/main" val="3638065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Folien eventuell ausblenden</a:t>
            </a:r>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14</a:t>
            </a:fld>
            <a:endParaRPr lang="de-DE"/>
          </a:p>
        </p:txBody>
      </p:sp>
    </p:spTree>
    <p:extLst>
      <p:ext uri="{BB962C8B-B14F-4D97-AF65-F5344CB8AC3E}">
        <p14:creationId xmlns:p14="http://schemas.microsoft.com/office/powerpoint/2010/main" val="3638065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Folien eventuell ausblenden</a:t>
            </a:r>
            <a:endParaRPr lang="de-DE" dirty="0"/>
          </a:p>
        </p:txBody>
      </p:sp>
      <p:sp>
        <p:nvSpPr>
          <p:cNvPr id="4" name="Foliennummernplatzhalter 3"/>
          <p:cNvSpPr>
            <a:spLocks noGrp="1"/>
          </p:cNvSpPr>
          <p:nvPr>
            <p:ph type="sldNum" sz="quarter" idx="10"/>
          </p:nvPr>
        </p:nvSpPr>
        <p:spPr/>
        <p:txBody>
          <a:bodyPr/>
          <a:lstStyle/>
          <a:p>
            <a:fld id="{A7BCA145-90F3-4E13-9696-E7F36B597DED}" type="slidenum">
              <a:rPr lang="de-DE" smtClean="0"/>
              <a:t>15</a:t>
            </a:fld>
            <a:endParaRPr lang="de-DE"/>
          </a:p>
        </p:txBody>
      </p:sp>
    </p:spTree>
    <p:extLst>
      <p:ext uri="{BB962C8B-B14F-4D97-AF65-F5344CB8AC3E}">
        <p14:creationId xmlns:p14="http://schemas.microsoft.com/office/powerpoint/2010/main" val="3089486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25B3FC3-D487-4934-B6C9-AD0BFD22A926}" type="datetime1">
              <a:rPr lang="de-DE" smtClean="0"/>
              <a:t>30.11.2016</a:t>
            </a:fld>
            <a:endParaRPr lang="de-DE"/>
          </a:p>
        </p:txBody>
      </p:sp>
      <p:sp>
        <p:nvSpPr>
          <p:cNvPr id="5" name="Fußzeilenplatzhalter 4"/>
          <p:cNvSpPr>
            <a:spLocks noGrp="1"/>
          </p:cNvSpPr>
          <p:nvPr>
            <p:ph type="ftr" sz="quarter" idx="11"/>
          </p:nvPr>
        </p:nvSpPr>
        <p:spPr/>
        <p:txBody>
          <a:bodyPr/>
          <a:lstStyle/>
          <a:p>
            <a:r>
              <a:rPr lang="de-DE" smtClean="0"/>
              <a:t>Landesbildungsserver Baden-Württemberg, Redaktion Deutsch</a:t>
            </a:r>
            <a:endParaRPr lang="de-DE"/>
          </a:p>
        </p:txBody>
      </p:sp>
      <p:sp>
        <p:nvSpPr>
          <p:cNvPr id="6" name="Foliennummernplatzhalter 5"/>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1026289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82AE60A-215F-4AA2-A37E-19E64656BA2F}" type="datetime1">
              <a:rPr lang="de-DE" smtClean="0"/>
              <a:t>30.11.2016</a:t>
            </a:fld>
            <a:endParaRPr lang="de-DE"/>
          </a:p>
        </p:txBody>
      </p:sp>
      <p:sp>
        <p:nvSpPr>
          <p:cNvPr id="5" name="Fußzeilenplatzhalter 4"/>
          <p:cNvSpPr>
            <a:spLocks noGrp="1"/>
          </p:cNvSpPr>
          <p:nvPr>
            <p:ph type="ftr" sz="quarter" idx="11"/>
          </p:nvPr>
        </p:nvSpPr>
        <p:spPr/>
        <p:txBody>
          <a:bodyPr/>
          <a:lstStyle/>
          <a:p>
            <a:r>
              <a:rPr lang="de-DE" smtClean="0"/>
              <a:t>Landesbildungsserver Baden-Württemberg, Redaktion Deutsch</a:t>
            </a:r>
            <a:endParaRPr lang="de-DE"/>
          </a:p>
        </p:txBody>
      </p:sp>
      <p:sp>
        <p:nvSpPr>
          <p:cNvPr id="6" name="Foliennummernplatzhalter 5"/>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2305128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E09321C1-7805-41B4-AA2E-EE004DE9DEAE}" type="datetime1">
              <a:rPr lang="de-DE" smtClean="0"/>
              <a:t>30.11.2016</a:t>
            </a:fld>
            <a:endParaRPr lang="de-DE"/>
          </a:p>
        </p:txBody>
      </p:sp>
      <p:sp>
        <p:nvSpPr>
          <p:cNvPr id="5" name="Fußzeilenplatzhalter 4"/>
          <p:cNvSpPr>
            <a:spLocks noGrp="1"/>
          </p:cNvSpPr>
          <p:nvPr>
            <p:ph type="ftr" sz="quarter" idx="11"/>
          </p:nvPr>
        </p:nvSpPr>
        <p:spPr/>
        <p:txBody>
          <a:bodyPr/>
          <a:lstStyle/>
          <a:p>
            <a:r>
              <a:rPr lang="de-DE" smtClean="0"/>
              <a:t>Landesbildungsserver Baden-Württemberg, Redaktion Deutsch</a:t>
            </a:r>
            <a:endParaRPr lang="de-DE"/>
          </a:p>
        </p:txBody>
      </p:sp>
      <p:sp>
        <p:nvSpPr>
          <p:cNvPr id="6" name="Foliennummernplatzhalter 5"/>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2186017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46D7488-8A1A-4CAC-842D-A5915A9F6973}" type="datetime1">
              <a:rPr lang="de-DE" smtClean="0"/>
              <a:t>30.11.2016</a:t>
            </a:fld>
            <a:endParaRPr lang="de-DE"/>
          </a:p>
        </p:txBody>
      </p:sp>
      <p:sp>
        <p:nvSpPr>
          <p:cNvPr id="6" name="Fußzeilenplatzhalter 5"/>
          <p:cNvSpPr>
            <a:spLocks noGrp="1"/>
          </p:cNvSpPr>
          <p:nvPr>
            <p:ph type="ftr" sz="quarter" idx="11"/>
          </p:nvPr>
        </p:nvSpPr>
        <p:spPr/>
        <p:txBody>
          <a:bodyPr/>
          <a:lstStyle/>
          <a:p>
            <a:r>
              <a:rPr lang="de-DE" smtClean="0"/>
              <a:t>Landesbildungsserver Baden-Württemberg, Redaktion Deutsch</a:t>
            </a:r>
            <a:endParaRPr lang="de-DE"/>
          </a:p>
        </p:txBody>
      </p:sp>
      <p:sp>
        <p:nvSpPr>
          <p:cNvPr id="7" name="Foliennummernplatzhalter 6"/>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1998110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3961A60E-42EB-47CD-A271-2C6ADA258020}" type="datetime1">
              <a:rPr lang="de-DE" smtClean="0"/>
              <a:t>30.11.2016</a:t>
            </a:fld>
            <a:endParaRPr lang="de-DE"/>
          </a:p>
        </p:txBody>
      </p:sp>
      <p:sp>
        <p:nvSpPr>
          <p:cNvPr id="8" name="Fußzeilenplatzhalter 7"/>
          <p:cNvSpPr>
            <a:spLocks noGrp="1"/>
          </p:cNvSpPr>
          <p:nvPr>
            <p:ph type="ftr" sz="quarter" idx="11"/>
          </p:nvPr>
        </p:nvSpPr>
        <p:spPr/>
        <p:txBody>
          <a:bodyPr/>
          <a:lstStyle/>
          <a:p>
            <a:r>
              <a:rPr lang="de-DE" smtClean="0"/>
              <a:t>Landesbildungsserver Baden-Württemberg, Redaktion Deutsch</a:t>
            </a:r>
            <a:endParaRPr lang="de-DE"/>
          </a:p>
        </p:txBody>
      </p:sp>
      <p:sp>
        <p:nvSpPr>
          <p:cNvPr id="9" name="Foliennummernplatzhalter 8"/>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16751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263A6D4-9F3A-4CA3-B319-25DCCB1CC9A2}" type="datetime1">
              <a:rPr lang="de-DE" smtClean="0"/>
              <a:t>30.11.2016</a:t>
            </a:fld>
            <a:endParaRPr lang="de-DE"/>
          </a:p>
        </p:txBody>
      </p:sp>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
        <p:nvSpPr>
          <p:cNvPr id="5" name="Foliennummernplatzhalter 4"/>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3237368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79887A4-CE1D-4CD5-8172-F03ACB939BBF}" type="datetime1">
              <a:rPr lang="de-DE" smtClean="0"/>
              <a:t>30.11.2016</a:t>
            </a:fld>
            <a:endParaRPr lang="de-DE"/>
          </a:p>
        </p:txBody>
      </p:sp>
      <p:sp>
        <p:nvSpPr>
          <p:cNvPr id="3" name="Fußzeilenplatzhalter 2"/>
          <p:cNvSpPr>
            <a:spLocks noGrp="1"/>
          </p:cNvSpPr>
          <p:nvPr>
            <p:ph type="ftr" sz="quarter" idx="11"/>
          </p:nvPr>
        </p:nvSpPr>
        <p:spPr/>
        <p:txBody>
          <a:bodyPr/>
          <a:lstStyle/>
          <a:p>
            <a:r>
              <a:rPr lang="de-DE" smtClean="0"/>
              <a:t>Landesbildungsserver Baden-Württemberg, Redaktion Deutsch</a:t>
            </a:r>
            <a:endParaRPr lang="de-DE"/>
          </a:p>
        </p:txBody>
      </p:sp>
      <p:sp>
        <p:nvSpPr>
          <p:cNvPr id="4" name="Foliennummernplatzhalter 3"/>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2756825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7D39BD46-847B-4852-9558-FBB8F3A486F1}" type="datetime1">
              <a:rPr lang="de-DE" smtClean="0"/>
              <a:t>30.11.2016</a:t>
            </a:fld>
            <a:endParaRPr lang="de-DE"/>
          </a:p>
        </p:txBody>
      </p:sp>
      <p:sp>
        <p:nvSpPr>
          <p:cNvPr id="6" name="Fußzeilenplatzhalter 5"/>
          <p:cNvSpPr>
            <a:spLocks noGrp="1"/>
          </p:cNvSpPr>
          <p:nvPr>
            <p:ph type="ftr" sz="quarter" idx="11"/>
          </p:nvPr>
        </p:nvSpPr>
        <p:spPr/>
        <p:txBody>
          <a:bodyPr/>
          <a:lstStyle/>
          <a:p>
            <a:r>
              <a:rPr lang="de-DE" smtClean="0"/>
              <a:t>Landesbildungsserver Baden-Württemberg, Redaktion Deutsch</a:t>
            </a:r>
            <a:endParaRPr lang="de-DE"/>
          </a:p>
        </p:txBody>
      </p:sp>
      <p:sp>
        <p:nvSpPr>
          <p:cNvPr id="7" name="Foliennummernplatzhalter 6"/>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4016475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D541323-A29A-47EA-9145-E51BA4F98DA3}" type="datetime1">
              <a:rPr lang="de-DE" smtClean="0"/>
              <a:t>30.11.2016</a:t>
            </a:fld>
            <a:endParaRPr lang="de-DE"/>
          </a:p>
        </p:txBody>
      </p:sp>
      <p:sp>
        <p:nvSpPr>
          <p:cNvPr id="6" name="Fußzeilenplatzhalter 5"/>
          <p:cNvSpPr>
            <a:spLocks noGrp="1"/>
          </p:cNvSpPr>
          <p:nvPr>
            <p:ph type="ftr" sz="quarter" idx="11"/>
          </p:nvPr>
        </p:nvSpPr>
        <p:spPr/>
        <p:txBody>
          <a:bodyPr/>
          <a:lstStyle/>
          <a:p>
            <a:r>
              <a:rPr lang="de-DE" smtClean="0"/>
              <a:t>Landesbildungsserver Baden-Württemberg, Redaktion Deutsch</a:t>
            </a:r>
            <a:endParaRPr lang="de-DE"/>
          </a:p>
        </p:txBody>
      </p:sp>
      <p:sp>
        <p:nvSpPr>
          <p:cNvPr id="7" name="Foliennummernplatzhalter 6"/>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37474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6AD3A83-92DD-4846-87B5-14E765C3A1BF}" type="datetime1">
              <a:rPr lang="de-DE" smtClean="0"/>
              <a:t>30.11.2016</a:t>
            </a:fld>
            <a:endParaRPr lang="de-DE"/>
          </a:p>
        </p:txBody>
      </p:sp>
      <p:sp>
        <p:nvSpPr>
          <p:cNvPr id="5" name="Fußzeilenplatzhalter 4"/>
          <p:cNvSpPr>
            <a:spLocks noGrp="1"/>
          </p:cNvSpPr>
          <p:nvPr>
            <p:ph type="ftr" sz="quarter" idx="11"/>
          </p:nvPr>
        </p:nvSpPr>
        <p:spPr/>
        <p:txBody>
          <a:bodyPr/>
          <a:lstStyle/>
          <a:p>
            <a:r>
              <a:rPr lang="de-DE" smtClean="0"/>
              <a:t>Landesbildungsserver Baden-Württemberg, Redaktion Deutsch</a:t>
            </a:r>
            <a:endParaRPr lang="de-DE"/>
          </a:p>
        </p:txBody>
      </p:sp>
      <p:sp>
        <p:nvSpPr>
          <p:cNvPr id="6" name="Foliennummernplatzhalter 5"/>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4134860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E27165E2-4C67-4E22-961D-41DA21D23250}" type="datetime1">
              <a:rPr lang="de-DE" smtClean="0"/>
              <a:t>30.11.2016</a:t>
            </a:fld>
            <a:endParaRPr lang="de-DE"/>
          </a:p>
        </p:txBody>
      </p:sp>
      <p:sp>
        <p:nvSpPr>
          <p:cNvPr id="5" name="Fußzeilenplatzhalter 4"/>
          <p:cNvSpPr>
            <a:spLocks noGrp="1"/>
          </p:cNvSpPr>
          <p:nvPr>
            <p:ph type="ftr" sz="quarter" idx="11"/>
          </p:nvPr>
        </p:nvSpPr>
        <p:spPr/>
        <p:txBody>
          <a:bodyPr/>
          <a:lstStyle/>
          <a:p>
            <a:r>
              <a:rPr lang="de-DE" smtClean="0"/>
              <a:t>Landesbildungsserver Baden-Württemberg, Redaktion Deutsch</a:t>
            </a:r>
            <a:endParaRPr lang="de-DE"/>
          </a:p>
        </p:txBody>
      </p:sp>
      <p:sp>
        <p:nvSpPr>
          <p:cNvPr id="6" name="Foliennummernplatzhalter 5"/>
          <p:cNvSpPr>
            <a:spLocks noGrp="1"/>
          </p:cNvSpPr>
          <p:nvPr>
            <p:ph type="sldNum" sz="quarter" idx="12"/>
          </p:nvPr>
        </p:nvSpPr>
        <p:spPr/>
        <p:txBody>
          <a:bodyPr/>
          <a:lstStyle/>
          <a:p>
            <a:fld id="{99E4C092-2DA0-4C3A-9DD4-E049A4DFD3B6}" type="slidenum">
              <a:rPr lang="de-DE" smtClean="0"/>
              <a:t>‹Nr.›</a:t>
            </a:fld>
            <a:endParaRPr lang="de-DE"/>
          </a:p>
        </p:txBody>
      </p:sp>
    </p:spTree>
    <p:extLst>
      <p:ext uri="{BB962C8B-B14F-4D97-AF65-F5344CB8AC3E}">
        <p14:creationId xmlns:p14="http://schemas.microsoft.com/office/powerpoint/2010/main" val="1251190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D1388CF2-B16E-4ABA-8BE1-9D3AC6EC99A9}"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A831F97B-E1D0-4D1A-9912-FB08A7BC710D}"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687649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A0159C6B-E08C-4AFA-9749-F3E177ADCE6A}"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A672FC50-E4A2-4C99-B2FD-5BBFAD3DE494}"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783528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pPr>
              <a:defRPr/>
            </a:pPr>
            <a:fld id="{1135ACA1-7A5B-473C-A1B3-7486FCFF0810}"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51B1FF81-6501-4FAE-B4B6-E5E30FA59FF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422654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E7D8E66D-210A-4B5C-AECC-896B9A0C5257}"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E0DB2AB9-4B71-4C9F-93BC-7DE0A88190D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416551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ABC445D0-9CD7-4582-B2DD-60997F2ED6A2}" type="datetime1">
              <a:rPr lang="de-DE" smtClean="0">
                <a:solidFill>
                  <a:prstClr val="black">
                    <a:tint val="75000"/>
                  </a:prstClr>
                </a:solidFill>
              </a:rPr>
              <a:t>30.11.2016</a:t>
            </a:fld>
            <a:endParaRPr lang="de-DE">
              <a:solidFill>
                <a:prstClr val="black">
                  <a:tint val="75000"/>
                </a:prstClr>
              </a:solidFill>
            </a:endParaRPr>
          </a:p>
        </p:txBody>
      </p:sp>
      <p:sp>
        <p:nvSpPr>
          <p:cNvPr id="8"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9" name="Foliennummernplatzhalter 5"/>
          <p:cNvSpPr>
            <a:spLocks noGrp="1"/>
          </p:cNvSpPr>
          <p:nvPr>
            <p:ph type="sldNum" sz="quarter" idx="12"/>
          </p:nvPr>
        </p:nvSpPr>
        <p:spPr/>
        <p:txBody>
          <a:bodyPr/>
          <a:lstStyle>
            <a:lvl1pPr>
              <a:defRPr/>
            </a:lvl1pPr>
          </a:lstStyle>
          <a:p>
            <a:pPr>
              <a:defRPr/>
            </a:pPr>
            <a:fld id="{FBB11825-9C7C-4FD4-B1F2-3223C6E5B107}"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4137067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C807B866-CC60-4BDA-B430-2DC1E66E5902}" type="datetime1">
              <a:rPr lang="de-DE" smtClean="0">
                <a:solidFill>
                  <a:prstClr val="black">
                    <a:tint val="75000"/>
                  </a:prstClr>
                </a:solidFill>
              </a:rPr>
              <a:t>30.11.2016</a:t>
            </a:fld>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fld id="{4B6CAB6F-4DCD-4D34-84CC-5BBB12A505E3}"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191236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758E201E-28DA-4D29-9D67-0263620502A1}" type="datetime1">
              <a:rPr lang="de-DE" smtClean="0">
                <a:solidFill>
                  <a:prstClr val="black">
                    <a:tint val="75000"/>
                  </a:prstClr>
                </a:solidFill>
              </a:rPr>
              <a:t>30.11.2016</a:t>
            </a:fld>
            <a:endParaRPr lang="de-DE">
              <a:solidFill>
                <a:prstClr val="black">
                  <a:tint val="75000"/>
                </a:prstClr>
              </a:solidFill>
            </a:endParaRPr>
          </a:p>
        </p:txBody>
      </p:sp>
      <p:sp>
        <p:nvSpPr>
          <p:cNvPr id="3"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4" name="Foliennummernplatzhalter 5"/>
          <p:cNvSpPr>
            <a:spLocks noGrp="1"/>
          </p:cNvSpPr>
          <p:nvPr>
            <p:ph type="sldNum" sz="quarter" idx="12"/>
          </p:nvPr>
        </p:nvSpPr>
        <p:spPr/>
        <p:txBody>
          <a:bodyPr/>
          <a:lstStyle>
            <a:lvl1pPr>
              <a:defRPr/>
            </a:lvl1pPr>
          </a:lstStyle>
          <a:p>
            <a:pPr>
              <a:defRPr/>
            </a:pPr>
            <a:fld id="{D7B02901-EB3D-47D8-8DAA-E1336BF08A58}"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2469057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B01CC924-B314-439C-9722-07EABD477FE6}"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60FF8F45-F0C6-4486-83C6-02D8D21D7BB3}"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504302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CE7E6A96-DB93-47C2-B66A-791F600E3E29}"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6F2EF0C3-8E46-4C36-BF88-16E3E49857BA}"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349815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B4CA1C7B-78B7-4AD0-B3CB-1B5AFE56457E}"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D1CB763F-4D57-4706-9448-299AAC82E408}"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846429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D061FE7-76EE-47D2-A21E-AC5C9F4AA50B}"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25042695-58C2-40E7-8120-035799EB2464}"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4292427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840018B1-7A20-409F-BB57-F59192E1DB48}"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A831F97B-E1D0-4D1A-9912-FB08A7BC710D}"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0288027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41E0F71-3CB9-4066-8E51-81C79382BC93}"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A672FC50-E4A2-4C99-B2FD-5BBFAD3DE494}"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2036032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pPr>
              <a:defRPr/>
            </a:pPr>
            <a:fld id="{CCE6C624-CCAF-440B-B7B9-9FF2DB6D4850}"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51B1FF81-6501-4FAE-B4B6-E5E30FA59FF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941100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7C429AAC-B370-416B-983F-44EBF70C6179}"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E0DB2AB9-4B71-4C9F-93BC-7DE0A88190D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4262502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2CFFF241-DBA5-4B55-8ED9-981939543744}" type="datetime1">
              <a:rPr lang="de-DE" smtClean="0">
                <a:solidFill>
                  <a:prstClr val="black">
                    <a:tint val="75000"/>
                  </a:prstClr>
                </a:solidFill>
              </a:rPr>
              <a:t>30.11.2016</a:t>
            </a:fld>
            <a:endParaRPr lang="de-DE">
              <a:solidFill>
                <a:prstClr val="black">
                  <a:tint val="75000"/>
                </a:prstClr>
              </a:solidFill>
            </a:endParaRPr>
          </a:p>
        </p:txBody>
      </p:sp>
      <p:sp>
        <p:nvSpPr>
          <p:cNvPr id="8"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9" name="Foliennummernplatzhalter 5"/>
          <p:cNvSpPr>
            <a:spLocks noGrp="1"/>
          </p:cNvSpPr>
          <p:nvPr>
            <p:ph type="sldNum" sz="quarter" idx="12"/>
          </p:nvPr>
        </p:nvSpPr>
        <p:spPr/>
        <p:txBody>
          <a:bodyPr/>
          <a:lstStyle>
            <a:lvl1pPr>
              <a:defRPr/>
            </a:lvl1pPr>
          </a:lstStyle>
          <a:p>
            <a:pPr>
              <a:defRPr/>
            </a:pPr>
            <a:fld id="{FBB11825-9C7C-4FD4-B1F2-3223C6E5B107}"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946457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F1B1BAB8-50CA-4FF7-BF3B-714AB086DB01}" type="datetime1">
              <a:rPr lang="de-DE" smtClean="0">
                <a:solidFill>
                  <a:prstClr val="black">
                    <a:tint val="75000"/>
                  </a:prstClr>
                </a:solidFill>
              </a:rPr>
              <a:t>30.11.2016</a:t>
            </a:fld>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fld id="{4B6CAB6F-4DCD-4D34-84CC-5BBB12A505E3}"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72655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B8E28907-96C2-4AC7-8941-9D0D64EC4DC9}" type="datetime1">
              <a:rPr lang="de-DE" smtClean="0">
                <a:solidFill>
                  <a:prstClr val="black">
                    <a:tint val="75000"/>
                  </a:prstClr>
                </a:solidFill>
              </a:rPr>
              <a:t>30.11.2016</a:t>
            </a:fld>
            <a:endParaRPr lang="de-DE">
              <a:solidFill>
                <a:prstClr val="black">
                  <a:tint val="75000"/>
                </a:prstClr>
              </a:solidFill>
            </a:endParaRPr>
          </a:p>
        </p:txBody>
      </p:sp>
      <p:sp>
        <p:nvSpPr>
          <p:cNvPr id="3"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4" name="Foliennummernplatzhalter 5"/>
          <p:cNvSpPr>
            <a:spLocks noGrp="1"/>
          </p:cNvSpPr>
          <p:nvPr>
            <p:ph type="sldNum" sz="quarter" idx="12"/>
          </p:nvPr>
        </p:nvSpPr>
        <p:spPr/>
        <p:txBody>
          <a:bodyPr/>
          <a:lstStyle>
            <a:lvl1pPr>
              <a:defRPr/>
            </a:lvl1pPr>
          </a:lstStyle>
          <a:p>
            <a:pPr>
              <a:defRPr/>
            </a:pPr>
            <a:fld id="{D7B02901-EB3D-47D8-8DAA-E1336BF08A58}"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506921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B1D9A1E6-D4D9-4CFA-9179-5B4036A9032A}"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60FF8F45-F0C6-4486-83C6-02D8D21D7BB3}"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408322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8E51A93F-57D4-4E10-A612-D87574A80DD6}" type="datetime1">
              <a:rPr lang="de-DE" smtClean="0">
                <a:solidFill>
                  <a:prstClr val="black">
                    <a:tint val="75000"/>
                  </a:prstClr>
                </a:solidFill>
              </a:rPr>
              <a:t>30.11.2016</a:t>
            </a:fld>
            <a:endParaRPr lang="de-DE">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6F2EF0C3-8E46-4C36-BF88-16E3E49857BA}"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003178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5E98348D-CA13-4089-ACC8-F2B9F333F9E5}"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D1CB763F-4D57-4706-9448-299AAC82E408}"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520674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E5EA8997-ECAB-4B7D-B743-15F17F33355E}"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25042695-58C2-40E7-8120-035799EB2464}"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842365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B0811-D40A-458B-85B2-02EA09703DDD}" type="datetime1">
              <a:rPr lang="de-DE" smtClean="0"/>
              <a:t>30.11.2016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Landesbildungsserver Baden-Württemberg, Redaktion Deutsch</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4C092-2DA0-4C3A-9DD4-E049A4DFD3B6}" type="slidenum">
              <a:rPr lang="de-DE" smtClean="0"/>
              <a:t>‹Nr.›</a:t>
            </a:fld>
            <a:endParaRPr lang="de-DE"/>
          </a:p>
        </p:txBody>
      </p:sp>
    </p:spTree>
    <p:extLst>
      <p:ext uri="{BB962C8B-B14F-4D97-AF65-F5344CB8AC3E}">
        <p14:creationId xmlns:p14="http://schemas.microsoft.com/office/powerpoint/2010/main" val="3332942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DC889B1-2088-40A4-ADDC-61B3B9A771DC}"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FC69C52-3E9D-4ABD-A66E-022C7EDE0CF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3716756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1FF3FDB-3DF5-40D0-AC91-D002E1BFD8FD}" type="datetime1">
              <a:rPr lang="de-DE" smtClean="0">
                <a:solidFill>
                  <a:prstClr val="black">
                    <a:tint val="75000"/>
                  </a:prstClr>
                </a:solidFill>
              </a:rPr>
              <a:t>30.11.2016</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FC69C52-3E9D-4ABD-A66E-022C7EDE0CF2}" type="slidenum">
              <a:rPr lang="de-DE">
                <a:solidFill>
                  <a:prstClr val="black">
                    <a:tint val="75000"/>
                  </a:prstClr>
                </a:solidFill>
              </a:rPr>
              <a:pPr>
                <a:defRPr/>
              </a:pPr>
              <a:t>‹Nr.›</a:t>
            </a:fld>
            <a:endParaRPr lang="de-DE">
              <a:solidFill>
                <a:prstClr val="black">
                  <a:tint val="75000"/>
                </a:prstClr>
              </a:solidFill>
            </a:endParaRPr>
          </a:p>
        </p:txBody>
      </p:sp>
    </p:spTree>
    <p:extLst>
      <p:ext uri="{BB962C8B-B14F-4D97-AF65-F5344CB8AC3E}">
        <p14:creationId xmlns:p14="http://schemas.microsoft.com/office/powerpoint/2010/main" val="1880844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chule-bw.de/unterricht/faecher/deutsch/unterrichtseinheiten/prosa/erzaehler/erzaehler.pptx" TargetMode="External"/><Relationship Id="rId2" Type="http://schemas.openxmlformats.org/officeDocument/2006/relationships/slide" Target="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980728"/>
            <a:ext cx="7772400" cy="1470025"/>
          </a:xfrm>
        </p:spPr>
        <p:style>
          <a:lnRef idx="1">
            <a:schemeClr val="accent6"/>
          </a:lnRef>
          <a:fillRef idx="2">
            <a:schemeClr val="accent6"/>
          </a:fillRef>
          <a:effectRef idx="1">
            <a:schemeClr val="accent6"/>
          </a:effectRef>
          <a:fontRef idx="minor">
            <a:schemeClr val="dk1"/>
          </a:fontRef>
        </p:style>
        <p:txBody>
          <a:bodyPr/>
          <a:lstStyle/>
          <a:p>
            <a:r>
              <a:rPr lang="de-DE" dirty="0" smtClean="0"/>
              <a:t>Textinterpretation</a:t>
            </a:r>
            <a:br>
              <a:rPr lang="de-DE" dirty="0" smtClean="0"/>
            </a:br>
            <a:r>
              <a:rPr lang="de-DE" sz="2000" dirty="0" smtClean="0"/>
              <a:t>Beispieltext: „Leise Begleitung“ Rainer Maria Rilke (1898)</a:t>
            </a:r>
            <a:endParaRPr lang="de-DE" dirty="0"/>
          </a:p>
        </p:txBody>
      </p:sp>
      <p:sp>
        <p:nvSpPr>
          <p:cNvPr id="3" name="Untertitel 2"/>
          <p:cNvSpPr>
            <a:spLocks noGrp="1"/>
          </p:cNvSpPr>
          <p:nvPr>
            <p:ph type="subTitle" idx="1"/>
          </p:nvPr>
        </p:nvSpPr>
        <p:spPr>
          <a:xfrm>
            <a:off x="1331640" y="2852936"/>
            <a:ext cx="6400800" cy="1752600"/>
          </a:xfrm>
          <a:ln>
            <a:noFill/>
          </a:ln>
        </p:spPr>
        <p:style>
          <a:lnRef idx="2">
            <a:schemeClr val="dk1"/>
          </a:lnRef>
          <a:fillRef idx="1">
            <a:schemeClr val="lt1"/>
          </a:fillRef>
          <a:effectRef idx="0">
            <a:schemeClr val="dk1"/>
          </a:effectRef>
          <a:fontRef idx="minor">
            <a:schemeClr val="dk1"/>
          </a:fontRef>
        </p:style>
        <p:txBody>
          <a:bodyPr>
            <a:normAutofit fontScale="70000" lnSpcReduction="20000"/>
          </a:bodyPr>
          <a:lstStyle/>
          <a:p>
            <a:r>
              <a:rPr lang="de-DE" dirty="0" smtClean="0">
                <a:solidFill>
                  <a:schemeClr val="tx1"/>
                </a:solidFill>
              </a:rPr>
              <a:t>Einführung in die Textinterpretation</a:t>
            </a:r>
          </a:p>
          <a:p>
            <a:r>
              <a:rPr lang="de-DE" dirty="0" smtClean="0">
                <a:solidFill>
                  <a:schemeClr val="tx1"/>
                </a:solidFill>
              </a:rPr>
              <a:t>Klärung der Frage:</a:t>
            </a:r>
          </a:p>
          <a:p>
            <a:r>
              <a:rPr lang="de-DE" sz="4600" dirty="0" smtClean="0">
                <a:solidFill>
                  <a:schemeClr val="tx1"/>
                </a:solidFill>
              </a:rPr>
              <a:t>Wie gelange ich zu einem begründeten Textverständnis?</a:t>
            </a:r>
            <a:endParaRPr lang="de-DE" sz="4600" dirty="0">
              <a:solidFill>
                <a:schemeClr val="tx1"/>
              </a:solidFill>
            </a:endParaRPr>
          </a:p>
        </p:txBody>
      </p:sp>
      <p:sp>
        <p:nvSpPr>
          <p:cNvPr id="4" name="Textfeld 3"/>
          <p:cNvSpPr txBox="1"/>
          <p:nvPr/>
        </p:nvSpPr>
        <p:spPr>
          <a:xfrm>
            <a:off x="1619672" y="5949280"/>
            <a:ext cx="5832648" cy="584775"/>
          </a:xfrm>
          <a:prstGeom prst="rect">
            <a:avLst/>
          </a:prstGeom>
          <a:noFill/>
        </p:spPr>
        <p:txBody>
          <a:bodyPr wrap="square" rtlCol="0">
            <a:spAutoFit/>
          </a:bodyPr>
          <a:lstStyle/>
          <a:p>
            <a:pPr algn="ctr"/>
            <a:r>
              <a:rPr lang="de-DE" sz="1600" dirty="0" smtClean="0"/>
              <a:t>Landesbildungsserver Baden-Württemberg, Redaktion Deutsch </a:t>
            </a:r>
          </a:p>
          <a:p>
            <a:pPr algn="ctr"/>
            <a:r>
              <a:rPr lang="de-DE" sz="1600" dirty="0" smtClean="0"/>
              <a:t>www.deutsch-bw.de</a:t>
            </a:r>
            <a:endParaRPr lang="de-DE" sz="1600" dirty="0"/>
          </a:p>
        </p:txBody>
      </p:sp>
    </p:spTree>
    <p:extLst>
      <p:ext uri="{BB962C8B-B14F-4D97-AF65-F5344CB8AC3E}">
        <p14:creationId xmlns:p14="http://schemas.microsoft.com/office/powerpoint/2010/main" val="4003718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
        <p:nvSpPr>
          <p:cNvPr id="5" name="Titel 1"/>
          <p:cNvSpPr txBox="1">
            <a:spLocks/>
          </p:cNvSpPr>
          <p:nvPr/>
        </p:nvSpPr>
        <p:spPr>
          <a:xfrm>
            <a:off x="395536" y="426670"/>
            <a:ext cx="8229600" cy="562074"/>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solidFill>
                  <a:srgbClr val="0070C0"/>
                </a:solidFill>
              </a:rPr>
              <a:t>Ziel: Begründetes Textverständnis</a:t>
            </a:r>
            <a:endParaRPr lang="de-DE" dirty="0">
              <a:solidFill>
                <a:srgbClr val="0070C0"/>
              </a:solidFill>
            </a:endParaRPr>
          </a:p>
        </p:txBody>
      </p:sp>
      <p:pic>
        <p:nvPicPr>
          <p:cNvPr id="6" name="Grafik 5" descr="Offenes Buch, Bibliothek, Bildung, Lesen, Buch, Schul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144" y="1196752"/>
            <a:ext cx="1837055" cy="1377950"/>
          </a:xfrm>
          <a:prstGeom prst="rect">
            <a:avLst/>
          </a:prstGeom>
          <a:noFill/>
          <a:ln>
            <a:noFill/>
          </a:ln>
        </p:spPr>
      </p:pic>
      <p:sp>
        <p:nvSpPr>
          <p:cNvPr id="7" name="Textfeld 6"/>
          <p:cNvSpPr txBox="1"/>
          <p:nvPr/>
        </p:nvSpPr>
        <p:spPr>
          <a:xfrm>
            <a:off x="2411760" y="1244296"/>
            <a:ext cx="5904656" cy="646331"/>
          </a:xfrm>
          <a:prstGeom prst="rect">
            <a:avLst/>
          </a:prstGeom>
          <a:noFill/>
        </p:spPr>
        <p:txBody>
          <a:bodyPr wrap="square" rtlCol="0">
            <a:spAutoFit/>
          </a:bodyPr>
          <a:lstStyle/>
          <a:p>
            <a:pPr algn="ctr"/>
            <a:r>
              <a:rPr lang="de-DE" dirty="0" smtClean="0"/>
              <a:t>Beim Lesen entstehen erste Eindrücke </a:t>
            </a:r>
            <a:r>
              <a:rPr lang="de-DE" dirty="0" smtClean="0">
                <a:sym typeface="Wingdings" panose="05000000000000000000" pitchFamily="2" charset="2"/>
              </a:rPr>
              <a:t> Erstes Textverständnis, basierend auf Inhalt und Gestaltung </a:t>
            </a:r>
            <a:endParaRPr lang="de-DE" dirty="0"/>
          </a:p>
        </p:txBody>
      </p:sp>
      <p:sp>
        <p:nvSpPr>
          <p:cNvPr id="8" name="Textfeld 7"/>
          <p:cNvSpPr txBox="1"/>
          <p:nvPr/>
        </p:nvSpPr>
        <p:spPr>
          <a:xfrm>
            <a:off x="4130388" y="1906559"/>
            <a:ext cx="2467399" cy="369332"/>
          </a:xfrm>
          <a:prstGeom prst="rect">
            <a:avLst/>
          </a:prstGeom>
          <a:noFill/>
        </p:spPr>
        <p:txBody>
          <a:bodyPr wrap="square" rtlCol="0">
            <a:spAutoFit/>
          </a:bodyPr>
          <a:lstStyle/>
          <a:p>
            <a:r>
              <a:rPr lang="de-DE" dirty="0" smtClean="0">
                <a:solidFill>
                  <a:srgbClr val="FF0000"/>
                </a:solidFill>
              </a:rPr>
              <a:t>Deutungshypothese</a:t>
            </a:r>
            <a:endParaRPr lang="de-DE" dirty="0">
              <a:solidFill>
                <a:srgbClr val="FF0000"/>
              </a:solidFill>
            </a:endParaRPr>
          </a:p>
        </p:txBody>
      </p:sp>
      <p:pic>
        <p:nvPicPr>
          <p:cNvPr id="1028" name="Picture 4" descr="Notizblock, Memo, Bleistift, Schreiben, Hinweis, Au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5221" y="4588679"/>
            <a:ext cx="1699915" cy="1810561"/>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6447167" y="3388350"/>
            <a:ext cx="2445313" cy="1200329"/>
          </a:xfrm>
          <a:prstGeom prst="rect">
            <a:avLst/>
          </a:prstGeom>
          <a:noFill/>
        </p:spPr>
        <p:txBody>
          <a:bodyPr wrap="square" rtlCol="0">
            <a:spAutoFit/>
          </a:bodyPr>
          <a:lstStyle/>
          <a:p>
            <a:pPr algn="ctr"/>
            <a:r>
              <a:rPr lang="de-DE" dirty="0" smtClean="0"/>
              <a:t>Überprüfung am Text durch Untersuchung des Inhalts und der Form des Textes</a:t>
            </a:r>
            <a:endParaRPr lang="de-DE" dirty="0"/>
          </a:p>
        </p:txBody>
      </p:sp>
      <p:cxnSp>
        <p:nvCxnSpPr>
          <p:cNvPr id="11" name="Gerade Verbindung mit Pfeil 10"/>
          <p:cNvCxnSpPr/>
          <p:nvPr/>
        </p:nvCxnSpPr>
        <p:spPr>
          <a:xfrm>
            <a:off x="5652120" y="2275891"/>
            <a:ext cx="1368152" cy="10090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Gerade Verbindung mit Pfeil 13"/>
          <p:cNvCxnSpPr/>
          <p:nvPr/>
        </p:nvCxnSpPr>
        <p:spPr>
          <a:xfrm flipH="1">
            <a:off x="5940152" y="4588679"/>
            <a:ext cx="792088" cy="49476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feld 11"/>
          <p:cNvSpPr txBox="1"/>
          <p:nvPr/>
        </p:nvSpPr>
        <p:spPr>
          <a:xfrm>
            <a:off x="2858310" y="5211546"/>
            <a:ext cx="3392595" cy="646331"/>
          </a:xfrm>
          <a:prstGeom prst="rect">
            <a:avLst/>
          </a:prstGeom>
          <a:noFill/>
        </p:spPr>
        <p:txBody>
          <a:bodyPr wrap="none" rtlCol="0">
            <a:spAutoFit/>
          </a:bodyPr>
          <a:lstStyle/>
          <a:p>
            <a:pPr algn="ctr"/>
            <a:r>
              <a:rPr lang="de-DE" dirty="0" smtClean="0"/>
              <a:t>Ist das Erstverständnis zutreffend?</a:t>
            </a:r>
          </a:p>
          <a:p>
            <a:pPr algn="ctr"/>
            <a:r>
              <a:rPr lang="de-DE" dirty="0" smtClean="0"/>
              <a:t>Gibt es Belege?</a:t>
            </a:r>
            <a:endParaRPr lang="de-DE" dirty="0"/>
          </a:p>
        </p:txBody>
      </p:sp>
      <p:cxnSp>
        <p:nvCxnSpPr>
          <p:cNvPr id="19" name="Gerade Verbindung mit Pfeil 18"/>
          <p:cNvCxnSpPr/>
          <p:nvPr/>
        </p:nvCxnSpPr>
        <p:spPr>
          <a:xfrm flipV="1">
            <a:off x="4292388" y="3902378"/>
            <a:ext cx="0" cy="134294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Gerade Verbindung mit Pfeil 19"/>
          <p:cNvCxnSpPr/>
          <p:nvPr/>
        </p:nvCxnSpPr>
        <p:spPr>
          <a:xfrm flipH="1" flipV="1">
            <a:off x="2613249" y="3889983"/>
            <a:ext cx="1517139" cy="132156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Textfeld 22"/>
          <p:cNvSpPr txBox="1"/>
          <p:nvPr/>
        </p:nvSpPr>
        <p:spPr>
          <a:xfrm>
            <a:off x="1070484" y="3243652"/>
            <a:ext cx="2069069" cy="646331"/>
          </a:xfrm>
          <a:prstGeom prst="rect">
            <a:avLst/>
          </a:prstGeom>
          <a:noFill/>
        </p:spPr>
        <p:txBody>
          <a:bodyPr wrap="square" rtlCol="0">
            <a:spAutoFit/>
          </a:bodyPr>
          <a:lstStyle/>
          <a:p>
            <a:pPr algn="ctr"/>
            <a:r>
              <a:rPr lang="de-DE" dirty="0" smtClean="0"/>
              <a:t>Bestätigung des Erstverständnisses</a:t>
            </a:r>
            <a:endParaRPr lang="de-DE" dirty="0"/>
          </a:p>
        </p:txBody>
      </p:sp>
      <p:sp>
        <p:nvSpPr>
          <p:cNvPr id="26" name="Textfeld 25"/>
          <p:cNvSpPr txBox="1"/>
          <p:nvPr/>
        </p:nvSpPr>
        <p:spPr>
          <a:xfrm>
            <a:off x="3257854" y="3256047"/>
            <a:ext cx="2069069" cy="646331"/>
          </a:xfrm>
          <a:prstGeom prst="rect">
            <a:avLst/>
          </a:prstGeom>
          <a:noFill/>
        </p:spPr>
        <p:txBody>
          <a:bodyPr wrap="square" rtlCol="0">
            <a:spAutoFit/>
          </a:bodyPr>
          <a:lstStyle/>
          <a:p>
            <a:pPr algn="ctr"/>
            <a:r>
              <a:rPr lang="de-DE" dirty="0" smtClean="0"/>
              <a:t>Revidieren des Erstverständnisses</a:t>
            </a:r>
            <a:endParaRPr lang="de-DE" dirty="0"/>
          </a:p>
        </p:txBody>
      </p:sp>
    </p:spTree>
    <p:extLst>
      <p:ext uri="{BB962C8B-B14F-4D97-AF65-F5344CB8AC3E}">
        <p14:creationId xmlns:p14="http://schemas.microsoft.com/office/powerpoint/2010/main" val="225789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P spid="23"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7872" y="1772816"/>
            <a:ext cx="8229600" cy="4525963"/>
          </a:xfrm>
        </p:spPr>
        <p:txBody>
          <a:bodyPr>
            <a:normAutofit/>
          </a:bodyPr>
          <a:lstStyle/>
          <a:p>
            <a:pPr marL="0" indent="0">
              <a:buNone/>
            </a:pPr>
            <a:r>
              <a:rPr lang="de-DE" sz="2800" dirty="0" smtClean="0"/>
              <a:t>Arbeitsauftrag:</a:t>
            </a:r>
          </a:p>
          <a:p>
            <a:pPr marL="457200" indent="-457200">
              <a:buFont typeface="+mj-lt"/>
              <a:buAutoNum type="alphaLcPeriod"/>
            </a:pPr>
            <a:r>
              <a:rPr lang="de-DE" sz="2800" dirty="0" smtClean="0"/>
              <a:t>Beantwortet die </a:t>
            </a:r>
            <a:r>
              <a:rPr lang="de-DE" sz="2800" dirty="0" smtClean="0">
                <a:hlinkClick r:id="rId3" action="ppaction://hlinksldjump"/>
              </a:rPr>
              <a:t>W-Fragen</a:t>
            </a:r>
            <a:r>
              <a:rPr lang="de-DE" sz="2800" dirty="0" smtClean="0"/>
              <a:t>.</a:t>
            </a:r>
          </a:p>
          <a:p>
            <a:pPr marL="457200" indent="-457200">
              <a:buFont typeface="+mj-lt"/>
              <a:buAutoNum type="alphaLcPeriod"/>
            </a:pPr>
            <a:r>
              <a:rPr lang="de-DE" sz="2800" dirty="0" smtClean="0"/>
              <a:t>Formuliert euer erstes Textverständnis in Form einer </a:t>
            </a:r>
            <a:r>
              <a:rPr lang="de-DE" sz="2800" b="1" dirty="0" smtClean="0"/>
              <a:t>Deutungshypothese</a:t>
            </a:r>
            <a:r>
              <a:rPr lang="de-DE" sz="2800" dirty="0" smtClean="0"/>
              <a:t>. Geht dabei sowohl auf den </a:t>
            </a:r>
            <a:r>
              <a:rPr lang="de-DE" sz="2800" b="1" dirty="0" smtClean="0"/>
              <a:t>Inhalt</a:t>
            </a:r>
            <a:r>
              <a:rPr lang="de-DE" sz="2800" dirty="0" smtClean="0"/>
              <a:t> als auch auf die </a:t>
            </a:r>
            <a:r>
              <a:rPr lang="de-DE" sz="2800" b="1" dirty="0" smtClean="0"/>
              <a:t>Gestaltung</a:t>
            </a:r>
            <a:r>
              <a:rPr lang="de-DE" sz="2800" dirty="0" smtClean="0"/>
              <a:t> ein.</a:t>
            </a:r>
          </a:p>
        </p:txBody>
      </p:sp>
      <p:sp>
        <p:nvSpPr>
          <p:cNvPr id="4" name="Titel 1"/>
          <p:cNvSpPr txBox="1">
            <a:spLocks/>
          </p:cNvSpPr>
          <p:nvPr/>
        </p:nvSpPr>
        <p:spPr>
          <a:xfrm>
            <a:off x="579810" y="265212"/>
            <a:ext cx="8229600" cy="1143000"/>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de-DE" dirty="0" smtClean="0"/>
              <a:t>Leise Begleitung (Rilke)</a:t>
            </a:r>
            <a:br>
              <a:rPr lang="de-DE" dirty="0" smtClean="0"/>
            </a:br>
            <a:r>
              <a:rPr lang="de-DE" dirty="0" smtClean="0">
                <a:solidFill>
                  <a:srgbClr val="FF0000"/>
                </a:solidFill>
              </a:rPr>
              <a:t>Erstes Textverständnis und </a:t>
            </a:r>
            <a:r>
              <a:rPr lang="de-DE" sz="4000" dirty="0" smtClean="0">
                <a:solidFill>
                  <a:srgbClr val="FF0000"/>
                </a:solidFill>
              </a:rPr>
              <a:t>Deutungshypothese</a:t>
            </a:r>
            <a:endParaRPr lang="de-DE" sz="4000" dirty="0">
              <a:solidFill>
                <a:srgbClr val="FF0000"/>
              </a:solidFill>
            </a:endParaRPr>
          </a:p>
        </p:txBody>
      </p:sp>
      <p:sp>
        <p:nvSpPr>
          <p:cNvPr id="6" name="Fußzeilenplatzhalter 5"/>
          <p:cNvSpPr>
            <a:spLocks noGrp="1"/>
          </p:cNvSpPr>
          <p:nvPr>
            <p:ph type="ftr" sz="quarter" idx="11"/>
          </p:nvPr>
        </p:nvSpPr>
        <p:spPr/>
        <p:txBody>
          <a:bodyPr/>
          <a:lstStyle/>
          <a:p>
            <a:r>
              <a:rPr lang="de-DE" smtClean="0"/>
              <a:t>Landesbildungsserver Baden-Württemberg, Redaktion Deutsch</a:t>
            </a:r>
            <a:endParaRPr lang="de-DE"/>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4365104"/>
            <a:ext cx="1835150"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0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fontScale="90000"/>
          </a:bodyPr>
          <a:lstStyle/>
          <a:p>
            <a:r>
              <a:rPr lang="de-DE" dirty="0" smtClean="0"/>
              <a:t>Leise Begleitung (Rilke)</a:t>
            </a:r>
            <a:br>
              <a:rPr lang="de-DE" dirty="0" smtClean="0"/>
            </a:br>
            <a:r>
              <a:rPr lang="de-DE" sz="3600" dirty="0" smtClean="0">
                <a:solidFill>
                  <a:srgbClr val="FF0000"/>
                </a:solidFill>
              </a:rPr>
              <a:t>Was haltet ihr von diesen Deutungshypothesen?</a:t>
            </a:r>
            <a:endParaRPr lang="de-DE" sz="3600" dirty="0">
              <a:solidFill>
                <a:srgbClr val="FF0000"/>
              </a:solidFill>
            </a:endParaRPr>
          </a:p>
        </p:txBody>
      </p:sp>
      <p:sp>
        <p:nvSpPr>
          <p:cNvPr id="3" name="Inhaltsplatzhalter 2"/>
          <p:cNvSpPr>
            <a:spLocks noGrp="1"/>
          </p:cNvSpPr>
          <p:nvPr>
            <p:ph idx="1"/>
          </p:nvPr>
        </p:nvSpPr>
        <p:spPr>
          <a:xfrm>
            <a:off x="457200" y="1600200"/>
            <a:ext cx="8229600" cy="4853136"/>
          </a:xfrm>
        </p:spPr>
        <p:txBody>
          <a:bodyPr>
            <a:noAutofit/>
          </a:bodyPr>
          <a:lstStyle/>
          <a:p>
            <a:pPr marL="514350" indent="-514350">
              <a:buFont typeface="+mj-lt"/>
              <a:buAutoNum type="arabicPeriod"/>
            </a:pPr>
            <a:r>
              <a:rPr lang="de-DE" sz="2400" dirty="0" smtClean="0"/>
              <a:t>Geschildert wird eine typische Lebenssituation in der Adoleszenz. Ein Sohn will aufbrechen, seinen Weg finden, wird jedoch von seiner Mutter daran gehindert.</a:t>
            </a:r>
          </a:p>
          <a:p>
            <a:pPr marL="514350" indent="-514350">
              <a:buFont typeface="+mj-lt"/>
              <a:buAutoNum type="arabicPeriod"/>
            </a:pPr>
            <a:r>
              <a:rPr lang="de-DE" sz="2400" dirty="0" smtClean="0"/>
              <a:t>Die Ohnmacht des Sohnes, der sich aus der Abhängigkeit der Mutter befreien möchte und daran scheitert, ist das zentrale Ereignis der Geschichte.</a:t>
            </a:r>
          </a:p>
          <a:p>
            <a:pPr marL="514350" indent="-514350">
              <a:buFont typeface="+mj-lt"/>
              <a:buAutoNum type="arabicPeriod"/>
            </a:pPr>
            <a:r>
              <a:rPr lang="de-DE" sz="2400" dirty="0" smtClean="0"/>
              <a:t>Die in einer unglücklichen, sprachlosen Ehe lebende Mutter kompensiert durch die „Leise Begleitung“ ihr eigenes Unglück.</a:t>
            </a:r>
          </a:p>
          <a:p>
            <a:pPr marL="514350" indent="-514350">
              <a:buFont typeface="+mj-lt"/>
              <a:buAutoNum type="arabicPeriod"/>
            </a:pPr>
            <a:r>
              <a:rPr lang="de-DE" sz="2400" dirty="0" smtClean="0"/>
              <a:t>Die Mutter ist einsam und unfähig ihre Lage zu ändern.</a:t>
            </a:r>
          </a:p>
          <a:p>
            <a:pPr marL="514350" indent="-514350">
              <a:buFont typeface="+mj-lt"/>
              <a:buAutoNum type="arabicPeriod"/>
            </a:pPr>
            <a:r>
              <a:rPr lang="de-DE" sz="2400" dirty="0" smtClean="0"/>
              <a:t>Die Mutter begleitet ihren Sohn in Gedanken, </a:t>
            </a:r>
            <a:br>
              <a:rPr lang="de-DE" sz="2400" dirty="0" smtClean="0"/>
            </a:br>
            <a:r>
              <a:rPr lang="de-DE" sz="2400" dirty="0" smtClean="0"/>
              <a:t>da / weil /um …</a:t>
            </a:r>
            <a:endParaRPr lang="de-DE" sz="2400" dirty="0"/>
          </a:p>
        </p:txBody>
      </p:sp>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Tree>
    <p:extLst>
      <p:ext uri="{BB962C8B-B14F-4D97-AF65-F5344CB8AC3E}">
        <p14:creationId xmlns:p14="http://schemas.microsoft.com/office/powerpoint/2010/main" val="323334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
        <p:nvSpPr>
          <p:cNvPr id="5" name="Titel 1"/>
          <p:cNvSpPr txBox="1">
            <a:spLocks/>
          </p:cNvSpPr>
          <p:nvPr/>
        </p:nvSpPr>
        <p:spPr>
          <a:xfrm>
            <a:off x="467544" y="260648"/>
            <a:ext cx="8229600" cy="1143000"/>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de-DE" smtClean="0"/>
              <a:t>Textgliederung</a:t>
            </a:r>
            <a:endParaRPr lang="de-DE" dirty="0"/>
          </a:p>
        </p:txBody>
      </p:sp>
      <p:sp>
        <p:nvSpPr>
          <p:cNvPr id="6" name="Rechteck 5"/>
          <p:cNvSpPr/>
          <p:nvPr/>
        </p:nvSpPr>
        <p:spPr>
          <a:xfrm>
            <a:off x="469358" y="1700808"/>
            <a:ext cx="8227785" cy="523220"/>
          </a:xfrm>
          <a:prstGeom prst="rect">
            <a:avLst/>
          </a:prstGeom>
        </p:spPr>
        <p:txBody>
          <a:bodyPr wrap="square">
            <a:spAutoFit/>
          </a:bodyPr>
          <a:lstStyle/>
          <a:p>
            <a:pPr algn="ctr"/>
            <a:r>
              <a:rPr lang="de-DE" sz="2800" dirty="0" smtClean="0"/>
              <a:t>Gliederung einer Kurzgeschichte</a:t>
            </a:r>
            <a:endParaRPr lang="de-DE" sz="2800" dirty="0"/>
          </a:p>
        </p:txBody>
      </p:sp>
      <p:sp>
        <p:nvSpPr>
          <p:cNvPr id="7" name="Rechteck 6"/>
          <p:cNvSpPr/>
          <p:nvPr/>
        </p:nvSpPr>
        <p:spPr>
          <a:xfrm>
            <a:off x="467544" y="2924944"/>
            <a:ext cx="2592288" cy="1477328"/>
          </a:xfrm>
          <a:prstGeom prst="rect">
            <a:avLst/>
          </a:prstGeom>
        </p:spPr>
        <p:txBody>
          <a:bodyPr wrap="square">
            <a:spAutoFit/>
          </a:bodyPr>
          <a:lstStyle/>
          <a:p>
            <a:r>
              <a:rPr lang="de-DE" dirty="0"/>
              <a:t>Ähnlich wie beim Drama: nach dem Auf- bzw. Abtreten von Personen folgt der nächste Erzählschritt</a:t>
            </a:r>
          </a:p>
        </p:txBody>
      </p:sp>
      <p:sp>
        <p:nvSpPr>
          <p:cNvPr id="8" name="Rechteck 7"/>
          <p:cNvSpPr/>
          <p:nvPr/>
        </p:nvSpPr>
        <p:spPr>
          <a:xfrm>
            <a:off x="3347864" y="2924944"/>
            <a:ext cx="2649508" cy="369332"/>
          </a:xfrm>
          <a:prstGeom prst="rect">
            <a:avLst/>
          </a:prstGeom>
        </p:spPr>
        <p:txBody>
          <a:bodyPr wrap="none">
            <a:spAutoFit/>
          </a:bodyPr>
          <a:lstStyle/>
          <a:p>
            <a:r>
              <a:rPr lang="de-DE" dirty="0"/>
              <a:t>Brüche im Erzählverhalten</a:t>
            </a:r>
          </a:p>
        </p:txBody>
      </p:sp>
      <p:sp>
        <p:nvSpPr>
          <p:cNvPr id="9" name="Rechteck 8"/>
          <p:cNvSpPr/>
          <p:nvPr/>
        </p:nvSpPr>
        <p:spPr>
          <a:xfrm>
            <a:off x="6403083" y="2924944"/>
            <a:ext cx="2506202" cy="646331"/>
          </a:xfrm>
          <a:prstGeom prst="rect">
            <a:avLst/>
          </a:prstGeom>
        </p:spPr>
        <p:txBody>
          <a:bodyPr wrap="square">
            <a:spAutoFit/>
          </a:bodyPr>
          <a:lstStyle/>
          <a:p>
            <a:r>
              <a:rPr lang="de-DE" dirty="0"/>
              <a:t>Eine Mischung (Handlungsschritte)</a:t>
            </a:r>
          </a:p>
        </p:txBody>
      </p:sp>
      <p:cxnSp>
        <p:nvCxnSpPr>
          <p:cNvPr id="11" name="Gerade Verbindung mit Pfeil 10"/>
          <p:cNvCxnSpPr>
            <a:endCxn id="7" idx="0"/>
          </p:cNvCxnSpPr>
          <p:nvPr/>
        </p:nvCxnSpPr>
        <p:spPr>
          <a:xfrm flipH="1">
            <a:off x="1763688" y="2120452"/>
            <a:ext cx="1584176" cy="80449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Gerade Verbindung mit Pfeil 11"/>
          <p:cNvCxnSpPr/>
          <p:nvPr/>
        </p:nvCxnSpPr>
        <p:spPr>
          <a:xfrm>
            <a:off x="5868144" y="2180057"/>
            <a:ext cx="1152128" cy="7448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Gerade Verbindung mit Pfeil 14"/>
          <p:cNvCxnSpPr/>
          <p:nvPr/>
        </p:nvCxnSpPr>
        <p:spPr>
          <a:xfrm>
            <a:off x="4671511" y="2120452"/>
            <a:ext cx="0" cy="8640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9" name="Rechteck 18"/>
          <p:cNvSpPr/>
          <p:nvPr/>
        </p:nvSpPr>
        <p:spPr>
          <a:xfrm>
            <a:off x="469358" y="5013176"/>
            <a:ext cx="1798386" cy="923330"/>
          </a:xfrm>
          <a:prstGeom prst="rect">
            <a:avLst/>
          </a:prstGeom>
        </p:spPr>
        <p:txBody>
          <a:bodyPr wrap="square">
            <a:spAutoFit/>
          </a:bodyPr>
          <a:lstStyle/>
          <a:p>
            <a:pPr marL="3175" lvl="1" algn="ctr">
              <a:buNone/>
            </a:pPr>
            <a:r>
              <a:rPr lang="de-DE" i="1" dirty="0">
                <a:solidFill>
                  <a:schemeClr val="accent6">
                    <a:lumMod val="75000"/>
                  </a:schemeClr>
                </a:solidFill>
              </a:rPr>
              <a:t>Hier: 5 Handlungs-</a:t>
            </a:r>
            <a:r>
              <a:rPr lang="de-DE" i="1" dirty="0" smtClean="0">
                <a:solidFill>
                  <a:schemeClr val="accent6">
                    <a:lumMod val="75000"/>
                  </a:schemeClr>
                </a:solidFill>
              </a:rPr>
              <a:t>/ Erzählabschnitte</a:t>
            </a:r>
            <a:endParaRPr lang="de-DE" i="1" dirty="0">
              <a:solidFill>
                <a:schemeClr val="accent6">
                  <a:lumMod val="75000"/>
                </a:schemeClr>
              </a:solidFill>
            </a:endParaRPr>
          </a:p>
        </p:txBody>
      </p:sp>
      <p:sp>
        <p:nvSpPr>
          <p:cNvPr id="20" name="Rechteck 19"/>
          <p:cNvSpPr/>
          <p:nvPr/>
        </p:nvSpPr>
        <p:spPr>
          <a:xfrm>
            <a:off x="3773425" y="5013176"/>
            <a:ext cx="1798386" cy="923330"/>
          </a:xfrm>
          <a:prstGeom prst="rect">
            <a:avLst/>
          </a:prstGeom>
        </p:spPr>
        <p:txBody>
          <a:bodyPr wrap="square">
            <a:spAutoFit/>
          </a:bodyPr>
          <a:lstStyle/>
          <a:p>
            <a:pPr marL="3175" lvl="1" algn="ctr">
              <a:buNone/>
            </a:pPr>
            <a:r>
              <a:rPr lang="de-DE" i="1" dirty="0">
                <a:solidFill>
                  <a:schemeClr val="accent6">
                    <a:lumMod val="75000"/>
                  </a:schemeClr>
                </a:solidFill>
              </a:rPr>
              <a:t>Hier: </a:t>
            </a:r>
            <a:r>
              <a:rPr lang="de-DE" i="1" dirty="0" smtClean="0">
                <a:solidFill>
                  <a:schemeClr val="accent6">
                    <a:lumMod val="75000"/>
                  </a:schemeClr>
                </a:solidFill>
              </a:rPr>
              <a:t>3 </a:t>
            </a:r>
            <a:r>
              <a:rPr lang="de-DE" i="1" dirty="0">
                <a:solidFill>
                  <a:schemeClr val="accent6">
                    <a:lumMod val="75000"/>
                  </a:schemeClr>
                </a:solidFill>
              </a:rPr>
              <a:t>Handlungs-</a:t>
            </a:r>
            <a:r>
              <a:rPr lang="de-DE" i="1" dirty="0" smtClean="0">
                <a:solidFill>
                  <a:schemeClr val="accent6">
                    <a:lumMod val="75000"/>
                  </a:schemeClr>
                </a:solidFill>
              </a:rPr>
              <a:t>/ Erzählabschnitte</a:t>
            </a:r>
            <a:endParaRPr lang="de-DE" i="1" dirty="0">
              <a:solidFill>
                <a:schemeClr val="accent6">
                  <a:lumMod val="75000"/>
                </a:schemeClr>
              </a:solidFill>
            </a:endParaRPr>
          </a:p>
        </p:txBody>
      </p:sp>
      <p:sp>
        <p:nvSpPr>
          <p:cNvPr id="21" name="Rechteck 20"/>
          <p:cNvSpPr/>
          <p:nvPr/>
        </p:nvSpPr>
        <p:spPr>
          <a:xfrm>
            <a:off x="6403083" y="4941168"/>
            <a:ext cx="1798386" cy="923330"/>
          </a:xfrm>
          <a:prstGeom prst="rect">
            <a:avLst/>
          </a:prstGeom>
        </p:spPr>
        <p:txBody>
          <a:bodyPr wrap="square">
            <a:spAutoFit/>
          </a:bodyPr>
          <a:lstStyle/>
          <a:p>
            <a:pPr marL="3175" lvl="1" algn="ctr">
              <a:buNone/>
            </a:pPr>
            <a:r>
              <a:rPr lang="de-DE" i="1" dirty="0" smtClean="0">
                <a:solidFill>
                  <a:schemeClr val="accent6">
                    <a:lumMod val="75000"/>
                  </a:schemeClr>
                </a:solidFill>
              </a:rPr>
              <a:t>Hier: bis zu 6 </a:t>
            </a:r>
            <a:r>
              <a:rPr lang="de-DE" i="1" dirty="0">
                <a:solidFill>
                  <a:schemeClr val="accent6">
                    <a:lumMod val="75000"/>
                  </a:schemeClr>
                </a:solidFill>
              </a:rPr>
              <a:t>Handlungs-</a:t>
            </a:r>
            <a:r>
              <a:rPr lang="de-DE" i="1" dirty="0" smtClean="0">
                <a:solidFill>
                  <a:schemeClr val="accent6">
                    <a:lumMod val="75000"/>
                  </a:schemeClr>
                </a:solidFill>
              </a:rPr>
              <a:t>/ Erzählabschnitte</a:t>
            </a:r>
            <a:endParaRPr lang="de-DE" i="1" dirty="0">
              <a:solidFill>
                <a:schemeClr val="accent6">
                  <a:lumMod val="75000"/>
                </a:schemeClr>
              </a:solidFill>
            </a:endParaRPr>
          </a:p>
        </p:txBody>
      </p:sp>
      <p:cxnSp>
        <p:nvCxnSpPr>
          <p:cNvPr id="22" name="Gerade Verbindung mit Pfeil 21"/>
          <p:cNvCxnSpPr>
            <a:endCxn id="20" idx="0"/>
          </p:cNvCxnSpPr>
          <p:nvPr/>
        </p:nvCxnSpPr>
        <p:spPr>
          <a:xfrm>
            <a:off x="4671511" y="3356992"/>
            <a:ext cx="1107" cy="16561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Gerade Verbindung mit Pfeil 23"/>
          <p:cNvCxnSpPr/>
          <p:nvPr/>
        </p:nvCxnSpPr>
        <p:spPr>
          <a:xfrm>
            <a:off x="1259632" y="4293096"/>
            <a:ext cx="0" cy="7200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Gerade Verbindung mit Pfeil 25"/>
          <p:cNvCxnSpPr/>
          <p:nvPr/>
        </p:nvCxnSpPr>
        <p:spPr>
          <a:xfrm>
            <a:off x="7302276" y="3663608"/>
            <a:ext cx="0" cy="133044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4444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de-DE" sz="3600" dirty="0" smtClean="0"/>
              <a:t>Bezug zwischen Titel und Text</a:t>
            </a:r>
            <a:endParaRPr lang="de-DE" sz="3600" dirty="0"/>
          </a:p>
        </p:txBody>
      </p:sp>
      <p:sp>
        <p:nvSpPr>
          <p:cNvPr id="4" name="Rechteck 3"/>
          <p:cNvSpPr/>
          <p:nvPr/>
        </p:nvSpPr>
        <p:spPr>
          <a:xfrm>
            <a:off x="2082643" y="1700808"/>
            <a:ext cx="5256584" cy="33123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3" name="Inhaltsplatzhalter 2"/>
          <p:cNvSpPr>
            <a:spLocks noGrp="1"/>
          </p:cNvSpPr>
          <p:nvPr>
            <p:ph idx="1"/>
          </p:nvPr>
        </p:nvSpPr>
        <p:spPr>
          <a:xfrm>
            <a:off x="457200" y="1556792"/>
            <a:ext cx="8229600" cy="3672408"/>
          </a:xfrm>
        </p:spPr>
        <p:txBody>
          <a:bodyPr>
            <a:normAutofit lnSpcReduction="10000"/>
          </a:bodyPr>
          <a:lstStyle/>
          <a:p>
            <a:pPr marL="0" indent="0" algn="ctr">
              <a:buNone/>
            </a:pPr>
            <a:endParaRPr lang="de-DE" sz="2800" b="1" dirty="0" smtClean="0"/>
          </a:p>
          <a:p>
            <a:pPr marL="0" indent="0" algn="ctr">
              <a:buNone/>
            </a:pPr>
            <a:r>
              <a:rPr lang="de-DE" sz="2800" b="1" i="1" dirty="0" smtClean="0"/>
              <a:t>Leise Begleitung</a:t>
            </a:r>
          </a:p>
          <a:p>
            <a:pPr marL="0" indent="0" algn="ctr">
              <a:buNone/>
            </a:pPr>
            <a:endParaRPr lang="de-DE" sz="2800" b="1" dirty="0" smtClean="0"/>
          </a:p>
          <a:p>
            <a:pPr marL="0" indent="0" algn="ctr">
              <a:buNone/>
            </a:pPr>
            <a:endParaRPr lang="de-DE" sz="2800" b="1" dirty="0"/>
          </a:p>
          <a:p>
            <a:pPr marL="0" indent="0" algn="ctr">
              <a:buNone/>
            </a:pPr>
            <a:r>
              <a:rPr lang="de-DE" sz="2800" b="1" dirty="0" smtClean="0"/>
              <a:t>Die Mutter begleitet ihren </a:t>
            </a:r>
            <a:br>
              <a:rPr lang="de-DE" sz="2800" b="1" dirty="0" smtClean="0"/>
            </a:br>
            <a:r>
              <a:rPr lang="de-DE" sz="2800" b="1" dirty="0" smtClean="0"/>
              <a:t>Sohn in Gedanken</a:t>
            </a:r>
          </a:p>
          <a:p>
            <a:pPr marL="0" indent="0" algn="ctr">
              <a:buNone/>
            </a:pPr>
            <a:r>
              <a:rPr lang="de-DE" sz="2400" i="1" dirty="0" smtClean="0"/>
              <a:t>Warum? Wozu? </a:t>
            </a:r>
            <a:br>
              <a:rPr lang="de-DE" sz="2400" i="1" dirty="0" smtClean="0"/>
            </a:br>
            <a:r>
              <a:rPr lang="de-DE" sz="2400" i="1" dirty="0" smtClean="0"/>
              <a:t>Was bedeutet dies?</a:t>
            </a:r>
            <a:endParaRPr lang="de-DE" i="1" dirty="0"/>
          </a:p>
        </p:txBody>
      </p:sp>
      <p:sp>
        <p:nvSpPr>
          <p:cNvPr id="5" name="Pfeil nach unten 4"/>
          <p:cNvSpPr/>
          <p:nvPr/>
        </p:nvSpPr>
        <p:spPr>
          <a:xfrm>
            <a:off x="4355976" y="2558352"/>
            <a:ext cx="432048" cy="9426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5004047" y="2558352"/>
            <a:ext cx="2335179" cy="646331"/>
          </a:xfrm>
          <a:prstGeom prst="rect">
            <a:avLst/>
          </a:prstGeom>
          <a:noFill/>
        </p:spPr>
        <p:txBody>
          <a:bodyPr wrap="square" rtlCol="0">
            <a:spAutoFit/>
          </a:bodyPr>
          <a:lstStyle/>
          <a:p>
            <a:r>
              <a:rPr lang="de-DE" dirty="0" smtClean="0"/>
              <a:t>Wer begleitet wen?</a:t>
            </a:r>
          </a:p>
          <a:p>
            <a:r>
              <a:rPr lang="de-DE" dirty="0" smtClean="0"/>
              <a:t>Wie?</a:t>
            </a:r>
            <a:endParaRPr lang="de-DE" dirty="0"/>
          </a:p>
        </p:txBody>
      </p:sp>
      <p:sp>
        <p:nvSpPr>
          <p:cNvPr id="8" name="Fußzeilenplatzhalter 7"/>
          <p:cNvSpPr>
            <a:spLocks noGrp="1"/>
          </p:cNvSpPr>
          <p:nvPr>
            <p:ph type="ftr" sz="quarter" idx="11"/>
          </p:nvPr>
        </p:nvSpPr>
        <p:spPr/>
        <p:txBody>
          <a:bodyPr/>
          <a:lstStyle/>
          <a:p>
            <a:r>
              <a:rPr lang="de-DE" smtClean="0"/>
              <a:t>Landesbildungsserver Baden-Württemberg, Redaktion Deutsch</a:t>
            </a:r>
            <a:endParaRPr lang="de-DE"/>
          </a:p>
        </p:txBody>
      </p:sp>
    </p:spTree>
    <p:extLst>
      <p:ext uri="{BB962C8B-B14F-4D97-AF65-F5344CB8AC3E}">
        <p14:creationId xmlns:p14="http://schemas.microsoft.com/office/powerpoint/2010/main" val="74985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de-DE" dirty="0" smtClean="0"/>
              <a:t>Charakterisierung der Figuren</a:t>
            </a:r>
            <a:endParaRPr lang="de-DE" dirty="0"/>
          </a:p>
        </p:txBody>
      </p:sp>
      <p:sp>
        <p:nvSpPr>
          <p:cNvPr id="3" name="Inhaltsplatzhalter 2"/>
          <p:cNvSpPr>
            <a:spLocks noGrp="1"/>
          </p:cNvSpPr>
          <p:nvPr>
            <p:ph idx="1"/>
          </p:nvPr>
        </p:nvSpPr>
        <p:spPr>
          <a:xfrm>
            <a:off x="467544" y="1844824"/>
            <a:ext cx="8229600" cy="3052936"/>
          </a:xfrm>
        </p:spPr>
        <p:txBody>
          <a:bodyPr>
            <a:normAutofit/>
          </a:bodyPr>
          <a:lstStyle/>
          <a:p>
            <a:pPr>
              <a:buFont typeface="Wingdings" panose="05000000000000000000" pitchFamily="2" charset="2"/>
              <a:buChar char="Ø"/>
            </a:pPr>
            <a:r>
              <a:rPr lang="de-DE" sz="2400" dirty="0" smtClean="0"/>
              <a:t>Welche Figuren sind zentral, welche eher Randfiguren?</a:t>
            </a:r>
          </a:p>
          <a:p>
            <a:pPr>
              <a:buFont typeface="Wingdings" panose="05000000000000000000" pitchFamily="2" charset="2"/>
              <a:buChar char="Ø"/>
            </a:pPr>
            <a:r>
              <a:rPr lang="de-DE" sz="2400" dirty="0" smtClean="0"/>
              <a:t>Sind sie komplex oder einfach?</a:t>
            </a:r>
          </a:p>
          <a:p>
            <a:pPr>
              <a:buFont typeface="Wingdings" panose="05000000000000000000" pitchFamily="2" charset="2"/>
              <a:buChar char="Ø"/>
            </a:pPr>
            <a:r>
              <a:rPr lang="de-DE" sz="2400" dirty="0" smtClean="0"/>
              <a:t>Welche Merkmale lassen sich ihnen</a:t>
            </a:r>
            <a:r>
              <a:rPr lang="de-DE" sz="2400" dirty="0" smtClean="0">
                <a:solidFill>
                  <a:srgbClr val="FF0000"/>
                </a:solidFill>
              </a:rPr>
              <a:t> </a:t>
            </a:r>
            <a:r>
              <a:rPr lang="de-DE" sz="2400" dirty="0" smtClean="0"/>
              <a:t>zuordnen?</a:t>
            </a:r>
          </a:p>
          <a:p>
            <a:pPr>
              <a:buFont typeface="Wingdings" panose="05000000000000000000" pitchFamily="2" charset="2"/>
              <a:buChar char="Ø"/>
            </a:pPr>
            <a:r>
              <a:rPr lang="de-DE" sz="2400" dirty="0" smtClean="0"/>
              <a:t>Woher „stammen“ die Informationen? Sind sie zuverlässig?</a:t>
            </a:r>
          </a:p>
          <a:p>
            <a:pPr>
              <a:buFont typeface="Wingdings" panose="05000000000000000000" pitchFamily="2" charset="2"/>
              <a:buChar char="Ø"/>
            </a:pPr>
            <a:r>
              <a:rPr lang="de-DE" sz="2400" dirty="0" smtClean="0"/>
              <a:t>In welcher Beziehung stehen die Figuren zueinander? – graphisch darstellen</a:t>
            </a:r>
          </a:p>
          <a:p>
            <a:pPr>
              <a:buFont typeface="Wingdings" panose="05000000000000000000" pitchFamily="2" charset="2"/>
              <a:buChar char="Ø"/>
            </a:pPr>
            <a:endParaRPr lang="de-DE" sz="2400" dirty="0"/>
          </a:p>
          <a:p>
            <a:pPr marL="0" indent="0">
              <a:buNone/>
            </a:pPr>
            <a:endParaRPr lang="de-DE" sz="2400" dirty="0">
              <a:solidFill>
                <a:srgbClr val="00B050"/>
              </a:solidFill>
            </a:endParaRPr>
          </a:p>
        </p:txBody>
      </p:sp>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Tree>
    <p:extLst>
      <p:ext uri="{BB962C8B-B14F-4D97-AF65-F5344CB8AC3E}">
        <p14:creationId xmlns:p14="http://schemas.microsoft.com/office/powerpoint/2010/main" val="2243689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de-DE" sz="3600" dirty="0" smtClean="0"/>
              <a:t>Der Erzähler</a:t>
            </a:r>
            <a:endParaRPr lang="de-DE" sz="3600" dirty="0"/>
          </a:p>
        </p:txBody>
      </p:sp>
      <p:sp>
        <p:nvSpPr>
          <p:cNvPr id="9" name="Textfeld 8"/>
          <p:cNvSpPr txBox="1"/>
          <p:nvPr/>
        </p:nvSpPr>
        <p:spPr>
          <a:xfrm>
            <a:off x="1187624" y="1772816"/>
            <a:ext cx="6768752" cy="1200329"/>
          </a:xfrm>
          <a:prstGeom prst="rect">
            <a:avLst/>
          </a:prstGeom>
          <a:noFill/>
        </p:spPr>
        <p:txBody>
          <a:bodyPr wrap="square" rtlCol="0">
            <a:spAutoFit/>
          </a:bodyPr>
          <a:lstStyle/>
          <a:p>
            <a:r>
              <a:rPr lang="de-DE" sz="2400" dirty="0" smtClean="0"/>
              <a:t>Der </a:t>
            </a:r>
            <a:r>
              <a:rPr lang="de-DE" sz="2400" dirty="0" smtClean="0">
                <a:hlinkClick r:id="rId2" action="ppaction://hlinksldjump"/>
              </a:rPr>
              <a:t>Erzähler </a:t>
            </a:r>
            <a:r>
              <a:rPr lang="de-DE" sz="2400" dirty="0" smtClean="0"/>
              <a:t>in fiktiven Texten ist eine besonders wichtige Instanz und entscheidend für die Figurengestaltung und die Wirkung auf den Leser.</a:t>
            </a:r>
            <a:endParaRPr lang="de-DE" sz="2400" dirty="0"/>
          </a:p>
        </p:txBody>
      </p:sp>
      <p:sp>
        <p:nvSpPr>
          <p:cNvPr id="3" name="Textfeld 2"/>
          <p:cNvSpPr txBox="1"/>
          <p:nvPr/>
        </p:nvSpPr>
        <p:spPr>
          <a:xfrm>
            <a:off x="827584" y="3501008"/>
            <a:ext cx="7272808" cy="892552"/>
          </a:xfrm>
          <a:prstGeom prst="rect">
            <a:avLst/>
          </a:prstGeom>
          <a:noFill/>
        </p:spPr>
        <p:txBody>
          <a:bodyPr wrap="square" rtlCol="0">
            <a:spAutoFit/>
          </a:bodyPr>
          <a:lstStyle/>
          <a:p>
            <a:pPr marL="457200" indent="-457200">
              <a:buFont typeface="Wingdings"/>
              <a:buChar char="à"/>
            </a:pPr>
            <a:r>
              <a:rPr lang="de-DE" sz="2400" b="1" dirty="0" smtClean="0">
                <a:sym typeface="Wingdings" panose="05000000000000000000" pitchFamily="2" charset="2"/>
              </a:rPr>
              <a:t>Bestimmt in Rilkes „Leise Begleitung“ den Erzähler</a:t>
            </a:r>
            <a:endParaRPr lang="de-DE" sz="2400" dirty="0" smtClean="0">
              <a:sym typeface="Wingdings" panose="05000000000000000000" pitchFamily="2" charset="2"/>
            </a:endParaRPr>
          </a:p>
          <a:p>
            <a:pPr marL="457200" indent="-457200">
              <a:buFont typeface="Wingdings" panose="05000000000000000000" pitchFamily="2" charset="2"/>
              <a:buChar char="§"/>
            </a:pPr>
            <a:endParaRPr lang="de-DE" sz="2800" dirty="0"/>
          </a:p>
        </p:txBody>
      </p:sp>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
        <p:nvSpPr>
          <p:cNvPr id="6" name="Textfeld 5"/>
          <p:cNvSpPr txBox="1"/>
          <p:nvPr/>
        </p:nvSpPr>
        <p:spPr>
          <a:xfrm>
            <a:off x="5182573" y="5044548"/>
            <a:ext cx="3384376" cy="646331"/>
          </a:xfrm>
          <a:prstGeom prst="rect">
            <a:avLst/>
          </a:prstGeom>
          <a:noFill/>
        </p:spPr>
        <p:txBody>
          <a:bodyPr wrap="square" rtlCol="0">
            <a:spAutoFit/>
          </a:bodyPr>
          <a:lstStyle/>
          <a:p>
            <a:r>
              <a:rPr lang="de-DE" dirty="0" smtClean="0">
                <a:solidFill>
                  <a:schemeClr val="bg1">
                    <a:lumMod val="85000"/>
                  </a:schemeClr>
                </a:solidFill>
                <a:sym typeface="Wingdings" panose="05000000000000000000" pitchFamily="2" charset="2"/>
                <a:hlinkClick r:id="rId3"/>
              </a:rPr>
              <a:t> Der </a:t>
            </a:r>
            <a:r>
              <a:rPr lang="de-DE" b="1" dirty="0" smtClean="0">
                <a:solidFill>
                  <a:schemeClr val="bg1">
                    <a:lumMod val="85000"/>
                  </a:schemeClr>
                </a:solidFill>
                <a:sym typeface="Wingdings" panose="05000000000000000000" pitchFamily="2" charset="2"/>
                <a:hlinkClick r:id="rId3"/>
              </a:rPr>
              <a:t>Erzähler</a:t>
            </a:r>
            <a:r>
              <a:rPr lang="de-DE" dirty="0" smtClean="0">
                <a:solidFill>
                  <a:schemeClr val="bg1">
                    <a:lumMod val="85000"/>
                  </a:schemeClr>
                </a:solidFill>
                <a:sym typeface="Wingdings" panose="05000000000000000000" pitchFamily="2" charset="2"/>
                <a:hlinkClick r:id="rId3"/>
              </a:rPr>
              <a:t> in epischen Texten (Präsentation)</a:t>
            </a:r>
            <a:endParaRPr lang="de-DE" dirty="0">
              <a:solidFill>
                <a:schemeClr val="bg1">
                  <a:lumMod val="85000"/>
                </a:schemeClr>
              </a:solidFill>
            </a:endParaRPr>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03932" y="4959736"/>
            <a:ext cx="936136" cy="731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732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146"/>
                                        </p:tgtEl>
                                        <p:attrNameLst>
                                          <p:attrName>style.visibility</p:attrName>
                                        </p:attrNameLst>
                                      </p:cBhvr>
                                      <p:to>
                                        <p:strVal val="visible"/>
                                      </p:to>
                                    </p:set>
                                    <p:animEffect transition="in" filter="fade">
                                      <p:cBhvr>
                                        <p:cTn id="26" dur="1000"/>
                                        <p:tgtEl>
                                          <p:spTgt spid="6146"/>
                                        </p:tgtEl>
                                      </p:cBhvr>
                                    </p:animEffect>
                                    <p:anim calcmode="lin" valueType="num">
                                      <p:cBhvr>
                                        <p:cTn id="27" dur="1000" fill="hold"/>
                                        <p:tgtEl>
                                          <p:spTgt spid="6146"/>
                                        </p:tgtEl>
                                        <p:attrNameLst>
                                          <p:attrName>ppt_x</p:attrName>
                                        </p:attrNameLst>
                                      </p:cBhvr>
                                      <p:tavLst>
                                        <p:tav tm="0">
                                          <p:val>
                                            <p:strVal val="#ppt_x"/>
                                          </p:val>
                                        </p:tav>
                                        <p:tav tm="100000">
                                          <p:val>
                                            <p:strVal val="#ppt_x"/>
                                          </p:val>
                                        </p:tav>
                                      </p:tavLst>
                                    </p:anim>
                                    <p:anim calcmode="lin" valueType="num">
                                      <p:cBhvr>
                                        <p:cTn id="28"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29600" cy="1143000"/>
          </a:xfrm>
        </p:spPr>
        <p:style>
          <a:lnRef idx="1">
            <a:schemeClr val="accent6"/>
          </a:lnRef>
          <a:fillRef idx="2">
            <a:schemeClr val="accent6"/>
          </a:fillRef>
          <a:effectRef idx="1">
            <a:schemeClr val="accent6"/>
          </a:effectRef>
          <a:fontRef idx="minor">
            <a:schemeClr val="dk1"/>
          </a:fontRef>
        </p:style>
        <p:txBody>
          <a:bodyPr>
            <a:normAutofit/>
          </a:bodyPr>
          <a:lstStyle/>
          <a:p>
            <a:r>
              <a:rPr lang="de-DE" sz="3600" dirty="0" smtClean="0"/>
              <a:t>Gestaltung und Form</a:t>
            </a:r>
            <a:endParaRPr lang="de-DE" sz="3600" dirty="0"/>
          </a:p>
        </p:txBody>
      </p:sp>
      <p:sp>
        <p:nvSpPr>
          <p:cNvPr id="9" name="Textfeld 8"/>
          <p:cNvSpPr txBox="1"/>
          <p:nvPr/>
        </p:nvSpPr>
        <p:spPr>
          <a:xfrm>
            <a:off x="467544" y="1556792"/>
            <a:ext cx="4536504" cy="3785652"/>
          </a:xfrm>
          <a:prstGeom prst="rect">
            <a:avLst/>
          </a:prstGeom>
          <a:noFill/>
        </p:spPr>
        <p:txBody>
          <a:bodyPr wrap="square" rtlCol="0">
            <a:spAutoFit/>
          </a:bodyPr>
          <a:lstStyle/>
          <a:p>
            <a:pPr marL="696913" indent="-514350">
              <a:buFont typeface="+mj-lt"/>
              <a:buAutoNum type="arabicPeriod"/>
            </a:pPr>
            <a:r>
              <a:rPr lang="de-DE" sz="2800" dirty="0"/>
              <a:t>Inwiefern charakterisieren diese </a:t>
            </a:r>
            <a:r>
              <a:rPr lang="de-DE" sz="2800" b="1" dirty="0"/>
              <a:t>Motive</a:t>
            </a:r>
            <a:r>
              <a:rPr lang="de-DE" sz="2800" dirty="0"/>
              <a:t> die Personen und das Geschehen</a:t>
            </a:r>
            <a:r>
              <a:rPr lang="de-DE" sz="2800" dirty="0" smtClean="0"/>
              <a:t>?</a:t>
            </a:r>
          </a:p>
          <a:p>
            <a:pPr marL="1438275" indent="-457200">
              <a:buFont typeface="Arial" panose="020B0604020202020204" pitchFamily="34" charset="0"/>
              <a:buChar char="•"/>
            </a:pPr>
            <a:r>
              <a:rPr lang="de-DE" sz="3200" dirty="0" smtClean="0"/>
              <a:t>Hände</a:t>
            </a:r>
          </a:p>
          <a:p>
            <a:pPr marL="1438275" indent="-457200">
              <a:buFont typeface="Arial" panose="020B0604020202020204" pitchFamily="34" charset="0"/>
              <a:buChar char="•"/>
            </a:pPr>
            <a:r>
              <a:rPr lang="de-DE" sz="3200" dirty="0" smtClean="0"/>
              <a:t>Läufer</a:t>
            </a:r>
          </a:p>
          <a:p>
            <a:pPr marL="1438275" indent="-457200">
              <a:buFont typeface="Arial" panose="020B0604020202020204" pitchFamily="34" charset="0"/>
              <a:buChar char="•"/>
            </a:pPr>
            <a:r>
              <a:rPr lang="de-DE" sz="3200" dirty="0" smtClean="0"/>
              <a:t>Schiffe</a:t>
            </a:r>
          </a:p>
          <a:p>
            <a:pPr marL="1438275" indent="-457200">
              <a:buFont typeface="Arial" panose="020B0604020202020204" pitchFamily="34" charset="0"/>
              <a:buChar char="•"/>
            </a:pPr>
            <a:r>
              <a:rPr lang="de-DE" sz="3200" dirty="0" smtClean="0"/>
              <a:t>Kirchhof</a:t>
            </a:r>
            <a:endParaRPr lang="de-DE" sz="3200" dirty="0"/>
          </a:p>
        </p:txBody>
      </p:sp>
      <p:sp>
        <p:nvSpPr>
          <p:cNvPr id="3" name="Fußzeilenplatzhalter 2"/>
          <p:cNvSpPr>
            <a:spLocks noGrp="1"/>
          </p:cNvSpPr>
          <p:nvPr>
            <p:ph type="ftr" sz="quarter" idx="11"/>
          </p:nvPr>
        </p:nvSpPr>
        <p:spPr/>
        <p:txBody>
          <a:bodyPr/>
          <a:lstStyle/>
          <a:p>
            <a:r>
              <a:rPr lang="de-DE" smtClean="0"/>
              <a:t>Landesbildungsserver Baden-Württemberg, Redaktion Deutsch</a:t>
            </a:r>
            <a:endParaRPr lang="de-DE"/>
          </a:p>
        </p:txBody>
      </p:sp>
      <p:sp>
        <p:nvSpPr>
          <p:cNvPr id="5" name="Textfeld 4"/>
          <p:cNvSpPr txBox="1"/>
          <p:nvPr/>
        </p:nvSpPr>
        <p:spPr>
          <a:xfrm>
            <a:off x="5292080" y="1628800"/>
            <a:ext cx="3528392" cy="2154436"/>
          </a:xfrm>
          <a:prstGeom prst="rect">
            <a:avLst/>
          </a:prstGeom>
          <a:noFill/>
        </p:spPr>
        <p:txBody>
          <a:bodyPr wrap="square" rtlCol="0">
            <a:spAutoFit/>
          </a:bodyPr>
          <a:lstStyle/>
          <a:p>
            <a:pPr marL="342900" indent="-342900">
              <a:buFont typeface="+mj-lt"/>
              <a:buAutoNum type="arabicPeriod" startAt="2"/>
            </a:pPr>
            <a:r>
              <a:rPr lang="de-DE" sz="2800" dirty="0" smtClean="0"/>
              <a:t>Welche </a:t>
            </a:r>
            <a:r>
              <a:rPr lang="de-DE" sz="2800" b="1" dirty="0" smtClean="0"/>
              <a:t>Stilmittel</a:t>
            </a:r>
            <a:r>
              <a:rPr lang="de-DE" sz="2800" dirty="0" smtClean="0"/>
              <a:t> wurden verwendet? Zu welchem Zweck?</a:t>
            </a:r>
          </a:p>
          <a:p>
            <a:pPr marL="342900" indent="-342900">
              <a:buFont typeface="+mj-lt"/>
              <a:buAutoNum type="arabicPeriod" startAt="2"/>
            </a:pPr>
            <a:endParaRPr lang="de-DE" sz="3200" dirty="0" smtClean="0"/>
          </a:p>
          <a:p>
            <a:endParaRPr lang="de-DE" dirty="0"/>
          </a:p>
        </p:txBody>
      </p:sp>
    </p:spTree>
    <p:extLst>
      <p:ext uri="{BB962C8B-B14F-4D97-AF65-F5344CB8AC3E}">
        <p14:creationId xmlns:p14="http://schemas.microsoft.com/office/powerpoint/2010/main" val="3540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3243" y="260648"/>
            <a:ext cx="8229600" cy="1143000"/>
          </a:xfrm>
        </p:spPr>
        <p:style>
          <a:lnRef idx="1">
            <a:schemeClr val="accent6"/>
          </a:lnRef>
          <a:fillRef idx="2">
            <a:schemeClr val="accent6"/>
          </a:fillRef>
          <a:effectRef idx="1">
            <a:schemeClr val="accent6"/>
          </a:effectRef>
          <a:fontRef idx="minor">
            <a:schemeClr val="dk1"/>
          </a:fontRef>
        </p:style>
        <p:txBody>
          <a:bodyPr>
            <a:normAutofit/>
          </a:bodyPr>
          <a:lstStyle/>
          <a:p>
            <a:r>
              <a:rPr lang="de-DE" sz="3600" dirty="0" smtClean="0"/>
              <a:t>Gattung: Kurzgeschichtenmerkmale</a:t>
            </a:r>
            <a:endParaRPr lang="de-DE" sz="3600" dirty="0"/>
          </a:p>
        </p:txBody>
      </p:sp>
      <p:sp>
        <p:nvSpPr>
          <p:cNvPr id="4" name="Rechteck 3"/>
          <p:cNvSpPr/>
          <p:nvPr/>
        </p:nvSpPr>
        <p:spPr>
          <a:xfrm>
            <a:off x="502227" y="1628800"/>
            <a:ext cx="8208912" cy="3785652"/>
          </a:xfrm>
          <a:prstGeom prst="rect">
            <a:avLst/>
          </a:prstGeom>
        </p:spPr>
        <p:txBody>
          <a:bodyPr wrap="square">
            <a:spAutoFit/>
          </a:bodyPr>
          <a:lstStyle/>
          <a:p>
            <a:pPr marL="731838" lvl="0" indent="-457200">
              <a:buFont typeface="Wingdings" panose="05000000000000000000" pitchFamily="2" charset="2"/>
              <a:buChar char="Ø"/>
            </a:pPr>
            <a:r>
              <a:rPr lang="de-DE" sz="2400" dirty="0" smtClean="0"/>
              <a:t>häufig </a:t>
            </a:r>
            <a:r>
              <a:rPr lang="de-DE" sz="2400" dirty="0"/>
              <a:t>offener </a:t>
            </a:r>
            <a:r>
              <a:rPr lang="de-DE" sz="2400" dirty="0" smtClean="0"/>
              <a:t>Anfang</a:t>
            </a:r>
            <a:endParaRPr lang="de-DE" sz="2400" dirty="0"/>
          </a:p>
          <a:p>
            <a:pPr marL="731838" lvl="0" indent="-457200">
              <a:buFont typeface="Wingdings" panose="05000000000000000000" pitchFamily="2" charset="2"/>
              <a:buChar char="Ø"/>
            </a:pPr>
            <a:r>
              <a:rPr lang="de-DE" sz="2400" dirty="0"/>
              <a:t>individuelle Krisen-/Lebenserfahrung - ein Stück „herausgerissenes Leben“</a:t>
            </a:r>
          </a:p>
          <a:p>
            <a:pPr marL="731838" lvl="0" indent="-457200">
              <a:buFont typeface="Wingdings" panose="05000000000000000000" pitchFamily="2" charset="2"/>
              <a:buChar char="Ø"/>
            </a:pPr>
            <a:r>
              <a:rPr lang="de-DE" sz="2400" dirty="0"/>
              <a:t>häufig personales Erzählverhalten</a:t>
            </a:r>
          </a:p>
          <a:p>
            <a:pPr marL="731838" lvl="0" indent="-457200">
              <a:buFont typeface="Wingdings" panose="05000000000000000000" pitchFamily="2" charset="2"/>
              <a:buChar char="Ø"/>
            </a:pPr>
            <a:r>
              <a:rPr lang="de-DE" sz="2400" dirty="0"/>
              <a:t>dramatische Vergegenwärtigung (viel Dialog)</a:t>
            </a:r>
          </a:p>
          <a:p>
            <a:pPr marL="731838" lvl="0" indent="-457200">
              <a:buFont typeface="Wingdings" panose="05000000000000000000" pitchFamily="2" charset="2"/>
              <a:buChar char="Ø"/>
            </a:pPr>
            <a:r>
              <a:rPr lang="de-DE" sz="2400" dirty="0"/>
              <a:t>meist offener Schluss</a:t>
            </a:r>
          </a:p>
          <a:p>
            <a:pPr marL="731838" lvl="0" indent="-457200">
              <a:buFont typeface="Wingdings" panose="05000000000000000000" pitchFamily="2" charset="2"/>
              <a:buChar char="Ø"/>
            </a:pPr>
            <a:r>
              <a:rPr lang="de-DE" sz="2400" dirty="0"/>
              <a:t>komprimiertes Erzählen: Reduktion auf wenige Charaktere, Raum nicht näher beschrieben</a:t>
            </a:r>
          </a:p>
          <a:p>
            <a:pPr marL="731838" lvl="0" indent="-457200">
              <a:buFont typeface="Wingdings"/>
              <a:buChar char="à"/>
            </a:pPr>
            <a:r>
              <a:rPr lang="de-DE" sz="2400" b="1" dirty="0">
                <a:sym typeface="Wingdings" panose="05000000000000000000" pitchFamily="2" charset="2"/>
              </a:rPr>
              <a:t>Imaginationskraft des Lesers gefordert </a:t>
            </a:r>
            <a:br>
              <a:rPr lang="de-DE" sz="2400" b="1" dirty="0">
                <a:sym typeface="Wingdings" panose="05000000000000000000" pitchFamily="2" charset="2"/>
              </a:rPr>
            </a:br>
            <a:r>
              <a:rPr lang="de-DE" sz="2400" b="1" dirty="0">
                <a:sym typeface="Wingdings" panose="05000000000000000000" pitchFamily="2" charset="2"/>
              </a:rPr>
              <a:t>(vgl. auch Eisbergmodell Hemingways</a:t>
            </a:r>
            <a:r>
              <a:rPr lang="de-DE" sz="2400" b="1" dirty="0" smtClean="0">
                <a:sym typeface="Wingdings" panose="05000000000000000000" pitchFamily="2" charset="2"/>
              </a:rPr>
              <a:t>)</a:t>
            </a:r>
            <a:endParaRPr lang="de-DE" sz="2400" b="1" dirty="0">
              <a:sym typeface="Wingdings" panose="05000000000000000000" pitchFamily="2" charset="2"/>
            </a:endParaRPr>
          </a:p>
        </p:txBody>
      </p:sp>
      <p:sp>
        <p:nvSpPr>
          <p:cNvPr id="7" name="Fußzeilenplatzhalter 6"/>
          <p:cNvSpPr>
            <a:spLocks noGrp="1"/>
          </p:cNvSpPr>
          <p:nvPr>
            <p:ph type="ftr" sz="quarter" idx="11"/>
          </p:nvPr>
        </p:nvSpPr>
        <p:spPr/>
        <p:txBody>
          <a:bodyPr/>
          <a:lstStyle/>
          <a:p>
            <a:r>
              <a:rPr lang="de-DE" smtClean="0"/>
              <a:t>Landesbildungsserver Baden-Württemberg, Redaktion Deutsch</a:t>
            </a:r>
            <a:endParaRPr lang="de-DE"/>
          </a:p>
        </p:txBody>
      </p:sp>
    </p:spTree>
    <p:extLst>
      <p:ext uri="{BB962C8B-B14F-4D97-AF65-F5344CB8AC3E}">
        <p14:creationId xmlns:p14="http://schemas.microsoft.com/office/powerpoint/2010/main" val="240575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997" y="1596944"/>
            <a:ext cx="8280920" cy="4652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97075" y="5948601"/>
            <a:ext cx="3672408" cy="230832"/>
          </a:xfrm>
          <a:prstGeom prst="rect">
            <a:avLst/>
          </a:prstGeom>
          <a:noFill/>
        </p:spPr>
        <p:txBody>
          <a:bodyPr wrap="square" rtlCol="0">
            <a:spAutoFit/>
          </a:bodyPr>
          <a:lstStyle/>
          <a:p>
            <a:r>
              <a:rPr lang="de-DE" sz="900" dirty="0"/>
              <a:t>Bild: https://pixabay.com/de/eisberg-eis-arktis-ich-eisberg-1321692/</a:t>
            </a:r>
          </a:p>
        </p:txBody>
      </p:sp>
      <p:sp>
        <p:nvSpPr>
          <p:cNvPr id="3" name="Textfeld 2"/>
          <p:cNvSpPr txBox="1"/>
          <p:nvPr/>
        </p:nvSpPr>
        <p:spPr>
          <a:xfrm>
            <a:off x="395536" y="260648"/>
            <a:ext cx="828092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de-DE" sz="2400" dirty="0" smtClean="0"/>
              <a:t>Hemingways „Eisbergmodell“</a:t>
            </a:r>
            <a:endParaRPr lang="de-DE" sz="2400" dirty="0"/>
          </a:p>
        </p:txBody>
      </p:sp>
      <p:sp>
        <p:nvSpPr>
          <p:cNvPr id="4" name="Textfeld 3"/>
          <p:cNvSpPr txBox="1"/>
          <p:nvPr/>
        </p:nvSpPr>
        <p:spPr>
          <a:xfrm>
            <a:off x="369059" y="896231"/>
            <a:ext cx="8280920" cy="2123658"/>
          </a:xfrm>
          <a:prstGeom prst="rect">
            <a:avLst/>
          </a:prstGeom>
          <a:noFill/>
        </p:spPr>
        <p:txBody>
          <a:bodyPr wrap="square" rtlCol="0">
            <a:spAutoFit/>
          </a:bodyPr>
          <a:lstStyle/>
          <a:p>
            <a:r>
              <a:rPr lang="de-DE" dirty="0" smtClean="0"/>
              <a:t>Ernest Hemingway schrieb in einem Essay über den Stierkampf und seine Geschichte („Death in </a:t>
            </a:r>
            <a:r>
              <a:rPr lang="de-DE" dirty="0" err="1" smtClean="0"/>
              <a:t>the</a:t>
            </a:r>
            <a:r>
              <a:rPr lang="de-DE" dirty="0" smtClean="0"/>
              <a:t> </a:t>
            </a:r>
            <a:r>
              <a:rPr lang="de-DE" dirty="0" err="1" smtClean="0"/>
              <a:t>Afternoon</a:t>
            </a:r>
            <a:r>
              <a:rPr lang="de-DE" dirty="0" smtClean="0"/>
              <a:t>“, Chapter  16, 1936) Folgendes:</a:t>
            </a:r>
            <a:r>
              <a:rPr lang="de-DE" i="1" dirty="0" smtClean="0"/>
              <a:t> </a:t>
            </a:r>
          </a:p>
          <a:p>
            <a:r>
              <a:rPr lang="de-DE" sz="2400" i="1" dirty="0" smtClean="0"/>
              <a:t>„Ich versuche immer nach dem Prinzip des Eisbergs zu schreiben. Sieben Achtel liegen unter Wasser, nur ein Achtel ist sichtbar. Alles, was man eliminiert, macht den Eisberg nur noch stärker. Es liegt alles an dem Teil, der unsichtbar bleibt.“</a:t>
            </a:r>
            <a:endParaRPr lang="de-DE" sz="2400" dirty="0"/>
          </a:p>
        </p:txBody>
      </p:sp>
      <p:sp>
        <p:nvSpPr>
          <p:cNvPr id="5" name="Geschweifte Klammer rechts 4"/>
          <p:cNvSpPr/>
          <p:nvPr/>
        </p:nvSpPr>
        <p:spPr>
          <a:xfrm>
            <a:off x="6516216" y="3032378"/>
            <a:ext cx="216024" cy="540638"/>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de-DE"/>
          </a:p>
        </p:txBody>
      </p:sp>
      <p:sp>
        <p:nvSpPr>
          <p:cNvPr id="6" name="Textfeld 5"/>
          <p:cNvSpPr txBox="1"/>
          <p:nvPr/>
        </p:nvSpPr>
        <p:spPr>
          <a:xfrm>
            <a:off x="6876256" y="3140968"/>
            <a:ext cx="1296144" cy="369332"/>
          </a:xfrm>
          <a:prstGeom prst="rect">
            <a:avLst/>
          </a:prstGeom>
          <a:noFill/>
        </p:spPr>
        <p:txBody>
          <a:bodyPr wrap="square" rtlCol="0">
            <a:spAutoFit/>
          </a:bodyPr>
          <a:lstStyle/>
          <a:p>
            <a:r>
              <a:rPr lang="de-DE" dirty="0" smtClean="0"/>
              <a:t>TEXT </a:t>
            </a:r>
            <a:endParaRPr lang="de-DE" dirty="0"/>
          </a:p>
        </p:txBody>
      </p:sp>
      <p:pic>
        <p:nvPicPr>
          <p:cNvPr id="1027" name="Picture 3" descr="C:\Users\Blennemann\AppData\Local\Microsoft\Windows\Temporary Internet Files\Content.IE5\LNQ0H607\Text_entropy[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728" y="3428830"/>
            <a:ext cx="544" cy="3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Blennemann\AppData\Local\Microsoft\Windows\Temporary Internet Files\Content.IE5\LNQ0H607\Text_entropy[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728" y="3428830"/>
            <a:ext cx="544" cy="34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Blennemann\AppData\Local\Microsoft\Windows\Temporary Internet Files\Content.IE5\LNQ0H607\Text_entropy[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728" y="3428830"/>
            <a:ext cx="544" cy="34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Blennemann\AppData\Local\Microsoft\Windows\Temporary Internet Files\Content.IE5\4C86EIR4\Southern_Life_in_Southern_Literature_text_page_32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474439">
            <a:off x="7527743" y="3013287"/>
            <a:ext cx="560421" cy="8310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C:\Users\Blennemann\AppData\Local\Microsoft\Windows\Temporary Internet Files\Content.IE5\4C86EIR4\Southern_Life_in_Southern_Literature_text_page_32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474439">
            <a:off x="7680143" y="3165687"/>
            <a:ext cx="560421" cy="831086"/>
          </a:xfrm>
          <a:prstGeom prst="rect">
            <a:avLst/>
          </a:prstGeom>
          <a:noFill/>
          <a:extLst>
            <a:ext uri="{909E8E84-426E-40DD-AFC4-6F175D3DCCD1}">
              <a14:hiddenFill xmlns:a14="http://schemas.microsoft.com/office/drawing/2010/main">
                <a:solidFill>
                  <a:srgbClr val="FFFFFF"/>
                </a:solidFill>
              </a14:hiddenFill>
            </a:ext>
          </a:extLst>
        </p:spPr>
      </p:pic>
      <p:sp>
        <p:nvSpPr>
          <p:cNvPr id="16" name="Geschweifte Klammer rechts 15"/>
          <p:cNvSpPr/>
          <p:nvPr/>
        </p:nvSpPr>
        <p:spPr>
          <a:xfrm>
            <a:off x="6527888" y="3691201"/>
            <a:ext cx="288032" cy="1846281"/>
          </a:xfrm>
          <a:prstGeom prst="rightBrace">
            <a:avLst/>
          </a:prstGeom>
          <a:ln>
            <a:solidFill>
              <a:schemeClr val="bg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de-DE">
              <a:solidFill>
                <a:schemeClr val="bg1"/>
              </a:solidFill>
            </a:endParaRPr>
          </a:p>
        </p:txBody>
      </p:sp>
      <p:sp>
        <p:nvSpPr>
          <p:cNvPr id="8" name="Textfeld 7"/>
          <p:cNvSpPr txBox="1"/>
          <p:nvPr/>
        </p:nvSpPr>
        <p:spPr>
          <a:xfrm>
            <a:off x="7020272" y="4293096"/>
            <a:ext cx="1367723" cy="1754326"/>
          </a:xfrm>
          <a:prstGeom prst="rect">
            <a:avLst/>
          </a:prstGeom>
          <a:noFill/>
        </p:spPr>
        <p:txBody>
          <a:bodyPr wrap="square" rtlCol="0">
            <a:spAutoFit/>
          </a:bodyPr>
          <a:lstStyle/>
          <a:p>
            <a:r>
              <a:rPr lang="de-DE" dirty="0" smtClean="0">
                <a:solidFill>
                  <a:schemeClr val="bg1"/>
                </a:solidFill>
              </a:rPr>
              <a:t>Der Teil,  der „unsichtbar bleibt“ und vom Leser erschlossen wird.</a:t>
            </a:r>
            <a:endParaRPr lang="de-DE" dirty="0">
              <a:solidFill>
                <a:schemeClr val="bg1"/>
              </a:solidFill>
            </a:endParaRPr>
          </a:p>
        </p:txBody>
      </p:sp>
      <p:sp>
        <p:nvSpPr>
          <p:cNvPr id="9" name="Fußzeilenplatzhalter 8"/>
          <p:cNvSpPr>
            <a:spLocks noGrp="1"/>
          </p:cNvSpPr>
          <p:nvPr>
            <p:ph type="ftr" sz="quarter" idx="11"/>
          </p:nvPr>
        </p:nvSpPr>
        <p:spPr/>
        <p:txBody>
          <a:bodyPr/>
          <a:lstStyle/>
          <a:p>
            <a:r>
              <a:rPr lang="de-DE" smtClean="0"/>
              <a:t>Landesbildungsserver Baden-Württemberg, Redaktion Deutsch</a:t>
            </a:r>
            <a:endParaRPr lang="de-DE"/>
          </a:p>
        </p:txBody>
      </p:sp>
    </p:spTree>
    <p:extLst>
      <p:ext uri="{BB962C8B-B14F-4D97-AF65-F5344CB8AC3E}">
        <p14:creationId xmlns:p14="http://schemas.microsoft.com/office/powerpoint/2010/main" val="23620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down)">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03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6"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090"/>
          </a:xfrm>
        </p:spPr>
        <p:style>
          <a:lnRef idx="1">
            <a:schemeClr val="accent6"/>
          </a:lnRef>
          <a:fillRef idx="2">
            <a:schemeClr val="accent6"/>
          </a:fillRef>
          <a:effectRef idx="1">
            <a:schemeClr val="accent6"/>
          </a:effectRef>
          <a:fontRef idx="minor">
            <a:schemeClr val="dk1"/>
          </a:fontRef>
        </p:style>
        <p:txBody>
          <a:bodyPr>
            <a:noAutofit/>
          </a:bodyPr>
          <a:lstStyle/>
          <a:p>
            <a:r>
              <a:rPr lang="de-DE" sz="3200" dirty="0" smtClean="0"/>
              <a:t>Arbeitsschritte: </a:t>
            </a:r>
            <a:r>
              <a:rPr lang="de-DE" sz="3200" b="1" dirty="0" smtClean="0">
                <a:solidFill>
                  <a:schemeClr val="tx1"/>
                </a:solidFill>
              </a:rPr>
              <a:t>begründetes Textverständnis</a:t>
            </a:r>
            <a:endParaRPr lang="de-DE" sz="3200" b="1" dirty="0">
              <a:solidFill>
                <a:schemeClr val="tx1"/>
              </a:solidFill>
            </a:endParaRPr>
          </a:p>
        </p:txBody>
      </p:sp>
      <p:sp>
        <p:nvSpPr>
          <p:cNvPr id="3" name="Inhaltsplatzhalter 2"/>
          <p:cNvSpPr>
            <a:spLocks noGrp="1"/>
          </p:cNvSpPr>
          <p:nvPr>
            <p:ph idx="1"/>
          </p:nvPr>
        </p:nvSpPr>
        <p:spPr>
          <a:xfrm>
            <a:off x="467544" y="1124744"/>
            <a:ext cx="8219256" cy="5147701"/>
          </a:xfrm>
        </p:spPr>
        <p:txBody>
          <a:bodyPr>
            <a:noAutofit/>
          </a:bodyPr>
          <a:lstStyle/>
          <a:p>
            <a:pPr marL="355600" indent="-355600">
              <a:tabLst>
                <a:tab pos="7351713" algn="l"/>
              </a:tabLst>
            </a:pPr>
            <a:r>
              <a:rPr lang="de-DE" sz="2400" dirty="0" smtClean="0"/>
              <a:t>Text lesen</a:t>
            </a:r>
          </a:p>
          <a:p>
            <a:r>
              <a:rPr lang="de-DE" sz="2400" dirty="0" smtClean="0"/>
              <a:t>Inhaltssicherung</a:t>
            </a:r>
          </a:p>
          <a:p>
            <a:r>
              <a:rPr lang="de-DE" sz="2400" b="1" dirty="0" smtClean="0">
                <a:solidFill>
                  <a:schemeClr val="accent6">
                    <a:lumMod val="75000"/>
                  </a:schemeClr>
                </a:solidFill>
              </a:rPr>
              <a:t>Erstes</a:t>
            </a:r>
            <a:r>
              <a:rPr lang="de-DE" sz="2400" b="1" dirty="0" smtClean="0"/>
              <a:t> </a:t>
            </a:r>
            <a:r>
              <a:rPr lang="de-DE" sz="2400" b="1" dirty="0" smtClean="0">
                <a:solidFill>
                  <a:schemeClr val="accent6">
                    <a:lumMod val="75000"/>
                  </a:schemeClr>
                </a:solidFill>
              </a:rPr>
              <a:t>Textverständnis</a:t>
            </a:r>
            <a:endParaRPr lang="de-DE" sz="2400" dirty="0" smtClean="0"/>
          </a:p>
          <a:p>
            <a:r>
              <a:rPr lang="de-DE" sz="2400" b="1" dirty="0" smtClean="0">
                <a:solidFill>
                  <a:schemeClr val="accent6">
                    <a:lumMod val="75000"/>
                  </a:schemeClr>
                </a:solidFill>
              </a:rPr>
              <a:t>Gliedern</a:t>
            </a:r>
            <a:r>
              <a:rPr lang="de-DE" sz="2400" dirty="0" smtClean="0"/>
              <a:t> in Handlungsabschnitte</a:t>
            </a:r>
          </a:p>
          <a:p>
            <a:r>
              <a:rPr lang="de-DE" sz="2400" b="1" dirty="0">
                <a:solidFill>
                  <a:schemeClr val="accent6">
                    <a:lumMod val="75000"/>
                  </a:schemeClr>
                </a:solidFill>
              </a:rPr>
              <a:t>Figuren </a:t>
            </a:r>
            <a:r>
              <a:rPr lang="de-DE" sz="2400" dirty="0" smtClean="0"/>
              <a:t>/ </a:t>
            </a:r>
            <a:r>
              <a:rPr lang="de-DE" sz="2400" b="1" dirty="0" smtClean="0">
                <a:solidFill>
                  <a:schemeClr val="accent6">
                    <a:lumMod val="75000"/>
                  </a:schemeClr>
                </a:solidFill>
              </a:rPr>
              <a:t>Beziehung</a:t>
            </a:r>
            <a:r>
              <a:rPr lang="de-DE" sz="2400" dirty="0" smtClean="0"/>
              <a:t> </a:t>
            </a:r>
          </a:p>
          <a:p>
            <a:r>
              <a:rPr lang="de-DE" sz="2400" b="1" dirty="0" smtClean="0">
                <a:solidFill>
                  <a:schemeClr val="accent6">
                    <a:lumMod val="75000"/>
                  </a:schemeClr>
                </a:solidFill>
              </a:rPr>
              <a:t>Titel</a:t>
            </a:r>
            <a:endParaRPr lang="de-DE" sz="2400" dirty="0" smtClean="0"/>
          </a:p>
          <a:p>
            <a:r>
              <a:rPr lang="de-DE" sz="2400" b="1" dirty="0" smtClean="0">
                <a:solidFill>
                  <a:schemeClr val="accent6">
                    <a:lumMod val="75000"/>
                  </a:schemeClr>
                </a:solidFill>
                <a:sym typeface="Wingdings" panose="05000000000000000000" pitchFamily="2" charset="2"/>
              </a:rPr>
              <a:t>Gestaltung / Form</a:t>
            </a:r>
          </a:p>
          <a:p>
            <a:r>
              <a:rPr lang="de-DE" sz="2400" b="1" dirty="0" smtClean="0">
                <a:solidFill>
                  <a:schemeClr val="accent6">
                    <a:lumMod val="75000"/>
                  </a:schemeClr>
                </a:solidFill>
                <a:sym typeface="Wingdings" panose="05000000000000000000" pitchFamily="2" charset="2"/>
              </a:rPr>
              <a:t>Erzählstrategie/-situation</a:t>
            </a:r>
          </a:p>
          <a:p>
            <a:r>
              <a:rPr lang="de-DE" sz="2400" b="1" dirty="0" smtClean="0">
                <a:solidFill>
                  <a:schemeClr val="accent6">
                    <a:lumMod val="75000"/>
                  </a:schemeClr>
                </a:solidFill>
                <a:sym typeface="Wingdings" panose="05000000000000000000" pitchFamily="2" charset="2"/>
              </a:rPr>
              <a:t>Gattung / Genre</a:t>
            </a:r>
          </a:p>
          <a:p>
            <a:pPr marL="0" indent="0">
              <a:buNone/>
            </a:pPr>
            <a:r>
              <a:rPr lang="de-DE" sz="1800" dirty="0" smtClean="0">
                <a:sym typeface="Wingdings" panose="05000000000000000000" pitchFamily="2" charset="2"/>
              </a:rPr>
              <a:t> </a:t>
            </a:r>
          </a:p>
          <a:p>
            <a:pPr marL="0" indent="0">
              <a:buNone/>
            </a:pPr>
            <a:r>
              <a:rPr lang="de-DE" sz="2400" b="1" dirty="0" smtClean="0">
                <a:sym typeface="Wingdings" panose="05000000000000000000" pitchFamily="2" charset="2"/>
              </a:rPr>
              <a:t>Textüberschreitende Aspekte: </a:t>
            </a:r>
            <a:r>
              <a:rPr lang="de-DE" sz="2400" dirty="0" smtClean="0">
                <a:sym typeface="Wingdings" panose="05000000000000000000" pitchFamily="2" charset="2"/>
              </a:rPr>
              <a:t>politische, soziale und geistesgeschichtliche Situation, Biographie und Werk, literarische Epoche, Gegenwartsbezug / Lebensweltbezug</a:t>
            </a:r>
            <a:endParaRPr lang="de-DE" sz="2400" dirty="0"/>
          </a:p>
        </p:txBody>
      </p:sp>
      <p:sp>
        <p:nvSpPr>
          <p:cNvPr id="6" name="Rechteck 5"/>
          <p:cNvSpPr/>
          <p:nvPr/>
        </p:nvSpPr>
        <p:spPr>
          <a:xfrm>
            <a:off x="1547664" y="6165304"/>
            <a:ext cx="4824536" cy="432049"/>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 name="Geschweifte Klammer rechts 3"/>
          <p:cNvSpPr/>
          <p:nvPr/>
        </p:nvSpPr>
        <p:spPr>
          <a:xfrm>
            <a:off x="5562110" y="1196752"/>
            <a:ext cx="378042" cy="3744416"/>
          </a:xfrm>
          <a:prstGeom prst="righ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de-DE"/>
          </a:p>
        </p:txBody>
      </p:sp>
      <p:sp>
        <p:nvSpPr>
          <p:cNvPr id="5" name="Textfeld 4"/>
          <p:cNvSpPr txBox="1"/>
          <p:nvPr/>
        </p:nvSpPr>
        <p:spPr>
          <a:xfrm>
            <a:off x="6084168" y="2365429"/>
            <a:ext cx="2426330" cy="830997"/>
          </a:xfrm>
          <a:prstGeom prst="rect">
            <a:avLst/>
          </a:prstGeom>
          <a:noFill/>
        </p:spPr>
        <p:txBody>
          <a:bodyPr vert="horz" wrap="square" rtlCol="0">
            <a:spAutoFit/>
          </a:bodyPr>
          <a:lstStyle/>
          <a:p>
            <a:pPr algn="ctr"/>
            <a:r>
              <a:rPr lang="de-DE" sz="2400" b="1" dirty="0" smtClean="0"/>
              <a:t>Textimmanente Aspekte</a:t>
            </a:r>
            <a:endParaRPr lang="de-DE" sz="2400" b="1" dirty="0"/>
          </a:p>
        </p:txBody>
      </p:sp>
      <p:sp>
        <p:nvSpPr>
          <p:cNvPr id="8" name="Wolkenförmige Legende 7"/>
          <p:cNvSpPr/>
          <p:nvPr/>
        </p:nvSpPr>
        <p:spPr>
          <a:xfrm>
            <a:off x="4427984" y="3933056"/>
            <a:ext cx="4320480" cy="1739771"/>
          </a:xfrm>
          <a:prstGeom prst="cloudCallout">
            <a:avLst>
              <a:gd name="adj1" fmla="val -41903"/>
              <a:gd name="adj2" fmla="val 7571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Was hat Rilkes Geschichte uns heute zu sagen? </a:t>
            </a:r>
          </a:p>
          <a:p>
            <a:pPr algn="ctr"/>
            <a:r>
              <a:rPr lang="de-DE" dirty="0"/>
              <a:t>Welche Bezüge zu eurer heutigen Situation seht ihr?</a:t>
            </a:r>
          </a:p>
        </p:txBody>
      </p:sp>
    </p:spTree>
    <p:extLst>
      <p:ext uri="{BB962C8B-B14F-4D97-AF65-F5344CB8AC3E}">
        <p14:creationId xmlns:p14="http://schemas.microsoft.com/office/powerpoint/2010/main" val="25575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barn(inVertical)">
                                      <p:cBhvr>
                                        <p:cTn id="63" dur="14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xit" presetSubtype="32" fill="hold" grpId="1" nodeType="clickEffect">
                                  <p:stCondLst>
                                    <p:cond delay="0"/>
                                  </p:stCondLst>
                                  <p:childTnLst>
                                    <p:animEffect transition="out" filter="circle(out)">
                                      <p:cBhvr>
                                        <p:cTn id="67" dur="2000"/>
                                        <p:tgtEl>
                                          <p:spTgt spid="8"/>
                                        </p:tgtEl>
                                      </p:cBhvr>
                                    </p:animEffect>
                                    <p:set>
                                      <p:cBhvr>
                                        <p:cTn id="68" dur="1" fill="hold">
                                          <p:stCondLst>
                                            <p:cond delay="1999"/>
                                          </p:stCondLst>
                                        </p:cTn>
                                        <p:tgtEl>
                                          <p:spTgt spid="8"/>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 grpId="0" animBg="1"/>
      <p:bldP spid="5" grpId="0"/>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341439"/>
            <a:ext cx="8229600" cy="3743746"/>
          </a:xfrm>
        </p:spPr>
        <p:txBody>
          <a:bodyPr rtlCol="0">
            <a:normAutofit/>
          </a:bodyPr>
          <a:lstStyle/>
          <a:p>
            <a:r>
              <a:rPr lang="de-DE" sz="2400" dirty="0" smtClean="0">
                <a:sym typeface="Wingdings" panose="05000000000000000000" pitchFamily="2" charset="2"/>
              </a:rPr>
              <a:t>Um </a:t>
            </a:r>
            <a:r>
              <a:rPr lang="de-DE" sz="2400" b="1" dirty="0">
                <a:sym typeface="Wingdings" panose="05000000000000000000" pitchFamily="2" charset="2"/>
              </a:rPr>
              <a:t>wen</a:t>
            </a:r>
            <a:r>
              <a:rPr lang="de-DE" sz="2400" dirty="0">
                <a:sym typeface="Wingdings" panose="05000000000000000000" pitchFamily="2" charset="2"/>
              </a:rPr>
              <a:t> geht es in der Geschichte? In </a:t>
            </a:r>
            <a:r>
              <a:rPr lang="de-DE" sz="2400" b="1" dirty="0">
                <a:sym typeface="Wingdings" panose="05000000000000000000" pitchFamily="2" charset="2"/>
              </a:rPr>
              <a:t>welcher</a:t>
            </a:r>
            <a:r>
              <a:rPr lang="de-DE" sz="2400" dirty="0">
                <a:sym typeface="Wingdings" panose="05000000000000000000" pitchFamily="2" charset="2"/>
              </a:rPr>
              <a:t> Beziehung stehen die Personen zueinander?</a:t>
            </a:r>
          </a:p>
          <a:p>
            <a:r>
              <a:rPr lang="de-DE" sz="2400" b="1" dirty="0">
                <a:sym typeface="Wingdings" panose="05000000000000000000" pitchFamily="2" charset="2"/>
              </a:rPr>
              <a:t>Wann</a:t>
            </a:r>
            <a:r>
              <a:rPr lang="de-DE" sz="2400" dirty="0">
                <a:sym typeface="Wingdings" panose="05000000000000000000" pitchFamily="2" charset="2"/>
              </a:rPr>
              <a:t> und </a:t>
            </a:r>
            <a:r>
              <a:rPr lang="de-DE" sz="2400" b="1" dirty="0">
                <a:sym typeface="Wingdings" panose="05000000000000000000" pitchFamily="2" charset="2"/>
              </a:rPr>
              <a:t>wo</a:t>
            </a:r>
            <a:r>
              <a:rPr lang="de-DE" sz="2400" dirty="0">
                <a:sym typeface="Wingdings" panose="05000000000000000000" pitchFamily="2" charset="2"/>
              </a:rPr>
              <a:t> spielt die Geschichte? (Stichworte: </a:t>
            </a:r>
            <a:r>
              <a:rPr lang="de-DE" sz="2400" dirty="0" smtClean="0">
                <a:sym typeface="Wingdings" panose="05000000000000000000" pitchFamily="2" charset="2"/>
              </a:rPr>
              <a:t>Zeitgestaltung, Raumgestaltung)</a:t>
            </a:r>
            <a:endParaRPr lang="de-DE" sz="2400" dirty="0">
              <a:sym typeface="Wingdings" panose="05000000000000000000" pitchFamily="2" charset="2"/>
            </a:endParaRPr>
          </a:p>
          <a:p>
            <a:r>
              <a:rPr lang="de-DE" sz="2400" b="1" dirty="0">
                <a:sym typeface="Wingdings" panose="05000000000000000000" pitchFamily="2" charset="2"/>
              </a:rPr>
              <a:t>Was</a:t>
            </a:r>
            <a:r>
              <a:rPr lang="de-DE" sz="2400" dirty="0">
                <a:sym typeface="Wingdings" panose="05000000000000000000" pitchFamily="2" charset="2"/>
              </a:rPr>
              <a:t> wird erzählt? </a:t>
            </a:r>
            <a:r>
              <a:rPr lang="de-DE" sz="2400" dirty="0" smtClean="0">
                <a:sym typeface="Wingdings" panose="05000000000000000000" pitchFamily="2" charset="2"/>
              </a:rPr>
              <a:t>(Stichwort: Handlung)</a:t>
            </a:r>
            <a:endParaRPr lang="de-DE" sz="2400" dirty="0">
              <a:sym typeface="Wingdings" panose="05000000000000000000" pitchFamily="2" charset="2"/>
            </a:endParaRPr>
          </a:p>
          <a:p>
            <a:r>
              <a:rPr lang="de-DE" sz="2400" b="1" dirty="0" smtClean="0">
                <a:sym typeface="Wingdings" panose="05000000000000000000" pitchFamily="2" charset="2"/>
              </a:rPr>
              <a:t>Wie</a:t>
            </a:r>
            <a:r>
              <a:rPr lang="de-DE" sz="2400" dirty="0" smtClean="0">
                <a:sym typeface="Wingdings" panose="05000000000000000000" pitchFamily="2" charset="2"/>
              </a:rPr>
              <a:t> </a:t>
            </a:r>
            <a:r>
              <a:rPr lang="de-DE" sz="2400" dirty="0">
                <a:sym typeface="Wingdings" panose="05000000000000000000" pitchFamily="2" charset="2"/>
              </a:rPr>
              <a:t>wird erzählt? Auf </a:t>
            </a:r>
            <a:r>
              <a:rPr lang="de-DE" sz="2400" b="1" dirty="0">
                <a:sym typeface="Wingdings" panose="05000000000000000000" pitchFamily="2" charset="2"/>
              </a:rPr>
              <a:t>welche</a:t>
            </a:r>
            <a:r>
              <a:rPr lang="de-DE" sz="2400" dirty="0">
                <a:sym typeface="Wingdings" panose="05000000000000000000" pitchFamily="2" charset="2"/>
              </a:rPr>
              <a:t> Weise wird erzählt</a:t>
            </a:r>
            <a:r>
              <a:rPr lang="de-DE" sz="2400" dirty="0" smtClean="0">
                <a:sym typeface="Wingdings" panose="05000000000000000000" pitchFamily="2" charset="2"/>
              </a:rPr>
              <a:t>? </a:t>
            </a:r>
            <a:br>
              <a:rPr lang="de-DE" sz="2400" dirty="0" smtClean="0">
                <a:sym typeface="Wingdings" panose="05000000000000000000" pitchFamily="2" charset="2"/>
              </a:rPr>
            </a:br>
            <a:r>
              <a:rPr lang="de-DE" sz="2400" dirty="0" smtClean="0">
                <a:sym typeface="Wingdings" panose="05000000000000000000" pitchFamily="2" charset="2"/>
              </a:rPr>
              <a:t>(Stichwort: Erzählsituation)</a:t>
            </a:r>
          </a:p>
        </p:txBody>
      </p:sp>
      <p:sp>
        <p:nvSpPr>
          <p:cNvPr id="4" name="Titel 1"/>
          <p:cNvSpPr>
            <a:spLocks noGrp="1"/>
          </p:cNvSpPr>
          <p:nvPr>
            <p:ph type="title"/>
          </p:nvPr>
        </p:nvSpPr>
        <p:spPr>
          <a:xfrm>
            <a:off x="457200" y="274638"/>
            <a:ext cx="8229600" cy="922114"/>
          </a:xfrm>
        </p:spPr>
        <p:style>
          <a:lnRef idx="1">
            <a:schemeClr val="accent5"/>
          </a:lnRef>
          <a:fillRef idx="2">
            <a:schemeClr val="accent5"/>
          </a:fillRef>
          <a:effectRef idx="1">
            <a:schemeClr val="accent5"/>
          </a:effectRef>
          <a:fontRef idx="minor">
            <a:schemeClr val="dk1"/>
          </a:fontRef>
        </p:style>
        <p:txBody>
          <a:bodyPr rtlCol="0">
            <a:normAutofit/>
          </a:bodyPr>
          <a:lstStyle/>
          <a:p>
            <a:pPr eaLnBrk="1" fontAlgn="auto" hangingPunct="1">
              <a:spcAft>
                <a:spcPts val="0"/>
              </a:spcAft>
              <a:defRPr/>
            </a:pPr>
            <a:r>
              <a:rPr lang="de-DE" dirty="0" smtClean="0"/>
              <a:t>Inhalt und Form erfassen</a:t>
            </a:r>
            <a:endParaRPr lang="de-DE" dirty="0"/>
          </a:p>
        </p:txBody>
      </p:sp>
      <p:sp>
        <p:nvSpPr>
          <p:cNvPr id="2" name="Fußzeilenplatzhalter 1"/>
          <p:cNvSpPr>
            <a:spLocks noGrp="1"/>
          </p:cNvSpPr>
          <p:nvPr>
            <p:ph type="ftr" sz="quarter" idx="11"/>
          </p:nvPr>
        </p:nvSpPr>
        <p:spPr/>
        <p:txBody>
          <a:body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sp>
        <p:nvSpPr>
          <p:cNvPr id="6" name="Textfeld 5"/>
          <p:cNvSpPr txBox="1"/>
          <p:nvPr/>
        </p:nvSpPr>
        <p:spPr>
          <a:xfrm>
            <a:off x="5652120" y="5589240"/>
            <a:ext cx="3024336" cy="369332"/>
          </a:xfrm>
          <a:prstGeom prst="rect">
            <a:avLst/>
          </a:prstGeom>
          <a:noFill/>
        </p:spPr>
        <p:txBody>
          <a:bodyPr wrap="square" rtlCol="0">
            <a:spAutoFit/>
          </a:bodyPr>
          <a:lstStyle/>
          <a:p>
            <a:r>
              <a:rPr lang="de-DE" dirty="0" smtClean="0">
                <a:solidFill>
                  <a:schemeClr val="tx2">
                    <a:lumMod val="40000"/>
                    <a:lumOff val="60000"/>
                  </a:schemeClr>
                </a:solidFill>
                <a:sym typeface="Wingdings" panose="05000000000000000000" pitchFamily="2" charset="2"/>
                <a:hlinkClick r:id="rId3" action="ppaction://hlinksldjump"/>
              </a:rPr>
              <a:t> </a:t>
            </a:r>
            <a:r>
              <a:rPr lang="de-DE" dirty="0" smtClean="0">
                <a:solidFill>
                  <a:schemeClr val="tx2">
                    <a:lumMod val="40000"/>
                    <a:lumOff val="60000"/>
                  </a:schemeClr>
                </a:solidFill>
                <a:hlinkClick r:id="rId3" action="ppaction://hlinksldjump"/>
              </a:rPr>
              <a:t>Zurück zum Arbeitsauftrag</a:t>
            </a:r>
            <a:endParaRPr lang="de-DE" dirty="0">
              <a:solidFill>
                <a:schemeClr val="tx2">
                  <a:lumMod val="40000"/>
                  <a:lumOff val="60000"/>
                </a:schemeClr>
              </a:solidFill>
            </a:endParaRPr>
          </a:p>
        </p:txBody>
      </p:sp>
    </p:spTree>
    <p:extLst>
      <p:ext uri="{BB962C8B-B14F-4D97-AF65-F5344CB8AC3E}">
        <p14:creationId xmlns:p14="http://schemas.microsoft.com/office/powerpoint/2010/main" val="404076663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412776"/>
            <a:ext cx="8229600" cy="4784725"/>
          </a:xfrm>
        </p:spPr>
        <p:txBody>
          <a:bodyPr rtlCol="0">
            <a:normAutofit fontScale="92500" lnSpcReduction="10000"/>
          </a:bodyPr>
          <a:lstStyle/>
          <a:p>
            <a:pPr eaLnBrk="1" fontAlgn="auto" hangingPunct="1">
              <a:spcAft>
                <a:spcPts val="0"/>
              </a:spcAft>
              <a:buFont typeface="Arial" pitchFamily="34" charset="0"/>
              <a:buChar char="•"/>
              <a:defRPr/>
            </a:pPr>
            <a:r>
              <a:rPr lang="de-DE" dirty="0" smtClean="0"/>
              <a:t>die Zeitgestaltung</a:t>
            </a:r>
          </a:p>
          <a:p>
            <a:pPr eaLnBrk="1" fontAlgn="auto" hangingPunct="1">
              <a:spcAft>
                <a:spcPts val="0"/>
              </a:spcAft>
              <a:buFont typeface="Wingdings" panose="05000000000000000000" pitchFamily="2" charset="2"/>
              <a:buChar char="Ø"/>
              <a:defRPr/>
            </a:pPr>
            <a:r>
              <a:rPr lang="de-DE" sz="2400" b="1" dirty="0">
                <a:solidFill>
                  <a:schemeClr val="accent1">
                    <a:lumMod val="75000"/>
                  </a:schemeClr>
                </a:solidFill>
              </a:rPr>
              <a:t> </a:t>
            </a:r>
            <a:r>
              <a:rPr lang="de-DE" sz="2400" dirty="0" smtClean="0">
                <a:solidFill>
                  <a:schemeClr val="accent1">
                    <a:lumMod val="75000"/>
                  </a:schemeClr>
                </a:solidFill>
              </a:rPr>
              <a:t>damit ist das Verhältnis zwischen </a:t>
            </a:r>
            <a:r>
              <a:rPr lang="de-DE" sz="2400" b="1" dirty="0" smtClean="0">
                <a:solidFill>
                  <a:schemeClr val="accent1">
                    <a:lumMod val="75000"/>
                  </a:schemeClr>
                </a:solidFill>
              </a:rPr>
              <a:t>erzählter Zeit (</a:t>
            </a:r>
            <a:r>
              <a:rPr lang="de-DE" sz="2400" dirty="0" smtClean="0">
                <a:solidFill>
                  <a:schemeClr val="accent1">
                    <a:lumMod val="75000"/>
                  </a:schemeClr>
                </a:solidFill>
              </a:rPr>
              <a:t>Zeitraum über den sich das erzählte Geschehen erstreckt) und </a:t>
            </a:r>
            <a:r>
              <a:rPr lang="de-DE" sz="2400" b="1" dirty="0" smtClean="0">
                <a:solidFill>
                  <a:schemeClr val="accent1">
                    <a:lumMod val="75000"/>
                  </a:schemeClr>
                </a:solidFill>
              </a:rPr>
              <a:t>Erzählzeit </a:t>
            </a:r>
            <a:r>
              <a:rPr lang="de-DE" sz="2400" dirty="0" smtClean="0">
                <a:solidFill>
                  <a:schemeClr val="accent1">
                    <a:lumMod val="75000"/>
                  </a:schemeClr>
                </a:solidFill>
              </a:rPr>
              <a:t>(Zeit, die man zum Erzählen braucht) gemeint</a:t>
            </a:r>
          </a:p>
          <a:p>
            <a:pPr eaLnBrk="1" fontAlgn="auto" hangingPunct="1">
              <a:spcAft>
                <a:spcPts val="0"/>
              </a:spcAft>
              <a:buFont typeface="Arial" pitchFamily="34" charset="0"/>
              <a:buChar char="•"/>
              <a:defRPr/>
            </a:pPr>
            <a:r>
              <a:rPr lang="de-DE" dirty="0"/>
              <a:t>die Figurenkonstellation und die Konzeption</a:t>
            </a:r>
          </a:p>
          <a:p>
            <a:pPr eaLnBrk="1" fontAlgn="auto" hangingPunct="1">
              <a:spcAft>
                <a:spcPts val="0"/>
              </a:spcAft>
              <a:buFont typeface="Wingdings" panose="05000000000000000000" pitchFamily="2" charset="2"/>
              <a:buChar char="Ø"/>
              <a:defRPr/>
            </a:pPr>
            <a:r>
              <a:rPr lang="de-DE" sz="2600" dirty="0">
                <a:solidFill>
                  <a:schemeClr val="accent1">
                    <a:lumMod val="75000"/>
                  </a:schemeClr>
                </a:solidFill>
              </a:rPr>
              <a:t>die Figuren können auf vielfältige Weise gestaltet und verschieden in Beziehung  gesetzt </a:t>
            </a:r>
            <a:r>
              <a:rPr lang="de-DE" sz="2600" dirty="0" smtClean="0">
                <a:solidFill>
                  <a:schemeClr val="accent1">
                    <a:lumMod val="75000"/>
                  </a:schemeClr>
                </a:solidFill>
              </a:rPr>
              <a:t>werden</a:t>
            </a:r>
            <a:endParaRPr lang="de-DE" dirty="0" smtClean="0">
              <a:solidFill>
                <a:schemeClr val="accent1">
                  <a:lumMod val="75000"/>
                </a:schemeClr>
              </a:solidFill>
            </a:endParaRPr>
          </a:p>
          <a:p>
            <a:pPr eaLnBrk="1" fontAlgn="auto" hangingPunct="1">
              <a:spcAft>
                <a:spcPts val="0"/>
              </a:spcAft>
              <a:buFont typeface="Arial" pitchFamily="34" charset="0"/>
              <a:buChar char="•"/>
              <a:defRPr/>
            </a:pPr>
            <a:r>
              <a:rPr lang="de-DE" dirty="0" smtClean="0"/>
              <a:t>die Raumgestaltung</a:t>
            </a:r>
          </a:p>
          <a:p>
            <a:pPr eaLnBrk="1" fontAlgn="auto" hangingPunct="1">
              <a:spcAft>
                <a:spcPts val="0"/>
              </a:spcAft>
              <a:buFont typeface="Wingdings" panose="05000000000000000000" pitchFamily="2" charset="2"/>
              <a:buChar char="Ø"/>
              <a:defRPr/>
            </a:pPr>
            <a:r>
              <a:rPr lang="de-DE" sz="2400" dirty="0">
                <a:solidFill>
                  <a:schemeClr val="accent1">
                    <a:lumMod val="75000"/>
                  </a:schemeClr>
                </a:solidFill>
              </a:rPr>
              <a:t>u</a:t>
            </a:r>
            <a:r>
              <a:rPr lang="de-DE" sz="2400" dirty="0" smtClean="0">
                <a:solidFill>
                  <a:schemeClr val="accent1">
                    <a:lumMod val="75000"/>
                  </a:schemeClr>
                </a:solidFill>
              </a:rPr>
              <a:t>mfasst neben dem Schauplatz auch das soziale Milieu, den Stimmungsraum und den symbolischen Raum</a:t>
            </a:r>
            <a:endParaRPr lang="de-DE" sz="2400" dirty="0">
              <a:solidFill>
                <a:schemeClr val="accent1">
                  <a:lumMod val="75000"/>
                </a:schemeClr>
              </a:solidFill>
            </a:endParaRPr>
          </a:p>
          <a:p>
            <a:pPr eaLnBrk="1" fontAlgn="auto" hangingPunct="1">
              <a:spcAft>
                <a:spcPts val="0"/>
              </a:spcAft>
              <a:buFont typeface="Arial" pitchFamily="34" charset="0"/>
              <a:buChar char="•"/>
              <a:defRPr/>
            </a:pPr>
            <a:r>
              <a:rPr lang="de-DE" dirty="0" smtClean="0"/>
              <a:t>die Handlung</a:t>
            </a:r>
          </a:p>
          <a:p>
            <a:pPr eaLnBrk="1" fontAlgn="auto" hangingPunct="1">
              <a:spcAft>
                <a:spcPts val="0"/>
              </a:spcAft>
              <a:buFont typeface="Wingdings" panose="05000000000000000000" pitchFamily="2" charset="2"/>
              <a:buChar char="Ø"/>
              <a:defRPr/>
            </a:pPr>
            <a:r>
              <a:rPr lang="de-DE" sz="2400" dirty="0" smtClean="0">
                <a:solidFill>
                  <a:schemeClr val="accent1">
                    <a:lumMod val="75000"/>
                  </a:schemeClr>
                </a:solidFill>
              </a:rPr>
              <a:t>die </a:t>
            </a:r>
            <a:r>
              <a:rPr lang="de-DE" sz="2400" dirty="0">
                <a:solidFill>
                  <a:schemeClr val="accent1">
                    <a:lumMod val="75000"/>
                  </a:schemeClr>
                </a:solidFill>
              </a:rPr>
              <a:t>Komposition des </a:t>
            </a:r>
            <a:r>
              <a:rPr lang="de-DE" sz="2400" dirty="0" smtClean="0">
                <a:solidFill>
                  <a:schemeClr val="accent1">
                    <a:lumMod val="75000"/>
                  </a:schemeClr>
                </a:solidFill>
              </a:rPr>
              <a:t>Stoffes </a:t>
            </a:r>
            <a:endParaRPr lang="de-DE" sz="2400" dirty="0">
              <a:solidFill>
                <a:schemeClr val="accent1">
                  <a:lumMod val="75000"/>
                </a:schemeClr>
              </a:solidFill>
            </a:endParaRPr>
          </a:p>
        </p:txBody>
      </p:sp>
      <p:sp>
        <p:nvSpPr>
          <p:cNvPr id="4" name="Titel 1"/>
          <p:cNvSpPr>
            <a:spLocks noGrp="1"/>
          </p:cNvSpPr>
          <p:nvPr>
            <p:ph type="title"/>
          </p:nvPr>
        </p:nvSpPr>
        <p:spPr>
          <a:xfrm>
            <a:off x="457200" y="274638"/>
            <a:ext cx="8229600" cy="922114"/>
          </a:xfrm>
        </p:spPr>
        <p:style>
          <a:lnRef idx="1">
            <a:schemeClr val="accent5"/>
          </a:lnRef>
          <a:fillRef idx="2">
            <a:schemeClr val="accent5"/>
          </a:fillRef>
          <a:effectRef idx="1">
            <a:schemeClr val="accent5"/>
          </a:effectRef>
          <a:fontRef idx="minor">
            <a:schemeClr val="dk1"/>
          </a:fontRef>
        </p:style>
        <p:txBody>
          <a:bodyPr rtlCol="0">
            <a:normAutofit/>
          </a:bodyPr>
          <a:lstStyle/>
          <a:p>
            <a:pPr eaLnBrk="1" fontAlgn="auto" hangingPunct="1">
              <a:spcAft>
                <a:spcPts val="0"/>
              </a:spcAft>
              <a:defRPr/>
            </a:pPr>
            <a:r>
              <a:rPr lang="de-DE" dirty="0" smtClean="0"/>
              <a:t>Begriffsklärung</a:t>
            </a:r>
            <a:endParaRPr lang="de-DE" dirty="0"/>
          </a:p>
        </p:txBody>
      </p:sp>
      <p:sp>
        <p:nvSpPr>
          <p:cNvPr id="2" name="Fußzeilenplatzhalter 1"/>
          <p:cNvSpPr>
            <a:spLocks noGrp="1"/>
          </p:cNvSpPr>
          <p:nvPr>
            <p:ph type="ftr" sz="quarter" idx="11"/>
          </p:nvPr>
        </p:nvSpPr>
        <p:spPr/>
        <p:txBody>
          <a:body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pic>
        <p:nvPicPr>
          <p:cNvPr id="4098" name="Picture 2">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5661248"/>
            <a:ext cx="30734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80711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900"/>
          </a:xfrm>
        </p:spPr>
        <p:style>
          <a:lnRef idx="1">
            <a:schemeClr val="accent5"/>
          </a:lnRef>
          <a:fillRef idx="2">
            <a:schemeClr val="accent5"/>
          </a:fillRef>
          <a:effectRef idx="1">
            <a:schemeClr val="accent5"/>
          </a:effectRef>
          <a:fontRef idx="minor">
            <a:schemeClr val="dk1"/>
          </a:fontRef>
        </p:style>
        <p:txBody>
          <a:bodyPr rtlCol="0">
            <a:normAutofit/>
          </a:bodyPr>
          <a:lstStyle/>
          <a:p>
            <a:pPr eaLnBrk="1" fontAlgn="auto" hangingPunct="1">
              <a:spcAft>
                <a:spcPts val="0"/>
              </a:spcAft>
              <a:defRPr/>
            </a:pPr>
            <a:r>
              <a:rPr lang="de-DE" dirty="0"/>
              <a:t>Begriffsklärung: Erzählsituation</a:t>
            </a:r>
          </a:p>
        </p:txBody>
      </p:sp>
      <p:sp>
        <p:nvSpPr>
          <p:cNvPr id="3" name="Inhaltsplatzhalter 2"/>
          <p:cNvSpPr>
            <a:spLocks noGrp="1"/>
          </p:cNvSpPr>
          <p:nvPr>
            <p:ph idx="1"/>
          </p:nvPr>
        </p:nvSpPr>
        <p:spPr>
          <a:xfrm>
            <a:off x="457200" y="1412875"/>
            <a:ext cx="8229600" cy="4713288"/>
          </a:xfrm>
        </p:spPr>
        <p:txBody>
          <a:bodyPr rtlCol="0">
            <a:normAutofit fontScale="92500" lnSpcReduction="10000"/>
          </a:bodyPr>
          <a:lstStyle/>
          <a:p>
            <a:pPr eaLnBrk="1" fontAlgn="auto" hangingPunct="1">
              <a:spcAft>
                <a:spcPts val="0"/>
              </a:spcAft>
              <a:buFont typeface="Arial" pitchFamily="34" charset="0"/>
              <a:buChar char="•"/>
              <a:defRPr/>
            </a:pPr>
            <a:r>
              <a:rPr lang="de-DE" dirty="0" smtClean="0"/>
              <a:t>die Erzählhaltung</a:t>
            </a:r>
          </a:p>
          <a:p>
            <a:pPr eaLnBrk="1" fontAlgn="auto" hangingPunct="1">
              <a:spcAft>
                <a:spcPts val="0"/>
              </a:spcAft>
              <a:buFont typeface="Wingdings" panose="05000000000000000000" pitchFamily="2" charset="2"/>
              <a:buChar char="Ø"/>
              <a:defRPr/>
            </a:pPr>
            <a:r>
              <a:rPr lang="de-DE" sz="2400" b="1" dirty="0">
                <a:solidFill>
                  <a:schemeClr val="accent1">
                    <a:lumMod val="75000"/>
                  </a:schemeClr>
                </a:solidFill>
              </a:rPr>
              <a:t> </a:t>
            </a:r>
            <a:r>
              <a:rPr lang="de-DE" sz="2400" b="1" dirty="0" smtClean="0">
                <a:solidFill>
                  <a:schemeClr val="accent1">
                    <a:lumMod val="75000"/>
                  </a:schemeClr>
                </a:solidFill>
              </a:rPr>
              <a:t>die Einstellung, </a:t>
            </a:r>
            <a:r>
              <a:rPr lang="de-DE" sz="2400" dirty="0" smtClean="0">
                <a:solidFill>
                  <a:schemeClr val="accent1">
                    <a:lumMod val="75000"/>
                  </a:schemeClr>
                </a:solidFill>
              </a:rPr>
              <a:t>mit der der Erzähler die fiktionale Welt vermittelt (sachlich, ironisch, humorvoll …)</a:t>
            </a:r>
          </a:p>
          <a:p>
            <a:pPr eaLnBrk="1" fontAlgn="auto" hangingPunct="1">
              <a:spcAft>
                <a:spcPts val="0"/>
              </a:spcAft>
              <a:buFont typeface="Arial" pitchFamily="34" charset="0"/>
              <a:buChar char="•"/>
              <a:defRPr/>
            </a:pPr>
            <a:r>
              <a:rPr lang="de-DE" dirty="0"/>
              <a:t>d</a:t>
            </a:r>
            <a:r>
              <a:rPr lang="de-DE" dirty="0" smtClean="0"/>
              <a:t>ie Erzählform</a:t>
            </a:r>
          </a:p>
          <a:p>
            <a:pPr eaLnBrk="1" fontAlgn="auto" hangingPunct="1">
              <a:spcAft>
                <a:spcPts val="0"/>
              </a:spcAft>
              <a:buFont typeface="Wingdings" panose="05000000000000000000" pitchFamily="2" charset="2"/>
              <a:buChar char="Ø"/>
              <a:defRPr/>
            </a:pPr>
            <a:r>
              <a:rPr lang="de-DE" sz="2400" dirty="0">
                <a:solidFill>
                  <a:schemeClr val="accent1">
                    <a:lumMod val="75000"/>
                  </a:schemeClr>
                </a:solidFill>
              </a:rPr>
              <a:t>m</a:t>
            </a:r>
            <a:r>
              <a:rPr lang="de-DE" sz="2400" dirty="0" smtClean="0">
                <a:solidFill>
                  <a:schemeClr val="accent1">
                    <a:lumMod val="75000"/>
                  </a:schemeClr>
                </a:solidFill>
              </a:rPr>
              <a:t>an unterscheidet zwischen der</a:t>
            </a:r>
            <a:r>
              <a:rPr lang="de-DE" sz="2400" b="1" dirty="0" smtClean="0">
                <a:solidFill>
                  <a:schemeClr val="accent1">
                    <a:lumMod val="75000"/>
                  </a:schemeClr>
                </a:solidFill>
              </a:rPr>
              <a:t> Ich-Form </a:t>
            </a:r>
            <a:r>
              <a:rPr lang="de-DE" sz="2400" dirty="0">
                <a:solidFill>
                  <a:schemeClr val="accent1">
                    <a:lumMod val="75000"/>
                  </a:schemeClr>
                </a:solidFill>
              </a:rPr>
              <a:t>und der </a:t>
            </a:r>
            <a:r>
              <a:rPr lang="de-DE" sz="2400" b="1" dirty="0" smtClean="0">
                <a:solidFill>
                  <a:schemeClr val="accent1">
                    <a:lumMod val="75000"/>
                  </a:schemeClr>
                </a:solidFill>
              </a:rPr>
              <a:t>Er/Sie-Form</a:t>
            </a:r>
            <a:endParaRPr lang="de-DE" sz="2400" b="1" dirty="0">
              <a:solidFill>
                <a:schemeClr val="accent1">
                  <a:lumMod val="75000"/>
                </a:schemeClr>
              </a:solidFill>
            </a:endParaRPr>
          </a:p>
          <a:p>
            <a:pPr eaLnBrk="1" fontAlgn="auto" hangingPunct="1">
              <a:spcAft>
                <a:spcPts val="0"/>
              </a:spcAft>
              <a:buFont typeface="Arial" pitchFamily="34" charset="0"/>
              <a:buChar char="•"/>
              <a:defRPr/>
            </a:pPr>
            <a:r>
              <a:rPr lang="de-DE" dirty="0"/>
              <a:t>d</a:t>
            </a:r>
            <a:r>
              <a:rPr lang="de-DE" dirty="0" smtClean="0"/>
              <a:t>ie Erzählperspektive</a:t>
            </a:r>
          </a:p>
          <a:p>
            <a:pPr eaLnBrk="1" fontAlgn="auto" hangingPunct="1">
              <a:spcAft>
                <a:spcPts val="0"/>
              </a:spcAft>
              <a:buFont typeface="Wingdings" panose="05000000000000000000" pitchFamily="2" charset="2"/>
              <a:buChar char="Ø"/>
              <a:defRPr/>
            </a:pPr>
            <a:r>
              <a:rPr lang="de-DE" sz="2400" dirty="0" smtClean="0">
                <a:solidFill>
                  <a:schemeClr val="accent1">
                    <a:lumMod val="75000"/>
                  </a:schemeClr>
                </a:solidFill>
              </a:rPr>
              <a:t>beschreibt </a:t>
            </a:r>
            <a:r>
              <a:rPr lang="de-DE" sz="2400" dirty="0">
                <a:solidFill>
                  <a:schemeClr val="accent1">
                    <a:lumMod val="75000"/>
                  </a:schemeClr>
                </a:solidFill>
              </a:rPr>
              <a:t>den </a:t>
            </a:r>
            <a:r>
              <a:rPr lang="de-DE" sz="2400" b="1" dirty="0">
                <a:solidFill>
                  <a:schemeClr val="accent1">
                    <a:lumMod val="75000"/>
                  </a:schemeClr>
                </a:solidFill>
              </a:rPr>
              <a:t>Blickwinkel des Erzählers </a:t>
            </a:r>
            <a:r>
              <a:rPr lang="de-DE" sz="2400" dirty="0">
                <a:solidFill>
                  <a:schemeClr val="accent1">
                    <a:lumMod val="75000"/>
                  </a:schemeClr>
                </a:solidFill>
              </a:rPr>
              <a:t>gegenüber dem Geschehen: Außenperspektive oder Innenperspektive</a:t>
            </a:r>
          </a:p>
          <a:p>
            <a:pPr eaLnBrk="1" fontAlgn="auto" hangingPunct="1">
              <a:spcAft>
                <a:spcPts val="0"/>
              </a:spcAft>
              <a:buFont typeface="Arial" pitchFamily="34" charset="0"/>
              <a:buChar char="•"/>
              <a:defRPr/>
            </a:pPr>
            <a:r>
              <a:rPr lang="de-DE" dirty="0"/>
              <a:t>d</a:t>
            </a:r>
            <a:r>
              <a:rPr lang="de-DE" dirty="0" smtClean="0"/>
              <a:t>as Erzählverhalten</a:t>
            </a:r>
          </a:p>
          <a:p>
            <a:pPr eaLnBrk="1" fontAlgn="auto" hangingPunct="1">
              <a:spcAft>
                <a:spcPts val="0"/>
              </a:spcAft>
              <a:buFont typeface="Wingdings" panose="05000000000000000000" pitchFamily="2" charset="2"/>
              <a:buChar char="Ø"/>
              <a:defRPr/>
            </a:pPr>
            <a:r>
              <a:rPr lang="de-DE" sz="2400" dirty="0" smtClean="0">
                <a:solidFill>
                  <a:schemeClr val="accent1">
                    <a:lumMod val="75000"/>
                  </a:schemeClr>
                </a:solidFill>
              </a:rPr>
              <a:t>man </a:t>
            </a:r>
            <a:r>
              <a:rPr lang="de-DE" sz="2400" dirty="0">
                <a:solidFill>
                  <a:schemeClr val="accent1">
                    <a:lumMod val="75000"/>
                  </a:schemeClr>
                </a:solidFill>
              </a:rPr>
              <a:t>unterscheidet zwischen </a:t>
            </a:r>
            <a:r>
              <a:rPr lang="de-DE" sz="2400" b="1" dirty="0" smtClean="0">
                <a:solidFill>
                  <a:schemeClr val="accent1">
                    <a:lumMod val="75000"/>
                  </a:schemeClr>
                </a:solidFill>
              </a:rPr>
              <a:t>auktorialem </a:t>
            </a:r>
            <a:r>
              <a:rPr lang="de-DE" sz="2400" dirty="0" smtClean="0">
                <a:solidFill>
                  <a:schemeClr val="accent1">
                    <a:lumMod val="75000"/>
                  </a:schemeClr>
                </a:solidFill>
              </a:rPr>
              <a:t>(allwissender Erzähler), </a:t>
            </a:r>
            <a:r>
              <a:rPr lang="de-DE" sz="2400" b="1" dirty="0">
                <a:solidFill>
                  <a:schemeClr val="accent1">
                    <a:lumMod val="75000"/>
                  </a:schemeClr>
                </a:solidFill>
              </a:rPr>
              <a:t>personalem </a:t>
            </a:r>
            <a:r>
              <a:rPr lang="de-DE" sz="2400" dirty="0" smtClean="0">
                <a:solidFill>
                  <a:schemeClr val="accent1">
                    <a:lumMod val="75000"/>
                  </a:schemeClr>
                </a:solidFill>
              </a:rPr>
              <a:t>(Figurenperspektive) und </a:t>
            </a:r>
            <a:r>
              <a:rPr lang="de-DE" sz="2400" b="1" dirty="0" smtClean="0">
                <a:solidFill>
                  <a:schemeClr val="accent1">
                    <a:lumMod val="75000"/>
                  </a:schemeClr>
                </a:solidFill>
              </a:rPr>
              <a:t>neutralem </a:t>
            </a:r>
            <a:r>
              <a:rPr lang="de-DE" sz="2400" dirty="0" smtClean="0">
                <a:solidFill>
                  <a:schemeClr val="accent1">
                    <a:lumMod val="75000"/>
                  </a:schemeClr>
                </a:solidFill>
              </a:rPr>
              <a:t>(Erzähler scheint zu verschwinden) </a:t>
            </a:r>
            <a:r>
              <a:rPr lang="de-DE" sz="2400" b="1" dirty="0" smtClean="0">
                <a:solidFill>
                  <a:schemeClr val="accent1">
                    <a:lumMod val="75000"/>
                  </a:schemeClr>
                </a:solidFill>
              </a:rPr>
              <a:t>Erzählverhalten</a:t>
            </a:r>
            <a:endParaRPr lang="de-DE" sz="2400" b="1" dirty="0">
              <a:solidFill>
                <a:schemeClr val="accent1">
                  <a:lumMod val="75000"/>
                </a:schemeClr>
              </a:solidFill>
            </a:endParaRPr>
          </a:p>
        </p:txBody>
      </p:sp>
      <p:sp>
        <p:nvSpPr>
          <p:cNvPr id="4" name="Fußzeilenplatzhalter 3"/>
          <p:cNvSpPr>
            <a:spLocks noGrp="1"/>
          </p:cNvSpPr>
          <p:nvPr>
            <p:ph type="ftr" sz="quarter" idx="11"/>
          </p:nvPr>
        </p:nvSpPr>
        <p:spPr/>
        <p:txBody>
          <a:bodyPr/>
          <a:lstStyle/>
          <a:p>
            <a:pPr>
              <a:defRPr/>
            </a:pPr>
            <a:r>
              <a:rPr lang="de-DE" smtClean="0">
                <a:solidFill>
                  <a:prstClr val="black">
                    <a:tint val="75000"/>
                  </a:prstClr>
                </a:solidFill>
              </a:rPr>
              <a:t>Landesbildungsserver Baden-Württemberg, Redaktion Deutsch</a:t>
            </a:r>
            <a:endParaRPr lang="de-DE">
              <a:solidFill>
                <a:prstClr val="black">
                  <a:tint val="75000"/>
                </a:prstClr>
              </a:solidFill>
            </a:endParaRPr>
          </a:p>
        </p:txBody>
      </p:sp>
      <p:pic>
        <p:nvPicPr>
          <p:cNvPr id="5122" name="Picture 2">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5805264"/>
            <a:ext cx="30734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252630"/>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Landesbildungsserver Baden-Württemberg, Redaktion Deutsch</a:t>
            </a:r>
            <a:endParaRPr lang="de-DE"/>
          </a:p>
        </p:txBody>
      </p:sp>
      <p:sp>
        <p:nvSpPr>
          <p:cNvPr id="5" name="Rechteck 4"/>
          <p:cNvSpPr/>
          <p:nvPr/>
        </p:nvSpPr>
        <p:spPr>
          <a:xfrm>
            <a:off x="611560" y="1556792"/>
            <a:ext cx="4572000" cy="646331"/>
          </a:xfrm>
          <a:prstGeom prst="rect">
            <a:avLst/>
          </a:prstGeom>
        </p:spPr>
        <p:txBody>
          <a:bodyPr>
            <a:spAutoFit/>
          </a:bodyPr>
          <a:lstStyle/>
          <a:p>
            <a:r>
              <a:rPr lang="de-DE" dirty="0"/>
              <a:t>https://pixabay.com/de/offenes-buch-bibliothek-bildung-1428428/</a:t>
            </a:r>
          </a:p>
        </p:txBody>
      </p:sp>
      <p:sp>
        <p:nvSpPr>
          <p:cNvPr id="6" name="Rechteck 5"/>
          <p:cNvSpPr/>
          <p:nvPr/>
        </p:nvSpPr>
        <p:spPr>
          <a:xfrm>
            <a:off x="611560" y="764704"/>
            <a:ext cx="4572000" cy="646331"/>
          </a:xfrm>
          <a:prstGeom prst="rect">
            <a:avLst/>
          </a:prstGeom>
        </p:spPr>
        <p:txBody>
          <a:bodyPr>
            <a:spAutoFit/>
          </a:bodyPr>
          <a:lstStyle/>
          <a:p>
            <a:r>
              <a:rPr lang="de-DE" dirty="0"/>
              <a:t>https://pixabay.com/de/blase-caucasian-gedanken-19329/</a:t>
            </a:r>
          </a:p>
        </p:txBody>
      </p:sp>
    </p:spTree>
    <p:extLst>
      <p:ext uri="{BB962C8B-B14F-4D97-AF65-F5344CB8AC3E}">
        <p14:creationId xmlns:p14="http://schemas.microsoft.com/office/powerpoint/2010/main" val="2708425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1176</Words>
  <Application>Microsoft Office PowerPoint</Application>
  <PresentationFormat>Bildschirmpräsentation (4:3)</PresentationFormat>
  <Paragraphs>151</Paragraphs>
  <Slides>16</Slides>
  <Notes>8</Notes>
  <HiddenSlides>3</HiddenSlides>
  <MMClips>0</MMClips>
  <ScaleCrop>false</ScaleCrop>
  <HeadingPairs>
    <vt:vector size="4" baseType="variant">
      <vt:variant>
        <vt:lpstr>Design</vt:lpstr>
      </vt:variant>
      <vt:variant>
        <vt:i4>3</vt:i4>
      </vt:variant>
      <vt:variant>
        <vt:lpstr>Folientitel</vt:lpstr>
      </vt:variant>
      <vt:variant>
        <vt:i4>16</vt:i4>
      </vt:variant>
    </vt:vector>
  </HeadingPairs>
  <TitlesOfParts>
    <vt:vector size="19" baseType="lpstr">
      <vt:lpstr>Larissa</vt:lpstr>
      <vt:lpstr>1_Larissa</vt:lpstr>
      <vt:lpstr>2_Larissa</vt:lpstr>
      <vt:lpstr>Textinterpretation Beispieltext: „Leise Begleitung“ Rainer Maria Rilke (1898)</vt:lpstr>
      <vt:lpstr>PowerPoint-Präsentation</vt:lpstr>
      <vt:lpstr>PowerPoint-Präsentation</vt:lpstr>
      <vt:lpstr>Leise Begleitung (Rilke) Was haltet ihr von diesen Deutungshypothesen?</vt:lpstr>
      <vt:lpstr>PowerPoint-Präsentation</vt:lpstr>
      <vt:lpstr>Bezug zwischen Titel und Text</vt:lpstr>
      <vt:lpstr>Charakterisierung der Figuren</vt:lpstr>
      <vt:lpstr>Der Erzähler</vt:lpstr>
      <vt:lpstr>Gestaltung und Form</vt:lpstr>
      <vt:lpstr>Gattung: Kurzgeschichtenmerkmale</vt:lpstr>
      <vt:lpstr>PowerPoint-Präsentation</vt:lpstr>
      <vt:lpstr>Arbeitsschritte: begründetes Textverständnis</vt:lpstr>
      <vt:lpstr>Inhalt und Form erfassen</vt:lpstr>
      <vt:lpstr>Begriffsklärung</vt:lpstr>
      <vt:lpstr>Begriffsklärung: Erzählsituation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Textinterpretation</dc:title>
  <dc:creator>Blennemann</dc:creator>
  <cp:lastModifiedBy>Blennemann</cp:lastModifiedBy>
  <cp:revision>35</cp:revision>
  <dcterms:created xsi:type="dcterms:W3CDTF">2013-09-15T13:43:34Z</dcterms:created>
  <dcterms:modified xsi:type="dcterms:W3CDTF">2016-11-30T16:50:08Z</dcterms:modified>
</cp:coreProperties>
</file>