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9" r:id="rId4"/>
    <p:sldId id="277" r:id="rId5"/>
    <p:sldId id="276" r:id="rId6"/>
  </p:sldIdLst>
  <p:sldSz cx="9144000" cy="6858000" type="screen4x3"/>
  <p:notesSz cx="6858000" cy="96869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8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9670" autoAdjust="0"/>
  </p:normalViewPr>
  <p:slideViewPr>
    <p:cSldViewPr>
      <p:cViewPr varScale="1">
        <p:scale>
          <a:sx n="49" d="100"/>
          <a:sy n="49" d="100"/>
        </p:scale>
        <p:origin x="-146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3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Hermann Hesse "Der Steppenwolf" - Figurenkonstellation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200898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9200898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CE99C-B696-46E7-8D23-9C9C50202D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2738787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Hermann Hesse "Der Steppenwolf" - Figurenkonstellation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08063" y="727075"/>
            <a:ext cx="4841875" cy="3632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601290"/>
            <a:ext cx="5486400" cy="43591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200898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200898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6DE581-4583-4D84-B3E5-E2887E6FEE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1672424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u="sng" baseline="0" dirty="0" smtClean="0"/>
              <a:t>AA Gruppenarbeit/Erarbeitung:</a:t>
            </a:r>
          </a:p>
          <a:p>
            <a:r>
              <a:rPr lang="de-DE" b="0" u="none" baseline="0" dirty="0" smtClean="0"/>
              <a:t>Arbeitsteilig die unterschiedlichen Gruppen („Die Unsterblichen“, „Das Bürgertum“, „Hermine / Pablo / Maria“) erarbeiten.</a:t>
            </a:r>
          </a:p>
          <a:p>
            <a:r>
              <a:rPr lang="de-DE" b="0" u="none" baseline="0" dirty="0" smtClean="0"/>
              <a:t>Wesentliche Textstellen können vorgegeben und als vorbereitende Hausaufgabe gestellt werden.</a:t>
            </a:r>
          </a:p>
          <a:p>
            <a:r>
              <a:rPr lang="de-DE" b="0" u="none" baseline="0" dirty="0" smtClean="0"/>
              <a:t>Leitfragen bei der Erarbeitung könnten sein:</a:t>
            </a:r>
          </a:p>
          <a:p>
            <a:pPr marL="228600" indent="-228600">
              <a:buFont typeface="+mj-lt"/>
              <a:buAutoNum type="arabicPeriod"/>
            </a:pPr>
            <a:r>
              <a:rPr lang="de-DE" b="0" u="none" dirty="0" smtClean="0"/>
              <a:t>Wie werden die Figuren charakterisiert? Was erfahren</a:t>
            </a:r>
            <a:r>
              <a:rPr lang="de-DE" b="0" u="none" baseline="0" dirty="0" smtClean="0"/>
              <a:t> wir aus den Textstellen über ihr Aussehen, ihr Verhalten, ?</a:t>
            </a:r>
            <a:endParaRPr lang="de-DE" b="0" u="none" dirty="0" smtClean="0"/>
          </a:p>
          <a:p>
            <a:pPr marL="228600" indent="-228600">
              <a:buFont typeface="+mj-lt"/>
              <a:buAutoNum type="arabicPeriod"/>
            </a:pPr>
            <a:r>
              <a:rPr lang="de-DE" b="0" u="none" dirty="0" smtClean="0"/>
              <a:t>Welche</a:t>
            </a:r>
            <a:r>
              <a:rPr lang="de-DE" b="0" u="none" baseline="0" dirty="0" smtClean="0"/>
              <a:t> Einstellung Harry Hallers gegenüber der Gruppierung/der Personen wird deutlich?</a:t>
            </a:r>
          </a:p>
          <a:p>
            <a:pPr marL="228600" indent="-228600">
              <a:buFont typeface="+mj-lt"/>
              <a:buAutoNum type="arabicPeriod"/>
            </a:pPr>
            <a:r>
              <a:rPr lang="de-DE" b="0" u="none" baseline="0" dirty="0" smtClean="0"/>
              <a:t>Welchen Einfluss haben sie auf Harry Hallers Entwicklung? Was ist somit ihre </a:t>
            </a:r>
            <a:r>
              <a:rPr lang="de-DE" b="1" u="none" baseline="0" dirty="0" smtClean="0"/>
              <a:t>Funktion</a:t>
            </a:r>
            <a:r>
              <a:rPr lang="de-DE" b="0" u="none" baseline="0" dirty="0" smtClean="0"/>
              <a:t>?</a:t>
            </a:r>
            <a:endParaRPr lang="de-DE" b="0" u="none" dirty="0" smtClean="0"/>
          </a:p>
          <a:p>
            <a:endParaRPr lang="de-DE" dirty="0" smtClean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de-DE" smtClean="0"/>
              <a:t>Hermann Hesse "Der Steppenwolf" - Figurenkonstellation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5369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AA als Möglichkeit der gemeinsamen Erarbeitung</a:t>
            </a:r>
          </a:p>
          <a:p>
            <a:endParaRPr lang="de-DE" dirty="0" smtClean="0"/>
          </a:p>
          <a:p>
            <a:r>
              <a:rPr lang="de-DE" b="1" dirty="0" smtClean="0"/>
              <a:t>Vorplatz</a:t>
            </a:r>
            <a:r>
              <a:rPr lang="de-DE" dirty="0" smtClean="0"/>
              <a:t>:</a:t>
            </a:r>
            <a:r>
              <a:rPr lang="de-DE" baseline="0" dirty="0" smtClean="0"/>
              <a:t> Ordnung, Sauberkeit, Duft, Reinheit, Sorgfalt und Genauigkeit, Pflichterfüllung, Treue</a:t>
            </a:r>
            <a:br>
              <a:rPr lang="de-DE" baseline="0" dirty="0" smtClean="0"/>
            </a:br>
            <a:r>
              <a:rPr lang="de-DE" baseline="0" dirty="0" smtClean="0">
                <a:sym typeface="Wingdings" panose="05000000000000000000" pitchFamily="2" charset="2"/>
              </a:rPr>
              <a:t> Harry Haller scheint sich einerseits danach zu sehnen (Erinnerung an Kindheit), andererseits verwundert darüber zu sein</a:t>
            </a:r>
            <a:br>
              <a:rPr lang="de-DE" baseline="0" dirty="0" smtClean="0">
                <a:sym typeface="Wingdings" panose="05000000000000000000" pitchFamily="2" charset="2"/>
              </a:rPr>
            </a:br>
            <a:endParaRPr lang="de-DE" baseline="0" dirty="0" smtClean="0"/>
          </a:p>
          <a:p>
            <a:r>
              <a:rPr lang="de-DE" b="1" baseline="0" dirty="0" smtClean="0"/>
              <a:t>Teestunde</a:t>
            </a:r>
            <a:r>
              <a:rPr lang="de-DE" baseline="0" dirty="0" smtClean="0"/>
              <a:t>: </a:t>
            </a:r>
            <a:br>
              <a:rPr lang="de-DE" baseline="0" dirty="0" smtClean="0"/>
            </a:br>
            <a:r>
              <a:rPr lang="de-DE" baseline="0" dirty="0" smtClean="0"/>
              <a:t>Tante: freundliches Wesen, sie lacht, respektiert sein Verhalten, sorgt sich um ihn, klug, mütterlich, fromm, nicht intellektuell</a:t>
            </a:r>
          </a:p>
          <a:p>
            <a:r>
              <a:rPr lang="de-DE" baseline="0" dirty="0" smtClean="0"/>
              <a:t>Neffe: fleißig, „hingerissen […] anbetend […] vor dem Gott der Technik“</a:t>
            </a:r>
            <a:br>
              <a:rPr lang="de-DE" baseline="0" dirty="0" smtClean="0"/>
            </a:br>
            <a:r>
              <a:rPr lang="de-DE" baseline="0" dirty="0" smtClean="0">
                <a:sym typeface="Wingdings" panose="05000000000000000000" pitchFamily="2" charset="2"/>
              </a:rPr>
              <a:t> Harry hat andere Ansichten (Religion, Technik), jedoch ist er nachsichtig mit ihr und belehrt sie „scherzhaft und spielend“</a:t>
            </a:r>
          </a:p>
          <a:p>
            <a:r>
              <a:rPr lang="de-DE" i="1" baseline="0" dirty="0" smtClean="0">
                <a:sym typeface="Wingdings" panose="05000000000000000000" pitchFamily="2" charset="2"/>
              </a:rPr>
              <a:t>Seine gute Laune und Großzügigkeit entspringt sicherlich auch seiner momentanen Lage, er steht kurz davor Hermine erneut zu treffen.</a:t>
            </a:r>
            <a:endParaRPr lang="de-DE" i="1" dirty="0" smtClean="0"/>
          </a:p>
          <a:p>
            <a:endParaRPr lang="de-DE" dirty="0" smtClean="0"/>
          </a:p>
          <a:p>
            <a:endParaRPr lang="de-DE" dirty="0" smtClean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Hermann Hesse "Der Steppenwolf" - Figurenkonstellation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1820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AA als Möglichkeit der gemeinsamen Erarbeitung</a:t>
            </a:r>
          </a:p>
          <a:p>
            <a:endParaRPr lang="de-DE" dirty="0" smtClean="0"/>
          </a:p>
          <a:p>
            <a:r>
              <a:rPr lang="de-DE" b="1" dirty="0" smtClean="0"/>
              <a:t>Begegnung</a:t>
            </a:r>
            <a:r>
              <a:rPr lang="de-DE" dirty="0" smtClean="0"/>
              <a:t>: steif, kurzsichtig, jung, herzlich, artig, gelehrt,</a:t>
            </a:r>
            <a:r>
              <a:rPr lang="de-DE" baseline="0" dirty="0" smtClean="0"/>
              <a:t> achtbarer Biedermann; S. 100: Idealist, Gläubiger</a:t>
            </a:r>
            <a:br>
              <a:rPr lang="de-DE" baseline="0" dirty="0" smtClean="0"/>
            </a:br>
            <a:r>
              <a:rPr lang="de-DE" baseline="0" dirty="0" smtClean="0">
                <a:sym typeface="Wingdings" panose="05000000000000000000" pitchFamily="2" charset="2"/>
              </a:rPr>
              <a:t> Harry ist einsam und verzweifelt, er hasst sich dafür, die Einladung so begierig angenommen zu haben; er sehnt sich „nach ein wenig Menschengeruch, Schwatz und Geselligkeit“ (101)</a:t>
            </a:r>
          </a:p>
          <a:p>
            <a:r>
              <a:rPr lang="de-DE" baseline="0" dirty="0" smtClean="0">
                <a:sym typeface="Wingdings" panose="05000000000000000000" pitchFamily="2" charset="2"/>
              </a:rPr>
              <a:t> er fürchtet sich vor dem „</a:t>
            </a:r>
            <a:r>
              <a:rPr lang="de-DE" baseline="0" dirty="0" err="1" smtClean="0">
                <a:sym typeface="Wingdings" panose="05000000000000000000" pitchFamily="2" charset="2"/>
              </a:rPr>
              <a:t>Geschwatze</a:t>
            </a:r>
            <a:r>
              <a:rPr lang="de-DE" baseline="0" dirty="0" smtClean="0">
                <a:sym typeface="Wingdings" panose="05000000000000000000" pitchFamily="2" charset="2"/>
              </a:rPr>
              <a:t>“ und der „Betrachtung fremden Familienglücks“ (100)</a:t>
            </a:r>
            <a:endParaRPr lang="de-DE" dirty="0" smtClean="0"/>
          </a:p>
          <a:p>
            <a:endParaRPr lang="de-DE" baseline="0" dirty="0" smtClean="0"/>
          </a:p>
          <a:p>
            <a:r>
              <a:rPr lang="de-DE" b="1" baseline="0" dirty="0" smtClean="0"/>
              <a:t>Einladung</a:t>
            </a:r>
            <a:r>
              <a:rPr lang="de-DE" baseline="0" dirty="0" smtClean="0"/>
              <a:t>: „Der Abend wurde denn auch entsprechend wunderbar“ (103) – „die Schiefheit und Komik der Situation fand alsbald den denkbar hübschesten Ausdruck“ (105)</a:t>
            </a:r>
            <a:br>
              <a:rPr lang="de-DE" baseline="0" dirty="0" smtClean="0"/>
            </a:br>
            <a:r>
              <a:rPr lang="de-DE" baseline="0" dirty="0" smtClean="0"/>
              <a:t>Haller bemüht sich „immer irgend etwas Harmloses zu sagen“ (106), jedoch werden die unüberbrückbaren Unterschiede, die gegensätzlichen Ansichten z.B. hier deutlich: an der Radierung Goethes (104 und 107) – einer Zeitung der </a:t>
            </a:r>
            <a:r>
              <a:rPr lang="de-DE" baseline="0" dirty="0" err="1" smtClean="0"/>
              <a:t>Miltiaristen</a:t>
            </a:r>
            <a:r>
              <a:rPr lang="de-DE" baseline="0" dirty="0" smtClean="0"/>
              <a:t> – und </a:t>
            </a:r>
            <a:r>
              <a:rPr lang="de-DE" baseline="0" dirty="0" err="1" smtClean="0"/>
              <a:t>Kriegshetzepartei</a:t>
            </a:r>
            <a:r>
              <a:rPr lang="de-DE" baseline="0" dirty="0" smtClean="0"/>
              <a:t> (105)</a:t>
            </a:r>
          </a:p>
          <a:p>
            <a:r>
              <a:rPr lang="de-DE" baseline="0" dirty="0" smtClean="0"/>
              <a:t>Haller fühlt sich extrem unwohl, versucht höflich zu lügen und „kämpft mit dem Ekel bei jedem Wort“ (106) bis er schließlich geht.</a:t>
            </a:r>
            <a:endParaRPr lang="de-DE" dirty="0" smtClean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Hermann Hesse "Der Steppenwolf" - Figurenkonstellation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1820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u="sng" baseline="0" dirty="0" smtClean="0"/>
              <a:t>AA Gruppenarbeit/Erarbeitung:</a:t>
            </a:r>
          </a:p>
          <a:p>
            <a:r>
              <a:rPr lang="de-DE" b="0" u="none" baseline="0" dirty="0" smtClean="0"/>
              <a:t>Arbeitsteilig die unterschiedlichen Gruppen („Die Unsterblichen“, „Das Bürgertum“, „Hermine / Pablo / Maria“) erarbeiten.</a:t>
            </a:r>
          </a:p>
          <a:p>
            <a:r>
              <a:rPr lang="de-DE" b="0" u="none" baseline="0" dirty="0" smtClean="0"/>
              <a:t>Wesentliche Textstellen können vorgegeben und als vorbereitende Hausaufgabe gestellt werden.</a:t>
            </a:r>
          </a:p>
          <a:p>
            <a:r>
              <a:rPr lang="de-DE" b="0" u="none" baseline="0" dirty="0" smtClean="0"/>
              <a:t>Leitfragen bei der Erarbeitung könnten sein:</a:t>
            </a:r>
          </a:p>
          <a:p>
            <a:pPr marL="228600" indent="-228600">
              <a:buFont typeface="+mj-lt"/>
              <a:buAutoNum type="arabicPeriod"/>
            </a:pPr>
            <a:r>
              <a:rPr lang="de-DE" b="0" u="none" dirty="0" smtClean="0"/>
              <a:t>Wie werden die Figuren charakterisiert? Was erfahren</a:t>
            </a:r>
            <a:r>
              <a:rPr lang="de-DE" b="0" u="none" baseline="0" dirty="0" smtClean="0"/>
              <a:t> wir aus den Textstellen über ihr Aussehen, ihr Verhalten, ?</a:t>
            </a:r>
            <a:endParaRPr lang="de-DE" b="0" u="none" dirty="0" smtClean="0"/>
          </a:p>
          <a:p>
            <a:pPr marL="228600" indent="-228600">
              <a:buFont typeface="+mj-lt"/>
              <a:buAutoNum type="arabicPeriod"/>
            </a:pPr>
            <a:r>
              <a:rPr lang="de-DE" b="0" u="none" dirty="0" smtClean="0"/>
              <a:t>Welche</a:t>
            </a:r>
            <a:r>
              <a:rPr lang="de-DE" b="0" u="none" baseline="0" dirty="0" smtClean="0"/>
              <a:t> Einstellung Harry Hallers gegenüber der Gruppierung/der Personen wird deutlich?</a:t>
            </a:r>
          </a:p>
          <a:p>
            <a:pPr marL="228600" indent="-228600">
              <a:buFont typeface="+mj-lt"/>
              <a:buAutoNum type="arabicPeriod"/>
            </a:pPr>
            <a:r>
              <a:rPr lang="de-DE" b="0" u="none" baseline="0" dirty="0" smtClean="0"/>
              <a:t>Welchen Einfluss haben sie auf Harry Hallers Entwicklung? Was ist somit ihre </a:t>
            </a:r>
            <a:r>
              <a:rPr lang="de-DE" b="1" u="none" baseline="0" dirty="0" smtClean="0"/>
              <a:t>Funktion</a:t>
            </a:r>
            <a:r>
              <a:rPr lang="de-DE" b="0" u="none" baseline="0" dirty="0" smtClean="0"/>
              <a:t>?</a:t>
            </a:r>
            <a:endParaRPr lang="de-DE" b="0" u="none" dirty="0" smtClean="0"/>
          </a:p>
          <a:p>
            <a:endParaRPr lang="de-DE" dirty="0" smtClean="0"/>
          </a:p>
          <a:p>
            <a:r>
              <a:rPr lang="de-DE" b="1" dirty="0" smtClean="0"/>
              <a:t>Exemplarische</a:t>
            </a:r>
            <a:r>
              <a:rPr lang="de-DE" b="1" baseline="0" dirty="0" smtClean="0"/>
              <a:t> Erarbeitung an Goethe. </a:t>
            </a:r>
            <a:r>
              <a:rPr lang="de-DE" baseline="0" dirty="0" smtClean="0"/>
              <a:t>Die anderen Unsterblichen sollten benannt werden (z.B. Mozart, Haydn, Nietzsche)</a:t>
            </a:r>
          </a:p>
          <a:p>
            <a:r>
              <a:rPr lang="de-DE" b="1" baseline="0" dirty="0" smtClean="0"/>
              <a:t>Alternative: Mozart </a:t>
            </a:r>
            <a:r>
              <a:rPr lang="de-DE" baseline="0" dirty="0" smtClean="0"/>
              <a:t>(der mit Pablo im Magischen Theater zu einer Person verschmilzt – vermeintliche Gegensätze verschmelzen)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de-DE" smtClean="0"/>
              <a:t>Hermann Hesse "Der Steppenwolf" - Figurenkonstellation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5369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3906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4598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6635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5784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478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6307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1678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3445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8871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037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4104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8FABD-5E98-450E-B616-46644C5590A7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423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</p:spPr>
        <p:txBody>
          <a:bodyPr>
            <a:normAutofit/>
          </a:bodyPr>
          <a:lstStyle/>
          <a:p>
            <a:r>
              <a:rPr lang="de-DE" dirty="0" smtClean="0"/>
              <a:t>Figuren(gruppen)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Der </a:t>
            </a:r>
            <a:r>
              <a:rPr lang="de-DE" dirty="0" smtClean="0"/>
              <a:t>Steppenwolf</a:t>
            </a:r>
            <a:br>
              <a:rPr lang="de-DE" dirty="0" smtClean="0"/>
            </a:br>
            <a:r>
              <a:rPr lang="de-DE" dirty="0" smtClean="0"/>
              <a:t>Bürgertum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Hinweise in den Notizen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085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3059832" y="2852936"/>
            <a:ext cx="2952328" cy="136815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solidFill>
                  <a:schemeClr val="tx1"/>
                </a:solidFill>
              </a:rPr>
              <a:t>Harry Haller</a:t>
            </a: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45637" y="1188040"/>
            <a:ext cx="3384376" cy="58477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Die Unsterblichen</a:t>
            </a:r>
            <a:endParaRPr lang="de-DE" sz="3200" dirty="0"/>
          </a:p>
        </p:txBody>
      </p:sp>
      <p:sp>
        <p:nvSpPr>
          <p:cNvPr id="4" name="Textfeld 3"/>
          <p:cNvSpPr txBox="1"/>
          <p:nvPr/>
        </p:nvSpPr>
        <p:spPr>
          <a:xfrm>
            <a:off x="5076056" y="1188041"/>
            <a:ext cx="3384376" cy="58477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Bürgertum</a:t>
            </a:r>
            <a:endParaRPr lang="de-DE" sz="3200" dirty="0"/>
          </a:p>
        </p:txBody>
      </p:sp>
      <p:sp>
        <p:nvSpPr>
          <p:cNvPr id="5" name="Textfeld 4"/>
          <p:cNvSpPr txBox="1"/>
          <p:nvPr/>
        </p:nvSpPr>
        <p:spPr>
          <a:xfrm>
            <a:off x="2360543" y="5737611"/>
            <a:ext cx="4536504" cy="58477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Hermine / Pablo / Maria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45637" y="634043"/>
            <a:ext cx="16921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Mozart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2337825" y="634043"/>
            <a:ext cx="16921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Goethe 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5089849" y="369771"/>
            <a:ext cx="169218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Vermieterin</a:t>
            </a:r>
          </a:p>
          <a:p>
            <a:pPr algn="ctr"/>
            <a:r>
              <a:rPr lang="de-DE" dirty="0" smtClean="0"/>
              <a:t>Herausgeber 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6782037" y="369770"/>
            <a:ext cx="169218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Professor</a:t>
            </a:r>
          </a:p>
          <a:p>
            <a:pPr algn="ctr"/>
            <a:r>
              <a:rPr lang="de-DE" dirty="0" smtClean="0"/>
              <a:t>Seine Frau</a:t>
            </a:r>
            <a:endParaRPr lang="de-DE" dirty="0"/>
          </a:p>
        </p:txBody>
      </p:sp>
      <p:sp>
        <p:nvSpPr>
          <p:cNvPr id="11" name="Pfeil nach unten 10"/>
          <p:cNvSpPr/>
          <p:nvPr/>
        </p:nvSpPr>
        <p:spPr>
          <a:xfrm rot="18770666">
            <a:off x="2437603" y="1859834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Pfeil nach unten 11"/>
          <p:cNvSpPr/>
          <p:nvPr/>
        </p:nvSpPr>
        <p:spPr>
          <a:xfrm rot="2857373">
            <a:off x="5822533" y="1945608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Pfeil nach unten 12"/>
          <p:cNvSpPr/>
          <p:nvPr/>
        </p:nvSpPr>
        <p:spPr>
          <a:xfrm rot="10800000">
            <a:off x="4077983" y="4293096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4463988" y="28407"/>
            <a:ext cx="4608512" cy="2319266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559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7828" y="1287645"/>
            <a:ext cx="8526660" cy="52376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 smtClean="0"/>
              <a:t>Der kleine Vorplatz mit </a:t>
            </a:r>
            <a:br>
              <a:rPr lang="de-DE" u="sng" dirty="0" smtClean="0"/>
            </a:br>
            <a:r>
              <a:rPr lang="de-DE" u="sng" dirty="0" smtClean="0"/>
              <a:t>der Araukarie</a:t>
            </a:r>
            <a:r>
              <a:rPr lang="de-DE" dirty="0" smtClean="0"/>
              <a:t> </a:t>
            </a:r>
            <a:r>
              <a:rPr lang="de-DE" dirty="0" smtClean="0"/>
              <a:t> </a:t>
            </a:r>
            <a:r>
              <a:rPr lang="de-DE" sz="2400" dirty="0" smtClean="0"/>
              <a:t>S. </a:t>
            </a:r>
            <a:r>
              <a:rPr lang="de-DE" sz="2400" dirty="0" smtClean="0"/>
              <a:t>20, Z. 32 bis S. 23, Z. 3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800" dirty="0" smtClean="0"/>
              <a:t>Wie wird der Vorplatz beschrieben?</a:t>
            </a:r>
            <a:br>
              <a:rPr lang="de-DE" sz="2800" dirty="0" smtClean="0"/>
            </a:br>
            <a:r>
              <a:rPr lang="de-DE" sz="2800" dirty="0" smtClean="0"/>
              <a:t>Welche Eigenschaften verbindet Harry Haller damit?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800" dirty="0" smtClean="0"/>
              <a:t>Wie bewertet Harry Haller diese Eigenschaften?</a:t>
            </a:r>
          </a:p>
          <a:p>
            <a:pPr marL="0" indent="0">
              <a:buNone/>
            </a:pPr>
            <a:r>
              <a:rPr lang="de-DE" u="sng" dirty="0" smtClean="0"/>
              <a:t>Teestunde</a:t>
            </a:r>
            <a:r>
              <a:rPr lang="de-DE" dirty="0" smtClean="0"/>
              <a:t>	</a:t>
            </a:r>
            <a:r>
              <a:rPr lang="de-DE" sz="2400" dirty="0" smtClean="0"/>
              <a:t>S. 133, Z.12  bis S. 135, Z. 26</a:t>
            </a:r>
            <a:endParaRPr lang="de-DE" u="sng" dirty="0" smtClean="0"/>
          </a:p>
          <a:p>
            <a:pPr marL="514350" indent="-514350">
              <a:buFont typeface="+mj-lt"/>
              <a:buAutoNum type="arabicPeriod"/>
            </a:pPr>
            <a:r>
              <a:rPr lang="de-DE" sz="2800" dirty="0" smtClean="0"/>
              <a:t>Wie wird die „Tante“ / Vermieterin bzw. der Neffe beschrieben?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800" dirty="0" smtClean="0"/>
              <a:t>Welche Einstellung Hallers gegenüber den beiden wird deutlich?</a:t>
            </a:r>
            <a:endParaRPr lang="de-DE" sz="2800" dirty="0" smtClean="0"/>
          </a:p>
          <a:p>
            <a:endParaRPr lang="de-DE" sz="2500" dirty="0" smtClean="0"/>
          </a:p>
          <a:p>
            <a:endParaRPr lang="de-DE" dirty="0" smtClean="0"/>
          </a:p>
          <a:p>
            <a:endParaRPr lang="de-DE" dirty="0" smtClean="0"/>
          </a:p>
          <a:p>
            <a:pPr marL="0" indent="0">
              <a:buNone/>
            </a:pPr>
            <a:endParaRPr lang="de-DE" u="sng" dirty="0"/>
          </a:p>
        </p:txBody>
      </p:sp>
      <p:sp>
        <p:nvSpPr>
          <p:cNvPr id="5" name="Titel 4"/>
          <p:cNvSpPr txBox="1">
            <a:spLocks noGrp="1"/>
          </p:cNvSpPr>
          <p:nvPr>
            <p:ph type="title"/>
          </p:nvPr>
        </p:nvSpPr>
        <p:spPr>
          <a:xfrm>
            <a:off x="457200" y="553750"/>
            <a:ext cx="8229600" cy="58477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de-DE" sz="3200" dirty="0" smtClean="0"/>
              <a:t>Bürgertum</a:t>
            </a:r>
            <a:endParaRPr lang="de-DE" sz="32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04664"/>
            <a:ext cx="2295228" cy="176596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935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7828" y="1988840"/>
            <a:ext cx="8526660" cy="453650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u="sng" dirty="0" smtClean="0"/>
              <a:t>Die Begegnung mit dem Professor</a:t>
            </a:r>
          </a:p>
          <a:p>
            <a:pPr marL="0" indent="0">
              <a:buNone/>
            </a:pPr>
            <a:r>
              <a:rPr lang="de-DE" sz="2800" dirty="0" smtClean="0"/>
              <a:t>S. 98ff.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800" dirty="0" smtClean="0"/>
              <a:t>Wie wird er beschrieben?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800" dirty="0" smtClean="0"/>
              <a:t>Warum nimmt Harry Haller die Einladung an?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800" dirty="0" smtClean="0"/>
              <a:t>Wie beschreibt Harry Haller die Auswirkungen auf sich?</a:t>
            </a:r>
          </a:p>
          <a:p>
            <a:pPr marL="0" indent="0">
              <a:buNone/>
            </a:pPr>
            <a:r>
              <a:rPr lang="de-DE" u="sng" dirty="0" smtClean="0"/>
              <a:t>Die Einladung beim Professor</a:t>
            </a:r>
            <a:r>
              <a:rPr lang="de-DE" dirty="0" smtClean="0"/>
              <a:t> 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bis S. 103 bis 109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800" dirty="0" smtClean="0"/>
              <a:t>Was erlebt Harry Haller bei der Einladung?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800" dirty="0" smtClean="0"/>
              <a:t>Wie wirkt sich der Besuch auf Harry Haller aus?</a:t>
            </a:r>
            <a:endParaRPr lang="de-DE" sz="2500" dirty="0" smtClean="0"/>
          </a:p>
          <a:p>
            <a:endParaRPr lang="de-DE" dirty="0" smtClean="0"/>
          </a:p>
          <a:p>
            <a:endParaRPr lang="de-DE" dirty="0" smtClean="0"/>
          </a:p>
          <a:p>
            <a:pPr marL="0" indent="0">
              <a:buNone/>
            </a:pPr>
            <a:endParaRPr lang="de-DE" u="sng" dirty="0"/>
          </a:p>
        </p:txBody>
      </p:sp>
      <p:sp>
        <p:nvSpPr>
          <p:cNvPr id="5" name="Titel 4"/>
          <p:cNvSpPr txBox="1">
            <a:spLocks noGrp="1"/>
          </p:cNvSpPr>
          <p:nvPr>
            <p:ph type="title"/>
          </p:nvPr>
        </p:nvSpPr>
        <p:spPr>
          <a:xfrm>
            <a:off x="457200" y="553750"/>
            <a:ext cx="8229600" cy="58477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de-DE" sz="3200" dirty="0" smtClean="0"/>
              <a:t>Bürgertum</a:t>
            </a:r>
            <a:endParaRPr lang="de-DE" sz="32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04664"/>
            <a:ext cx="2295228" cy="176596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689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9946" y="-9729"/>
            <a:ext cx="4687887" cy="239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llipse 1"/>
          <p:cNvSpPr/>
          <p:nvPr/>
        </p:nvSpPr>
        <p:spPr>
          <a:xfrm>
            <a:off x="3059832" y="2852936"/>
            <a:ext cx="2952328" cy="136815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solidFill>
                  <a:schemeClr val="tx1"/>
                </a:solidFill>
              </a:rPr>
              <a:t>Harry Haller</a:t>
            </a: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45637" y="1188040"/>
            <a:ext cx="3384376" cy="58477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Die Unsterblichen</a:t>
            </a:r>
            <a:endParaRPr lang="de-DE" sz="3200" dirty="0"/>
          </a:p>
        </p:txBody>
      </p:sp>
      <p:sp>
        <p:nvSpPr>
          <p:cNvPr id="4" name="Textfeld 3"/>
          <p:cNvSpPr txBox="1"/>
          <p:nvPr/>
        </p:nvSpPr>
        <p:spPr>
          <a:xfrm>
            <a:off x="5076056" y="1188041"/>
            <a:ext cx="3384376" cy="58477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Bürgertum</a:t>
            </a:r>
            <a:endParaRPr lang="de-DE" sz="3200" dirty="0"/>
          </a:p>
        </p:txBody>
      </p:sp>
      <p:sp>
        <p:nvSpPr>
          <p:cNvPr id="5" name="Textfeld 4"/>
          <p:cNvSpPr txBox="1"/>
          <p:nvPr/>
        </p:nvSpPr>
        <p:spPr>
          <a:xfrm>
            <a:off x="2360543" y="5737611"/>
            <a:ext cx="4536504" cy="58477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Hermine / Pablo / Maria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45637" y="634043"/>
            <a:ext cx="16921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Mozart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2337825" y="634043"/>
            <a:ext cx="16921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Goethe 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5089849" y="369771"/>
            <a:ext cx="169218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Vermieterin</a:t>
            </a:r>
          </a:p>
          <a:p>
            <a:pPr algn="ctr"/>
            <a:r>
              <a:rPr lang="de-DE" dirty="0" smtClean="0"/>
              <a:t>Herausgeber 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6782037" y="369770"/>
            <a:ext cx="169218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Professor</a:t>
            </a:r>
          </a:p>
          <a:p>
            <a:pPr algn="ctr"/>
            <a:r>
              <a:rPr lang="de-DE" dirty="0" smtClean="0"/>
              <a:t>Seine Frau</a:t>
            </a:r>
            <a:endParaRPr lang="de-DE" dirty="0"/>
          </a:p>
        </p:txBody>
      </p:sp>
      <p:sp>
        <p:nvSpPr>
          <p:cNvPr id="11" name="Pfeil nach unten 10"/>
          <p:cNvSpPr/>
          <p:nvPr/>
        </p:nvSpPr>
        <p:spPr>
          <a:xfrm rot="18770666">
            <a:off x="2437603" y="1859834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Pfeil nach unten 11"/>
          <p:cNvSpPr/>
          <p:nvPr/>
        </p:nvSpPr>
        <p:spPr>
          <a:xfrm rot="2857373">
            <a:off x="5822533" y="1945608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Pfeil nach unten 12"/>
          <p:cNvSpPr/>
          <p:nvPr/>
        </p:nvSpPr>
        <p:spPr>
          <a:xfrm rot="10800000">
            <a:off x="4077983" y="4293096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645637" y="1916832"/>
            <a:ext cx="7448619" cy="3539430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rgbClr val="FF0000"/>
                </a:solidFill>
              </a:rPr>
              <a:t>Positive / nachsichtige Einstellung gegenüber der Vermieterin, sie steht für Harrys Herkunft / Kindheit.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rgbClr val="FF0000"/>
                </a:solidFill>
              </a:rPr>
              <a:t>Negative / erbitterte Einstellung gegenüber dem Professor und seiner Frau, sie verkörpern für Harry all das, was er verabscheut (Heuchelei, Pharisäertum)</a:t>
            </a:r>
            <a:endParaRPr lang="de-DE" sz="2800" dirty="0" smtClean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DE" sz="2800" b="1" dirty="0" smtClean="0">
                <a:solidFill>
                  <a:srgbClr val="FF0000"/>
                </a:solidFill>
              </a:rPr>
              <a:t>Erinnern Harry an seine bourgeoise Seite</a:t>
            </a:r>
            <a:endParaRPr lang="de-DE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226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429</Words>
  <Application>Microsoft Office PowerPoint</Application>
  <PresentationFormat>Bildschirmpräsentation (4:3)</PresentationFormat>
  <Paragraphs>78</Paragraphs>
  <Slides>5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</vt:lpstr>
      <vt:lpstr>Figuren(gruppen) Der Steppenwolf Bürgertum</vt:lpstr>
      <vt:lpstr>PowerPoint-Präsentation</vt:lpstr>
      <vt:lpstr>Bürgertum</vt:lpstr>
      <vt:lpstr>Bürgertum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Figurenkonstellation Der Steppenwolf</dc:title>
  <dc:creator>Blennemann</dc:creator>
  <cp:lastModifiedBy>Blennemann</cp:lastModifiedBy>
  <cp:revision>39</cp:revision>
  <cp:lastPrinted>2017-12-10T14:41:46Z</cp:lastPrinted>
  <dcterms:created xsi:type="dcterms:W3CDTF">2017-12-08T14:58:59Z</dcterms:created>
  <dcterms:modified xsi:type="dcterms:W3CDTF">2018-01-12T15:24:35Z</dcterms:modified>
</cp:coreProperties>
</file>