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7" r:id="rId4"/>
    <p:sldId id="279" r:id="rId5"/>
    <p:sldId id="278" r:id="rId6"/>
    <p:sldId id="262" r:id="rId7"/>
    <p:sldId id="280" r:id="rId8"/>
    <p:sldId id="276" r:id="rId9"/>
    <p:sldId id="281" r:id="rId10"/>
    <p:sldId id="282" r:id="rId11"/>
  </p:sldIdLst>
  <p:sldSz cx="9144000" cy="6858000" type="screen4x3"/>
  <p:notesSz cx="6858000" cy="96869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8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057" autoAdjust="0"/>
  </p:normalViewPr>
  <p:slideViewPr>
    <p:cSldViewPr>
      <p:cViewPr>
        <p:scale>
          <a:sx n="53" d="100"/>
          <a:sy n="53" d="100"/>
        </p:scale>
        <p:origin x="-1344" y="-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CE99C-B696-46E7-8D23-9C9C50202D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2738787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8063" y="727075"/>
            <a:ext cx="4841875" cy="363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01290"/>
            <a:ext cx="5486400" cy="43591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DE581-4583-4D84-B3E5-E2887E6FEE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672424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7234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747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Leitfragen:</a:t>
            </a:r>
          </a:p>
          <a:p>
            <a:r>
              <a:rPr lang="de-DE" b="1" dirty="0" smtClean="0"/>
              <a:t>Habt ihr Idole?</a:t>
            </a:r>
            <a:r>
              <a:rPr lang="de-DE" dirty="0" smtClean="0"/>
              <a:t> (</a:t>
            </a:r>
            <a:r>
              <a:rPr lang="de-DE" dirty="0" err="1" smtClean="0"/>
              <a:t>Youtuber</a:t>
            </a:r>
            <a:r>
              <a:rPr lang="de-DE" dirty="0" smtClean="0"/>
              <a:t>,</a:t>
            </a:r>
            <a:r>
              <a:rPr lang="de-DE" baseline="0" dirty="0" smtClean="0"/>
              <a:t> Gamer, Sportler etc.) – Was zeichnet sie aus? – Was macht sie zu ihren Idolen? Etc.</a:t>
            </a:r>
          </a:p>
          <a:p>
            <a:r>
              <a:rPr lang="de-DE" b="1" baseline="0" dirty="0" smtClean="0"/>
              <a:t>Welche Vorbilder hat Harry Haller? </a:t>
            </a:r>
            <a:r>
              <a:rPr lang="de-DE" baseline="0" dirty="0" smtClean="0">
                <a:sym typeface="Wingdings" panose="05000000000000000000" pitchFamily="2" charset="2"/>
              </a:rPr>
              <a:t> Die Unsterblichen – Was zeichnet sie aus? – Was bewundert er an ihnen?</a:t>
            </a:r>
            <a:endParaRPr lang="de-DE" baseline="0" dirty="0" smtClean="0"/>
          </a:p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369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Leitfragen:</a:t>
            </a:r>
          </a:p>
          <a:p>
            <a:pPr marL="0" indent="0">
              <a:buFont typeface="Wingdings"/>
              <a:buNone/>
            </a:pPr>
            <a:endParaRPr lang="de-D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369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Leitfragen:</a:t>
            </a:r>
          </a:p>
          <a:p>
            <a:r>
              <a:rPr lang="de-DE" b="1" dirty="0" smtClean="0"/>
              <a:t>Eine andere Figurengruppe</a:t>
            </a:r>
            <a:r>
              <a:rPr lang="de-DE" b="1" baseline="0" dirty="0" smtClean="0"/>
              <a:t> hat Harry Haller ebenso maßgeblich geprägt.</a:t>
            </a:r>
            <a:r>
              <a:rPr lang="de-DE" baseline="0" dirty="0" smtClean="0"/>
              <a:t> Sie ist stark mit seiner Vergangenheit, seiner Kindheit verknüpft.</a:t>
            </a:r>
          </a:p>
          <a:p>
            <a:pPr marL="171450" indent="-171450">
              <a:buFont typeface="Wingdings"/>
              <a:buChar char="à"/>
            </a:pPr>
            <a:r>
              <a:rPr lang="de-DE" baseline="0" dirty="0" smtClean="0">
                <a:sym typeface="Wingdings" panose="05000000000000000000" pitchFamily="2" charset="2"/>
              </a:rPr>
              <a:t>Das Bürgertum (einschweben lassen)</a:t>
            </a:r>
          </a:p>
          <a:p>
            <a:pPr marL="0" indent="0">
              <a:buFont typeface="Wingdings"/>
              <a:buNone/>
            </a:pPr>
            <a:r>
              <a:rPr lang="de-DE" b="1" baseline="0" dirty="0" smtClean="0">
                <a:sym typeface="Wingdings" panose="05000000000000000000" pitchFamily="2" charset="2"/>
              </a:rPr>
              <a:t>Wer gehört in diese Gruppe? </a:t>
            </a:r>
            <a:r>
              <a:rPr lang="de-DE" baseline="0" dirty="0" smtClean="0">
                <a:sym typeface="Wingdings" panose="05000000000000000000" pitchFamily="2" charset="2"/>
              </a:rPr>
              <a:t>– Sie lässt sich in zwei Untergruppen einteilen. </a:t>
            </a:r>
          </a:p>
          <a:p>
            <a:pPr marL="0" indent="0">
              <a:buFont typeface="Wingdings"/>
              <a:buNone/>
            </a:pPr>
            <a:r>
              <a:rPr lang="de-DE" baseline="0" dirty="0" smtClean="0">
                <a:sym typeface="Wingdings" panose="05000000000000000000" pitchFamily="2" charset="2"/>
              </a:rPr>
              <a:t> Vermieterin / Herausgeber und Professor und Frau</a:t>
            </a:r>
          </a:p>
          <a:p>
            <a:pPr marL="0" indent="0">
              <a:buFont typeface="Wingdings"/>
              <a:buNone/>
            </a:pPr>
            <a:endParaRPr lang="de-D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369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Leitfragen:</a:t>
            </a:r>
          </a:p>
          <a:p>
            <a:r>
              <a:rPr lang="de-DE" b="1" dirty="0" smtClean="0"/>
              <a:t>Eine dritte Gruppe an Personen übt einen Einfluss auf Harry Haller aus.</a:t>
            </a:r>
            <a:r>
              <a:rPr lang="de-DE" b="0" dirty="0" smtClean="0"/>
              <a:t> </a:t>
            </a:r>
          </a:p>
          <a:p>
            <a:r>
              <a:rPr lang="de-DE" b="0" baseline="0" dirty="0" smtClean="0">
                <a:sym typeface="Wingdings" panose="05000000000000000000" pitchFamily="2" charset="2"/>
              </a:rPr>
              <a:t> Hermine, Pablo, Maria</a:t>
            </a:r>
            <a:endParaRPr lang="de-DE" baseline="0" dirty="0" smtClean="0">
              <a:sym typeface="Wingdings" panose="05000000000000000000" pitchFamily="2" charset="2"/>
            </a:endParaRPr>
          </a:p>
          <a:p>
            <a:pPr marL="0" indent="0">
              <a:buFont typeface="Wingdings"/>
              <a:buNone/>
            </a:pPr>
            <a:endParaRPr lang="de-D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369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Harry Hallers</a:t>
            </a:r>
            <a:r>
              <a:rPr lang="de-DE" b="1" baseline="0" dirty="0" smtClean="0"/>
              <a:t> Ziel? </a:t>
            </a:r>
          </a:p>
          <a:p>
            <a:r>
              <a:rPr lang="de-DE" b="1" baseline="0" dirty="0" smtClean="0"/>
              <a:t>Das Problem dabei?</a:t>
            </a:r>
          </a:p>
          <a:p>
            <a:r>
              <a:rPr lang="de-DE" b="0" baseline="0" dirty="0" smtClean="0"/>
              <a:t>Wodurch wird diese Sichtweise beeinflusst?</a:t>
            </a:r>
          </a:p>
          <a:p>
            <a:r>
              <a:rPr lang="de-DE" b="0" baseline="0" dirty="0" smtClean="0"/>
              <a:t>Wie gelangt er an sein Ziel?</a:t>
            </a:r>
          </a:p>
          <a:p>
            <a:r>
              <a:rPr lang="de-DE" b="1" u="sng" baseline="0" dirty="0" smtClean="0"/>
              <a:t>AA Gruppenarbeit/Erarbeitung</a:t>
            </a:r>
          </a:p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369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u="sng" baseline="0" dirty="0" smtClean="0"/>
              <a:t>AA Gruppenarbeit/Erarbeitung:</a:t>
            </a:r>
          </a:p>
          <a:p>
            <a:r>
              <a:rPr lang="de-DE" b="0" u="none" baseline="0" dirty="0" smtClean="0"/>
              <a:t>Arbeitsteilig die unterschiedlichen Gruppen („Die Unsterblichen“, „Das Bürgertum“, „Hermine / Pablo / Maria“) erarbeiten.</a:t>
            </a:r>
          </a:p>
          <a:p>
            <a:r>
              <a:rPr lang="de-DE" b="0" u="none" baseline="0" dirty="0" smtClean="0"/>
              <a:t>Wesentliche Textstellen können vorgegeben und als vorbereitende Hausaufgabe gestellt werden.</a:t>
            </a:r>
          </a:p>
          <a:p>
            <a:r>
              <a:rPr lang="de-DE" b="0" u="none" baseline="0" dirty="0" smtClean="0"/>
              <a:t>Leitfragen bei der Erarbeitung könnten sein:</a:t>
            </a:r>
          </a:p>
          <a:p>
            <a:pPr marL="228600" indent="-228600">
              <a:buFont typeface="+mj-lt"/>
              <a:buAutoNum type="arabicPeriod"/>
            </a:pPr>
            <a:r>
              <a:rPr lang="de-DE" b="0" u="none" dirty="0" smtClean="0"/>
              <a:t>Wie werden die Figuren charakterisiert? Was erfahren</a:t>
            </a:r>
            <a:r>
              <a:rPr lang="de-DE" b="0" u="none" baseline="0" dirty="0" smtClean="0"/>
              <a:t> wir aus den Textstellen über ihr Aussehen, ihr Verhalten?</a:t>
            </a:r>
            <a:endParaRPr lang="de-DE" b="0" u="none" dirty="0" smtClean="0"/>
          </a:p>
          <a:p>
            <a:pPr marL="228600" indent="-228600">
              <a:buFont typeface="+mj-lt"/>
              <a:buAutoNum type="arabicPeriod"/>
            </a:pPr>
            <a:r>
              <a:rPr lang="de-DE" b="0" u="none" dirty="0" smtClean="0"/>
              <a:t>Welche</a:t>
            </a:r>
            <a:r>
              <a:rPr lang="de-DE" b="0" u="none" baseline="0" dirty="0" smtClean="0"/>
              <a:t> Einstellung Harry Hallers gegenüber der Gruppierung/der Personen wird deutlich?</a:t>
            </a:r>
          </a:p>
          <a:p>
            <a:pPr marL="228600" indent="-228600">
              <a:buFont typeface="+mj-lt"/>
              <a:buAutoNum type="arabicPeriod"/>
            </a:pPr>
            <a:r>
              <a:rPr lang="de-DE" b="0" u="none" baseline="0" dirty="0" smtClean="0"/>
              <a:t>Welchen Einfluss haben sie auf Harry Hallers Entwicklung? Was ist somit ihre </a:t>
            </a:r>
            <a:r>
              <a:rPr lang="de-DE" b="1" u="none" baseline="0" dirty="0" smtClean="0"/>
              <a:t>Funktion</a:t>
            </a:r>
            <a:r>
              <a:rPr lang="de-DE" b="0" u="none" baseline="0" dirty="0" smtClean="0"/>
              <a:t>?</a:t>
            </a:r>
            <a:endParaRPr lang="de-DE" b="0" u="none" dirty="0" smtClean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463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Arbeitsblatt: diese Folie mittig ausdrucken, die </a:t>
            </a:r>
            <a:r>
              <a:rPr lang="de-DE" dirty="0" err="1" smtClean="0"/>
              <a:t>SuS</a:t>
            </a:r>
            <a:r>
              <a:rPr lang="de-DE" baseline="0" dirty="0" smtClean="0"/>
              <a:t> ergänzen dann handschriftlich 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3693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1" u="sng" dirty="0" smtClean="0"/>
              <a:t>Bürgertum</a:t>
            </a:r>
            <a:r>
              <a:rPr lang="de-DE" sz="1200" dirty="0" smtClean="0"/>
              <a:t>: </a:t>
            </a:r>
          </a:p>
          <a:p>
            <a:r>
              <a:rPr lang="de-DE" sz="1200" b="1" dirty="0" smtClean="0">
                <a:solidFill>
                  <a:srgbClr val="FF0000"/>
                </a:solidFill>
              </a:rPr>
              <a:t>Hier kommt er her!</a:t>
            </a:r>
            <a:r>
              <a:rPr lang="de-DE" sz="1200" dirty="0" smtClean="0"/>
              <a:t> </a:t>
            </a:r>
            <a:r>
              <a:rPr lang="de-DE" sz="1200" dirty="0" smtClean="0">
                <a:sym typeface="Wingdings" panose="05000000000000000000" pitchFamily="2" charset="2"/>
              </a:rPr>
              <a:t> seine Kindheit und Jugend, durchaus schöne Momente</a:t>
            </a:r>
            <a:endParaRPr lang="de-DE" sz="1200" dirty="0" smtClean="0"/>
          </a:p>
          <a:p>
            <a:r>
              <a:rPr lang="de-DE" sz="1200" dirty="0" smtClean="0"/>
              <a:t>Er </a:t>
            </a:r>
            <a:r>
              <a:rPr lang="de-DE" sz="1200" b="1" dirty="0" smtClean="0"/>
              <a:t>verachtet</a:t>
            </a:r>
            <a:r>
              <a:rPr lang="de-DE" sz="1200" dirty="0" smtClean="0"/>
              <a:t> sie: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1200" dirty="0" smtClean="0"/>
              <a:t>Technikverehrer (vgl. Teestunde, Neffe bastelt an Radio, S.</a:t>
            </a:r>
            <a:r>
              <a:rPr lang="de-DE" sz="1200" baseline="0" dirty="0" smtClean="0"/>
              <a:t> 134)</a:t>
            </a:r>
            <a:endParaRPr lang="de-DE" sz="1200" dirty="0" smtClean="0"/>
          </a:p>
          <a:p>
            <a:pPr marL="457200" marR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de-DE" sz="1200" dirty="0" smtClean="0"/>
              <a:t>Kriegshetzer (vgl. Einladung beim Professor, hat </a:t>
            </a:r>
            <a:r>
              <a:rPr lang="de-DE" baseline="0" dirty="0" smtClean="0"/>
              <a:t>Zeitung der </a:t>
            </a:r>
            <a:r>
              <a:rPr lang="de-DE" baseline="0" dirty="0" err="1" smtClean="0"/>
              <a:t>Miltiaristen</a:t>
            </a:r>
            <a:r>
              <a:rPr lang="de-DE" baseline="0" dirty="0" smtClean="0"/>
              <a:t> – und </a:t>
            </a:r>
            <a:r>
              <a:rPr lang="de-DE" baseline="0" dirty="0" err="1" smtClean="0"/>
              <a:t>Kriegshetzepartei</a:t>
            </a:r>
            <a:r>
              <a:rPr lang="de-DE" baseline="0" dirty="0" smtClean="0"/>
              <a:t>, </a:t>
            </a:r>
            <a:r>
              <a:rPr lang="de-DE" sz="1200" dirty="0" smtClean="0"/>
              <a:t>S. 105)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1200" dirty="0" smtClean="0"/>
              <a:t>Heuchler (vgl. auch Selbstkritik, hat sich nicht für seine Überzeugungen an die Wand</a:t>
            </a:r>
            <a:r>
              <a:rPr lang="de-DE" sz="1200" baseline="0" dirty="0" smtClean="0"/>
              <a:t> stellen lassen</a:t>
            </a:r>
            <a:r>
              <a:rPr lang="de-DE" sz="1200" dirty="0" smtClean="0"/>
              <a:t>, S. 167)</a:t>
            </a:r>
            <a:endParaRPr lang="de-DE" sz="1100" dirty="0" smtClean="0"/>
          </a:p>
          <a:p>
            <a:pPr marL="0" indent="0">
              <a:buFont typeface="Wingdings"/>
              <a:buNone/>
            </a:pPr>
            <a:r>
              <a:rPr lang="de-DE" b="1" u="sng" dirty="0" smtClean="0"/>
              <a:t>Die Unsterblichen:</a:t>
            </a:r>
            <a:endParaRPr lang="de-DE" b="0" u="none" dirty="0" smtClean="0"/>
          </a:p>
          <a:p>
            <a:pPr algn="l"/>
            <a:r>
              <a:rPr lang="de-DE" sz="1200" b="1" dirty="0" smtClean="0"/>
              <a:t>Hier will er dazugehören! </a:t>
            </a:r>
            <a:r>
              <a:rPr lang="de-DE" sz="1200" dirty="0" smtClean="0">
                <a:sym typeface="Wingdings" panose="05000000000000000000" pitchFamily="2" charset="2"/>
              </a:rPr>
              <a:t> Deshalb liest er </a:t>
            </a:r>
            <a:r>
              <a:rPr lang="de-DE" sz="1200" smtClean="0">
                <a:sym typeface="Wingdings" panose="05000000000000000000" pitchFamily="2" charset="2"/>
              </a:rPr>
              <a:t>so viel</a:t>
            </a:r>
            <a:endParaRPr lang="de-DE" sz="1200" dirty="0" smtClean="0"/>
          </a:p>
          <a:p>
            <a:r>
              <a:rPr lang="de-DE" sz="1200" dirty="0" smtClean="0"/>
              <a:t>Er </a:t>
            </a:r>
            <a:r>
              <a:rPr lang="de-DE" sz="1200" b="1" dirty="0" smtClean="0"/>
              <a:t>bewundert</a:t>
            </a:r>
            <a:r>
              <a:rPr lang="de-DE" sz="1200" dirty="0" smtClean="0"/>
              <a:t> sie: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1100" dirty="0" smtClean="0"/>
              <a:t>Schaffen Kunstwerke </a:t>
            </a:r>
            <a:r>
              <a:rPr lang="de-DE" sz="1100" dirty="0" smtClean="0">
                <a:sym typeface="Wingdings" panose="05000000000000000000" pitchFamily="2" charset="2"/>
              </a:rPr>
              <a:t> Ewiges, Unsterbliches</a:t>
            </a:r>
            <a:endParaRPr lang="de-DE" sz="1100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sz="1100" i="1" dirty="0" smtClean="0"/>
              <a:t>Wobei er </a:t>
            </a:r>
            <a:r>
              <a:rPr lang="de-DE" sz="1100" i="1" baseline="0" dirty="0" smtClean="0"/>
              <a:t> herausfindet (Goethe-Traum, S. 122-128 und  Pablo/Mozart im magischen Theater, S 270ff.), dass die Unsterblichen gar nicht so vergeistigt sind, wie er annimmt; sie necken ihn, sind kindisch etc. und lachen auch über sich selbst (Humor als Ausweg).</a:t>
            </a:r>
            <a:endParaRPr lang="de-DE" sz="1100" i="1" dirty="0" smtClean="0"/>
          </a:p>
          <a:p>
            <a:pPr marL="0" indent="0">
              <a:buFont typeface="Wingdings"/>
              <a:buNone/>
            </a:pPr>
            <a:r>
              <a:rPr lang="de-DE" b="1" u="sng" dirty="0" smtClean="0"/>
              <a:t>Bohemiens: Hermine, Pablo,</a:t>
            </a:r>
            <a:r>
              <a:rPr lang="de-DE" b="1" u="sng" baseline="0" dirty="0" smtClean="0"/>
              <a:t> Maria:</a:t>
            </a:r>
          </a:p>
          <a:p>
            <a:pPr marL="0" indent="0">
              <a:buFont typeface="Wingdings"/>
              <a:buNone/>
            </a:pPr>
            <a:r>
              <a:rPr lang="de-DE" b="1" u="none" baseline="0" dirty="0" smtClean="0"/>
              <a:t>Diese Seite hat er an sich negiert! </a:t>
            </a:r>
            <a:r>
              <a:rPr lang="de-DE" b="0" u="none" baseline="0" dirty="0" smtClean="0">
                <a:sym typeface="Wingdings" panose="05000000000000000000" pitchFamily="2" charset="2"/>
              </a:rPr>
              <a:t> „…das ganze übrige Chaos von Fähigkeiten, Trieben, Strebungen hatte ich als lästig empfunden und mit dem Namen Steppenwolf belegt.“ (166)</a:t>
            </a:r>
            <a:endParaRPr lang="de-DE" b="1" u="non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369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90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59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663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578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47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30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167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344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887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37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10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8FABD-5E98-450E-B616-46644C5590A7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42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r>
              <a:rPr lang="de-DE" dirty="0" smtClean="0"/>
              <a:t>Überblick</a:t>
            </a:r>
            <a:br>
              <a:rPr lang="de-DE" dirty="0" smtClean="0"/>
            </a:br>
            <a:r>
              <a:rPr lang="de-DE" dirty="0" smtClean="0"/>
              <a:t>Figurenkonstellation</a:t>
            </a:r>
            <a:br>
              <a:rPr lang="de-DE" dirty="0" smtClean="0"/>
            </a:br>
            <a:r>
              <a:rPr lang="de-DE" dirty="0" smtClean="0"/>
              <a:t>Der Steppenwolf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Leitfragen, Anmerkungen und Arbeitsaufträge im Notizbereich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08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b="1" u="sng" dirty="0"/>
              <a:t>Bürgertum</a:t>
            </a:r>
            <a:r>
              <a:rPr lang="de-DE" dirty="0"/>
              <a:t>: 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FF0000"/>
                </a:solidFill>
              </a:rPr>
              <a:t>Hier </a:t>
            </a:r>
            <a:r>
              <a:rPr lang="de-DE" b="1" dirty="0">
                <a:solidFill>
                  <a:srgbClr val="FF0000"/>
                </a:solidFill>
              </a:rPr>
              <a:t>kommt er her!</a:t>
            </a:r>
            <a:r>
              <a:rPr lang="de-DE" dirty="0"/>
              <a:t> </a:t>
            </a:r>
            <a:r>
              <a:rPr lang="de-DE" dirty="0" smtClean="0"/>
              <a:t>/ </a:t>
            </a:r>
            <a:r>
              <a:rPr lang="de-DE" b="1" dirty="0" smtClean="0"/>
              <a:t>Sind ihm vertraut</a:t>
            </a:r>
            <a:r>
              <a:rPr lang="de-DE" dirty="0" smtClean="0"/>
              <a:t>.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>
                <a:sym typeface="Wingdings" panose="05000000000000000000" pitchFamily="2" charset="2"/>
              </a:rPr>
              <a:t>seine Kindheit und Jugend, durchaus schöne Momente</a:t>
            </a:r>
            <a:endParaRPr lang="de-DE" dirty="0"/>
          </a:p>
          <a:p>
            <a:r>
              <a:rPr lang="de-DE" b="1" dirty="0"/>
              <a:t>Er verachtet sie</a:t>
            </a:r>
            <a:r>
              <a:rPr lang="de-DE" dirty="0"/>
              <a:t>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dirty="0"/>
              <a:t>Technikverehrer (vgl. Teestunde, Neffe bastelt an Radio, S. 134)</a:t>
            </a:r>
          </a:p>
          <a:p>
            <a:pPr marL="457200" indent="-45720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de-DE" dirty="0"/>
              <a:t>Kriegshetzer (vgl. Einladung beim Professor, hat Zeitung </a:t>
            </a:r>
            <a:r>
              <a:rPr lang="de-DE"/>
              <a:t>der </a:t>
            </a:r>
            <a:r>
              <a:rPr lang="de-DE" smtClean="0"/>
              <a:t>Militaristen </a:t>
            </a:r>
            <a:r>
              <a:rPr lang="de-DE" dirty="0"/>
              <a:t>– und </a:t>
            </a:r>
            <a:r>
              <a:rPr lang="de-DE" dirty="0" err="1"/>
              <a:t>Kriegshetzepartei</a:t>
            </a:r>
            <a:r>
              <a:rPr lang="de-DE" dirty="0"/>
              <a:t>, S. 105)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dirty="0"/>
              <a:t>Heuchler (vgl. auch Selbstkritik, hat sich nicht für seine Überzeugungen an die Wand stellen lassen, S. 167)</a:t>
            </a:r>
            <a:endParaRPr lang="de-DE" sz="2800" dirty="0"/>
          </a:p>
          <a:p>
            <a:pPr marL="0" indent="0">
              <a:buFont typeface="Wingdings"/>
              <a:buNone/>
            </a:pPr>
            <a:r>
              <a:rPr lang="de-DE" b="1" u="sng" dirty="0"/>
              <a:t>Die Unsterblichen:</a:t>
            </a:r>
            <a:endParaRPr lang="de-DE" dirty="0"/>
          </a:p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Hier will er dazugehören! </a:t>
            </a:r>
            <a:r>
              <a:rPr lang="de-DE" dirty="0">
                <a:sym typeface="Wingdings" panose="05000000000000000000" pitchFamily="2" charset="2"/>
              </a:rPr>
              <a:t> Deshalb liest er so viel, </a:t>
            </a:r>
            <a:endParaRPr lang="de-DE" dirty="0"/>
          </a:p>
          <a:p>
            <a:r>
              <a:rPr lang="de-DE" dirty="0"/>
              <a:t>Er </a:t>
            </a:r>
            <a:r>
              <a:rPr lang="de-DE" b="1" dirty="0"/>
              <a:t>bewundert</a:t>
            </a:r>
            <a:r>
              <a:rPr lang="de-DE" dirty="0"/>
              <a:t> sie: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2800" dirty="0"/>
              <a:t>Schaffen Kunstwerke </a:t>
            </a:r>
            <a:r>
              <a:rPr lang="de-DE" sz="2800" dirty="0">
                <a:sym typeface="Wingdings" panose="05000000000000000000" pitchFamily="2" charset="2"/>
              </a:rPr>
              <a:t> Ewiges, Unsterbliches</a:t>
            </a:r>
            <a:endParaRPr lang="de-DE" sz="280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sz="2800" i="1" dirty="0"/>
              <a:t>Wobei er  herausfindet (Goethe-Traum, S. 122-128 und  Pablo/Mozart im magischen Theater, S 270ff.), dass die Unsterblichen gar nicht so vergeistigt sind, wie er annimmt; sie necken ihn, sind kindisch etc. und lachen auch über sich selbst (Humor als Ausweg).</a:t>
            </a:r>
          </a:p>
          <a:p>
            <a:pPr marL="0" indent="0">
              <a:buFont typeface="Wingdings"/>
              <a:buNone/>
            </a:pPr>
            <a:r>
              <a:rPr lang="de-DE" b="1" u="sng" dirty="0"/>
              <a:t>Bohemiens: Hermine, Pablo, Maria:</a:t>
            </a:r>
          </a:p>
          <a:p>
            <a:pPr marL="0" indent="0">
              <a:buFont typeface="Wingdings"/>
              <a:buNone/>
            </a:pPr>
            <a:r>
              <a:rPr lang="de-DE" b="1" dirty="0">
                <a:solidFill>
                  <a:srgbClr val="FF0000"/>
                </a:solidFill>
              </a:rPr>
              <a:t>Diese Seite hat er an sich negiert</a:t>
            </a:r>
            <a:r>
              <a:rPr lang="de-DE" b="1" dirty="0"/>
              <a:t>! </a:t>
            </a:r>
            <a:r>
              <a:rPr lang="de-DE" dirty="0">
                <a:sym typeface="Wingdings" panose="05000000000000000000" pitchFamily="2" charset="2"/>
              </a:rPr>
              <a:t> „…das ganze übrige Chaos von Fähigkeiten, Trieben, Strebungen hatte ich als lästig empfunden und mit dem Namen Steppenwolf belegt.“ (166)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10564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059832" y="2852936"/>
            <a:ext cx="2952328" cy="1368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Harry Haller</a:t>
            </a: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11" name="Pfeil nach unten 10"/>
          <p:cNvSpPr/>
          <p:nvPr/>
        </p:nvSpPr>
        <p:spPr>
          <a:xfrm rot="18770666">
            <a:off x="2437603" y="1859834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/>
          <p:cNvSpPr/>
          <p:nvPr/>
        </p:nvSpPr>
        <p:spPr>
          <a:xfrm rot="2857373">
            <a:off x="5822532" y="1860940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/>
          <p:cNvSpPr/>
          <p:nvPr/>
        </p:nvSpPr>
        <p:spPr>
          <a:xfrm rot="10800000">
            <a:off x="4077983" y="4293096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559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059832" y="2852936"/>
            <a:ext cx="2952328" cy="1368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Harry Haller</a:t>
            </a: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11" name="Pfeil nach unten 10"/>
          <p:cNvSpPr/>
          <p:nvPr/>
        </p:nvSpPr>
        <p:spPr>
          <a:xfrm rot="18770666">
            <a:off x="2437603" y="1859834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/>
          <p:cNvSpPr/>
          <p:nvPr/>
        </p:nvSpPr>
        <p:spPr>
          <a:xfrm rot="2857373">
            <a:off x="5822533" y="1945608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/>
          <p:cNvSpPr/>
          <p:nvPr/>
        </p:nvSpPr>
        <p:spPr>
          <a:xfrm rot="10800000">
            <a:off x="4077983" y="4293096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91" y="980728"/>
            <a:ext cx="35052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314803" y="595444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Mozart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006991" y="595444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Goethe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18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059832" y="2852936"/>
            <a:ext cx="2952328" cy="1368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Harry Haller</a:t>
            </a: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11" name="Pfeil nach unten 10"/>
          <p:cNvSpPr/>
          <p:nvPr/>
        </p:nvSpPr>
        <p:spPr>
          <a:xfrm rot="18770666">
            <a:off x="2437603" y="1859834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/>
          <p:cNvSpPr/>
          <p:nvPr/>
        </p:nvSpPr>
        <p:spPr>
          <a:xfrm rot="2857373">
            <a:off x="5822533" y="1945608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/>
          <p:cNvSpPr/>
          <p:nvPr/>
        </p:nvSpPr>
        <p:spPr>
          <a:xfrm rot="10800000">
            <a:off x="4077983" y="4293096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91" y="980728"/>
            <a:ext cx="35052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314803" y="595444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Mozart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006991" y="595444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Goethe </a:t>
            </a:r>
            <a:endParaRPr lang="de-D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80728"/>
            <a:ext cx="35052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6972672" y="358249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Professor</a:t>
            </a:r>
          </a:p>
          <a:p>
            <a:pPr algn="ctr"/>
            <a:r>
              <a:rPr lang="de-DE" dirty="0" smtClean="0"/>
              <a:t>Seine Frau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5280484" y="358249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Vermieterin</a:t>
            </a:r>
          </a:p>
          <a:p>
            <a:pPr algn="ctr"/>
            <a:r>
              <a:rPr lang="de-DE" dirty="0" smtClean="0"/>
              <a:t>Herausgeber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600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059832" y="2852936"/>
            <a:ext cx="2952328" cy="1368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Harry Haller</a:t>
            </a: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11" name="Pfeil nach unten 10"/>
          <p:cNvSpPr/>
          <p:nvPr/>
        </p:nvSpPr>
        <p:spPr>
          <a:xfrm rot="18770666">
            <a:off x="2437603" y="1859834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/>
          <p:cNvSpPr/>
          <p:nvPr/>
        </p:nvSpPr>
        <p:spPr>
          <a:xfrm rot="2857373">
            <a:off x="5822533" y="1945608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/>
          <p:cNvSpPr/>
          <p:nvPr/>
        </p:nvSpPr>
        <p:spPr>
          <a:xfrm rot="10800000">
            <a:off x="4077983" y="4293096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91" y="980728"/>
            <a:ext cx="35052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314803" y="595444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Mozart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006991" y="595444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Goethe </a:t>
            </a:r>
            <a:endParaRPr lang="de-D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80728"/>
            <a:ext cx="35052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6972672" y="358249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Professor</a:t>
            </a:r>
          </a:p>
          <a:p>
            <a:pPr algn="ctr"/>
            <a:r>
              <a:rPr lang="de-DE" dirty="0" smtClean="0"/>
              <a:t>Seine Frau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5280484" y="358249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Vermieterin</a:t>
            </a:r>
          </a:p>
          <a:p>
            <a:pPr algn="ctr"/>
            <a:r>
              <a:rPr lang="de-DE" dirty="0" smtClean="0"/>
              <a:t>Herausgeber 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2360543" y="5737611"/>
            <a:ext cx="4536504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Hermine / Pablo / Maria</a:t>
            </a:r>
          </a:p>
        </p:txBody>
      </p:sp>
    </p:spTree>
    <p:extLst>
      <p:ext uri="{BB962C8B-B14F-4D97-AF65-F5344CB8AC3E}">
        <p14:creationId xmlns:p14="http://schemas.microsoft.com/office/powerpoint/2010/main" val="77708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059832" y="2852936"/>
            <a:ext cx="2952328" cy="1368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Harry Haller</a:t>
            </a: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45637" y="1188040"/>
            <a:ext cx="3384376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Die Unsterblichen</a:t>
            </a:r>
            <a:endParaRPr lang="de-DE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5076056" y="1188041"/>
            <a:ext cx="3384376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Bürgertum</a:t>
            </a:r>
            <a:endParaRPr lang="de-DE" sz="3200" dirty="0"/>
          </a:p>
        </p:txBody>
      </p:sp>
      <p:sp>
        <p:nvSpPr>
          <p:cNvPr id="5" name="Textfeld 4"/>
          <p:cNvSpPr txBox="1"/>
          <p:nvPr/>
        </p:nvSpPr>
        <p:spPr>
          <a:xfrm>
            <a:off x="2360543" y="5737611"/>
            <a:ext cx="4536504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Hermine / Pablo / Maria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5637" y="634043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Mozart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337825" y="634043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Goethe 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089849" y="369771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Vermieterin</a:t>
            </a:r>
          </a:p>
          <a:p>
            <a:pPr algn="ctr"/>
            <a:r>
              <a:rPr lang="de-DE" dirty="0" smtClean="0"/>
              <a:t>Herausgeber 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782037" y="369770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Professor</a:t>
            </a:r>
          </a:p>
          <a:p>
            <a:pPr algn="ctr"/>
            <a:r>
              <a:rPr lang="de-DE" dirty="0" smtClean="0"/>
              <a:t>Seine Frau</a:t>
            </a:r>
            <a:endParaRPr lang="de-DE" dirty="0"/>
          </a:p>
        </p:txBody>
      </p:sp>
      <p:sp>
        <p:nvSpPr>
          <p:cNvPr id="11" name="Pfeil nach unten 10"/>
          <p:cNvSpPr/>
          <p:nvPr/>
        </p:nvSpPr>
        <p:spPr>
          <a:xfrm rot="18770666">
            <a:off x="2437603" y="1859834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/>
          <p:cNvSpPr/>
          <p:nvPr/>
        </p:nvSpPr>
        <p:spPr>
          <a:xfrm rot="2857373">
            <a:off x="5844645" y="1858727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/>
          <p:cNvSpPr/>
          <p:nvPr/>
        </p:nvSpPr>
        <p:spPr>
          <a:xfrm rot="10800000">
            <a:off x="4077983" y="4293096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639754" y="3070657"/>
            <a:ext cx="2952328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 smtClean="0"/>
              <a:t>Ziel: </a:t>
            </a:r>
          </a:p>
          <a:p>
            <a:r>
              <a:rPr lang="de-DE" b="1" dirty="0" smtClean="0"/>
              <a:t>ein glücklicher(er) Mensch zu werden, das Leben gelassen ertragen zu lernen</a:t>
            </a:r>
            <a:endParaRPr lang="de-DE" b="1" dirty="0"/>
          </a:p>
        </p:txBody>
      </p:sp>
      <p:sp>
        <p:nvSpPr>
          <p:cNvPr id="15" name="Textfeld 14"/>
          <p:cNvSpPr txBox="1"/>
          <p:nvPr/>
        </p:nvSpPr>
        <p:spPr>
          <a:xfrm>
            <a:off x="5668909" y="3070657"/>
            <a:ext cx="3185233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 smtClean="0"/>
              <a:t>Problem / Konflikt: </a:t>
            </a:r>
          </a:p>
          <a:p>
            <a:r>
              <a:rPr lang="de-DE" b="1" dirty="0"/>
              <a:t>s</a:t>
            </a:r>
            <a:r>
              <a:rPr lang="de-DE" b="1" dirty="0" smtClean="0"/>
              <a:t>eine Sichtweise  auf das Leben, auf das, was wichtig und richtig ist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19762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7828" y="2564904"/>
            <a:ext cx="8229600" cy="37444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u="sng" dirty="0"/>
              <a:t>AA Gruppenarbeit/Erarbeitung: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Wie </a:t>
            </a:r>
            <a:r>
              <a:rPr lang="de-DE" dirty="0"/>
              <a:t>werden die Figuren charakterisiert? Was erfahren wir aus den Textstellen über ihr Aussehen, ihr </a:t>
            </a:r>
            <a:r>
              <a:rPr lang="de-DE" dirty="0" smtClean="0"/>
              <a:t>Verhalten?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Welche Einstellung Harry Hallers gegenüber der Gruppierung/der Personen wird deutlich?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Welchen Einfluss haben sie auf Harry Hallers Entwicklung? Was ist somit ihre </a:t>
            </a:r>
            <a:r>
              <a:rPr lang="de-DE" b="1" dirty="0"/>
              <a:t>Funktion</a:t>
            </a:r>
            <a:r>
              <a:rPr lang="de-DE" dirty="0"/>
              <a:t>?</a:t>
            </a:r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5" name="Titel 4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de-DE" sz="3200" dirty="0" smtClean="0"/>
              <a:t>Arbeitsauftrag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63487"/>
            <a:ext cx="2295228" cy="17659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2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059832" y="2852936"/>
            <a:ext cx="2952328" cy="1368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Harry Haller</a:t>
            </a: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45637" y="1188040"/>
            <a:ext cx="3384376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Die Unsterblichen</a:t>
            </a:r>
            <a:endParaRPr lang="de-DE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5076056" y="1188041"/>
            <a:ext cx="3384376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Bürgertum</a:t>
            </a:r>
            <a:endParaRPr lang="de-DE" sz="3200" dirty="0"/>
          </a:p>
        </p:txBody>
      </p:sp>
      <p:sp>
        <p:nvSpPr>
          <p:cNvPr id="5" name="Textfeld 4"/>
          <p:cNvSpPr txBox="1"/>
          <p:nvPr/>
        </p:nvSpPr>
        <p:spPr>
          <a:xfrm>
            <a:off x="2360543" y="5737611"/>
            <a:ext cx="4536504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Hermine / Pablo / Maria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5637" y="634043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Mozart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337825" y="634043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Goethe 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089849" y="369771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Vermieterin</a:t>
            </a:r>
          </a:p>
          <a:p>
            <a:pPr algn="ctr"/>
            <a:r>
              <a:rPr lang="de-DE" dirty="0" smtClean="0"/>
              <a:t>Herausgeber 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782037" y="369770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Professor</a:t>
            </a:r>
          </a:p>
          <a:p>
            <a:pPr algn="ctr"/>
            <a:r>
              <a:rPr lang="de-DE" dirty="0" smtClean="0"/>
              <a:t>Seine Frau</a:t>
            </a:r>
            <a:endParaRPr lang="de-DE" dirty="0"/>
          </a:p>
        </p:txBody>
      </p:sp>
      <p:sp>
        <p:nvSpPr>
          <p:cNvPr id="11" name="Pfeil nach unten 10"/>
          <p:cNvSpPr/>
          <p:nvPr/>
        </p:nvSpPr>
        <p:spPr>
          <a:xfrm rot="18770666">
            <a:off x="2437603" y="1859834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/>
          <p:cNvSpPr/>
          <p:nvPr/>
        </p:nvSpPr>
        <p:spPr>
          <a:xfrm rot="2857373">
            <a:off x="5844645" y="1858727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/>
          <p:cNvSpPr/>
          <p:nvPr/>
        </p:nvSpPr>
        <p:spPr>
          <a:xfrm rot="10800000">
            <a:off x="4077983" y="4293096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639754" y="3070657"/>
            <a:ext cx="2952328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 smtClean="0"/>
              <a:t>Ziel: </a:t>
            </a:r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</p:txBody>
      </p:sp>
      <p:sp>
        <p:nvSpPr>
          <p:cNvPr id="15" name="Textfeld 14"/>
          <p:cNvSpPr txBox="1"/>
          <p:nvPr/>
        </p:nvSpPr>
        <p:spPr>
          <a:xfrm>
            <a:off x="5668909" y="3070657"/>
            <a:ext cx="3185233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 smtClean="0"/>
              <a:t>Problem / Konflikt: </a:t>
            </a:r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</p:txBody>
      </p:sp>
    </p:spTree>
    <p:extLst>
      <p:ext uri="{BB962C8B-B14F-4D97-AF65-F5344CB8AC3E}">
        <p14:creationId xmlns:p14="http://schemas.microsoft.com/office/powerpoint/2010/main" val="182376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059832" y="2852936"/>
            <a:ext cx="2952328" cy="1368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Harry Haller</a:t>
            </a: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11" name="Pfeil nach unten 10"/>
          <p:cNvSpPr/>
          <p:nvPr/>
        </p:nvSpPr>
        <p:spPr>
          <a:xfrm rot="18770666">
            <a:off x="2437603" y="1859834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/>
          <p:cNvSpPr/>
          <p:nvPr/>
        </p:nvSpPr>
        <p:spPr>
          <a:xfrm rot="2857373">
            <a:off x="5822533" y="1945608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/>
          <p:cNvSpPr/>
          <p:nvPr/>
        </p:nvSpPr>
        <p:spPr>
          <a:xfrm rot="10800000">
            <a:off x="4077983" y="4293096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91" y="980728"/>
            <a:ext cx="35052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314803" y="595444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Mozart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006991" y="595444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Goethe </a:t>
            </a:r>
            <a:endParaRPr lang="de-D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80728"/>
            <a:ext cx="35052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6972672" y="358249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Professor</a:t>
            </a:r>
          </a:p>
          <a:p>
            <a:pPr algn="ctr"/>
            <a:r>
              <a:rPr lang="de-DE" dirty="0" smtClean="0"/>
              <a:t>Seine Frau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5280484" y="358249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Vermieterin</a:t>
            </a:r>
          </a:p>
          <a:p>
            <a:pPr algn="ctr"/>
            <a:r>
              <a:rPr lang="de-DE" dirty="0" smtClean="0"/>
              <a:t>Herausgeber 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2360543" y="5737611"/>
            <a:ext cx="4536504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Hermine / Pablo / Maria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302552" y="1718865"/>
            <a:ext cx="3362308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3200" dirty="0" smtClean="0">
                <a:solidFill>
                  <a:srgbClr val="FF0000"/>
                </a:solidFill>
              </a:rPr>
              <a:t>Hier kommt er her!</a:t>
            </a:r>
          </a:p>
          <a:p>
            <a:r>
              <a:rPr lang="de-DE" sz="2800" dirty="0" smtClean="0"/>
              <a:t>Sind ihm </a:t>
            </a:r>
            <a:r>
              <a:rPr lang="de-DE" sz="2800" b="1" dirty="0" smtClean="0"/>
              <a:t>vertraut</a:t>
            </a:r>
            <a:r>
              <a:rPr lang="de-DE" sz="2800" dirty="0" smtClean="0"/>
              <a:t> - er </a:t>
            </a:r>
            <a:r>
              <a:rPr lang="de-DE" sz="2800" b="1" dirty="0" smtClean="0"/>
              <a:t>verachtet</a:t>
            </a:r>
            <a:r>
              <a:rPr lang="de-DE" sz="2800" dirty="0" smtClean="0"/>
              <a:t> sie: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2400" dirty="0" smtClean="0"/>
              <a:t>Technikverehrer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2400" dirty="0" smtClean="0"/>
              <a:t>Kriegshetzer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2400" dirty="0" smtClean="0"/>
              <a:t>Heuchler</a:t>
            </a:r>
            <a:endParaRPr lang="de-DE" sz="2000" dirty="0"/>
          </a:p>
        </p:txBody>
      </p:sp>
      <p:sp>
        <p:nvSpPr>
          <p:cNvPr id="17" name="Textfeld 16"/>
          <p:cNvSpPr txBox="1"/>
          <p:nvPr/>
        </p:nvSpPr>
        <p:spPr>
          <a:xfrm>
            <a:off x="324112" y="1764450"/>
            <a:ext cx="3380123" cy="24314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rgbClr val="FF0000"/>
                </a:solidFill>
              </a:rPr>
              <a:t>Hier will er </a:t>
            </a:r>
            <a:br>
              <a:rPr lang="de-DE" sz="3200" dirty="0" smtClean="0">
                <a:solidFill>
                  <a:srgbClr val="FF0000"/>
                </a:solidFill>
              </a:rPr>
            </a:br>
            <a:r>
              <a:rPr lang="de-DE" sz="3200" dirty="0" smtClean="0">
                <a:solidFill>
                  <a:srgbClr val="FF0000"/>
                </a:solidFill>
              </a:rPr>
              <a:t>dazugehören!</a:t>
            </a:r>
          </a:p>
          <a:p>
            <a:r>
              <a:rPr lang="de-DE" sz="3200" dirty="0" smtClean="0"/>
              <a:t>Er </a:t>
            </a:r>
            <a:r>
              <a:rPr lang="de-DE" sz="3200" b="1" dirty="0" smtClean="0"/>
              <a:t>bewundert</a:t>
            </a:r>
            <a:r>
              <a:rPr lang="de-DE" sz="3200" dirty="0" smtClean="0"/>
              <a:t> sie: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2800" dirty="0"/>
              <a:t>s</a:t>
            </a:r>
            <a:r>
              <a:rPr lang="de-DE" sz="2800" dirty="0" smtClean="0"/>
              <a:t>chaffen Kunstwerke</a:t>
            </a:r>
            <a:endParaRPr lang="de-DE" sz="2800" dirty="0"/>
          </a:p>
        </p:txBody>
      </p:sp>
      <p:sp>
        <p:nvSpPr>
          <p:cNvPr id="18" name="Textfeld 17"/>
          <p:cNvSpPr txBox="1"/>
          <p:nvPr/>
        </p:nvSpPr>
        <p:spPr>
          <a:xfrm>
            <a:off x="324113" y="4528120"/>
            <a:ext cx="8367068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rgbClr val="FF0000"/>
                </a:solidFill>
              </a:rPr>
              <a:t>Diese Seite(n) hat er an sich negiert!</a:t>
            </a:r>
          </a:p>
          <a:p>
            <a:pPr algn="ctr"/>
            <a:r>
              <a:rPr lang="de-DE" sz="3200" dirty="0" smtClean="0"/>
              <a:t>Bezeichnet er als Steppenwolf.</a:t>
            </a:r>
          </a:p>
        </p:txBody>
      </p:sp>
    </p:spTree>
    <p:extLst>
      <p:ext uri="{BB962C8B-B14F-4D97-AF65-F5344CB8AC3E}">
        <p14:creationId xmlns:p14="http://schemas.microsoft.com/office/powerpoint/2010/main" val="321646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931</Words>
  <Application>Microsoft Office PowerPoint</Application>
  <PresentationFormat>Bildschirmpräsentation (4:3)</PresentationFormat>
  <Paragraphs>136</Paragraphs>
  <Slides>10</Slides>
  <Notes>10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</vt:lpstr>
      <vt:lpstr>Überblick Figurenkonstellation Der Steppenwolf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Arbeitsauftrag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Figurenkonstellation Der Steppenwolf</dc:title>
  <dc:creator>Blennemann</dc:creator>
  <cp:lastModifiedBy>Blennemann</cp:lastModifiedBy>
  <cp:revision>41</cp:revision>
  <cp:lastPrinted>2017-12-10T14:41:46Z</cp:lastPrinted>
  <dcterms:created xsi:type="dcterms:W3CDTF">2017-12-08T14:58:59Z</dcterms:created>
  <dcterms:modified xsi:type="dcterms:W3CDTF">2018-01-22T17:18:41Z</dcterms:modified>
</cp:coreProperties>
</file>