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9" r:id="rId4"/>
    <p:sldId id="271" r:id="rId5"/>
    <p:sldId id="272" r:id="rId6"/>
    <p:sldId id="273" r:id="rId7"/>
    <p:sldId id="274" r:id="rId8"/>
    <p:sldId id="275" r:id="rId9"/>
    <p:sldId id="276" r:id="rId10"/>
  </p:sldIdLst>
  <p:sldSz cx="9144000" cy="6858000" type="screen4x3"/>
  <p:notesSz cx="6858000" cy="96869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E8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3797" autoAdjust="0"/>
  </p:normalViewPr>
  <p:slideViewPr>
    <p:cSldViewPr>
      <p:cViewPr varScale="1">
        <p:scale>
          <a:sx n="53" d="100"/>
          <a:sy n="53" d="100"/>
        </p:scale>
        <p:origin x="-1344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Hermann Hesse "Der Steppenwolf" - Figurenkonstellation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200898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9200898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9CE99C-B696-46E7-8D23-9C9C50202D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2738787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Hermann Hesse "Der Steppenwolf" - Figurenkonstellation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008063" y="727075"/>
            <a:ext cx="4841875" cy="3632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601290"/>
            <a:ext cx="5486400" cy="43591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200898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200898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6DE581-4583-4D84-B3E5-E2887E6FEE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1672424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u="sng" baseline="0" dirty="0" smtClean="0"/>
              <a:t>AA Gruppenarbeit/Erarbeitung:</a:t>
            </a:r>
          </a:p>
          <a:p>
            <a:r>
              <a:rPr lang="de-DE" b="0" u="none" baseline="0" dirty="0" smtClean="0"/>
              <a:t>Arbeitsteilig die unterschiedlichen Gruppen („Die Unsterblichen“, „Das Bürgertum“, „Hermine / Pablo / Maria“) erarbeiten.</a:t>
            </a:r>
          </a:p>
          <a:p>
            <a:r>
              <a:rPr lang="de-DE" b="0" u="none" baseline="0" dirty="0" smtClean="0"/>
              <a:t>Wesentliche Textstellen können vorgegeben und als vorbereitende Hausaufgabe gestellt werden.</a:t>
            </a:r>
          </a:p>
          <a:p>
            <a:r>
              <a:rPr lang="de-DE" b="0" u="none" baseline="0" dirty="0" smtClean="0"/>
              <a:t>Leitfragen bei der Erarbeitung könnten sein:</a:t>
            </a:r>
          </a:p>
          <a:p>
            <a:pPr marL="228600" indent="-228600">
              <a:buFont typeface="+mj-lt"/>
              <a:buAutoNum type="arabicPeriod"/>
            </a:pPr>
            <a:r>
              <a:rPr lang="de-DE" b="0" u="none" dirty="0" smtClean="0"/>
              <a:t>Wie werden die Figuren charakterisiert? Was erfahren</a:t>
            </a:r>
            <a:r>
              <a:rPr lang="de-DE" b="0" u="none" baseline="0" dirty="0" smtClean="0"/>
              <a:t> wir aus den Textstellen über ihr Aussehen, ihr Verhalten, ?</a:t>
            </a:r>
            <a:endParaRPr lang="de-DE" b="0" u="none" dirty="0" smtClean="0"/>
          </a:p>
          <a:p>
            <a:pPr marL="228600" indent="-228600">
              <a:buFont typeface="+mj-lt"/>
              <a:buAutoNum type="arabicPeriod"/>
            </a:pPr>
            <a:r>
              <a:rPr lang="de-DE" b="0" u="none" dirty="0" smtClean="0"/>
              <a:t>Welche</a:t>
            </a:r>
            <a:r>
              <a:rPr lang="de-DE" b="0" u="none" baseline="0" dirty="0" smtClean="0"/>
              <a:t> Einstellung Harry Hallers gegenüber der Gruppierung/der Personen wird deutlich?</a:t>
            </a:r>
          </a:p>
          <a:p>
            <a:pPr marL="228600" indent="-228600">
              <a:buFont typeface="+mj-lt"/>
              <a:buAutoNum type="arabicPeriod"/>
            </a:pPr>
            <a:r>
              <a:rPr lang="de-DE" b="0" u="none" baseline="0" dirty="0" smtClean="0"/>
              <a:t>Welchen Einfluss haben sie auf Harry Hallers Entwicklung? Was ist somit ihre </a:t>
            </a:r>
            <a:r>
              <a:rPr lang="de-DE" b="1" u="none" baseline="0" dirty="0" smtClean="0"/>
              <a:t>Funktion</a:t>
            </a:r>
            <a:r>
              <a:rPr lang="de-DE" b="0" u="none" baseline="0" dirty="0" smtClean="0"/>
              <a:t>?</a:t>
            </a:r>
            <a:endParaRPr lang="de-DE" b="0" u="none" dirty="0" smtClean="0"/>
          </a:p>
          <a:p>
            <a:endParaRPr lang="de-DE" dirty="0" smtClean="0"/>
          </a:p>
          <a:p>
            <a:r>
              <a:rPr lang="de-DE" b="1" dirty="0" smtClean="0"/>
              <a:t>Exemplarische</a:t>
            </a:r>
            <a:r>
              <a:rPr lang="de-DE" b="1" baseline="0" dirty="0" smtClean="0"/>
              <a:t> Erarbeitung an Goethe. </a:t>
            </a:r>
            <a:r>
              <a:rPr lang="de-DE" baseline="0" dirty="0" smtClean="0"/>
              <a:t>Die anderen Unsterblichen sollten benannt werden (z.B. Mozart, Haydn, Nietzsche)</a:t>
            </a:r>
          </a:p>
          <a:p>
            <a:r>
              <a:rPr lang="de-DE" b="1" baseline="0" dirty="0" smtClean="0"/>
              <a:t>Alternative: Mozart </a:t>
            </a:r>
            <a:r>
              <a:rPr lang="de-DE" baseline="0" dirty="0" smtClean="0"/>
              <a:t>(der mit Pablo im Magischen Theater zu einer Person verschmilzt – vermeintliche Gegensätze verschmelzen)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Kopfzeilenplatzhalt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de-DE" smtClean="0"/>
              <a:t>Hermann Hesse "Der Steppenwolf" - Figurenkonstellation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5369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AA als Möglichkeit der gemeinsamen Erarbeitung</a:t>
            </a:r>
          </a:p>
          <a:p>
            <a:r>
              <a:rPr lang="de-DE" dirty="0" smtClean="0"/>
              <a:t>Goethe</a:t>
            </a:r>
            <a:r>
              <a:rPr lang="de-DE" baseline="0" dirty="0" smtClean="0"/>
              <a:t> wird hierbei als Beispiel für die Unsterblichen genommen.</a:t>
            </a:r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Hermann Hesse "Der Steppenwolf" - Figurenkonstellation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1820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Funktion:</a:t>
            </a:r>
          </a:p>
          <a:p>
            <a:r>
              <a:rPr lang="de-DE" dirty="0" smtClean="0"/>
              <a:t>Als</a:t>
            </a:r>
            <a:r>
              <a:rPr lang="de-DE" baseline="0" dirty="0" smtClean="0"/>
              <a:t> Unsterbliche stehen sie über den menschlichen Zwängen und Unsicherheiten und müssen sich nicht um Konventionen kümmern.</a:t>
            </a:r>
          </a:p>
          <a:p>
            <a:r>
              <a:rPr lang="de-DE" baseline="0" dirty="0" smtClean="0"/>
              <a:t>Sie fordern Haller auf den Humor des Lebens zu erfassen (vgl. auch S. 235; Mozart) und eine neue Sicht auf die Welt zu entwickeln.</a:t>
            </a:r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Hermann Hesse "Der Steppenwolf" - Figurenkonstellation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49956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u="sng" baseline="0" dirty="0" smtClean="0"/>
              <a:t>AA Gruppenarbeit/Erarbeitung:</a:t>
            </a:r>
          </a:p>
          <a:p>
            <a:r>
              <a:rPr lang="de-DE" b="0" u="none" baseline="0" dirty="0" smtClean="0"/>
              <a:t>Arbeitsteilig die unterschiedlichen Gruppen („Die Unsterblichen“, „Das Bürgertum“, „Hermine / Pablo / Maria“) erarbeiten.</a:t>
            </a:r>
          </a:p>
          <a:p>
            <a:r>
              <a:rPr lang="de-DE" b="0" u="none" baseline="0" dirty="0" smtClean="0"/>
              <a:t>Wesentliche Textstellen können vorgegeben und als vorbereitende Hausaufgabe gestellt werden.</a:t>
            </a:r>
          </a:p>
          <a:p>
            <a:r>
              <a:rPr lang="de-DE" b="0" u="none" baseline="0" dirty="0" smtClean="0"/>
              <a:t>Leitfragen bei der Erarbeitung könnten sein:</a:t>
            </a:r>
          </a:p>
          <a:p>
            <a:pPr marL="228600" indent="-228600">
              <a:buFont typeface="+mj-lt"/>
              <a:buAutoNum type="arabicPeriod"/>
            </a:pPr>
            <a:r>
              <a:rPr lang="de-DE" b="0" u="none" dirty="0" smtClean="0"/>
              <a:t>Wie werden die Figuren charakterisiert? Was erfahren</a:t>
            </a:r>
            <a:r>
              <a:rPr lang="de-DE" b="0" u="none" baseline="0" dirty="0" smtClean="0"/>
              <a:t> wir aus den Textstellen über ihr Aussehen, ihr Verhalten, ?</a:t>
            </a:r>
            <a:endParaRPr lang="de-DE" b="0" u="none" dirty="0" smtClean="0"/>
          </a:p>
          <a:p>
            <a:pPr marL="228600" indent="-228600">
              <a:buFont typeface="+mj-lt"/>
              <a:buAutoNum type="arabicPeriod"/>
            </a:pPr>
            <a:r>
              <a:rPr lang="de-DE" b="0" u="none" dirty="0" smtClean="0"/>
              <a:t>Welche</a:t>
            </a:r>
            <a:r>
              <a:rPr lang="de-DE" b="0" u="none" baseline="0" dirty="0" smtClean="0"/>
              <a:t> Einstellung Harry Hallers gegenüber der Gruppierung/der Personen wird deutlich?</a:t>
            </a:r>
          </a:p>
          <a:p>
            <a:pPr marL="228600" indent="-228600">
              <a:buFont typeface="+mj-lt"/>
              <a:buAutoNum type="arabicPeriod"/>
            </a:pPr>
            <a:r>
              <a:rPr lang="de-DE" b="0" u="none" baseline="0" dirty="0" smtClean="0"/>
              <a:t>Welchen Einfluss haben sie auf Harry Hallers Entwicklung? Was ist somit ihre </a:t>
            </a:r>
            <a:r>
              <a:rPr lang="de-DE" b="1" u="none" baseline="0" dirty="0" smtClean="0"/>
              <a:t>Funktion</a:t>
            </a:r>
            <a:r>
              <a:rPr lang="de-DE" b="0" u="none" baseline="0" dirty="0" smtClean="0"/>
              <a:t>?</a:t>
            </a:r>
            <a:endParaRPr lang="de-DE" b="0" u="none" dirty="0" smtClean="0"/>
          </a:p>
          <a:p>
            <a:endParaRPr lang="de-DE" dirty="0" smtClean="0"/>
          </a:p>
          <a:p>
            <a:r>
              <a:rPr lang="de-DE" b="1" dirty="0" smtClean="0"/>
              <a:t>Exemplarische</a:t>
            </a:r>
            <a:r>
              <a:rPr lang="de-DE" b="1" baseline="0" dirty="0" smtClean="0"/>
              <a:t> Erarbeitung an Goethe. </a:t>
            </a:r>
            <a:r>
              <a:rPr lang="de-DE" baseline="0" dirty="0" smtClean="0"/>
              <a:t>Die anderen Unsterblichen sollten benannt werden (z.B. Mozart, Haydn, Nietzsche)</a:t>
            </a:r>
          </a:p>
          <a:p>
            <a:r>
              <a:rPr lang="de-DE" b="1" baseline="0" dirty="0" smtClean="0"/>
              <a:t>Alternative: Mozart </a:t>
            </a:r>
            <a:r>
              <a:rPr lang="de-DE" baseline="0" dirty="0" smtClean="0"/>
              <a:t>(der mit Pablo im Magischen Theater zu einer Person verschmilzt – vermeintliche Gegensätze verschmelzen)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Kopfzeilenplatzhalt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de-DE" smtClean="0"/>
              <a:t>Hermann Hesse "Der Steppenwolf" - Figurenkonstellation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5369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FABD-5E98-450E-B616-46644C5590A7}" type="datetimeFigureOut">
              <a:rPr lang="de-DE" smtClean="0"/>
              <a:t>12.01.2018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749D-1EAC-416C-9AB3-6EA7E5B698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3906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FABD-5E98-450E-B616-46644C5590A7}" type="datetimeFigureOut">
              <a:rPr lang="de-DE" smtClean="0"/>
              <a:t>12.01.2018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749D-1EAC-416C-9AB3-6EA7E5B698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4598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FABD-5E98-450E-B616-46644C5590A7}" type="datetimeFigureOut">
              <a:rPr lang="de-DE" smtClean="0"/>
              <a:t>12.01.2018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749D-1EAC-416C-9AB3-6EA7E5B698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6635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FABD-5E98-450E-B616-46644C5590A7}" type="datetimeFigureOut">
              <a:rPr lang="de-DE" smtClean="0"/>
              <a:t>12.01.2018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749D-1EAC-416C-9AB3-6EA7E5B698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5784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FABD-5E98-450E-B616-46644C5590A7}" type="datetimeFigureOut">
              <a:rPr lang="de-DE" smtClean="0"/>
              <a:t>12.01.2018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749D-1EAC-416C-9AB3-6EA7E5B698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6478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FABD-5E98-450E-B616-46644C5590A7}" type="datetimeFigureOut">
              <a:rPr lang="de-DE" smtClean="0"/>
              <a:t>12.01.2018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749D-1EAC-416C-9AB3-6EA7E5B698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6307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FABD-5E98-450E-B616-46644C5590A7}" type="datetimeFigureOut">
              <a:rPr lang="de-DE" smtClean="0"/>
              <a:t>12.01.2018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749D-1EAC-416C-9AB3-6EA7E5B698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1678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FABD-5E98-450E-B616-46644C5590A7}" type="datetimeFigureOut">
              <a:rPr lang="de-DE" smtClean="0"/>
              <a:t>12.01.2018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749D-1EAC-416C-9AB3-6EA7E5B698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3445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FABD-5E98-450E-B616-46644C5590A7}" type="datetimeFigureOut">
              <a:rPr lang="de-DE" smtClean="0"/>
              <a:t>12.01.2018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749D-1EAC-416C-9AB3-6EA7E5B698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8871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FABD-5E98-450E-B616-46644C5590A7}" type="datetimeFigureOut">
              <a:rPr lang="de-DE" smtClean="0"/>
              <a:t>12.01.2018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749D-1EAC-416C-9AB3-6EA7E5B698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0374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FABD-5E98-450E-B616-46644C5590A7}" type="datetimeFigureOut">
              <a:rPr lang="de-DE" smtClean="0"/>
              <a:t>12.01.2018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749D-1EAC-416C-9AB3-6EA7E5B698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4104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8FABD-5E98-450E-B616-46644C5590A7}" type="datetimeFigureOut">
              <a:rPr lang="de-DE" smtClean="0"/>
              <a:t>12.01.2018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9749D-1EAC-416C-9AB3-6EA7E5B698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423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331690"/>
          </a:xfrm>
        </p:spPr>
        <p:txBody>
          <a:bodyPr>
            <a:normAutofit/>
          </a:bodyPr>
          <a:lstStyle/>
          <a:p>
            <a:r>
              <a:rPr lang="de-DE" dirty="0" smtClean="0"/>
              <a:t>Figuren(gruppen)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Der </a:t>
            </a:r>
            <a:r>
              <a:rPr lang="de-DE" dirty="0" smtClean="0"/>
              <a:t>Steppenwolf</a:t>
            </a:r>
            <a:br>
              <a:rPr lang="de-DE" dirty="0" smtClean="0"/>
            </a:br>
            <a:r>
              <a:rPr lang="de-DE" smtClean="0"/>
              <a:t>Die Unsterblichen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Hinweise in den Notizen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085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3059832" y="2852936"/>
            <a:ext cx="2952328" cy="136815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solidFill>
                  <a:schemeClr val="tx1"/>
                </a:solidFill>
              </a:rPr>
              <a:t>Harry Haller</a:t>
            </a:r>
            <a:endParaRPr lang="de-DE" sz="3600" b="1" dirty="0">
              <a:solidFill>
                <a:schemeClr val="tx1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645637" y="1188040"/>
            <a:ext cx="3384376" cy="584775"/>
          </a:xfrm>
          <a:prstGeom prst="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3200" dirty="0" smtClean="0"/>
              <a:t>Die Unsterblichen</a:t>
            </a:r>
            <a:endParaRPr lang="de-DE" sz="3200" dirty="0"/>
          </a:p>
        </p:txBody>
      </p:sp>
      <p:sp>
        <p:nvSpPr>
          <p:cNvPr id="4" name="Textfeld 3"/>
          <p:cNvSpPr txBox="1"/>
          <p:nvPr/>
        </p:nvSpPr>
        <p:spPr>
          <a:xfrm>
            <a:off x="5076056" y="1188041"/>
            <a:ext cx="3384376" cy="584775"/>
          </a:xfrm>
          <a:prstGeom prst="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3200" dirty="0" smtClean="0"/>
              <a:t>Bürgertum</a:t>
            </a:r>
            <a:endParaRPr lang="de-DE" sz="3200" dirty="0"/>
          </a:p>
        </p:txBody>
      </p:sp>
      <p:sp>
        <p:nvSpPr>
          <p:cNvPr id="5" name="Textfeld 4"/>
          <p:cNvSpPr txBox="1"/>
          <p:nvPr/>
        </p:nvSpPr>
        <p:spPr>
          <a:xfrm>
            <a:off x="2360543" y="5737611"/>
            <a:ext cx="4536504" cy="584775"/>
          </a:xfrm>
          <a:prstGeom prst="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3200" dirty="0" smtClean="0"/>
              <a:t>Hermine / Pablo / Maria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45637" y="634043"/>
            <a:ext cx="169218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Mozart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2337825" y="634043"/>
            <a:ext cx="169218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Goethe 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5089849" y="369771"/>
            <a:ext cx="169218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Vermieterin</a:t>
            </a:r>
          </a:p>
          <a:p>
            <a:pPr algn="ctr"/>
            <a:r>
              <a:rPr lang="de-DE" dirty="0" smtClean="0"/>
              <a:t>Herausgeber 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6782037" y="369770"/>
            <a:ext cx="169218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Professor</a:t>
            </a:r>
          </a:p>
          <a:p>
            <a:pPr algn="ctr"/>
            <a:r>
              <a:rPr lang="de-DE" dirty="0" smtClean="0"/>
              <a:t>Seine Frau</a:t>
            </a:r>
            <a:endParaRPr lang="de-DE" dirty="0"/>
          </a:p>
        </p:txBody>
      </p:sp>
      <p:sp>
        <p:nvSpPr>
          <p:cNvPr id="11" name="Pfeil nach unten 10"/>
          <p:cNvSpPr/>
          <p:nvPr/>
        </p:nvSpPr>
        <p:spPr>
          <a:xfrm rot="18770666">
            <a:off x="2437603" y="1859834"/>
            <a:ext cx="1008112" cy="129614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Pfeil nach unten 11"/>
          <p:cNvSpPr/>
          <p:nvPr/>
        </p:nvSpPr>
        <p:spPr>
          <a:xfrm rot="2857373">
            <a:off x="5822533" y="1945608"/>
            <a:ext cx="1008112" cy="129614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Pfeil nach unten 12"/>
          <p:cNvSpPr/>
          <p:nvPr/>
        </p:nvSpPr>
        <p:spPr>
          <a:xfrm rot="10800000">
            <a:off x="4077983" y="4293096"/>
            <a:ext cx="1008112" cy="129614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Ellipse 6"/>
          <p:cNvSpPr/>
          <p:nvPr/>
        </p:nvSpPr>
        <p:spPr>
          <a:xfrm>
            <a:off x="179512" y="188640"/>
            <a:ext cx="4608512" cy="231926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559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7828" y="1700808"/>
            <a:ext cx="8526660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 smtClean="0"/>
              <a:t>Der „Goethe-Traum“</a:t>
            </a:r>
            <a:endParaRPr lang="de-DE" dirty="0" smtClean="0"/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sz="2400" dirty="0" smtClean="0"/>
              <a:t>S. 122 („Ich saß und wartete…“) bis S. 128 („…mit einem abgründigen Greisenhumor.“)</a:t>
            </a: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Wessen </a:t>
            </a:r>
            <a:r>
              <a:rPr lang="de-DE" dirty="0" smtClean="0"/>
              <a:t>bezichtig Harry Haller Goethe?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Prägnante Aussagen Goethes markieren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Wie werden Ratschläge vermittelt?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Wie reagiert Harry darauf?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Funktion innerhalb des Romans?</a:t>
            </a:r>
          </a:p>
          <a:p>
            <a:pPr>
              <a:buFont typeface="Wingdings" panose="05000000000000000000" pitchFamily="2" charset="2"/>
              <a:buChar char="Ø"/>
            </a:pPr>
            <a:endParaRPr lang="de-DE" dirty="0" smtClean="0"/>
          </a:p>
          <a:p>
            <a:endParaRPr lang="de-DE" sz="2500" dirty="0" smtClean="0"/>
          </a:p>
          <a:p>
            <a:endParaRPr lang="de-DE" dirty="0" smtClean="0"/>
          </a:p>
          <a:p>
            <a:endParaRPr lang="de-DE" dirty="0" smtClean="0"/>
          </a:p>
          <a:p>
            <a:pPr marL="0" indent="0">
              <a:buNone/>
            </a:pPr>
            <a:endParaRPr lang="de-DE" u="sng" dirty="0"/>
          </a:p>
        </p:txBody>
      </p:sp>
      <p:sp>
        <p:nvSpPr>
          <p:cNvPr id="5" name="Titel 4"/>
          <p:cNvSpPr txBox="1">
            <a:spLocks noGrp="1"/>
          </p:cNvSpPr>
          <p:nvPr>
            <p:ph type="title"/>
          </p:nvPr>
        </p:nvSpPr>
        <p:spPr>
          <a:xfrm>
            <a:off x="457200" y="553750"/>
            <a:ext cx="8229600" cy="584775"/>
          </a:xfrm>
          <a:prstGeom prst="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de-DE" sz="3200" dirty="0" smtClean="0"/>
              <a:t>Die Unsterblichen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04664"/>
            <a:ext cx="2295228" cy="176596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935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7828" y="1700808"/>
            <a:ext cx="8526660" cy="48245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u="sng" dirty="0" smtClean="0"/>
              <a:t>Der „Goethe-Traum“</a:t>
            </a:r>
            <a:endParaRPr lang="de-DE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de-DE" b="1" dirty="0" smtClean="0"/>
              <a:t>Wessen bezichtig Harry Goethe?</a:t>
            </a:r>
          </a:p>
          <a:p>
            <a:pPr marL="0" indent="0">
              <a:buNone/>
            </a:pPr>
            <a:r>
              <a:rPr lang="de-DE" i="1" dirty="0" smtClean="0"/>
              <a:t>Der </a:t>
            </a:r>
            <a:r>
              <a:rPr lang="de-DE" b="1" i="1" dirty="0" smtClean="0">
                <a:solidFill>
                  <a:srgbClr val="0070C0"/>
                </a:solidFill>
              </a:rPr>
              <a:t>Unaufrichtigkeit</a:t>
            </a:r>
            <a:r>
              <a:rPr lang="de-DE" i="1" dirty="0" smtClean="0"/>
              <a:t> (123, 31; 124, 11f.), da er immer vorgegeben habe, </a:t>
            </a:r>
            <a:r>
              <a:rPr lang="de-DE" b="1" i="1" dirty="0" smtClean="0">
                <a:solidFill>
                  <a:srgbClr val="0070C0"/>
                </a:solidFill>
              </a:rPr>
              <a:t>geistige Anstrengungen </a:t>
            </a:r>
            <a:r>
              <a:rPr lang="de-DE" i="1" dirty="0" smtClean="0"/>
              <a:t>würden sich lohnen (125, 1f), seien eine Möglichkeit „den Augenblick zu verewigen“ (125, 9).</a:t>
            </a:r>
          </a:p>
          <a:p>
            <a:pPr marL="0" indent="0">
              <a:buNone/>
            </a:pPr>
            <a:r>
              <a:rPr lang="de-DE" dirty="0" smtClean="0"/>
              <a:t>Harry findet, dass diese Seite seiner Existenz nicht genug ist, ihn nicht erfüllt und fühlt sich deshalb von Goethe verraten.</a:t>
            </a:r>
          </a:p>
          <a:p>
            <a:pPr>
              <a:buFont typeface="Wingdings" panose="05000000000000000000" pitchFamily="2" charset="2"/>
              <a:buChar char="§"/>
            </a:pPr>
            <a:endParaRPr lang="de-DE" dirty="0" smtClean="0"/>
          </a:p>
          <a:p>
            <a:pPr>
              <a:buFont typeface="Wingdings" panose="05000000000000000000" pitchFamily="2" charset="2"/>
              <a:buChar char="§"/>
            </a:pPr>
            <a:endParaRPr lang="de-DE" dirty="0" smtClean="0"/>
          </a:p>
          <a:p>
            <a:pPr>
              <a:buFont typeface="Wingdings" panose="05000000000000000000" pitchFamily="2" charset="2"/>
              <a:buChar char="Ø"/>
            </a:pPr>
            <a:endParaRPr lang="de-DE" dirty="0" smtClean="0"/>
          </a:p>
          <a:p>
            <a:pPr>
              <a:buFont typeface="Wingdings" panose="05000000000000000000" pitchFamily="2" charset="2"/>
              <a:buChar char="Ø"/>
            </a:pPr>
            <a:endParaRPr lang="de-DE" dirty="0" smtClean="0"/>
          </a:p>
          <a:p>
            <a:endParaRPr lang="de-DE" sz="2500" dirty="0" smtClean="0"/>
          </a:p>
          <a:p>
            <a:endParaRPr lang="de-DE" dirty="0" smtClean="0"/>
          </a:p>
          <a:p>
            <a:endParaRPr lang="de-DE" dirty="0" smtClean="0"/>
          </a:p>
          <a:p>
            <a:pPr marL="0" indent="0">
              <a:buNone/>
            </a:pPr>
            <a:endParaRPr lang="de-DE" u="sng" dirty="0"/>
          </a:p>
        </p:txBody>
      </p:sp>
      <p:sp>
        <p:nvSpPr>
          <p:cNvPr id="5" name="Titel 4"/>
          <p:cNvSpPr txBox="1">
            <a:spLocks noGrp="1"/>
          </p:cNvSpPr>
          <p:nvPr>
            <p:ph type="title"/>
          </p:nvPr>
        </p:nvSpPr>
        <p:spPr>
          <a:xfrm>
            <a:off x="457200" y="553750"/>
            <a:ext cx="8229600" cy="584775"/>
          </a:xfrm>
          <a:prstGeom prst="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de-DE" sz="3200" dirty="0" smtClean="0"/>
              <a:t>Die Unsterblichen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04664"/>
            <a:ext cx="2295228" cy="176596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864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556792"/>
            <a:ext cx="8640960" cy="496855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e-DE" u="sng" dirty="0" smtClean="0"/>
              <a:t>Der „Goethe-Traum“</a:t>
            </a:r>
            <a:endParaRPr lang="de-DE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de-DE" sz="3400" b="1" dirty="0" smtClean="0"/>
              <a:t>Prägnante Aussagen Goethes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„</a:t>
            </a:r>
            <a:r>
              <a:rPr lang="de-DE" b="1" dirty="0" smtClean="0"/>
              <a:t>Optimismus und Glauben</a:t>
            </a:r>
            <a:r>
              <a:rPr lang="de-DE" dirty="0" smtClean="0"/>
              <a:t>“ (125, 24) seien wesentlich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Er habe stets den Tod „gefürchtet und bekämpft“ (126, 11) – ein „Verlangen nach Dauer“ habe ihn erfüllt (126,10) dies sei jedoch müßig gewesen, denn schließlich sei auch er gestorben –</a:t>
            </a:r>
            <a:r>
              <a:rPr lang="de-DE" b="1" dirty="0" smtClean="0"/>
              <a:t>der</a:t>
            </a:r>
            <a:r>
              <a:rPr lang="de-DE" dirty="0" smtClean="0"/>
              <a:t> </a:t>
            </a:r>
            <a:r>
              <a:rPr lang="de-DE" b="1" dirty="0" smtClean="0"/>
              <a:t>eigentliche menschliche Antrieb sei das „</a:t>
            </a:r>
            <a:r>
              <a:rPr lang="de-DE" b="1" dirty="0" err="1" smtClean="0"/>
              <a:t>Lebenwollen</a:t>
            </a:r>
            <a:r>
              <a:rPr lang="de-DE" b="1" dirty="0" smtClean="0"/>
              <a:t>“ (126, 11-14) nicht die Furcht vor der Bedeutungslosigkeit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„</a:t>
            </a:r>
            <a:r>
              <a:rPr lang="de-DE" b="1" dirty="0" smtClean="0"/>
              <a:t>Neugierde und Spieltrieb</a:t>
            </a:r>
            <a:r>
              <a:rPr lang="de-DE" dirty="0" smtClean="0"/>
              <a:t>“ seien wichtiger Teil des menschlichen Wesens (126, 20ff.)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Man solle die „</a:t>
            </a:r>
            <a:r>
              <a:rPr lang="de-DE" b="1" dirty="0" smtClean="0"/>
              <a:t>alten Leute</a:t>
            </a:r>
            <a:r>
              <a:rPr lang="de-DE" dirty="0" smtClean="0"/>
              <a:t>“ wie ihn nicht so ernst nehmen (127, 11)  - d.h. sie würden</a:t>
            </a:r>
            <a:r>
              <a:rPr lang="de-DE" b="1" dirty="0" smtClean="0"/>
              <a:t> nicht als </a:t>
            </a:r>
            <a:r>
              <a:rPr lang="de-DE" dirty="0" smtClean="0"/>
              <a:t>alleiniges</a:t>
            </a:r>
            <a:r>
              <a:rPr lang="de-DE" b="1" dirty="0" smtClean="0"/>
              <a:t> Vorbild taugen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Die Unsterblichen würden den Spaß lieben (127, 13f.) und </a:t>
            </a:r>
            <a:r>
              <a:rPr lang="de-DE" b="1" dirty="0" smtClean="0"/>
              <a:t>Ernsthaftigkeit würde allgemein überschätzt </a:t>
            </a:r>
            <a:r>
              <a:rPr lang="de-DE" dirty="0" smtClean="0"/>
              <a:t>(127, 16)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Goethe führt Harry den „Zwiespalt von Begehren und Angst“ vor Augen (Frauenbein – Skorpion: verdeutlicht Erotik, sinnliches Begehren und die Angst davor; 128)</a:t>
            </a:r>
          </a:p>
          <a:p>
            <a:pPr>
              <a:buFont typeface="Wingdings" panose="05000000000000000000" pitchFamily="2" charset="2"/>
              <a:buChar char="§"/>
            </a:pPr>
            <a:endParaRPr lang="de-DE" dirty="0" smtClean="0"/>
          </a:p>
          <a:p>
            <a:pPr>
              <a:buFont typeface="Wingdings" panose="05000000000000000000" pitchFamily="2" charset="2"/>
              <a:buChar char="Ø"/>
            </a:pPr>
            <a:endParaRPr lang="de-DE" dirty="0" smtClean="0"/>
          </a:p>
          <a:p>
            <a:pPr>
              <a:buFont typeface="Wingdings" panose="05000000000000000000" pitchFamily="2" charset="2"/>
              <a:buChar char="Ø"/>
            </a:pPr>
            <a:endParaRPr lang="de-DE" dirty="0" smtClean="0"/>
          </a:p>
          <a:p>
            <a:endParaRPr lang="de-DE" sz="2500" dirty="0" smtClean="0"/>
          </a:p>
          <a:p>
            <a:endParaRPr lang="de-DE" dirty="0" smtClean="0"/>
          </a:p>
          <a:p>
            <a:endParaRPr lang="de-DE" dirty="0" smtClean="0"/>
          </a:p>
          <a:p>
            <a:pPr marL="0" indent="0">
              <a:buNone/>
            </a:pPr>
            <a:endParaRPr lang="de-DE" u="sng" dirty="0"/>
          </a:p>
        </p:txBody>
      </p:sp>
      <p:sp>
        <p:nvSpPr>
          <p:cNvPr id="5" name="Titel 4"/>
          <p:cNvSpPr txBox="1">
            <a:spLocks noGrp="1"/>
          </p:cNvSpPr>
          <p:nvPr>
            <p:ph type="title"/>
          </p:nvPr>
        </p:nvSpPr>
        <p:spPr>
          <a:xfrm>
            <a:off x="457200" y="553750"/>
            <a:ext cx="8229600" cy="584775"/>
          </a:xfrm>
          <a:prstGeom prst="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de-DE" sz="3200" dirty="0" smtClean="0"/>
              <a:t>Die Unsterblichen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04664"/>
            <a:ext cx="2295228" cy="176596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7488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7828" y="1700808"/>
            <a:ext cx="8526660" cy="48245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u="sng" dirty="0" smtClean="0"/>
              <a:t>Der „Goethe-Traum“</a:t>
            </a:r>
            <a:endParaRPr lang="de-DE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de-DE" b="1" dirty="0" smtClean="0"/>
              <a:t>Wie werden Ratschläge vermittelt?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Spricht  </a:t>
            </a:r>
            <a:r>
              <a:rPr lang="de-DE" dirty="0"/>
              <a:t>zunächst feierlich (123,  22f) und streng (123, 32)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Lächelt (124, 2; 125, 15), zunächst freundlich, dann durchtrieben (126, 24) bis Goethe </a:t>
            </a:r>
            <a:r>
              <a:rPr lang="de-DE" dirty="0" smtClean="0"/>
              <a:t>laut </a:t>
            </a:r>
            <a:r>
              <a:rPr lang="de-DE" dirty="0"/>
              <a:t>lacht (127, 31</a:t>
            </a:r>
            <a:r>
              <a:rPr lang="de-DE" dirty="0" smtClean="0"/>
              <a:t>); schließlich „abgründig“ (127, 23), lautlos und heftig „in sich hinein“ lacht (127, 22)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Goethe </a:t>
            </a:r>
            <a:r>
              <a:rPr lang="de-DE" dirty="0" smtClean="0"/>
              <a:t>tänzelt </a:t>
            </a:r>
            <a:r>
              <a:rPr lang="de-DE" dirty="0"/>
              <a:t>(127, 22</a:t>
            </a:r>
            <a:r>
              <a:rPr lang="de-DE" dirty="0" smtClean="0"/>
              <a:t>) und tanzt schließlich leichtfüßig (127, 25f.)</a:t>
            </a:r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b="1" dirty="0" smtClean="0"/>
              <a:t>Wie reagiert Harry darauf?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Er nimmt ihm die „scherzhafte Art“ (127, 5) übel und wirft sie ihm vor; er fühlt sich nicht ernst genommen und ist wütend, dass ein Unsterblicher sich so verhält</a:t>
            </a:r>
          </a:p>
          <a:p>
            <a:pPr>
              <a:buFont typeface="Wingdings" panose="05000000000000000000" pitchFamily="2" charset="2"/>
              <a:buChar char="Ø"/>
            </a:pPr>
            <a:endParaRPr lang="de-DE" dirty="0" smtClean="0"/>
          </a:p>
          <a:p>
            <a:endParaRPr lang="de-DE" sz="2500" dirty="0" smtClean="0"/>
          </a:p>
          <a:p>
            <a:endParaRPr lang="de-DE" dirty="0" smtClean="0"/>
          </a:p>
          <a:p>
            <a:endParaRPr lang="de-DE" dirty="0" smtClean="0"/>
          </a:p>
          <a:p>
            <a:pPr marL="0" indent="0">
              <a:buNone/>
            </a:pPr>
            <a:endParaRPr lang="de-DE" u="sng" dirty="0"/>
          </a:p>
        </p:txBody>
      </p:sp>
      <p:sp>
        <p:nvSpPr>
          <p:cNvPr id="5" name="Titel 4"/>
          <p:cNvSpPr txBox="1">
            <a:spLocks noGrp="1"/>
          </p:cNvSpPr>
          <p:nvPr>
            <p:ph type="title"/>
          </p:nvPr>
        </p:nvSpPr>
        <p:spPr>
          <a:xfrm>
            <a:off x="457200" y="553750"/>
            <a:ext cx="8229600" cy="584775"/>
          </a:xfrm>
          <a:prstGeom prst="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de-DE" sz="3200" dirty="0" smtClean="0"/>
              <a:t>Die Unsterblichen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04664"/>
            <a:ext cx="2295228" cy="176596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3779912" y="332656"/>
            <a:ext cx="2520280" cy="17543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3600" dirty="0" smtClean="0"/>
              <a:t>Humor</a:t>
            </a:r>
          </a:p>
          <a:p>
            <a:pPr algn="ctr"/>
            <a:r>
              <a:rPr lang="de-DE" sz="3600" dirty="0" smtClean="0"/>
              <a:t>Lachen</a:t>
            </a:r>
          </a:p>
          <a:p>
            <a:pPr algn="ctr"/>
            <a:r>
              <a:rPr lang="de-DE" sz="3600" dirty="0" smtClean="0"/>
              <a:t>als Ausweg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972872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7828" y="1700808"/>
            <a:ext cx="8526660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u="sng" dirty="0">
                <a:solidFill>
                  <a:srgbClr val="FF0000"/>
                </a:solidFill>
              </a:rPr>
              <a:t>Funktion</a:t>
            </a:r>
            <a:r>
              <a:rPr lang="de-DE" b="1" u="sng" dirty="0"/>
              <a:t> </a:t>
            </a:r>
            <a:r>
              <a:rPr lang="de-DE" u="sng" dirty="0" smtClean="0"/>
              <a:t>„</a:t>
            </a:r>
            <a:r>
              <a:rPr lang="de-DE" u="sng" dirty="0" smtClean="0"/>
              <a:t>Goethe-Traum“</a:t>
            </a:r>
          </a:p>
          <a:p>
            <a:pPr marL="0" indent="0">
              <a:buNone/>
            </a:pPr>
            <a:endParaRPr lang="de-DE" b="1" dirty="0" smtClean="0"/>
          </a:p>
          <a:p>
            <a:pPr marL="0" indent="0">
              <a:buNone/>
            </a:pPr>
            <a:r>
              <a:rPr lang="de-DE" dirty="0" smtClean="0"/>
              <a:t>Vermittelt die Bedeutung der Unsterblichen für Harry </a:t>
            </a:r>
            <a:r>
              <a:rPr lang="de-DE" dirty="0" smtClean="0"/>
              <a:t>Haller.</a:t>
            </a: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endParaRPr lang="de-DE" dirty="0" smtClean="0"/>
          </a:p>
          <a:p>
            <a:pPr>
              <a:buFont typeface="Wingdings" panose="05000000000000000000" pitchFamily="2" charset="2"/>
              <a:buChar char="Ø"/>
            </a:pPr>
            <a:endParaRPr lang="de-DE" dirty="0" smtClean="0"/>
          </a:p>
          <a:p>
            <a:endParaRPr lang="de-DE" sz="2500" dirty="0" smtClean="0"/>
          </a:p>
          <a:p>
            <a:endParaRPr lang="de-DE" dirty="0" smtClean="0"/>
          </a:p>
          <a:p>
            <a:endParaRPr lang="de-DE" dirty="0" smtClean="0"/>
          </a:p>
          <a:p>
            <a:pPr marL="0" indent="0">
              <a:buNone/>
            </a:pPr>
            <a:endParaRPr lang="de-DE" u="sng" dirty="0"/>
          </a:p>
        </p:txBody>
      </p:sp>
      <p:sp>
        <p:nvSpPr>
          <p:cNvPr id="5" name="Titel 4"/>
          <p:cNvSpPr txBox="1">
            <a:spLocks noGrp="1"/>
          </p:cNvSpPr>
          <p:nvPr>
            <p:ph type="title"/>
          </p:nvPr>
        </p:nvSpPr>
        <p:spPr>
          <a:xfrm>
            <a:off x="457200" y="553750"/>
            <a:ext cx="8229600" cy="584775"/>
          </a:xfrm>
          <a:prstGeom prst="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de-DE" sz="3200" dirty="0" smtClean="0"/>
              <a:t>Die Unsterblichen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04664"/>
            <a:ext cx="2295228" cy="176596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6929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7828" y="1916832"/>
            <a:ext cx="8526660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u="sng" dirty="0" smtClean="0">
                <a:solidFill>
                  <a:srgbClr val="FF0000"/>
                </a:solidFill>
              </a:rPr>
              <a:t>Diskutieren Sie:</a:t>
            </a:r>
          </a:p>
          <a:p>
            <a:pPr marL="0" indent="0">
              <a:buNone/>
            </a:pPr>
            <a:r>
              <a:rPr lang="de-DE" dirty="0" smtClean="0"/>
              <a:t>Welchen </a:t>
            </a:r>
            <a:r>
              <a:rPr lang="de-DE" dirty="0"/>
              <a:t>Einfluss haben </a:t>
            </a:r>
            <a:r>
              <a:rPr lang="de-DE" dirty="0" smtClean="0"/>
              <a:t>die Unsterblichen auf </a:t>
            </a:r>
            <a:r>
              <a:rPr lang="de-DE" dirty="0"/>
              <a:t>Harry Hallers Entwicklung?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Was </a:t>
            </a:r>
            <a:r>
              <a:rPr lang="de-DE" dirty="0"/>
              <a:t>ist somit ihre </a:t>
            </a:r>
            <a:r>
              <a:rPr lang="de-DE" b="1" dirty="0"/>
              <a:t>Funktion</a:t>
            </a:r>
            <a:r>
              <a:rPr lang="de-DE" dirty="0" smtClean="0"/>
              <a:t>?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b="1" dirty="0"/>
              <a:t>Wer könnten Ihre Unsterblichen sein?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endParaRPr lang="de-DE" dirty="0" smtClean="0"/>
          </a:p>
          <a:p>
            <a:pPr>
              <a:buFont typeface="Wingdings" panose="05000000000000000000" pitchFamily="2" charset="2"/>
              <a:buChar char="Ø"/>
            </a:pPr>
            <a:endParaRPr lang="de-DE" dirty="0" smtClean="0"/>
          </a:p>
          <a:p>
            <a:endParaRPr lang="de-DE" sz="2500" dirty="0" smtClean="0"/>
          </a:p>
          <a:p>
            <a:endParaRPr lang="de-DE" dirty="0" smtClean="0"/>
          </a:p>
          <a:p>
            <a:endParaRPr lang="de-DE" dirty="0" smtClean="0"/>
          </a:p>
          <a:p>
            <a:pPr marL="0" indent="0">
              <a:buNone/>
            </a:pPr>
            <a:endParaRPr lang="de-DE" u="sng" dirty="0"/>
          </a:p>
        </p:txBody>
      </p:sp>
      <p:sp>
        <p:nvSpPr>
          <p:cNvPr id="5" name="Titel 4"/>
          <p:cNvSpPr txBox="1">
            <a:spLocks noGrp="1"/>
          </p:cNvSpPr>
          <p:nvPr>
            <p:ph type="title"/>
          </p:nvPr>
        </p:nvSpPr>
        <p:spPr>
          <a:xfrm>
            <a:off x="457200" y="553750"/>
            <a:ext cx="8229600" cy="584775"/>
          </a:xfrm>
          <a:prstGeom prst="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de-DE" sz="3200" dirty="0" smtClean="0"/>
              <a:t>Die Unsterblichen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04664"/>
            <a:ext cx="2295228" cy="176596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394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3059832" y="2852936"/>
            <a:ext cx="2952328" cy="136815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solidFill>
                  <a:schemeClr val="tx1"/>
                </a:solidFill>
              </a:rPr>
              <a:t>Harry Haller</a:t>
            </a:r>
            <a:endParaRPr lang="de-DE" sz="3600" b="1" dirty="0">
              <a:solidFill>
                <a:schemeClr val="tx1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645637" y="1188040"/>
            <a:ext cx="3384376" cy="584775"/>
          </a:xfrm>
          <a:prstGeom prst="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3200" dirty="0" smtClean="0"/>
              <a:t>Die Unsterblichen</a:t>
            </a:r>
            <a:endParaRPr lang="de-DE" sz="3200" dirty="0"/>
          </a:p>
        </p:txBody>
      </p:sp>
      <p:sp>
        <p:nvSpPr>
          <p:cNvPr id="4" name="Textfeld 3"/>
          <p:cNvSpPr txBox="1"/>
          <p:nvPr/>
        </p:nvSpPr>
        <p:spPr>
          <a:xfrm>
            <a:off x="5076056" y="1188041"/>
            <a:ext cx="3384376" cy="584775"/>
          </a:xfrm>
          <a:prstGeom prst="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3200" dirty="0" smtClean="0"/>
              <a:t>Bürgertum</a:t>
            </a:r>
            <a:endParaRPr lang="de-DE" sz="3200" dirty="0"/>
          </a:p>
        </p:txBody>
      </p:sp>
      <p:sp>
        <p:nvSpPr>
          <p:cNvPr id="5" name="Textfeld 4"/>
          <p:cNvSpPr txBox="1"/>
          <p:nvPr/>
        </p:nvSpPr>
        <p:spPr>
          <a:xfrm>
            <a:off x="2360543" y="5737611"/>
            <a:ext cx="4536504" cy="584775"/>
          </a:xfrm>
          <a:prstGeom prst="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3200" dirty="0" smtClean="0"/>
              <a:t>Hermine / Pablo / Maria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45637" y="634043"/>
            <a:ext cx="169218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Mozart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2337825" y="634043"/>
            <a:ext cx="169218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Goethe 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5089849" y="369771"/>
            <a:ext cx="169218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Vermieterin</a:t>
            </a:r>
          </a:p>
          <a:p>
            <a:pPr algn="ctr"/>
            <a:r>
              <a:rPr lang="de-DE" dirty="0" smtClean="0"/>
              <a:t>Herausgeber 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6782037" y="369770"/>
            <a:ext cx="169218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Professor</a:t>
            </a:r>
          </a:p>
          <a:p>
            <a:pPr algn="ctr"/>
            <a:r>
              <a:rPr lang="de-DE" dirty="0" smtClean="0"/>
              <a:t>Seine Frau</a:t>
            </a:r>
            <a:endParaRPr lang="de-DE" dirty="0"/>
          </a:p>
        </p:txBody>
      </p:sp>
      <p:sp>
        <p:nvSpPr>
          <p:cNvPr id="11" name="Pfeil nach unten 10"/>
          <p:cNvSpPr/>
          <p:nvPr/>
        </p:nvSpPr>
        <p:spPr>
          <a:xfrm rot="18770666">
            <a:off x="2437603" y="1859834"/>
            <a:ext cx="1008112" cy="129614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Pfeil nach unten 11"/>
          <p:cNvSpPr/>
          <p:nvPr/>
        </p:nvSpPr>
        <p:spPr>
          <a:xfrm rot="2857373">
            <a:off x="5822533" y="1945608"/>
            <a:ext cx="1008112" cy="129614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Pfeil nach unten 12"/>
          <p:cNvSpPr/>
          <p:nvPr/>
        </p:nvSpPr>
        <p:spPr>
          <a:xfrm rot="10800000">
            <a:off x="4077983" y="4293096"/>
            <a:ext cx="1008112" cy="129614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/>
          <p:cNvSpPr txBox="1"/>
          <p:nvPr/>
        </p:nvSpPr>
        <p:spPr>
          <a:xfrm>
            <a:off x="645637" y="1916832"/>
            <a:ext cx="7448619" cy="2246769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>
                <a:solidFill>
                  <a:srgbClr val="FF0000"/>
                </a:solidFill>
              </a:rPr>
              <a:t>Stehen über dem Alltag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>
                <a:solidFill>
                  <a:srgbClr val="FF0000"/>
                </a:solidFill>
              </a:rPr>
              <a:t>Humor als Ausweg / sich selbst nicht so ernst zu nehmen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2800" b="1" dirty="0" smtClean="0">
                <a:solidFill>
                  <a:srgbClr val="FF0000"/>
                </a:solidFill>
              </a:rPr>
              <a:t>Fordern Haller auf, eine neue Sicht auf die Welt zu entwickeln</a:t>
            </a:r>
            <a:endParaRPr lang="de-DE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226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891</Words>
  <Application>Microsoft Office PowerPoint</Application>
  <PresentationFormat>Bildschirmpräsentation (4:3)</PresentationFormat>
  <Paragraphs>123</Paragraphs>
  <Slides>9</Slides>
  <Notes>4</Notes>
  <HiddenSlides>1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Larissa</vt:lpstr>
      <vt:lpstr>Figuren(gruppen) Der Steppenwolf Die Unsterblichen</vt:lpstr>
      <vt:lpstr>PowerPoint-Präsentation</vt:lpstr>
      <vt:lpstr>Die Unsterblichen</vt:lpstr>
      <vt:lpstr>Die Unsterblichen</vt:lpstr>
      <vt:lpstr>Die Unsterblichen</vt:lpstr>
      <vt:lpstr>Die Unsterblichen</vt:lpstr>
      <vt:lpstr>Die Unsterblichen</vt:lpstr>
      <vt:lpstr>Die Unsterblichen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Figurenkonstellation Der Steppenwolf</dc:title>
  <dc:creator>Blennemann</dc:creator>
  <cp:lastModifiedBy>Blennemann</cp:lastModifiedBy>
  <cp:revision>32</cp:revision>
  <cp:lastPrinted>2017-12-10T14:41:46Z</cp:lastPrinted>
  <dcterms:created xsi:type="dcterms:W3CDTF">2017-12-08T14:58:59Z</dcterms:created>
  <dcterms:modified xsi:type="dcterms:W3CDTF">2018-01-12T14:24:20Z</dcterms:modified>
</cp:coreProperties>
</file>