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9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686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797" autoAdjust="0"/>
  </p:normalViewPr>
  <p:slideViewPr>
    <p:cSldViewPr>
      <p:cViewPr varScale="1">
        <p:scale>
          <a:sx n="53" d="100"/>
          <a:sy n="53" d="100"/>
        </p:scale>
        <p:origin x="-134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CE99C-B696-46E7-8D23-9C9C50202D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738787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01290"/>
            <a:ext cx="5486400" cy="43591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DE581-4583-4D84-B3E5-E2887E6FEE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672424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u="sng" baseline="0" dirty="0" smtClean="0"/>
              <a:t>AA Gruppenarbeit/Erarbeitung:</a:t>
            </a:r>
          </a:p>
          <a:p>
            <a:r>
              <a:rPr lang="de-DE" b="0" u="none" baseline="0" dirty="0" smtClean="0"/>
              <a:t>Arbeitsteilig die unterschiedlichen Gruppen („Die Unsterblichen“, „Das Bürgertum“, „Hermine / Pablo / Maria“) erarbeiten.</a:t>
            </a:r>
          </a:p>
          <a:p>
            <a:r>
              <a:rPr lang="de-DE" b="0" u="none" baseline="0" dirty="0" smtClean="0"/>
              <a:t>Wesentliche Textstellen können vorgegeben und als vorbereitende Hausaufgabe gestellt werden.</a:t>
            </a:r>
          </a:p>
          <a:p>
            <a:r>
              <a:rPr lang="de-DE" b="0" u="none" baseline="0" dirty="0" smtClean="0"/>
              <a:t>Leitfragen bei der Erarbeitung könnten sein: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Wie werden die Figuren charakterisiert? Was erfahren</a:t>
            </a:r>
            <a:r>
              <a:rPr lang="de-DE" b="0" u="none" baseline="0" dirty="0" smtClean="0"/>
              <a:t> wir aus den Textstellen über ihr Aussehen, ihr Verhalten, ?</a:t>
            </a:r>
            <a:endParaRPr lang="de-DE" b="0" u="none" dirty="0" smtClean="0"/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Welche</a:t>
            </a:r>
            <a:r>
              <a:rPr lang="de-DE" b="0" u="none" baseline="0" dirty="0" smtClean="0"/>
              <a:t> Einstellung Harry Hallers gegenüber der Gruppierung/der Personen wird deutlich?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baseline="0" dirty="0" smtClean="0"/>
              <a:t>Welchen Einfluss haben sie auf Harry Hallers Entwicklung? Was ist somit ihre </a:t>
            </a:r>
            <a:r>
              <a:rPr lang="de-DE" b="1" u="none" baseline="0" dirty="0" smtClean="0"/>
              <a:t>Funktion</a:t>
            </a:r>
            <a:r>
              <a:rPr lang="de-DE" b="0" u="none" baseline="0" dirty="0" smtClean="0"/>
              <a:t>?</a:t>
            </a:r>
            <a:endParaRPr lang="de-DE" b="0" u="none" dirty="0" smtClean="0"/>
          </a:p>
          <a:p>
            <a:endParaRPr lang="de-DE" dirty="0" smtClean="0"/>
          </a:p>
          <a:p>
            <a:r>
              <a:rPr lang="de-DE" b="1" dirty="0" smtClean="0"/>
              <a:t>Exemplarische</a:t>
            </a:r>
            <a:r>
              <a:rPr lang="de-DE" b="1" baseline="0" dirty="0" smtClean="0"/>
              <a:t> Erarbeitung an Goethe. </a:t>
            </a:r>
            <a:r>
              <a:rPr lang="de-DE" baseline="0" dirty="0" smtClean="0"/>
              <a:t>Die anderen Unsterblichen sollten benannt werden (z.B. Mozart, Haydn, Nietzsche)</a:t>
            </a:r>
          </a:p>
          <a:p>
            <a:r>
              <a:rPr lang="de-DE" b="1" baseline="0" dirty="0" smtClean="0"/>
              <a:t>Alternative: Mozart </a:t>
            </a:r>
            <a:r>
              <a:rPr lang="de-DE" baseline="0" dirty="0" smtClean="0"/>
              <a:t>(der mit Pablo im Magischen Theater zu einer Person verschmilzt – vermeintliche Gegensätze verschmelzen)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AA als Möglichkeit der gemeinsamen Erarbeitung</a:t>
            </a:r>
          </a:p>
          <a:p>
            <a:r>
              <a:rPr lang="de-DE" dirty="0" smtClean="0"/>
              <a:t>Goethe</a:t>
            </a:r>
            <a:r>
              <a:rPr lang="de-DE" baseline="0" dirty="0" smtClean="0"/>
              <a:t> wird hierbei als Beispiel für die Unsterblichen genommen.</a:t>
            </a:r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20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Funktion:</a:t>
            </a:r>
          </a:p>
          <a:p>
            <a:r>
              <a:rPr lang="de-DE" dirty="0" smtClean="0"/>
              <a:t>Als</a:t>
            </a:r>
            <a:r>
              <a:rPr lang="de-DE" baseline="0" dirty="0" smtClean="0"/>
              <a:t> Unsterbliche stehen sie über den menschlichen Zwängen und Unsicherheiten und müssen sich nicht um Konventionen kümmern.</a:t>
            </a:r>
          </a:p>
          <a:p>
            <a:r>
              <a:rPr lang="de-DE" baseline="0" dirty="0" smtClean="0"/>
              <a:t>Sie fordern Haller auf den Humor des Lebens zu erfassen (vgl. auch S. 235; Mozart) und eine neue Sicht auf die Welt zu entwickeln.</a:t>
            </a:r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995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u="sng" baseline="0" dirty="0" smtClean="0"/>
              <a:t>AA Gruppenarbeit/Erarbeitung:</a:t>
            </a:r>
          </a:p>
          <a:p>
            <a:r>
              <a:rPr lang="de-DE" b="0" u="none" baseline="0" dirty="0" smtClean="0"/>
              <a:t>Arbeitsteilig die unterschiedlichen Gruppen („Die Unsterblichen“, „Das Bürgertum“, „Hermine / Pablo / Maria“) erarbeiten.</a:t>
            </a:r>
          </a:p>
          <a:p>
            <a:r>
              <a:rPr lang="de-DE" b="0" u="none" baseline="0" dirty="0" smtClean="0"/>
              <a:t>Wesentliche Textstellen können vorgegeben und als vorbereitende Hausaufgabe gestellt werden.</a:t>
            </a:r>
          </a:p>
          <a:p>
            <a:r>
              <a:rPr lang="de-DE" b="0" u="none" baseline="0" dirty="0" smtClean="0"/>
              <a:t>Leitfragen bei der Erarbeitung könnten sein: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Wie werden die Figuren charakterisiert? Was erfahren</a:t>
            </a:r>
            <a:r>
              <a:rPr lang="de-DE" b="0" u="none" baseline="0" dirty="0" smtClean="0"/>
              <a:t> wir aus den Textstellen über ihr Aussehen, ihr Verhalten, ?</a:t>
            </a:r>
            <a:endParaRPr lang="de-DE" b="0" u="none" dirty="0" smtClean="0"/>
          </a:p>
          <a:p>
            <a:pPr marL="228600" indent="-228600">
              <a:buFont typeface="+mj-lt"/>
              <a:buAutoNum type="arabicPeriod"/>
            </a:pPr>
            <a:r>
              <a:rPr lang="de-DE" b="0" u="none" dirty="0" smtClean="0"/>
              <a:t>Welche</a:t>
            </a:r>
            <a:r>
              <a:rPr lang="de-DE" b="0" u="none" baseline="0" dirty="0" smtClean="0"/>
              <a:t> Einstellung Harry Hallers gegenüber der Gruppierung/der Personen wird deutlich?</a:t>
            </a:r>
          </a:p>
          <a:p>
            <a:pPr marL="228600" indent="-228600">
              <a:buFont typeface="+mj-lt"/>
              <a:buAutoNum type="arabicPeriod"/>
            </a:pPr>
            <a:r>
              <a:rPr lang="de-DE" b="0" u="none" baseline="0" dirty="0" smtClean="0"/>
              <a:t>Welchen Einfluss haben sie auf Harry Hallers Entwicklung? Was ist somit ihre </a:t>
            </a:r>
            <a:r>
              <a:rPr lang="de-DE" b="1" u="none" baseline="0" dirty="0" smtClean="0"/>
              <a:t>Funktion</a:t>
            </a:r>
            <a:r>
              <a:rPr lang="de-DE" b="0" u="none" baseline="0" dirty="0" smtClean="0"/>
              <a:t>?</a:t>
            </a:r>
            <a:endParaRPr lang="de-DE" b="0" u="none" dirty="0" smtClean="0"/>
          </a:p>
          <a:p>
            <a:endParaRPr lang="de-DE" dirty="0" smtClean="0"/>
          </a:p>
          <a:p>
            <a:r>
              <a:rPr lang="de-DE" b="1" dirty="0" smtClean="0"/>
              <a:t>Exemplarische</a:t>
            </a:r>
            <a:r>
              <a:rPr lang="de-DE" b="1" baseline="0" dirty="0" smtClean="0"/>
              <a:t> Erarbeitung an Goethe. </a:t>
            </a:r>
            <a:r>
              <a:rPr lang="de-DE" baseline="0" dirty="0" smtClean="0"/>
              <a:t>Die anderen Unsterblichen sollten benannt werden (z.B. Mozart, Haydn, Nietzsche)</a:t>
            </a:r>
          </a:p>
          <a:p>
            <a:r>
              <a:rPr lang="de-DE" b="1" baseline="0" dirty="0" smtClean="0"/>
              <a:t>Alternative: Mozart </a:t>
            </a:r>
            <a:r>
              <a:rPr lang="de-DE" baseline="0" dirty="0" smtClean="0"/>
              <a:t>(der mit Pablo im Magischen Theater zu einer Person verschmilzt – vermeintliche Gegensätze verschmelzen)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smtClean="0"/>
              <a:t>Hermann Hesse "Der Steppenwolf" - Figurenkonstellation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6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90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59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63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578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47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30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6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44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87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3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10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8FABD-5E98-450E-B616-46644C5590A7}" type="datetimeFigureOut">
              <a:rPr lang="de-DE" smtClean="0"/>
              <a:t>12.01.2018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9749D-1EAC-416C-9AB3-6EA7E5B698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42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/>
          </a:bodyPr>
          <a:lstStyle/>
          <a:p>
            <a:r>
              <a:rPr lang="de-DE" dirty="0" smtClean="0"/>
              <a:t>Figuren(gruppen)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Der </a:t>
            </a:r>
            <a:r>
              <a:rPr lang="de-DE" dirty="0" smtClean="0"/>
              <a:t>Steppenwolf</a:t>
            </a:r>
            <a:br>
              <a:rPr lang="de-DE" dirty="0" smtClean="0"/>
            </a:br>
            <a:r>
              <a:rPr lang="de-DE" smtClean="0"/>
              <a:t>Die Unsterblichen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Hinweise in den Notizen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08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45637" y="1188040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Die Unsterblichen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076056" y="1188041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Bürgertum</a:t>
            </a:r>
            <a:endParaRPr lang="de-DE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2360543" y="5737611"/>
            <a:ext cx="4536504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Hermine / Pablo / Maria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5637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337825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089849" y="369771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782037" y="369770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3" y="1945608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179512" y="188640"/>
            <a:ext cx="4608512" cy="231926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5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7828" y="1700808"/>
            <a:ext cx="852666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 smtClean="0"/>
              <a:t>Der „Goethe-Traum“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sz="2400" dirty="0" smtClean="0"/>
              <a:t>S. 122 („Ich saß und wartete…“) bis S. 128 („…mit einem abgründigen Greisenhumor.“)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Wessen </a:t>
            </a:r>
            <a:r>
              <a:rPr lang="de-DE" dirty="0" smtClean="0"/>
              <a:t>bezichtig Harry Haller Goethe?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Prägnante Aussagen Goethes markieren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Wie werden Ratschläge vermittelt?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Wie reagiert Harry darauf?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Funktion innerhalb des Romans?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endParaRPr lang="de-DE" sz="2500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Die Unsterblichen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3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7828" y="1700808"/>
            <a:ext cx="8526660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u="sng" dirty="0" smtClean="0"/>
              <a:t>Der „Goethe-Traum“</a:t>
            </a: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 smtClean="0"/>
              <a:t>Wessen bezichtig Harry Goethe?</a:t>
            </a:r>
          </a:p>
          <a:p>
            <a:pPr marL="0" indent="0">
              <a:buNone/>
            </a:pPr>
            <a:r>
              <a:rPr lang="de-DE" i="1" dirty="0" smtClean="0"/>
              <a:t>Der </a:t>
            </a:r>
            <a:r>
              <a:rPr lang="de-DE" b="1" i="1" dirty="0" smtClean="0">
                <a:solidFill>
                  <a:srgbClr val="0070C0"/>
                </a:solidFill>
              </a:rPr>
              <a:t>Unaufrichtigkeit</a:t>
            </a:r>
            <a:r>
              <a:rPr lang="de-DE" i="1" dirty="0" smtClean="0"/>
              <a:t> (123, 31; 124, 11f.), da er immer vorgegeben habe, </a:t>
            </a:r>
            <a:r>
              <a:rPr lang="de-DE" b="1" i="1" dirty="0" smtClean="0">
                <a:solidFill>
                  <a:srgbClr val="0070C0"/>
                </a:solidFill>
              </a:rPr>
              <a:t>geistige Anstrengungen </a:t>
            </a:r>
            <a:r>
              <a:rPr lang="de-DE" i="1" dirty="0" smtClean="0"/>
              <a:t>würden sich lohnen (125, 1f), seien eine Möglichkeit „den Augenblick zu verewigen“ (125, 9).</a:t>
            </a:r>
          </a:p>
          <a:p>
            <a:pPr marL="0" indent="0">
              <a:buNone/>
            </a:pPr>
            <a:r>
              <a:rPr lang="de-DE" dirty="0" smtClean="0"/>
              <a:t>Harry findet, dass diese Seite seiner Existenz nicht genug ist, ihn nicht erfüllt und fühlt sich deshalb von Goethe verraten.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endParaRPr lang="de-DE" sz="2500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Die Unsterblichen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64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9685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u="sng" dirty="0" smtClean="0"/>
              <a:t>Der „Goethe-Traum“</a:t>
            </a: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3400" b="1" dirty="0" smtClean="0"/>
              <a:t>Prägnante Aussagen Goethes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„</a:t>
            </a:r>
            <a:r>
              <a:rPr lang="de-DE" b="1" dirty="0" smtClean="0"/>
              <a:t>Optimismus und Glauben</a:t>
            </a:r>
            <a:r>
              <a:rPr lang="de-DE" dirty="0" smtClean="0"/>
              <a:t>“ (125, 24) seien wesentlich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Er habe stets den Tod „gefürchtet und bekämpft“ (126, 11) – ein „Verlangen nach Dauer“ habe ihn erfüllt (126,10) dies sei jedoch müßig gewesen, denn schließlich sei auch er gestorben –</a:t>
            </a:r>
            <a:r>
              <a:rPr lang="de-DE" b="1" dirty="0" smtClean="0"/>
              <a:t>der</a:t>
            </a:r>
            <a:r>
              <a:rPr lang="de-DE" dirty="0" smtClean="0"/>
              <a:t> </a:t>
            </a:r>
            <a:r>
              <a:rPr lang="de-DE" b="1" dirty="0" smtClean="0"/>
              <a:t>eigentliche menschliche Antrieb sei das „</a:t>
            </a:r>
            <a:r>
              <a:rPr lang="de-DE" b="1" dirty="0" err="1" smtClean="0"/>
              <a:t>Lebenwollen</a:t>
            </a:r>
            <a:r>
              <a:rPr lang="de-DE" b="1" dirty="0" smtClean="0"/>
              <a:t>“ (126, 11-14) nicht die Furcht vor der Bedeutungslosigkeit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„</a:t>
            </a:r>
            <a:r>
              <a:rPr lang="de-DE" b="1" dirty="0" smtClean="0"/>
              <a:t>Neugierde und Spieltrieb</a:t>
            </a:r>
            <a:r>
              <a:rPr lang="de-DE" dirty="0" smtClean="0"/>
              <a:t>“ seien wichtiger Teil des menschlichen Wesens (126, 20ff.)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Man solle die „</a:t>
            </a:r>
            <a:r>
              <a:rPr lang="de-DE" b="1" dirty="0" smtClean="0"/>
              <a:t>alten Leute</a:t>
            </a:r>
            <a:r>
              <a:rPr lang="de-DE" dirty="0" smtClean="0"/>
              <a:t>“ wie ihn nicht so ernst nehmen (127, 11)  - d.h. sie würden</a:t>
            </a:r>
            <a:r>
              <a:rPr lang="de-DE" b="1" dirty="0" smtClean="0"/>
              <a:t> nicht als </a:t>
            </a:r>
            <a:r>
              <a:rPr lang="de-DE" dirty="0" smtClean="0"/>
              <a:t>alleiniges</a:t>
            </a:r>
            <a:r>
              <a:rPr lang="de-DE" b="1" dirty="0" smtClean="0"/>
              <a:t> Vorbild taugen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Die Unsterblichen würden den Spaß lieben (127, 13f.) und </a:t>
            </a:r>
            <a:r>
              <a:rPr lang="de-DE" b="1" dirty="0" smtClean="0"/>
              <a:t>Ernsthaftigkeit würde allgemein überschätzt </a:t>
            </a:r>
            <a:r>
              <a:rPr lang="de-DE" dirty="0" smtClean="0"/>
              <a:t>(127, 16)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Goethe führt Harry den „Zwiespalt von Begehren und Angst“ vor Augen (Frauenbein – Skorpion: verdeutlicht Erotik, sinnliches Begehren und die Angst davor; 128)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endParaRPr lang="de-DE" sz="2500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Die Unsterblichen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48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7828" y="1700808"/>
            <a:ext cx="8526660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u="sng" dirty="0" smtClean="0"/>
              <a:t>Der „Goethe-Traum“</a:t>
            </a: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 smtClean="0"/>
              <a:t>Wie werden Ratschläge vermittelt?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Spricht  </a:t>
            </a:r>
            <a:r>
              <a:rPr lang="de-DE" dirty="0"/>
              <a:t>zunächst feierlich (123,  22f) und streng (123, 32)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Lächelt (124, 2; 125, 15), zunächst freundlich, dann durchtrieben (126, 24) bis Goethe </a:t>
            </a:r>
            <a:r>
              <a:rPr lang="de-DE" dirty="0" smtClean="0"/>
              <a:t>laut </a:t>
            </a:r>
            <a:r>
              <a:rPr lang="de-DE" dirty="0"/>
              <a:t>lacht (127, 31</a:t>
            </a:r>
            <a:r>
              <a:rPr lang="de-DE" dirty="0" smtClean="0"/>
              <a:t>); schließlich „abgründig“ (127, 23), lautlos und heftig „in sich hinein“ lacht (127, 22)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Goethe </a:t>
            </a:r>
            <a:r>
              <a:rPr lang="de-DE" dirty="0" smtClean="0"/>
              <a:t>tänzelt </a:t>
            </a:r>
            <a:r>
              <a:rPr lang="de-DE" dirty="0"/>
              <a:t>(127, 22</a:t>
            </a:r>
            <a:r>
              <a:rPr lang="de-DE" dirty="0" smtClean="0"/>
              <a:t>) und tanzt schließlich leichtfüßig (127, 25f.)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 smtClean="0"/>
              <a:t>Wie reagiert Harry darauf?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Er nimmt ihm die „scherzhafte Art“ (127, 5) übel und wirft sie ihm vor; er fühlt sich nicht ernst genommen und ist wütend, dass ein Unsterblicher sich so verhält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endParaRPr lang="de-DE" sz="2500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Die Unsterblichen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3779912" y="332656"/>
            <a:ext cx="2520280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600" dirty="0" smtClean="0"/>
              <a:t>Humor</a:t>
            </a:r>
          </a:p>
          <a:p>
            <a:pPr algn="ctr"/>
            <a:r>
              <a:rPr lang="de-DE" sz="3600" dirty="0" smtClean="0"/>
              <a:t>Lachen</a:t>
            </a:r>
          </a:p>
          <a:p>
            <a:pPr algn="ctr"/>
            <a:r>
              <a:rPr lang="de-DE" sz="3600" dirty="0" smtClean="0"/>
              <a:t>als Ausweg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97287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7828" y="1700808"/>
            <a:ext cx="852666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u="sng" dirty="0">
                <a:solidFill>
                  <a:srgbClr val="FF0000"/>
                </a:solidFill>
              </a:rPr>
              <a:t>Funktion</a:t>
            </a:r>
            <a:r>
              <a:rPr lang="de-DE" b="1" u="sng" dirty="0"/>
              <a:t> </a:t>
            </a:r>
            <a:r>
              <a:rPr lang="de-DE" u="sng" dirty="0" smtClean="0"/>
              <a:t>„</a:t>
            </a:r>
            <a:r>
              <a:rPr lang="de-DE" u="sng" dirty="0" smtClean="0"/>
              <a:t>Goethe-Traum“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dirty="0" smtClean="0"/>
              <a:t>Vermittelt die Bedeutung der Unsterblichen für Harry </a:t>
            </a:r>
            <a:r>
              <a:rPr lang="de-DE" dirty="0" smtClean="0"/>
              <a:t>Haller.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endParaRPr lang="de-DE" sz="2500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Die Unsterblichen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929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7828" y="1916832"/>
            <a:ext cx="852666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FF0000"/>
                </a:solidFill>
              </a:rPr>
              <a:t>Diskutieren Sie:</a:t>
            </a:r>
          </a:p>
          <a:p>
            <a:pPr marL="0" indent="0">
              <a:buNone/>
            </a:pPr>
            <a:r>
              <a:rPr lang="de-DE" dirty="0" smtClean="0"/>
              <a:t>Welchen </a:t>
            </a:r>
            <a:r>
              <a:rPr lang="de-DE" dirty="0"/>
              <a:t>Einfluss haben </a:t>
            </a:r>
            <a:r>
              <a:rPr lang="de-DE" dirty="0" smtClean="0"/>
              <a:t>die Unsterblichen auf </a:t>
            </a:r>
            <a:r>
              <a:rPr lang="de-DE" dirty="0"/>
              <a:t>Harry Hallers Entwicklung?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</a:t>
            </a:r>
            <a:r>
              <a:rPr lang="de-DE" dirty="0"/>
              <a:t>ist somit ihre </a:t>
            </a:r>
            <a:r>
              <a:rPr lang="de-DE" b="1" dirty="0"/>
              <a:t>Funktion</a:t>
            </a:r>
            <a:r>
              <a:rPr lang="de-DE" dirty="0" smtClean="0"/>
              <a:t>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Wer könnten Ihre Unsterblichen sein?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endParaRPr lang="de-DE" sz="2500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de-DE" sz="3200" dirty="0" smtClean="0"/>
              <a:t>Die Unsterblichen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2295228" cy="176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9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59832" y="2852936"/>
            <a:ext cx="2952328" cy="1368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Harry Haller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45637" y="1188040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Die Unsterblichen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5076056" y="1188041"/>
            <a:ext cx="3384376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Bürgertum</a:t>
            </a:r>
            <a:endParaRPr lang="de-DE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2360543" y="5737611"/>
            <a:ext cx="4536504" cy="58477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Hermine / Pablo / Maria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5637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Mozart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337825" y="634043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Goethe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089849" y="369771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Vermieterin</a:t>
            </a:r>
          </a:p>
          <a:p>
            <a:pPr algn="ctr"/>
            <a:r>
              <a:rPr lang="de-DE" dirty="0" smtClean="0"/>
              <a:t>Herausgeber 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782037" y="369770"/>
            <a:ext cx="16921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Professor</a:t>
            </a:r>
          </a:p>
          <a:p>
            <a:pPr algn="ctr"/>
            <a:r>
              <a:rPr lang="de-DE" dirty="0" smtClean="0"/>
              <a:t>Seine Frau</a:t>
            </a:r>
            <a:endParaRPr lang="de-DE" dirty="0"/>
          </a:p>
        </p:txBody>
      </p:sp>
      <p:sp>
        <p:nvSpPr>
          <p:cNvPr id="11" name="Pfeil nach unten 10"/>
          <p:cNvSpPr/>
          <p:nvPr/>
        </p:nvSpPr>
        <p:spPr>
          <a:xfrm rot="18770666">
            <a:off x="2437603" y="1859834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unten 11"/>
          <p:cNvSpPr/>
          <p:nvPr/>
        </p:nvSpPr>
        <p:spPr>
          <a:xfrm rot="2857373">
            <a:off x="5822533" y="1945608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 rot="10800000">
            <a:off x="4077983" y="4293096"/>
            <a:ext cx="1008112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645637" y="1916832"/>
            <a:ext cx="7448619" cy="2246769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FF0000"/>
                </a:solidFill>
              </a:rPr>
              <a:t>Stehen über dem Alltag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FF0000"/>
                </a:solidFill>
              </a:rPr>
              <a:t>Humor als Ausweg / sich selbst nicht so ernst zu nehmen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800" b="1" dirty="0" smtClean="0">
                <a:solidFill>
                  <a:srgbClr val="FF0000"/>
                </a:solidFill>
              </a:rPr>
              <a:t>Fordern Haller auf, eine neue Sicht auf die Welt zu entwickeln</a:t>
            </a:r>
            <a:endParaRPr lang="de-D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2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891</Words>
  <Application>Microsoft Office PowerPoint</Application>
  <PresentationFormat>Bildschirmpräsentation (4:3)</PresentationFormat>
  <Paragraphs>123</Paragraphs>
  <Slides>9</Slides>
  <Notes>4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Figuren(gruppen) Der Steppenwolf Die Unsterblichen</vt:lpstr>
      <vt:lpstr>PowerPoint-Präsentation</vt:lpstr>
      <vt:lpstr>Die Unsterblichen</vt:lpstr>
      <vt:lpstr>Die Unsterblichen</vt:lpstr>
      <vt:lpstr>Die Unsterblichen</vt:lpstr>
      <vt:lpstr>Die Unsterblichen</vt:lpstr>
      <vt:lpstr>Die Unsterblichen</vt:lpstr>
      <vt:lpstr>Die Unsterblichen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Figurenkonstellation Der Steppenwolf</dc:title>
  <dc:creator>Blennemann</dc:creator>
  <cp:lastModifiedBy>Blennemann</cp:lastModifiedBy>
  <cp:revision>32</cp:revision>
  <cp:lastPrinted>2017-12-10T14:41:46Z</cp:lastPrinted>
  <dcterms:created xsi:type="dcterms:W3CDTF">2017-12-08T14:58:59Z</dcterms:created>
  <dcterms:modified xsi:type="dcterms:W3CDTF">2018-01-12T14:24:20Z</dcterms:modified>
</cp:coreProperties>
</file>