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80" r:id="rId4"/>
    <p:sldId id="279" r:id="rId5"/>
    <p:sldId id="278" r:id="rId6"/>
    <p:sldId id="277" r:id="rId7"/>
    <p:sldId id="267" r:id="rId8"/>
    <p:sldId id="281" r:id="rId9"/>
    <p:sldId id="283" r:id="rId10"/>
    <p:sldId id="287" r:id="rId11"/>
    <p:sldId id="286" r:id="rId12"/>
    <p:sldId id="285" r:id="rId13"/>
    <p:sldId id="284" r:id="rId14"/>
    <p:sldId id="288" r:id="rId15"/>
    <p:sldId id="289" r:id="rId16"/>
    <p:sldId id="265" r:id="rId17"/>
    <p:sldId id="293" r:id="rId18"/>
    <p:sldId id="292" r:id="rId19"/>
    <p:sldId id="291" r:id="rId20"/>
    <p:sldId id="290" r:id="rId21"/>
    <p:sldId id="282" r:id="rId22"/>
    <p:sldId id="269" r:id="rId23"/>
    <p:sldId id="298" r:id="rId24"/>
    <p:sldId id="297" r:id="rId25"/>
    <p:sldId id="296" r:id="rId26"/>
    <p:sldId id="295" r:id="rId27"/>
    <p:sldId id="294" r:id="rId28"/>
    <p:sldId id="271" r:id="rId29"/>
    <p:sldId id="302" r:id="rId30"/>
    <p:sldId id="301" r:id="rId31"/>
    <p:sldId id="300" r:id="rId32"/>
    <p:sldId id="299" r:id="rId33"/>
    <p:sldId id="272" r:id="rId34"/>
    <p:sldId id="306" r:id="rId35"/>
    <p:sldId id="303" r:id="rId36"/>
    <p:sldId id="305" r:id="rId37"/>
    <p:sldId id="304" r:id="rId3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5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98858-BFFC-4B78-9708-471BA202F311}" type="datetimeFigureOut">
              <a:rPr lang="de-DE" smtClean="0"/>
              <a:pPr/>
              <a:t>19.05.2016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7DE2E-7FC9-47C5-AF0B-ED494C9802F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18</a:t>
            </a:fld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20</a:t>
            </a:fld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21</a:t>
            </a:fld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22</a:t>
            </a:fld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23</a:t>
            </a:fld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24</a:t>
            </a:fld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25</a:t>
            </a:fld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26</a:t>
            </a:fld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27</a:t>
            </a:fld>
            <a:endParaRPr 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28</a:t>
            </a:fld>
            <a:endParaRPr lang="de-D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29</a:t>
            </a:fld>
            <a:endParaRPr 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30</a:t>
            </a:fld>
            <a:endParaRPr lang="de-D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31</a:t>
            </a:fld>
            <a:endParaRPr lang="de-D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32</a:t>
            </a:fld>
            <a:endParaRPr lang="de-D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33</a:t>
            </a:fld>
            <a:endParaRPr lang="de-D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34</a:t>
            </a:fld>
            <a:endParaRPr lang="de-D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35</a:t>
            </a:fld>
            <a:endParaRPr lang="de-D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36</a:t>
            </a:fld>
            <a:endParaRPr lang="de-D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E2E-7FC9-47C5-AF0B-ED494C9802FD}" type="slidenum">
              <a:rPr lang="de-DE" smtClean="0"/>
              <a:pPr/>
              <a:t>37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210F5-935F-4E9F-A475-5E8F54842EEF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4CFB4-BD5C-4081-A000-F10DDE687A92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69FB-1100-4921-B91F-1E389F8822E1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1517-9770-47D1-9D79-6F590C370589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BA03B-D79A-41E2-BB3A-E8473140C1E8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F442-5F53-4DD7-A12C-6DB9CD30C78D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03A8-A14C-4D91-BC49-12C407E9622F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94DD3-8859-44B3-8349-BB8799D0BA1E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82C5-706D-425F-9F58-71FBD1514225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7F69-1796-4073-8EC8-29EADDC5086A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3FD3-6244-4CA7-87C5-464A87CA314B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C5027-05D1-4BB0-940A-31993E88B236}" type="datetime1">
              <a:rPr lang="de-DE" smtClean="0"/>
              <a:pPr/>
              <a:t>19.05.2016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Film in der Literatur – Text- und Mediekompetenz Kursstufe – Landesbildungsserver Baden-Württemberg Englisch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DB011-8204-4154-A622-301DC19E75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700809"/>
            <a:ext cx="7772400" cy="1584176"/>
          </a:xfrm>
        </p:spPr>
        <p:txBody>
          <a:bodyPr>
            <a:normAutofit/>
          </a:bodyPr>
          <a:lstStyle/>
          <a:p>
            <a:r>
              <a:rPr lang="en-US" smtClean="0">
                <a:latin typeface="Calibri" charset="0"/>
                <a:cs typeface="Calibri" charset="0"/>
                <a:sym typeface="Calibri" charset="0"/>
              </a:rPr>
              <a:t>FILMANALYSE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2292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mtClean="0">
                <a:solidFill>
                  <a:schemeClr val="tx1"/>
                </a:solidFill>
              </a:rPr>
              <a:t>Film in der Literatur</a:t>
            </a:r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/>
              <a:t>Um seine Wirkung zu entfalten, braucht der Spielfilm Rezeptionsbedingungen, die alle anderen Reize unterdrücken</a:t>
            </a:r>
            <a:r>
              <a:rPr lang="en-US" smtClean="0">
                <a:solidFill>
                  <a:schemeClr val="bg1"/>
                </a:solidFill>
              </a:rPr>
              <a:t>, wie es Poe für die Kurzgeschichte fordert.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>
                <a:solidFill>
                  <a:schemeClr val="bg1"/>
                </a:solidFill>
              </a:rPr>
              <a:t>Die weichen Kinositze und die im Dunkel leuchtende Leinwand lassen den Alltag vergessen und  machen empfänglich für die Sensation.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>
                <a:solidFill>
                  <a:schemeClr val="bg1"/>
                </a:solidFill>
                <a:latin typeface="Calibri Italic" charset="0"/>
                <a:sym typeface="Calibri Italic" charset="0"/>
              </a:rPr>
              <a:t>“A movie is only a movie when you can pretend that it is not a movie.”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>
                <a:solidFill>
                  <a:schemeClr val="bg1"/>
                </a:solidFill>
              </a:rPr>
              <a:t>Pauline Kael, I lost it at the Movies, Cape, 1966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67544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/>
              <a:t>Um seine Wirkung zu entfalten, braucht der Spielfilm Rezeptionsbedingungen, die alle anderen Reize unterdrücken, wie es Poe für die Kurzgeschichte fordert.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>
                <a:solidFill>
                  <a:schemeClr val="bg1"/>
                </a:solidFill>
              </a:rPr>
              <a:t>Die weichen Kinositze und die im Dunkel leuchtende Leinwand lassen den Alltag vergessen und  machen empfänglich für die Sensation.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>
                <a:solidFill>
                  <a:schemeClr val="bg1"/>
                </a:solidFill>
                <a:latin typeface="Calibri Italic" charset="0"/>
                <a:sym typeface="Calibri Italic" charset="0"/>
              </a:rPr>
              <a:t>“A movie is only a movie when you can pretend that it is not a movie.”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>
                <a:solidFill>
                  <a:schemeClr val="bg1"/>
                </a:solidFill>
              </a:rPr>
              <a:t>Pauline Kael, I lost it at the Movies, Cape, 1966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67544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/>
              <a:t>Um seine Wirkung zu entfalten, braucht der Spielfilm Rezeptionsbedingungen, die alle anderen Reize unterdrücken, wie es Poe für die Kurzgeschichte fordert.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/>
              <a:t>Die weichen Kinositze und die im Dunkel leuchtende Leinwand lassen den Alltag vergessen und  machen empfänglich für die Sensation.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>
                <a:solidFill>
                  <a:schemeClr val="bg1"/>
                </a:solidFill>
                <a:latin typeface="Calibri Italic" charset="0"/>
                <a:sym typeface="Calibri Italic" charset="0"/>
              </a:rPr>
              <a:t>“A movie is only a movie when you can pretend that it is not a movie.”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>
                <a:solidFill>
                  <a:schemeClr val="bg1"/>
                </a:solidFill>
              </a:rPr>
              <a:t>Pauline Kael, I lost it at the Movies, Cape, 1966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67544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/>
              <a:t>Um seine Wirkung zu entfalten, braucht der Spielfilm Rezeptionsbedingungen, die alle anderen Reize unterdrücken, wie es Poe für die Kurzgeschichte fordert.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/>
              <a:t>Die weichen Kinositze und die im Dunkel leuchtende Leinwand lassen den Alltag vergessen und  machen empfänglich für die Sensation.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>
                <a:latin typeface="Calibri Italic" charset="0"/>
                <a:sym typeface="Calibri Italic" charset="0"/>
              </a:rPr>
              <a:t>“A movie is only a movie when you can pretend that it is not a movie.”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/>
              <a:t>Pauline Kael, I lost it at the Movies, Cape, 1966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67544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/>
              <a:t>Um seine Wirkung zu entfalten, braucht der Spielfilm Rezeptionsbedingungen, die alle anderen Reize unterdrücken, wie es Poe für die Kurzgeschichte fordert.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/>
              <a:t>Die weichen Kinositze und die im Dunkel leuchtende Leinwand lassen den Alltag vergessen und  machen empfänglich für die Sensation.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>
                <a:latin typeface="Calibri Italic" charset="0"/>
                <a:sym typeface="Calibri Italic" charset="0"/>
              </a:rPr>
              <a:t>“A movie is only a movie when you can pretend that it is not a movie.”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mtClean="0">
                <a:solidFill>
                  <a:schemeClr val="bg1"/>
                </a:solidFill>
              </a:rPr>
              <a:t>Pauline Kael, I lost it at the Movies, Cape, 1966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67544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smtClean="0"/>
              <a:t>Im Gegensatz zur Rezeption von Literatur ist Kino eine so unmittelbar sinnliche Erfahrung</a:t>
            </a:r>
            <a:r>
              <a:rPr lang="en-US" smtClean="0">
                <a:solidFill>
                  <a:schemeClr val="bg1"/>
                </a:solidFill>
              </a:rPr>
              <a:t>, dass kritische Distanz nur mit Mühe oder Routine möglich wird.</a:t>
            </a:r>
          </a:p>
          <a:p>
            <a:pPr>
              <a:spcBef>
                <a:spcPts val="3200"/>
              </a:spcBef>
              <a:buFont typeface="Courier New" pitchFamily="49" charset="0"/>
              <a:buChar char="o"/>
            </a:pPr>
            <a:r>
              <a:rPr lang="en-US" smtClean="0">
                <a:solidFill>
                  <a:schemeClr val="bg1"/>
                </a:solidFill>
              </a:rPr>
              <a:t>Denn der Spielfilm bietet ein sorgfältig gesteuertes Gefühlserlebnis, dessen Reizen sich das Publikum bereitwillig ausliefert.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de-DE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smtClean="0"/>
              <a:t>Im Gegensatz zur Rezeption von Literatur ist Kino eine so unmittelbar sinnliche Erfahrung, dass kritische Distanz nur mit Mühe oder Routine möglich wird.</a:t>
            </a:r>
          </a:p>
          <a:p>
            <a:pPr>
              <a:spcBef>
                <a:spcPts val="3200"/>
              </a:spcBef>
              <a:buFont typeface="Courier New" pitchFamily="49" charset="0"/>
              <a:buChar char="o"/>
            </a:pPr>
            <a:r>
              <a:rPr lang="en-US" smtClean="0">
                <a:solidFill>
                  <a:schemeClr val="bg1"/>
                </a:solidFill>
              </a:rPr>
              <a:t>Denn der Spielfilm bietet ein sorgfältig gesteuertes Gefühlserlebnis, dessen Reizen sich das Publikum bereitwillig ausliefert.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de-DE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smtClean="0"/>
              <a:t>Im Gegensatz zur Rezeption von Literatur ist Kino eine so unmittelbar sinnliche Erfahrung, dass kritische Distanz nur mit Mühe oder Routine möglich wird.</a:t>
            </a:r>
          </a:p>
          <a:p>
            <a:pPr>
              <a:spcBef>
                <a:spcPts val="3200"/>
              </a:spcBef>
              <a:buFont typeface="Courier New" pitchFamily="49" charset="0"/>
              <a:buChar char="o"/>
            </a:pPr>
            <a:r>
              <a:rPr lang="en-US" smtClean="0"/>
              <a:t>Denn der Spielfilm bietet ein sorgfältig gesteuertes Gefühlserlebnis, dessen Reizen sich das Publikum bereitwillig ausliefert.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de-DE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21744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b="1" smtClean="0">
                <a:sym typeface="Calibri Italic" charset="0"/>
              </a:rPr>
              <a:t>More </a:t>
            </a:r>
            <a:r>
              <a:rPr lang="en-US" sz="2900" b="1">
                <a:sym typeface="Calibri Italic" charset="0"/>
              </a:rPr>
              <a:t>real than </a:t>
            </a:r>
            <a:r>
              <a:rPr lang="en-US" sz="2900" b="1" smtClean="0">
                <a:sym typeface="Calibri Italic" charset="0"/>
              </a:rPr>
              <a:t>reality</a:t>
            </a:r>
            <a:endParaRPr lang="en-US" sz="2900" b="1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i="1" smtClean="0">
                <a:solidFill>
                  <a:schemeClr val="bg1"/>
                </a:solidFill>
                <a:sym typeface="Calibri Italic" charset="0"/>
              </a:rPr>
              <a:t>“There </a:t>
            </a:r>
            <a:r>
              <a:rPr lang="en-US" sz="2900" i="1">
                <a:solidFill>
                  <a:schemeClr val="bg1"/>
                </a:solidFill>
                <a:sym typeface="Calibri Italic" charset="0"/>
              </a:rPr>
              <a:t>were ten seconds of complete darkness; then suddenly, dazzling and incomparably more solid-looking than they would have seemed in actual flesh and blood, far more real than reality, there stood the stereoscopic images, locked in one another’s arms, of a gigantic negro and a golden-haired young [...] female. [...] </a:t>
            </a:r>
            <a:endParaRPr lang="en-US" sz="2900" i="1" smtClean="0">
              <a:solidFill>
                <a:schemeClr val="bg1"/>
              </a:solidFill>
              <a:sym typeface="Calibri Italic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900" i="1" smtClean="0">
                <a:solidFill>
                  <a:schemeClr val="bg1"/>
                </a:solidFill>
                <a:sym typeface="Calibri Italic" charset="0"/>
              </a:rPr>
              <a:t>The plot of the film was extremely simple. [...]”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900" smtClean="0">
                <a:solidFill>
                  <a:schemeClr val="bg1"/>
                </a:solidFill>
                <a:sym typeface="Calibri Italic" charset="0"/>
              </a:rPr>
              <a:t>Aldous </a:t>
            </a:r>
            <a:r>
              <a:rPr lang="en-US" sz="2900">
                <a:solidFill>
                  <a:schemeClr val="bg1"/>
                </a:solidFill>
                <a:sym typeface="Calibri Italic" charset="0"/>
              </a:rPr>
              <a:t>Huxley, Brave New World, Chatto &amp; Windus, 193</a:t>
            </a:r>
            <a:r>
              <a:rPr lang="en-US" sz="29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21744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b="1" smtClean="0">
                <a:sym typeface="Calibri Italic" charset="0"/>
              </a:rPr>
              <a:t>More </a:t>
            </a:r>
            <a:r>
              <a:rPr lang="en-US" sz="2900" b="1">
                <a:sym typeface="Calibri Italic" charset="0"/>
              </a:rPr>
              <a:t>real than </a:t>
            </a:r>
            <a:r>
              <a:rPr lang="en-US" sz="2900" b="1" smtClean="0">
                <a:sym typeface="Calibri Italic" charset="0"/>
              </a:rPr>
              <a:t>reality</a:t>
            </a:r>
            <a:endParaRPr lang="en-US" sz="2900" b="1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i="1" smtClean="0">
                <a:sym typeface="Calibri Italic" charset="0"/>
              </a:rPr>
              <a:t>“There </a:t>
            </a:r>
            <a:r>
              <a:rPr lang="en-US" sz="2900" i="1">
                <a:sym typeface="Calibri Italic" charset="0"/>
              </a:rPr>
              <a:t>were ten seconds of complete darkness; </a:t>
            </a:r>
            <a:r>
              <a:rPr lang="en-US" sz="2900" i="1">
                <a:solidFill>
                  <a:schemeClr val="bg1"/>
                </a:solidFill>
                <a:sym typeface="Calibri Italic" charset="0"/>
              </a:rPr>
              <a:t>then suddenly, dazzling and incomparably more solid-looking than they would have seemed in actual flesh and blood, far more real than reality, there stood the stereoscopic images, locked in one another’s arms, of a gigantic negro and a golden-haired young [...] female. [...] </a:t>
            </a:r>
            <a:endParaRPr lang="en-US" sz="2900" i="1" smtClean="0">
              <a:solidFill>
                <a:schemeClr val="bg1"/>
              </a:solidFill>
              <a:sym typeface="Calibri Italic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900" i="1" smtClean="0">
                <a:solidFill>
                  <a:schemeClr val="bg1"/>
                </a:solidFill>
                <a:sym typeface="Calibri Italic" charset="0"/>
              </a:rPr>
              <a:t>The plot of the film was extremely simple. [...]”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900" smtClean="0">
                <a:solidFill>
                  <a:schemeClr val="bg1"/>
                </a:solidFill>
                <a:sym typeface="Calibri Italic" charset="0"/>
              </a:rPr>
              <a:t>Aldous </a:t>
            </a:r>
            <a:r>
              <a:rPr lang="en-US" sz="2900">
                <a:solidFill>
                  <a:schemeClr val="bg1"/>
                </a:solidFill>
                <a:sym typeface="Calibri Italic" charset="0"/>
              </a:rPr>
              <a:t>Huxley, Brave New World, Chatto &amp; Windus, 193</a:t>
            </a:r>
            <a:r>
              <a:rPr lang="en-US" sz="29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21744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b="1" smtClean="0">
                <a:sym typeface="Calibri Italic" charset="0"/>
              </a:rPr>
              <a:t>More </a:t>
            </a:r>
            <a:r>
              <a:rPr lang="en-US" sz="2900" b="1">
                <a:sym typeface="Calibri Italic" charset="0"/>
              </a:rPr>
              <a:t>real than </a:t>
            </a:r>
            <a:r>
              <a:rPr lang="en-US" sz="2900" b="1" smtClean="0">
                <a:sym typeface="Calibri Italic" charset="0"/>
              </a:rPr>
              <a:t>reality</a:t>
            </a:r>
            <a:endParaRPr lang="en-US" sz="2900" b="1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i="1" smtClean="0">
                <a:sym typeface="Calibri Italic" charset="0"/>
              </a:rPr>
              <a:t>“There </a:t>
            </a:r>
            <a:r>
              <a:rPr lang="en-US" sz="2900" i="1">
                <a:sym typeface="Calibri Italic" charset="0"/>
              </a:rPr>
              <a:t>were ten seconds of complete darkness; then suddenly, dazzling and incomparably more solid-looking than they would have seemed in actual flesh and blood, far more real than reality</a:t>
            </a:r>
            <a:r>
              <a:rPr lang="en-US" sz="2900" i="1">
                <a:solidFill>
                  <a:schemeClr val="bg1"/>
                </a:solidFill>
                <a:sym typeface="Calibri Italic" charset="0"/>
              </a:rPr>
              <a:t>, there stood the stereoscopic images, locked in one another’s arms, of a gigantic negro and a golden-haired young [...] female. [...] </a:t>
            </a:r>
            <a:endParaRPr lang="en-US" sz="2900" i="1" smtClean="0">
              <a:solidFill>
                <a:schemeClr val="bg1"/>
              </a:solidFill>
              <a:sym typeface="Calibri Italic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900" i="1" smtClean="0">
                <a:solidFill>
                  <a:schemeClr val="bg1"/>
                </a:solidFill>
                <a:sym typeface="Calibri Italic" charset="0"/>
              </a:rPr>
              <a:t>The plot of the film was extremely simple. [...]”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900" smtClean="0">
                <a:solidFill>
                  <a:schemeClr val="bg1"/>
                </a:solidFill>
                <a:sym typeface="Calibri Italic" charset="0"/>
              </a:rPr>
              <a:t>Aldous </a:t>
            </a:r>
            <a:r>
              <a:rPr lang="en-US" sz="2900">
                <a:solidFill>
                  <a:schemeClr val="bg1"/>
                </a:solidFill>
                <a:sym typeface="Calibri Italic" charset="0"/>
              </a:rPr>
              <a:t>Huxley, Brave New World, Chatto &amp; Windus, 193</a:t>
            </a:r>
            <a:r>
              <a:rPr lang="en-US" sz="29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21744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b="1" smtClean="0">
                <a:sym typeface="Calibri Italic" charset="0"/>
              </a:rPr>
              <a:t>More </a:t>
            </a:r>
            <a:r>
              <a:rPr lang="en-US" sz="2900" b="1">
                <a:sym typeface="Calibri Italic" charset="0"/>
              </a:rPr>
              <a:t>real than </a:t>
            </a:r>
            <a:r>
              <a:rPr lang="en-US" sz="2900" b="1" smtClean="0">
                <a:sym typeface="Calibri Italic" charset="0"/>
              </a:rPr>
              <a:t>reality</a:t>
            </a:r>
            <a:endParaRPr lang="en-US" sz="2900" b="1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i="1" smtClean="0">
                <a:sym typeface="Calibri Italic" charset="0"/>
              </a:rPr>
              <a:t>“There </a:t>
            </a:r>
            <a:r>
              <a:rPr lang="en-US" sz="2900" i="1">
                <a:sym typeface="Calibri Italic" charset="0"/>
              </a:rPr>
              <a:t>were ten seconds of complete darkness; then suddenly, dazzling and incomparably more solid-looking than they would have seemed in actual flesh and blood, far more real than reality, there stood the stereoscopic images, locked in one another’s arms, of a gigantic negro and a golden-haired young [...] female. [...] </a:t>
            </a:r>
            <a:endParaRPr lang="en-US" sz="2900" i="1" smtClean="0">
              <a:sym typeface="Calibri Italic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900" i="1" smtClean="0">
                <a:solidFill>
                  <a:schemeClr val="bg1"/>
                </a:solidFill>
                <a:sym typeface="Calibri Italic" charset="0"/>
              </a:rPr>
              <a:t>The plot of the film was extremely simple. [...]”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900" smtClean="0">
                <a:solidFill>
                  <a:schemeClr val="bg1"/>
                </a:solidFill>
                <a:sym typeface="Calibri Italic" charset="0"/>
              </a:rPr>
              <a:t>Aldous </a:t>
            </a:r>
            <a:r>
              <a:rPr lang="en-US" sz="2900">
                <a:solidFill>
                  <a:schemeClr val="bg1"/>
                </a:solidFill>
                <a:sym typeface="Calibri Italic" charset="0"/>
              </a:rPr>
              <a:t>Huxley, Brave New World, Chatto &amp; Windus, 193</a:t>
            </a:r>
            <a:r>
              <a:rPr lang="en-US" sz="29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21744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b="1" smtClean="0">
                <a:sym typeface="Calibri Italic" charset="0"/>
              </a:rPr>
              <a:t>More </a:t>
            </a:r>
            <a:r>
              <a:rPr lang="en-US" sz="2900" b="1">
                <a:sym typeface="Calibri Italic" charset="0"/>
              </a:rPr>
              <a:t>real than </a:t>
            </a:r>
            <a:r>
              <a:rPr lang="en-US" sz="2900" b="1" smtClean="0">
                <a:sym typeface="Calibri Italic" charset="0"/>
              </a:rPr>
              <a:t>reality</a:t>
            </a:r>
            <a:endParaRPr lang="en-US" sz="2900" b="1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i="1" smtClean="0">
                <a:sym typeface="Calibri Italic" charset="0"/>
              </a:rPr>
              <a:t>“There </a:t>
            </a:r>
            <a:r>
              <a:rPr lang="en-US" sz="2900" i="1">
                <a:sym typeface="Calibri Italic" charset="0"/>
              </a:rPr>
              <a:t>were ten seconds of complete darkness; then suddenly, dazzling and incomparably more solid-looking than they would have seemed in actual flesh and blood, far more real than reality, there stood the stereoscopic images, locked in one another’s arms, of a gigantic negro and a golden-haired young [...] female. [...] </a:t>
            </a:r>
            <a:endParaRPr lang="en-US" sz="2900" i="1" smtClean="0">
              <a:sym typeface="Calibri Italic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900" i="1" smtClean="0">
                <a:sym typeface="Calibri Italic" charset="0"/>
              </a:rPr>
              <a:t>The plot of the film was extremely simple. [...]”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900" smtClean="0">
                <a:solidFill>
                  <a:schemeClr val="bg1"/>
                </a:solidFill>
                <a:sym typeface="Calibri Italic" charset="0"/>
              </a:rPr>
              <a:t>Aldous </a:t>
            </a:r>
            <a:r>
              <a:rPr lang="en-US" sz="2900">
                <a:solidFill>
                  <a:schemeClr val="bg1"/>
                </a:solidFill>
                <a:sym typeface="Calibri Italic" charset="0"/>
              </a:rPr>
              <a:t>Huxley, Brave New World, Chatto &amp; Windus, 193</a:t>
            </a:r>
            <a:r>
              <a:rPr lang="en-US" sz="29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21744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b="1" smtClean="0">
                <a:sym typeface="Calibri Italic" charset="0"/>
              </a:rPr>
              <a:t>More </a:t>
            </a:r>
            <a:r>
              <a:rPr lang="en-US" sz="2900" b="1">
                <a:sym typeface="Calibri Italic" charset="0"/>
              </a:rPr>
              <a:t>real than </a:t>
            </a:r>
            <a:r>
              <a:rPr lang="en-US" sz="2900" b="1" smtClean="0">
                <a:sym typeface="Calibri Italic" charset="0"/>
              </a:rPr>
              <a:t>reality</a:t>
            </a:r>
            <a:endParaRPr lang="en-US" sz="2900" b="1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i="1" smtClean="0">
                <a:sym typeface="Calibri Italic" charset="0"/>
              </a:rPr>
              <a:t>“There </a:t>
            </a:r>
            <a:r>
              <a:rPr lang="en-US" sz="2900" i="1">
                <a:sym typeface="Calibri Italic" charset="0"/>
              </a:rPr>
              <a:t>were ten seconds of complete darkness; then suddenly, dazzling and incomparably more solid-looking than they would have seemed in actual flesh and blood, far more real than reality, there stood the stereoscopic images, locked in one another’s arms, of a gigantic negro and a golden-haired young [...] female. [...] </a:t>
            </a:r>
            <a:endParaRPr lang="en-US" sz="2900" i="1" smtClean="0">
              <a:sym typeface="Calibri Italic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900" i="1" smtClean="0">
                <a:sym typeface="Calibri Italic" charset="0"/>
              </a:rPr>
              <a:t>The plot of the film was extremely simple. [...]”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900" smtClean="0">
                <a:sym typeface="Calibri Italic" charset="0"/>
              </a:rPr>
              <a:t>Aldous </a:t>
            </a:r>
            <a:r>
              <a:rPr lang="en-US" sz="2900">
                <a:sym typeface="Calibri Italic" charset="0"/>
              </a:rPr>
              <a:t>Huxley, Brave New World, Chatto &amp; Windus, 193</a:t>
            </a:r>
            <a:r>
              <a:rPr lang="en-US" sz="2900"/>
              <a:t>2</a:t>
            </a: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328592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b="1" smtClean="0">
                <a:sym typeface="Calibri Italic" charset="0"/>
              </a:rPr>
              <a:t>A </a:t>
            </a:r>
            <a:r>
              <a:rPr lang="en-US" sz="11200" b="1">
                <a:sym typeface="Calibri Italic" charset="0"/>
              </a:rPr>
              <a:t>desire to </a:t>
            </a:r>
            <a:r>
              <a:rPr lang="en-US" sz="11200" b="1" smtClean="0">
                <a:sym typeface="Calibri Italic" charset="0"/>
              </a:rPr>
              <a:t>kill</a:t>
            </a:r>
            <a:endParaRPr lang="en-US" sz="11200" smtClean="0">
              <a:sym typeface="Calibri Italic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olidFill>
                  <a:schemeClr val="bg1"/>
                </a:solidFill>
                <a:sym typeface="Calibri Italic" charset="0"/>
              </a:rPr>
              <a:t>“The next moment a hideous, grinding speech […] burst from the big telescreen at the end of the room. It was a noise that set one’s teeth on edge and bristled the hair at the back of one’s neck. [...]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olidFill>
                  <a:schemeClr val="bg1"/>
                </a:solidFill>
                <a:sym typeface="Calibri Italic" charset="0"/>
              </a:rPr>
              <a:t>A hideous ecstasy of fear and vindictiveness, a desire to kill, to torture, to smash faces in with a sledgehammer, seemed to flow through the whole group of people like an electric current, turning one even against one’s will into a grimacing, screaming lunatic. [...]”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>
                <a:solidFill>
                  <a:schemeClr val="bg1"/>
                </a:solidFill>
              </a:rPr>
              <a:t>George Orwell, 1984, Martin Secker &amp; Warburg, </a:t>
            </a:r>
            <a:r>
              <a:rPr lang="en-US" sz="11200" smtClean="0">
                <a:solidFill>
                  <a:schemeClr val="bg1"/>
                </a:solidFill>
              </a:rPr>
              <a:t>1949</a:t>
            </a:r>
            <a:endParaRPr lang="en-US" sz="11200" smtClean="0">
              <a:solidFill>
                <a:schemeClr val="bg1"/>
              </a:solidFill>
              <a:sym typeface="Calibri Italic" charset="0"/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328592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b="1" smtClean="0">
                <a:sym typeface="Calibri Italic" charset="0"/>
              </a:rPr>
              <a:t>A </a:t>
            </a:r>
            <a:r>
              <a:rPr lang="en-US" sz="11200" b="1">
                <a:sym typeface="Calibri Italic" charset="0"/>
              </a:rPr>
              <a:t>desire to </a:t>
            </a:r>
            <a:r>
              <a:rPr lang="en-US" sz="11200" b="1" smtClean="0">
                <a:sym typeface="Calibri Italic" charset="0"/>
              </a:rPr>
              <a:t>kill</a:t>
            </a:r>
            <a:endParaRPr lang="en-US" sz="11200" smtClean="0">
              <a:sym typeface="Calibri Italic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ym typeface="Calibri Italic" charset="0"/>
              </a:rPr>
              <a:t>“The next moment a hideous, grinding speech […] burst from the big telescreen at the end of the room. </a:t>
            </a:r>
            <a:r>
              <a:rPr lang="en-US" sz="11200" i="1" smtClean="0">
                <a:solidFill>
                  <a:schemeClr val="bg1"/>
                </a:solidFill>
                <a:sym typeface="Calibri Italic" charset="0"/>
              </a:rPr>
              <a:t>It was a noise that set one’s teeth on edge and bristled the hair at the back of one’s neck. [...]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olidFill>
                  <a:schemeClr val="bg1"/>
                </a:solidFill>
                <a:sym typeface="Calibri Italic" charset="0"/>
              </a:rPr>
              <a:t>A hideous ecstasy of fear and vindictiveness, a desire to kill, to torture, to smash faces in with a sledgehammer, seemed to flow through the whole group of people like an electric current, turning one even against one’s will into a grimacing, screaming lunatic. [...]”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>
                <a:solidFill>
                  <a:schemeClr val="bg1"/>
                </a:solidFill>
              </a:rPr>
              <a:t>George Orwell, 1984, Martin Secker &amp; Warburg, </a:t>
            </a:r>
            <a:r>
              <a:rPr lang="en-US" sz="11200" smtClean="0">
                <a:solidFill>
                  <a:schemeClr val="bg1"/>
                </a:solidFill>
              </a:rPr>
              <a:t>1949</a:t>
            </a:r>
            <a:endParaRPr lang="en-US" sz="11200" smtClean="0">
              <a:solidFill>
                <a:schemeClr val="bg1"/>
              </a:solidFill>
              <a:sym typeface="Calibri Italic" charset="0"/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328592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b="1" smtClean="0">
                <a:sym typeface="Calibri Italic" charset="0"/>
              </a:rPr>
              <a:t>A </a:t>
            </a:r>
            <a:r>
              <a:rPr lang="en-US" sz="11200" b="1">
                <a:sym typeface="Calibri Italic" charset="0"/>
              </a:rPr>
              <a:t>desire to </a:t>
            </a:r>
            <a:r>
              <a:rPr lang="en-US" sz="11200" b="1" smtClean="0">
                <a:sym typeface="Calibri Italic" charset="0"/>
              </a:rPr>
              <a:t>kill</a:t>
            </a:r>
            <a:endParaRPr lang="en-US" sz="11200" smtClean="0">
              <a:sym typeface="Calibri Italic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ym typeface="Calibri Italic" charset="0"/>
              </a:rPr>
              <a:t>“The next moment a hideous, grinding speech […] burst from the big telescreen at the end of the room. It was a noise that set one’s teeth on edge and bristled the hair at the back of one’s neck. [...]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olidFill>
                  <a:schemeClr val="bg1"/>
                </a:solidFill>
                <a:sym typeface="Calibri Italic" charset="0"/>
              </a:rPr>
              <a:t>A hideous ecstasy of fear and vindictiveness, a desire to kill, to torture, to smash faces in with a sledgehammer, seemed to flow through the whole group of people like an electric current, turning one even against one’s will into a grimacing, screaming lunatic. [...]”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>
                <a:solidFill>
                  <a:schemeClr val="bg1"/>
                </a:solidFill>
              </a:rPr>
              <a:t>George Orwell, 1984, Martin Secker &amp; Warburg, </a:t>
            </a:r>
            <a:r>
              <a:rPr lang="en-US" sz="11200" smtClean="0">
                <a:solidFill>
                  <a:schemeClr val="bg1"/>
                </a:solidFill>
              </a:rPr>
              <a:t>1949</a:t>
            </a:r>
            <a:endParaRPr lang="en-US" sz="11200" smtClean="0">
              <a:solidFill>
                <a:schemeClr val="bg1"/>
              </a:solidFill>
              <a:sym typeface="Calibri Italic" charset="0"/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328592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b="1" smtClean="0">
                <a:sym typeface="Calibri Italic" charset="0"/>
              </a:rPr>
              <a:t>A </a:t>
            </a:r>
            <a:r>
              <a:rPr lang="en-US" sz="11200" b="1">
                <a:sym typeface="Calibri Italic" charset="0"/>
              </a:rPr>
              <a:t>desire to </a:t>
            </a:r>
            <a:r>
              <a:rPr lang="en-US" sz="11200" b="1" smtClean="0">
                <a:sym typeface="Calibri Italic" charset="0"/>
              </a:rPr>
              <a:t>kill</a:t>
            </a:r>
            <a:endParaRPr lang="en-US" sz="11200" smtClean="0">
              <a:sym typeface="Calibri Italic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ym typeface="Calibri Italic" charset="0"/>
              </a:rPr>
              <a:t>“The next moment a hideous, grinding speech […] burst from the big telescreen at the end of the room. It was a noise that set one’s teeth on edge and bristled the hair at the back of one’s neck. [...]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ym typeface="Calibri Italic" charset="0"/>
              </a:rPr>
              <a:t>A hideous ecstasy of fear and vindictiveness, a desire to kill, to torture, to smash faces in with a sledgehammer</a:t>
            </a:r>
            <a:r>
              <a:rPr lang="en-US" sz="11200" i="1" smtClean="0">
                <a:solidFill>
                  <a:schemeClr val="bg1"/>
                </a:solidFill>
                <a:sym typeface="Calibri Italic" charset="0"/>
              </a:rPr>
              <a:t>, seemed to flow through the whole group of people like an electric current, turning one even against one’s will into a grimacing, screaming lunatic. [...]”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>
                <a:solidFill>
                  <a:schemeClr val="bg1"/>
                </a:solidFill>
              </a:rPr>
              <a:t>George Orwell, 1984, Martin Secker &amp; Warburg, </a:t>
            </a:r>
            <a:r>
              <a:rPr lang="en-US" sz="11200" smtClean="0">
                <a:solidFill>
                  <a:schemeClr val="bg1"/>
                </a:solidFill>
              </a:rPr>
              <a:t>1949</a:t>
            </a:r>
            <a:endParaRPr lang="en-US" sz="11200" smtClean="0">
              <a:solidFill>
                <a:schemeClr val="bg1"/>
              </a:solidFill>
              <a:sym typeface="Calibri Italic" charset="0"/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328592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b="1" smtClean="0">
                <a:sym typeface="Calibri Italic" charset="0"/>
              </a:rPr>
              <a:t>A </a:t>
            </a:r>
            <a:r>
              <a:rPr lang="en-US" sz="11200" b="1">
                <a:sym typeface="Calibri Italic" charset="0"/>
              </a:rPr>
              <a:t>desire to </a:t>
            </a:r>
            <a:r>
              <a:rPr lang="en-US" sz="11200" b="1" smtClean="0">
                <a:sym typeface="Calibri Italic" charset="0"/>
              </a:rPr>
              <a:t>kill</a:t>
            </a:r>
            <a:endParaRPr lang="en-US" sz="11200" smtClean="0">
              <a:sym typeface="Calibri Italic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ym typeface="Calibri Italic" charset="0"/>
              </a:rPr>
              <a:t>“The next moment a hideous, grinding speech […] burst from the big telescreen at the end of the room. It was a noise that set one’s teeth on edge and bristled the hair at the back of one’s neck. [...]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ym typeface="Calibri Italic" charset="0"/>
              </a:rPr>
              <a:t>A hideous ecstasy of fear and vindictiveness, a desire to kill, to torture, to smash faces in with a sledgehammer, seemed to flow through the whole group of people like an electric current, turning one even against one’s will into a grimacing, screaming lunatic. [...]”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>
                <a:solidFill>
                  <a:schemeClr val="bg1"/>
                </a:solidFill>
              </a:rPr>
              <a:t>George Orwell, 1984, Martin Secker &amp; Warburg, </a:t>
            </a:r>
            <a:r>
              <a:rPr lang="en-US" sz="11200" smtClean="0">
                <a:solidFill>
                  <a:schemeClr val="bg1"/>
                </a:solidFill>
              </a:rPr>
              <a:t>1949</a:t>
            </a:r>
            <a:endParaRPr lang="en-US" sz="11200" smtClean="0">
              <a:solidFill>
                <a:schemeClr val="bg1"/>
              </a:solidFill>
              <a:sym typeface="Calibri Italic" charset="0"/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328592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b="1" smtClean="0">
                <a:sym typeface="Calibri Italic" charset="0"/>
              </a:rPr>
              <a:t>A </a:t>
            </a:r>
            <a:r>
              <a:rPr lang="en-US" sz="11200" b="1">
                <a:sym typeface="Calibri Italic" charset="0"/>
              </a:rPr>
              <a:t>desire to </a:t>
            </a:r>
            <a:r>
              <a:rPr lang="en-US" sz="11200" b="1" smtClean="0">
                <a:sym typeface="Calibri Italic" charset="0"/>
              </a:rPr>
              <a:t>kill</a:t>
            </a:r>
            <a:endParaRPr lang="en-US" sz="11200" smtClean="0">
              <a:sym typeface="Calibri Italic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ym typeface="Calibri Italic" charset="0"/>
              </a:rPr>
              <a:t>“The next moment a hideous, grinding speech […] burst from the big telescreen at the end of the room. It was a noise that set one’s teeth on edge and bristled the hair at the back of one’s neck. [...]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 i="1" smtClean="0">
                <a:sym typeface="Calibri Italic" charset="0"/>
              </a:rPr>
              <a:t>A hideous ecstasy of fear and vindictiveness, a desire to kill, to torture, to smash faces in with a sledgehammer, seemed to flow through the whole group of people like an electric current, turning one even against one’s will into a grimacing, screaming lunatic. [...]”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200"/>
              <a:t>George Orwell, 1984, Martin Secker &amp; Warburg, </a:t>
            </a:r>
            <a:r>
              <a:rPr lang="en-US" sz="11200" smtClean="0"/>
              <a:t>1949</a:t>
            </a:r>
            <a:endParaRPr lang="en-US" sz="11200" smtClean="0">
              <a:sym typeface="Calibri Italic" charset="0"/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10000"/>
          </a:bodyPr>
          <a:lstStyle/>
          <a:p>
            <a:pPr marL="0" indent="0" fontAlgn="base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300" b="1" smtClean="0">
                <a:sym typeface="Calibri Italic" charset="0"/>
              </a:rPr>
              <a:t>Stop the film, please stop it</a:t>
            </a:r>
            <a:endParaRPr lang="en-US" sz="3300" b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olidFill>
                  <a:schemeClr val="bg1"/>
                </a:solidFill>
                <a:sym typeface="Calibri Italic" charset="0"/>
              </a:rPr>
              <a:t>“[...] One [thing] I did not like, though, was when they put like clips on the skin of my forehead so that my top glazz-lids were pulled up and up and up and I could not shut my glazzies no matter how I tried. [...]</a:t>
            </a:r>
            <a:endParaRPr lang="de-DE" sz="3000" i="1">
              <a:solidFill>
                <a:schemeClr val="bg1"/>
              </a:solidFill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olidFill>
                  <a:schemeClr val="bg1"/>
                </a:solidFill>
                <a:sym typeface="Calibri Italic" charset="0"/>
              </a:rPr>
              <a:t>This was real, very real. [...] So it must have been very clever what they call the cutting or editing [...]</a:t>
            </a:r>
            <a:endParaRPr lang="de-DE" sz="3000" i="1">
              <a:solidFill>
                <a:schemeClr val="bg1"/>
              </a:solidFill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olidFill>
                  <a:schemeClr val="bg1"/>
                </a:solidFill>
                <a:sym typeface="Calibri Italic" charset="0"/>
              </a:rPr>
              <a:t>‘Stop the film! Please, please stop it. I can’t stand any more.’ [...]”</a:t>
            </a:r>
            <a:endParaRPr lang="de-DE" sz="3000" i="1">
              <a:solidFill>
                <a:schemeClr val="bg1"/>
              </a:solidFill>
              <a:sym typeface="Calibri Italic" charset="0"/>
            </a:endParaRPr>
          </a:p>
          <a:p>
            <a:pPr marL="0" indent="0" fontAlgn="base">
              <a:buNone/>
            </a:pPr>
            <a:r>
              <a:rPr lang="en-US">
                <a:solidFill>
                  <a:schemeClr val="bg1"/>
                </a:solidFill>
              </a:rPr>
              <a:t>Anthony Burgess, A Clockwork Orange, Heinemann 1962</a:t>
            </a:r>
            <a:endParaRPr lang="de-DE">
              <a:solidFill>
                <a:schemeClr val="bg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10000"/>
          </a:bodyPr>
          <a:lstStyle/>
          <a:p>
            <a:pPr marL="0" indent="0" fontAlgn="base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300" b="1" smtClean="0">
                <a:sym typeface="Calibri Italic" charset="0"/>
              </a:rPr>
              <a:t>Stop the film, please stop it</a:t>
            </a:r>
            <a:endParaRPr lang="en-US" sz="3300" b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ym typeface="Calibri Italic" charset="0"/>
              </a:rPr>
              <a:t>“[...] One [thing] I did not like, though, was when they put like clips on the skin of my forehead </a:t>
            </a:r>
            <a:r>
              <a:rPr lang="en-US" sz="3000" i="1">
                <a:solidFill>
                  <a:schemeClr val="bg1"/>
                </a:solidFill>
                <a:sym typeface="Calibri Italic" charset="0"/>
              </a:rPr>
              <a:t>so that my top glazz-lids were pulled up and up and up and I could not shut my glazzies no matter how I tried. [...]</a:t>
            </a:r>
            <a:endParaRPr lang="de-DE" sz="3000" i="1">
              <a:solidFill>
                <a:schemeClr val="bg1"/>
              </a:solidFill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olidFill>
                  <a:schemeClr val="bg1"/>
                </a:solidFill>
                <a:sym typeface="Calibri Italic" charset="0"/>
              </a:rPr>
              <a:t>This was real, very real. [...] So it must have been very clever what they call the cutting or editing [...]</a:t>
            </a:r>
            <a:endParaRPr lang="de-DE" sz="3000" i="1">
              <a:solidFill>
                <a:schemeClr val="bg1"/>
              </a:solidFill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olidFill>
                  <a:schemeClr val="bg1"/>
                </a:solidFill>
                <a:sym typeface="Calibri Italic" charset="0"/>
              </a:rPr>
              <a:t>‘Stop the film! Please, please stop it. I can’t stand any more.’ [...]”</a:t>
            </a:r>
            <a:endParaRPr lang="de-DE" sz="3000" i="1">
              <a:solidFill>
                <a:schemeClr val="bg1"/>
              </a:solidFill>
              <a:sym typeface="Calibri Italic" charset="0"/>
            </a:endParaRPr>
          </a:p>
          <a:p>
            <a:pPr marL="0" indent="0" fontAlgn="base">
              <a:buNone/>
            </a:pPr>
            <a:r>
              <a:rPr lang="en-US">
                <a:solidFill>
                  <a:schemeClr val="bg1"/>
                </a:solidFill>
              </a:rPr>
              <a:t>Anthony Burgess, A Clockwork Orange, Heinemann 1962</a:t>
            </a:r>
            <a:endParaRPr lang="de-DE">
              <a:solidFill>
                <a:schemeClr val="bg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10000"/>
          </a:bodyPr>
          <a:lstStyle/>
          <a:p>
            <a:pPr marL="0" indent="0" fontAlgn="base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300" b="1" smtClean="0">
                <a:sym typeface="Calibri Italic" charset="0"/>
              </a:rPr>
              <a:t>Stop the film, please stop it</a:t>
            </a:r>
            <a:endParaRPr lang="en-US" sz="3300" b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ym typeface="Calibri Italic" charset="0"/>
              </a:rPr>
              <a:t>“[...] One [thing] I did not like, though, was when they put like clips on the skin of my forehead so that my top glazz-lids were pulled up and up and up and I could not shut my glazzies no matter how I tried. [...]</a:t>
            </a:r>
            <a:endParaRPr lang="de-DE" sz="3000" i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olidFill>
                  <a:schemeClr val="bg1"/>
                </a:solidFill>
                <a:sym typeface="Calibri Italic" charset="0"/>
              </a:rPr>
              <a:t>This was real, very real. [...] So it must have been very clever what they call the cutting or editing [...]</a:t>
            </a:r>
            <a:endParaRPr lang="de-DE" sz="3000" i="1">
              <a:solidFill>
                <a:schemeClr val="bg1"/>
              </a:solidFill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olidFill>
                  <a:schemeClr val="bg1"/>
                </a:solidFill>
                <a:sym typeface="Calibri Italic" charset="0"/>
              </a:rPr>
              <a:t>‘Stop the film! Please, please stop it. I can’t stand any more.’ [...]”</a:t>
            </a:r>
            <a:endParaRPr lang="de-DE" sz="3000" i="1">
              <a:solidFill>
                <a:schemeClr val="bg1"/>
              </a:solidFill>
              <a:sym typeface="Calibri Italic" charset="0"/>
            </a:endParaRPr>
          </a:p>
          <a:p>
            <a:pPr marL="0" indent="0" fontAlgn="base">
              <a:buNone/>
            </a:pPr>
            <a:r>
              <a:rPr lang="en-US">
                <a:solidFill>
                  <a:schemeClr val="bg1"/>
                </a:solidFill>
              </a:rPr>
              <a:t>Anthony Burgess, A Clockwork Orange, Heinemann 1962</a:t>
            </a:r>
            <a:endParaRPr lang="de-DE">
              <a:solidFill>
                <a:schemeClr val="bg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10000"/>
          </a:bodyPr>
          <a:lstStyle/>
          <a:p>
            <a:pPr marL="0" indent="0" fontAlgn="base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300" b="1" smtClean="0">
                <a:sym typeface="Calibri Italic" charset="0"/>
              </a:rPr>
              <a:t>Stop the film, please stop it</a:t>
            </a:r>
            <a:endParaRPr lang="en-US" sz="3300" b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ym typeface="Calibri Italic" charset="0"/>
              </a:rPr>
              <a:t>“[...] One [thing] I did not like, though, was when they put like clips on the skin of my forehead so that my top glazz-lids were pulled up and up and up and I could not shut my glazzies no matter how I tried. [...]</a:t>
            </a:r>
            <a:endParaRPr lang="de-DE" sz="3000" i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ym typeface="Calibri Italic" charset="0"/>
              </a:rPr>
              <a:t>This was real, very real. [...] So it must have been very clever what they call the cutting or editing [...]</a:t>
            </a:r>
            <a:endParaRPr lang="de-DE" sz="3000" i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olidFill>
                  <a:schemeClr val="bg1"/>
                </a:solidFill>
                <a:sym typeface="Calibri Italic" charset="0"/>
              </a:rPr>
              <a:t>‘Stop the film! Please, please stop it. I can’t stand any more.’ [...]”</a:t>
            </a:r>
            <a:endParaRPr lang="de-DE" sz="3000" i="1">
              <a:solidFill>
                <a:schemeClr val="bg1"/>
              </a:solidFill>
              <a:sym typeface="Calibri Italic" charset="0"/>
            </a:endParaRPr>
          </a:p>
          <a:p>
            <a:pPr marL="0" indent="0" fontAlgn="base">
              <a:buNone/>
            </a:pPr>
            <a:r>
              <a:rPr lang="en-US">
                <a:solidFill>
                  <a:schemeClr val="bg1"/>
                </a:solidFill>
              </a:rPr>
              <a:t>Anthony Burgess, A Clockwork Orange, Heinemann 1962</a:t>
            </a:r>
            <a:endParaRPr lang="de-DE">
              <a:solidFill>
                <a:schemeClr val="bg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10000"/>
          </a:bodyPr>
          <a:lstStyle/>
          <a:p>
            <a:pPr marL="0" indent="0" fontAlgn="base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300" b="1" smtClean="0">
                <a:sym typeface="Calibri Italic" charset="0"/>
              </a:rPr>
              <a:t>Stop the film, please stop it</a:t>
            </a:r>
            <a:endParaRPr lang="en-US" sz="3300" b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ym typeface="Calibri Italic" charset="0"/>
              </a:rPr>
              <a:t>“[...] One [thing] I did not like, though, was when they put like clips on the skin of my forehead so that my top glazz-lids were pulled up and up and up and I could not shut my glazzies no matter how I tried. [...]</a:t>
            </a:r>
            <a:endParaRPr lang="de-DE" sz="3000" i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ym typeface="Calibri Italic" charset="0"/>
              </a:rPr>
              <a:t>This was real, very real. [...] So it must have been very clever what they call the cutting or editing [...]</a:t>
            </a:r>
            <a:endParaRPr lang="de-DE" sz="3000" i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ym typeface="Calibri Italic" charset="0"/>
              </a:rPr>
              <a:t>‘Stop the film! Please, please stop it. I can’t stand any more.’ [...]”</a:t>
            </a:r>
            <a:endParaRPr lang="de-DE" sz="3000" i="1">
              <a:sym typeface="Calibri Italic" charset="0"/>
            </a:endParaRPr>
          </a:p>
          <a:p>
            <a:pPr marL="0" indent="0" fontAlgn="base">
              <a:buNone/>
            </a:pPr>
            <a:r>
              <a:rPr lang="en-US">
                <a:solidFill>
                  <a:schemeClr val="bg1"/>
                </a:solidFill>
              </a:rPr>
              <a:t>Anthony Burgess, A Clockwork Orange, Heinemann 1962</a:t>
            </a:r>
            <a:endParaRPr lang="de-DE">
              <a:solidFill>
                <a:schemeClr val="bg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10000"/>
          </a:bodyPr>
          <a:lstStyle/>
          <a:p>
            <a:pPr marL="0" indent="0" fontAlgn="base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300" b="1" smtClean="0">
                <a:sym typeface="Calibri Italic" charset="0"/>
              </a:rPr>
              <a:t>Stop the film, please stop it</a:t>
            </a:r>
            <a:endParaRPr lang="en-US" sz="3300" b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ym typeface="Calibri Italic" charset="0"/>
              </a:rPr>
              <a:t>“[...] One [thing] I did not like, though, was when they put like clips on the skin of my forehead so that my top glazz-lids were pulled up and up and up and I could not shut my glazzies no matter how I tried. [...]</a:t>
            </a:r>
            <a:endParaRPr lang="de-DE" sz="3000" i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ym typeface="Calibri Italic" charset="0"/>
              </a:rPr>
              <a:t>This was real, very real. [...] So it must have been very clever what they call the cutting or editing [...]</a:t>
            </a:r>
            <a:endParaRPr lang="de-DE" sz="3000" i="1">
              <a:sym typeface="Calibri Italic" charset="0"/>
            </a:endParaRP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i="1">
                <a:sym typeface="Calibri Italic" charset="0"/>
              </a:rPr>
              <a:t>‘Stop the film! Please, please stop it. I can’t stand any more.’ [...]”</a:t>
            </a:r>
            <a:endParaRPr lang="de-DE" sz="3000" i="1">
              <a:sym typeface="Calibri Italic" charset="0"/>
            </a:endParaRPr>
          </a:p>
          <a:p>
            <a:pPr marL="0" indent="0" fontAlgn="base">
              <a:buNone/>
            </a:pPr>
            <a:r>
              <a:rPr lang="en-US"/>
              <a:t>Anthony Burgess, A Clockwork Orange, Heinemann 1962</a:t>
            </a:r>
            <a:endParaRPr lang="de-DE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  <a:defRPr/>
            </a:pPr>
            <a:r>
              <a:rPr lang="en-US" b="1" smtClean="0"/>
              <a:t>Fazit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mtClean="0">
                <a:solidFill>
                  <a:schemeClr val="bg1"/>
                </a:solidFill>
                <a:sym typeface="Calibri" charset="0"/>
              </a:rPr>
              <a:t>Um </a:t>
            </a:r>
            <a:r>
              <a:rPr lang="en-US" smtClean="0">
                <a:solidFill>
                  <a:schemeClr val="bg1"/>
                </a:solidFill>
                <a:sym typeface="Calibri" charset="0"/>
              </a:rPr>
              <a:t>die spezifische Wirkweise der Textsorte Film zu </a:t>
            </a:r>
            <a:r>
              <a:rPr lang="en-US" smtClean="0">
                <a:solidFill>
                  <a:schemeClr val="bg1"/>
                </a:solidFill>
                <a:sym typeface="Calibri" charset="0"/>
              </a:rPr>
              <a:t>beschreiben und </a:t>
            </a:r>
            <a:r>
              <a:rPr lang="en-US" smtClean="0">
                <a:solidFill>
                  <a:schemeClr val="bg1"/>
                </a:solidFill>
                <a:sym typeface="Calibri" charset="0"/>
              </a:rPr>
              <a:t>damit sich das Sprechen über einen Film nicht auf eine Nacherzählung der “Geschichte, die der Film erzählt” oder Äußerungen des Gefallens oder Missbehagens  </a:t>
            </a:r>
            <a:r>
              <a:rPr lang="en-US" smtClean="0">
                <a:solidFill>
                  <a:schemeClr val="bg1"/>
                </a:solidFill>
                <a:sym typeface="Calibri" charset="0"/>
              </a:rPr>
              <a:t>beschränkt, brauchen Lernende Scaffolding und Redemittel.</a:t>
            </a:r>
            <a:endParaRPr lang="en-US" smtClean="0">
              <a:solidFill>
                <a:schemeClr val="bg1"/>
              </a:solidFill>
              <a:sym typeface="Calibri" charset="0"/>
            </a:endParaRPr>
          </a:p>
          <a:p>
            <a:pPr>
              <a:spcBef>
                <a:spcPts val="600"/>
              </a:spcBef>
              <a:buFont typeface="Courier New" pitchFamily="49" charset="0"/>
              <a:buChar char="o"/>
              <a:defRPr/>
            </a:pPr>
            <a:endParaRPr lang="en-US" smtClean="0">
              <a:sym typeface="Calibri" charset="0"/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  <a:defRPr/>
            </a:pPr>
            <a:r>
              <a:rPr lang="en-US" b="1" smtClean="0"/>
              <a:t>Fazit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mtClean="0">
                <a:sym typeface="Calibri" charset="0"/>
              </a:rPr>
              <a:t>Um </a:t>
            </a:r>
            <a:r>
              <a:rPr lang="en-US" smtClean="0">
                <a:sym typeface="Calibri" charset="0"/>
              </a:rPr>
              <a:t>die spezifische Wirkweise der Textsorte Film zu </a:t>
            </a:r>
            <a:r>
              <a:rPr lang="en-US" smtClean="0">
                <a:sym typeface="Calibri" charset="0"/>
              </a:rPr>
              <a:t>beschreiben </a:t>
            </a:r>
            <a:r>
              <a:rPr lang="en-US" smtClean="0">
                <a:solidFill>
                  <a:schemeClr val="bg1"/>
                </a:solidFill>
                <a:sym typeface="Calibri" charset="0"/>
              </a:rPr>
              <a:t>und </a:t>
            </a:r>
            <a:r>
              <a:rPr lang="en-US" smtClean="0">
                <a:solidFill>
                  <a:schemeClr val="bg1"/>
                </a:solidFill>
                <a:sym typeface="Calibri" charset="0"/>
              </a:rPr>
              <a:t>damit sich das Sprechen über einen Film nicht auf eine Nacherzählung der “Geschichte, die der Film erzählt” oder Äußerungen des Gefallens oder Missbehagens  </a:t>
            </a:r>
            <a:r>
              <a:rPr lang="en-US" smtClean="0">
                <a:solidFill>
                  <a:schemeClr val="bg1"/>
                </a:solidFill>
                <a:sym typeface="Calibri" charset="0"/>
              </a:rPr>
              <a:t>beschränkt, brauchen Lernende Scaffolding und Redemittel.</a:t>
            </a:r>
            <a:endParaRPr lang="en-US" smtClean="0">
              <a:solidFill>
                <a:schemeClr val="bg1"/>
              </a:solidFill>
              <a:sym typeface="Calibri" charset="0"/>
            </a:endParaRPr>
          </a:p>
          <a:p>
            <a:pPr>
              <a:spcBef>
                <a:spcPts val="600"/>
              </a:spcBef>
              <a:buFont typeface="Courier New" pitchFamily="49" charset="0"/>
              <a:buChar char="o"/>
              <a:defRPr/>
            </a:pPr>
            <a:endParaRPr lang="en-US" smtClean="0">
              <a:sym typeface="Calibri" charset="0"/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  <a:defRPr/>
            </a:pPr>
            <a:r>
              <a:rPr lang="en-US" b="1" smtClean="0"/>
              <a:t>Fazit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mtClean="0">
                <a:sym typeface="Calibri" charset="0"/>
              </a:rPr>
              <a:t>Um </a:t>
            </a:r>
            <a:r>
              <a:rPr lang="en-US" smtClean="0">
                <a:sym typeface="Calibri" charset="0"/>
              </a:rPr>
              <a:t>die spezifische Wirkweise der Textsorte Film zu </a:t>
            </a:r>
            <a:r>
              <a:rPr lang="en-US" smtClean="0">
                <a:sym typeface="Calibri" charset="0"/>
              </a:rPr>
              <a:t>beschreiben und </a:t>
            </a:r>
            <a:r>
              <a:rPr lang="en-US" smtClean="0">
                <a:sym typeface="Calibri" charset="0"/>
              </a:rPr>
              <a:t>damit sich das Sprechen über einen Film nicht auf eine Nacherzählung der “Geschichte, die der Film erzählt” </a:t>
            </a:r>
            <a:r>
              <a:rPr lang="en-US" smtClean="0">
                <a:solidFill>
                  <a:schemeClr val="bg1"/>
                </a:solidFill>
                <a:sym typeface="Calibri" charset="0"/>
              </a:rPr>
              <a:t>oder Äußerungen des Gefallens oder Missbehagens  </a:t>
            </a:r>
            <a:r>
              <a:rPr lang="en-US" smtClean="0">
                <a:solidFill>
                  <a:schemeClr val="bg1"/>
                </a:solidFill>
                <a:sym typeface="Calibri" charset="0"/>
              </a:rPr>
              <a:t>beschränkt, brauchen Lernende Scaffolding und Redemittel.</a:t>
            </a:r>
            <a:endParaRPr lang="en-US" smtClean="0">
              <a:solidFill>
                <a:schemeClr val="bg1"/>
              </a:solidFill>
              <a:sym typeface="Calibri" charset="0"/>
            </a:endParaRPr>
          </a:p>
          <a:p>
            <a:pPr>
              <a:spcBef>
                <a:spcPts val="600"/>
              </a:spcBef>
              <a:buFont typeface="Courier New" pitchFamily="49" charset="0"/>
              <a:buChar char="o"/>
              <a:defRPr/>
            </a:pPr>
            <a:endParaRPr lang="en-US" smtClean="0">
              <a:sym typeface="Calibri" charset="0"/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  <a:defRPr/>
            </a:pPr>
            <a:r>
              <a:rPr lang="en-US" b="1" smtClean="0"/>
              <a:t>Fazit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mtClean="0">
                <a:sym typeface="Calibri" charset="0"/>
              </a:rPr>
              <a:t>Um </a:t>
            </a:r>
            <a:r>
              <a:rPr lang="en-US" smtClean="0">
                <a:sym typeface="Calibri" charset="0"/>
              </a:rPr>
              <a:t>die spezifische Wirkweise der Textsorte Film zu </a:t>
            </a:r>
            <a:r>
              <a:rPr lang="en-US" smtClean="0">
                <a:sym typeface="Calibri" charset="0"/>
              </a:rPr>
              <a:t>beschreiben und </a:t>
            </a:r>
            <a:r>
              <a:rPr lang="en-US" smtClean="0">
                <a:sym typeface="Calibri" charset="0"/>
              </a:rPr>
              <a:t>damit sich das Sprechen über einen Film nicht auf eine Nacherzählung der “Geschichte, die der Film erzählt” oder Äußerungen des Gefallens oder Missbehagens  </a:t>
            </a:r>
            <a:r>
              <a:rPr lang="en-US" smtClean="0">
                <a:sym typeface="Calibri" charset="0"/>
              </a:rPr>
              <a:t>beschränkt</a:t>
            </a:r>
            <a:r>
              <a:rPr lang="en-US" smtClean="0">
                <a:solidFill>
                  <a:schemeClr val="bg1"/>
                </a:solidFill>
                <a:sym typeface="Calibri" charset="0"/>
              </a:rPr>
              <a:t>, brauchen Lernende Scaffolding und Redemittel.</a:t>
            </a:r>
            <a:endParaRPr lang="en-US" smtClean="0">
              <a:solidFill>
                <a:schemeClr val="bg1"/>
              </a:solidFill>
              <a:sym typeface="Calibri" charset="0"/>
            </a:endParaRPr>
          </a:p>
          <a:p>
            <a:pPr>
              <a:spcBef>
                <a:spcPts val="600"/>
              </a:spcBef>
              <a:buFont typeface="Courier New" pitchFamily="49" charset="0"/>
              <a:buChar char="o"/>
              <a:defRPr/>
            </a:pPr>
            <a:endParaRPr lang="en-US" smtClean="0">
              <a:sym typeface="Calibri" charset="0"/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  <a:defRPr/>
            </a:pPr>
            <a:r>
              <a:rPr lang="en-US" b="1" smtClean="0"/>
              <a:t>Fazit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mtClean="0">
                <a:sym typeface="Calibri" charset="0"/>
              </a:rPr>
              <a:t>Um </a:t>
            </a:r>
            <a:r>
              <a:rPr lang="en-US" smtClean="0">
                <a:sym typeface="Calibri" charset="0"/>
              </a:rPr>
              <a:t>die spezifische Wirkweise der Textsorte Film zu </a:t>
            </a:r>
            <a:r>
              <a:rPr lang="en-US" smtClean="0">
                <a:sym typeface="Calibri" charset="0"/>
              </a:rPr>
              <a:t>beschreiben und </a:t>
            </a:r>
            <a:r>
              <a:rPr lang="en-US" smtClean="0">
                <a:sym typeface="Calibri" charset="0"/>
              </a:rPr>
              <a:t>damit sich das Sprechen über einen Film nicht auf eine Nacherzählung der “Geschichte, die der Film erzählt” oder Äußerungen des Gefallens oder Missbehagens  </a:t>
            </a:r>
            <a:r>
              <a:rPr lang="en-US" smtClean="0">
                <a:sym typeface="Calibri" charset="0"/>
              </a:rPr>
              <a:t>beschränkt, brauchen Lernende Scaffolding und Redemittel.</a:t>
            </a:r>
            <a:endParaRPr lang="en-US" smtClean="0">
              <a:sym typeface="Calibri" charset="0"/>
            </a:endParaRPr>
          </a:p>
          <a:p>
            <a:pPr>
              <a:spcBef>
                <a:spcPts val="600"/>
              </a:spcBef>
              <a:buFont typeface="Courier New" pitchFamily="49" charset="0"/>
              <a:buChar char="o"/>
              <a:defRPr/>
            </a:pPr>
            <a:endParaRPr lang="en-US" smtClean="0">
              <a:sym typeface="Calibri" charset="0"/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mtClean="0">
                <a:sym typeface="Calibri" charset="0"/>
              </a:rPr>
              <a:t>Filmanalyse verlangt Versprachlichung des Nichtsprachlichen</a:t>
            </a:r>
            <a:r>
              <a:rPr lang="en-US" smtClean="0">
                <a:solidFill>
                  <a:schemeClr val="bg1"/>
                </a:solidFill>
                <a:sym typeface="Calibri" charset="0"/>
              </a:rPr>
              <a:t>, d. h. eine Übertragung von einem Medium ins andere.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mtClean="0">
                <a:solidFill>
                  <a:schemeClr val="bg1"/>
                </a:solidFill>
                <a:sym typeface="Calibri" charset="0"/>
              </a:rPr>
              <a:t>Frei nach Freud: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b="1" smtClean="0">
                <a:solidFill>
                  <a:schemeClr val="bg1"/>
                </a:solidFill>
                <a:sym typeface="Calibri" charset="0"/>
              </a:rPr>
              <a:t>Wo Bild war, soll Wort werden.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mtClean="0">
                <a:sym typeface="Calibri" charset="0"/>
              </a:rPr>
              <a:t>Filmanalyse verlangt Versprachlichung des Nichtsprachlichen, d. h. eine Übertragung von einem Medium ins andere.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mtClean="0">
                <a:solidFill>
                  <a:schemeClr val="bg1"/>
                </a:solidFill>
                <a:sym typeface="Calibri" charset="0"/>
              </a:rPr>
              <a:t>Frei nach Freud: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b="1" smtClean="0">
                <a:solidFill>
                  <a:schemeClr val="bg1"/>
                </a:solidFill>
                <a:sym typeface="Calibri" charset="0"/>
              </a:rPr>
              <a:t>Wo Bild war, soll Wort werden.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mtClean="0">
                <a:sym typeface="Calibri" charset="0"/>
              </a:rPr>
              <a:t>Filmanalyse verlangt Versprachlichung des Nichtsprachlichen, d. h. eine Übertragung von einem Medium ins andere.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mtClean="0">
                <a:sym typeface="Calibri" charset="0"/>
              </a:rPr>
              <a:t>Frei nach Freud: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b="1" smtClean="0">
                <a:solidFill>
                  <a:schemeClr val="bg1"/>
                </a:solidFill>
                <a:sym typeface="Calibri" charset="0"/>
              </a:rPr>
              <a:t>Wo Bild war, soll Wort werden.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mtClean="0">
                <a:sym typeface="Calibri" charset="0"/>
              </a:rPr>
              <a:t>Filmanalyse verlangt Versprachlichung des Nichtsprachlichen, d. h. eine Übertragung von einem Medium ins andere.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mtClean="0">
                <a:sym typeface="Calibri" charset="0"/>
              </a:rPr>
              <a:t>Frei nach Freud: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b="1" smtClean="0">
                <a:solidFill>
                  <a:schemeClr val="bg1"/>
                </a:solidFill>
                <a:sym typeface="Calibri" charset="0"/>
              </a:rPr>
              <a:t>Wo Bild war, soll Wort werden.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r"/>
            <a:r>
              <a:rPr lang="de-DE" sz="3600" smtClean="0"/>
              <a:t>Literatur über Film</a:t>
            </a:r>
            <a:endParaRPr lang="de-DE" sz="36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mtClean="0">
                <a:sym typeface="Calibri" charset="0"/>
              </a:rPr>
              <a:t>Filmanalyse verlangt Versprachlichung des Nichtsprachlichen, d. h. eine Übertragung von einem Medium ins andere.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mtClean="0">
                <a:sym typeface="Calibri" charset="0"/>
              </a:rPr>
              <a:t>Frei nach Freud: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b="1" smtClean="0">
                <a:sym typeface="Calibri" charset="0"/>
              </a:rPr>
              <a:t>Wo Bild war, soll Wort werden</a:t>
            </a:r>
            <a:r>
              <a:rPr lang="en-US" b="1" smtClean="0">
                <a:solidFill>
                  <a:schemeClr val="tx2"/>
                </a:solidFill>
                <a:sym typeface="Calibri" charset="0"/>
              </a:rPr>
              <a:t>.</a:t>
            </a: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39552" y="6356350"/>
            <a:ext cx="8136904" cy="365125"/>
          </a:xfrm>
        </p:spPr>
        <p:txBody>
          <a:bodyPr/>
          <a:lstStyle/>
          <a:p>
            <a:r>
              <a:rPr lang="de-DE" smtClean="0"/>
              <a:t>Film in der Literatur – Text- und Medienkompetenz Kursstufe – Landesbildungsserver Baden-Württemberg Englisch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3311</Words>
  <Application>Microsoft Office PowerPoint</Application>
  <PresentationFormat>Bildschirmpräsentation (4:3)</PresentationFormat>
  <Paragraphs>240</Paragraphs>
  <Slides>37</Slides>
  <Notes>37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38" baseType="lpstr">
      <vt:lpstr>Larissa-Design</vt:lpstr>
      <vt:lpstr>FILMANALYSE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  <vt:lpstr>Literatur über Film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FILMANALYSE Literatur über Film</dc:title>
  <dc:creator>Kbu16</dc:creator>
  <cp:lastModifiedBy>Kbu16</cp:lastModifiedBy>
  <cp:revision>10</cp:revision>
  <dcterms:created xsi:type="dcterms:W3CDTF">2016-05-19T08:21:02Z</dcterms:created>
  <dcterms:modified xsi:type="dcterms:W3CDTF">2016-05-19T19:24:14Z</dcterms:modified>
</cp:coreProperties>
</file>