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56" r:id="rId2"/>
    <p:sldId id="257" r:id="rId3"/>
    <p:sldId id="267" r:id="rId4"/>
    <p:sldId id="266" r:id="rId5"/>
    <p:sldId id="265" r:id="rId6"/>
    <p:sldId id="276" r:id="rId7"/>
    <p:sldId id="269" r:id="rId8"/>
    <p:sldId id="271" r:id="rId9"/>
    <p:sldId id="272" r:id="rId1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450"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098858-BFFC-4B78-9708-471BA202F311}" type="datetimeFigureOut">
              <a:rPr lang="de-DE" smtClean="0"/>
              <a:pPr/>
              <a:t>19.05.2016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7DE2E-7FC9-47C5-AF0B-ED494C9802FD}"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B67DE2E-7FC9-47C5-AF0B-ED494C9802FD}" type="slidenum">
              <a:rPr lang="de-DE" smtClean="0"/>
              <a:pPr/>
              <a:t>9</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455210F5-935F-4E9F-A475-5E8F54842EEF}" type="datetime1">
              <a:rPr lang="de-DE" smtClean="0"/>
              <a:t>19.05.2016</a:t>
            </a:fld>
            <a:endParaRPr lang="de-DE"/>
          </a:p>
        </p:txBody>
      </p:sp>
      <p:sp>
        <p:nvSpPr>
          <p:cNvPr id="5" name="Fußzeilenplatzhalter 4"/>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6" name="Foliennummernplatzhalter 5"/>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D9E4CFB4-BD5C-4081-A000-F10DDE687A92}" type="datetime1">
              <a:rPr lang="de-DE" smtClean="0"/>
              <a:t>19.05.2016</a:t>
            </a:fld>
            <a:endParaRPr lang="de-DE"/>
          </a:p>
        </p:txBody>
      </p:sp>
      <p:sp>
        <p:nvSpPr>
          <p:cNvPr id="5" name="Fußzeilenplatzhalter 4"/>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6" name="Foliennummernplatzhalter 5"/>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5F2C69FB-1100-4921-B91F-1E389F8822E1}" type="datetime1">
              <a:rPr lang="de-DE" smtClean="0"/>
              <a:t>19.05.2016</a:t>
            </a:fld>
            <a:endParaRPr lang="de-DE"/>
          </a:p>
        </p:txBody>
      </p:sp>
      <p:sp>
        <p:nvSpPr>
          <p:cNvPr id="5" name="Fußzeilenplatzhalter 4"/>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6" name="Foliennummernplatzhalter 5"/>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4931517-9770-47D1-9D79-6F590C370589}" type="datetime1">
              <a:rPr lang="de-DE" smtClean="0"/>
              <a:t>19.05.2016</a:t>
            </a:fld>
            <a:endParaRPr lang="de-DE"/>
          </a:p>
        </p:txBody>
      </p:sp>
      <p:sp>
        <p:nvSpPr>
          <p:cNvPr id="6" name="Fußzeilenplatzhalter 5"/>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7" name="Foliennummernplatzhalter 6"/>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8BBA03B-D79A-41E2-BB3A-E8473140C1E8}" type="datetime1">
              <a:rPr lang="de-DE" smtClean="0"/>
              <a:t>19.05.2016</a:t>
            </a:fld>
            <a:endParaRPr lang="de-DE"/>
          </a:p>
        </p:txBody>
      </p:sp>
      <p:sp>
        <p:nvSpPr>
          <p:cNvPr id="8" name="Fußzeilenplatzhalter 7"/>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9" name="Foliennummernplatzhalter 8"/>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CDDF442-5F53-4DD7-A12C-6DB9CD30C78D}" type="datetime1">
              <a:rPr lang="de-DE" smtClean="0"/>
              <a:t>19.05.2016</a:t>
            </a:fld>
            <a:endParaRPr lang="de-DE"/>
          </a:p>
        </p:txBody>
      </p:sp>
      <p:sp>
        <p:nvSpPr>
          <p:cNvPr id="4" name="Fußzeilenplatzhalter 3"/>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5" name="Foliennummernplatzhalter 4"/>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4D603A8-A14C-4D91-BC49-12C407E9622F}" type="datetime1">
              <a:rPr lang="de-DE" smtClean="0"/>
              <a:t>19.05.2016</a:t>
            </a:fld>
            <a:endParaRPr lang="de-DE"/>
          </a:p>
        </p:txBody>
      </p:sp>
      <p:sp>
        <p:nvSpPr>
          <p:cNvPr id="3" name="Fußzeilenplatzhalter 2"/>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4" name="Foliennummernplatzhalter 3"/>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6B794DD3-8859-44B3-8349-BB8799D0BA1E}" type="datetime1">
              <a:rPr lang="de-DE" smtClean="0"/>
              <a:t>19.05.2016</a:t>
            </a:fld>
            <a:endParaRPr lang="de-DE"/>
          </a:p>
        </p:txBody>
      </p:sp>
      <p:sp>
        <p:nvSpPr>
          <p:cNvPr id="6" name="Fußzeilenplatzhalter 5"/>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7" name="Foliennummernplatzhalter 6"/>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0AFE82C5-706D-425F-9F58-71FBD1514225}" type="datetime1">
              <a:rPr lang="de-DE" smtClean="0"/>
              <a:t>19.05.2016</a:t>
            </a:fld>
            <a:endParaRPr lang="de-DE"/>
          </a:p>
        </p:txBody>
      </p:sp>
      <p:sp>
        <p:nvSpPr>
          <p:cNvPr id="6" name="Fußzeilenplatzhalter 5"/>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7" name="Foliennummernplatzhalter 6"/>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4657F69-1796-4073-8EC8-29EADDC5086A}" type="datetime1">
              <a:rPr lang="de-DE" smtClean="0"/>
              <a:t>19.05.2016</a:t>
            </a:fld>
            <a:endParaRPr lang="de-DE"/>
          </a:p>
        </p:txBody>
      </p:sp>
      <p:sp>
        <p:nvSpPr>
          <p:cNvPr id="5" name="Fußzeilenplatzhalter 4"/>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6" name="Foliennummernplatzhalter 5"/>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F513FD3-6244-4CA7-87C5-464A87CA314B}" type="datetime1">
              <a:rPr lang="de-DE" smtClean="0"/>
              <a:t>19.05.2016</a:t>
            </a:fld>
            <a:endParaRPr lang="de-DE"/>
          </a:p>
        </p:txBody>
      </p:sp>
      <p:sp>
        <p:nvSpPr>
          <p:cNvPr id="5" name="Fußzeilenplatzhalter 4"/>
          <p:cNvSpPr>
            <a:spLocks noGrp="1"/>
          </p:cNvSpPr>
          <p:nvPr>
            <p:ph type="ftr" sz="quarter" idx="11"/>
          </p:nvPr>
        </p:nvSpPr>
        <p:spPr/>
        <p:txBody>
          <a:bodyPr/>
          <a:lstStyle/>
          <a:p>
            <a:r>
              <a:rPr lang="de-DE" smtClean="0"/>
              <a:t>Film in der Literatur – Text- und Mediekompetenz Kursstufe – Landesbildungsserver Baden-Württemberg Englisch</a:t>
            </a:r>
            <a:endParaRPr lang="de-DE"/>
          </a:p>
        </p:txBody>
      </p:sp>
      <p:sp>
        <p:nvSpPr>
          <p:cNvPr id="6" name="Foliennummernplatzhalter 5"/>
          <p:cNvSpPr>
            <a:spLocks noGrp="1"/>
          </p:cNvSpPr>
          <p:nvPr>
            <p:ph type="sldNum" sz="quarter" idx="12"/>
          </p:nvPr>
        </p:nvSpPr>
        <p:spPr/>
        <p:txBody>
          <a:bodyPr/>
          <a:lstStyle/>
          <a:p>
            <a:fld id="{8FADB011-8204-4154-A622-301DC19E75B1}"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C5027-05D1-4BB0-940A-31993E88B236}" type="datetime1">
              <a:rPr lang="de-DE" smtClean="0"/>
              <a:t>19.05.2016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Film in der Literatur – Text- und Mediekompetenz Kursstufe – Landesbildungsserver Baden-Württemberg Englisch</a:t>
            </a: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ADB011-8204-4154-A622-301DC19E75B1}"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00809"/>
            <a:ext cx="7772400" cy="1584176"/>
          </a:xfrm>
        </p:spPr>
        <p:txBody>
          <a:bodyPr>
            <a:normAutofit/>
          </a:bodyPr>
          <a:lstStyle/>
          <a:p>
            <a:r>
              <a:rPr lang="en-US" smtClean="0">
                <a:latin typeface="Calibri" charset="0"/>
                <a:cs typeface="Calibri" charset="0"/>
                <a:sym typeface="Calibri" charset="0"/>
              </a:rPr>
              <a:t>FILMANALYSE</a:t>
            </a:r>
            <a:endParaRPr lang="de-DE"/>
          </a:p>
        </p:txBody>
      </p:sp>
      <p:sp>
        <p:nvSpPr>
          <p:cNvPr id="3" name="Untertitel 2"/>
          <p:cNvSpPr>
            <a:spLocks noGrp="1"/>
          </p:cNvSpPr>
          <p:nvPr>
            <p:ph type="subTitle" idx="1"/>
          </p:nvPr>
        </p:nvSpPr>
        <p:spPr>
          <a:xfrm>
            <a:off x="1371600" y="3886200"/>
            <a:ext cx="6400800" cy="622920"/>
          </a:xfrm>
        </p:spPr>
        <p:txBody>
          <a:bodyPr/>
          <a:lstStyle/>
          <a:p>
            <a:pPr>
              <a:spcBef>
                <a:spcPts val="600"/>
              </a:spcBef>
              <a:spcAft>
                <a:spcPts val="600"/>
              </a:spcAft>
            </a:pPr>
            <a:r>
              <a:rPr lang="de-DE" smtClean="0">
                <a:solidFill>
                  <a:schemeClr val="tx1"/>
                </a:solidFill>
              </a:rPr>
              <a:t>Film in der Literatur</a:t>
            </a:r>
            <a:endParaRPr lang="de-DE">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a:xfrm>
            <a:off x="457200" y="1124744"/>
            <a:ext cx="8229600" cy="5001419"/>
          </a:xfrm>
        </p:spPr>
        <p:txBody>
          <a:bodyPr>
            <a:normAutofit fontScale="92500" lnSpcReduction="10000"/>
          </a:bodyPr>
          <a:lstStyle/>
          <a:p>
            <a:pPr marL="0" indent="0">
              <a:spcBef>
                <a:spcPts val="600"/>
              </a:spcBef>
              <a:spcAft>
                <a:spcPts val="600"/>
              </a:spcAft>
              <a:buNone/>
            </a:pPr>
            <a:r>
              <a:rPr lang="en-US" smtClean="0"/>
              <a:t>Um seine Wirkung zu entfalten, braucht der Spielfilm Rezeptionsbedingungen, die alle anderen Reize unterdrücken, wie es Poe für die Kurzgeschichte fordert.</a:t>
            </a:r>
          </a:p>
          <a:p>
            <a:pPr marL="0" indent="0">
              <a:spcBef>
                <a:spcPts val="600"/>
              </a:spcBef>
              <a:spcAft>
                <a:spcPts val="600"/>
              </a:spcAft>
              <a:buNone/>
            </a:pPr>
            <a:r>
              <a:rPr lang="en-US" smtClean="0"/>
              <a:t>Die weichen Kinositze und die im Dunkel leuchtende Leinwand lassen den Alltag vergessen und  machen empfänglich für die Sensation.</a:t>
            </a:r>
          </a:p>
          <a:p>
            <a:pPr marL="0" indent="0">
              <a:spcBef>
                <a:spcPts val="600"/>
              </a:spcBef>
              <a:spcAft>
                <a:spcPts val="600"/>
              </a:spcAft>
              <a:buNone/>
            </a:pPr>
            <a:r>
              <a:rPr lang="en-US" smtClean="0">
                <a:latin typeface="Calibri Italic" charset="0"/>
                <a:sym typeface="Calibri Italic" charset="0"/>
              </a:rPr>
              <a:t>“A movie is only a movie when you can pretend that it is not a movie.”</a:t>
            </a:r>
          </a:p>
          <a:p>
            <a:pPr marL="0" indent="0">
              <a:spcBef>
                <a:spcPts val="600"/>
              </a:spcBef>
              <a:spcAft>
                <a:spcPts val="600"/>
              </a:spcAft>
              <a:buNone/>
            </a:pPr>
            <a:r>
              <a:rPr lang="en-US" smtClean="0"/>
              <a:t>Pauline Kael, I lost it at the Movies, Cape, 1966</a:t>
            </a:r>
            <a:endParaRPr lang="de-DE"/>
          </a:p>
        </p:txBody>
      </p:sp>
      <p:sp>
        <p:nvSpPr>
          <p:cNvPr id="4" name="Fußzeilenplatzhalter 3"/>
          <p:cNvSpPr>
            <a:spLocks noGrp="1"/>
          </p:cNvSpPr>
          <p:nvPr>
            <p:ph type="ftr" sz="quarter" idx="11"/>
          </p:nvPr>
        </p:nvSpPr>
        <p:spPr>
          <a:xfrm>
            <a:off x="467544"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p:txBody>
          <a:bodyPr>
            <a:normAutofit/>
          </a:bodyPr>
          <a:lstStyle/>
          <a:p>
            <a:pPr>
              <a:buFont typeface="Courier New" pitchFamily="49" charset="0"/>
              <a:buChar char="o"/>
            </a:pPr>
            <a:r>
              <a:rPr lang="en-US" smtClean="0"/>
              <a:t>Im Gegensatz zur Rezeption von Literatur ist Kino eine so unmittelbar sinnliche Erfahrung, dass kritische Distanz nur mit Mühe oder Routine möglich wird.</a:t>
            </a:r>
          </a:p>
          <a:p>
            <a:pPr>
              <a:spcBef>
                <a:spcPts val="3200"/>
              </a:spcBef>
              <a:buFont typeface="Courier New" pitchFamily="49" charset="0"/>
              <a:buChar char="o"/>
            </a:pPr>
            <a:r>
              <a:rPr lang="en-US" smtClean="0"/>
              <a:t>Denn der Spielfilm bietet ein sorgfältig gesteuertes Gefühlserlebnis, dessen Reizen sich das Publikum bereitwillig ausliefert.</a:t>
            </a:r>
          </a:p>
          <a:p>
            <a:pPr marL="0" indent="0">
              <a:spcBef>
                <a:spcPts val="600"/>
              </a:spcBef>
              <a:spcAft>
                <a:spcPts val="600"/>
              </a:spcAft>
              <a:buNone/>
            </a:pPr>
            <a:endParaRPr lang="de-DE"/>
          </a:p>
        </p:txBody>
      </p:sp>
      <p:sp>
        <p:nvSpPr>
          <p:cNvPr id="6"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a:xfrm>
            <a:off x="467544" y="764704"/>
            <a:ext cx="8229600" cy="5217443"/>
          </a:xfrm>
        </p:spPr>
        <p:txBody>
          <a:bodyPr>
            <a:noAutofit/>
          </a:bodyPr>
          <a:lstStyle/>
          <a:p>
            <a:pPr marL="0" indent="0">
              <a:spcBef>
                <a:spcPts val="0"/>
              </a:spcBef>
              <a:spcAft>
                <a:spcPts val="600"/>
              </a:spcAft>
              <a:buNone/>
            </a:pPr>
            <a:r>
              <a:rPr lang="en-US" sz="2900" b="1" smtClean="0">
                <a:sym typeface="Calibri Italic" charset="0"/>
              </a:rPr>
              <a:t>More </a:t>
            </a:r>
            <a:r>
              <a:rPr lang="en-US" sz="2900" b="1">
                <a:sym typeface="Calibri Italic" charset="0"/>
              </a:rPr>
              <a:t>real than </a:t>
            </a:r>
            <a:r>
              <a:rPr lang="en-US" sz="2900" b="1" smtClean="0">
                <a:sym typeface="Calibri Italic" charset="0"/>
              </a:rPr>
              <a:t>reality</a:t>
            </a:r>
            <a:endParaRPr lang="en-US" sz="2900" b="1" smtClean="0"/>
          </a:p>
          <a:p>
            <a:pPr marL="0" indent="0">
              <a:spcBef>
                <a:spcPts val="0"/>
              </a:spcBef>
              <a:spcAft>
                <a:spcPts val="600"/>
              </a:spcAft>
              <a:buNone/>
            </a:pPr>
            <a:r>
              <a:rPr lang="en-US" sz="2900" i="1" smtClean="0">
                <a:sym typeface="Calibri Italic" charset="0"/>
              </a:rPr>
              <a:t>“There </a:t>
            </a:r>
            <a:r>
              <a:rPr lang="en-US" sz="2900" i="1">
                <a:sym typeface="Calibri Italic" charset="0"/>
              </a:rPr>
              <a:t>were ten seconds of complete darkness; then suddenly, dazzling and incomparably more solid-looking than they would have seemed in actual flesh and blood, far more real than reality, there stood the stereoscopic images, locked in one another’s arms, of a gigantic negro and a golden-haired young [...] female. [...] </a:t>
            </a:r>
            <a:endParaRPr lang="en-US" sz="2900" i="1" smtClean="0">
              <a:sym typeface="Calibri Italic" charset="0"/>
            </a:endParaRPr>
          </a:p>
          <a:p>
            <a:pPr marL="0" indent="0">
              <a:spcBef>
                <a:spcPts val="600"/>
              </a:spcBef>
              <a:spcAft>
                <a:spcPts val="600"/>
              </a:spcAft>
              <a:buNone/>
            </a:pPr>
            <a:r>
              <a:rPr lang="en-US" sz="2900" i="1" smtClean="0">
                <a:sym typeface="Calibri Italic" charset="0"/>
              </a:rPr>
              <a:t>The plot of the film was extremely simple. [...]”</a:t>
            </a:r>
          </a:p>
          <a:p>
            <a:pPr marL="0" indent="0">
              <a:spcBef>
                <a:spcPts val="0"/>
              </a:spcBef>
              <a:buNone/>
            </a:pPr>
            <a:r>
              <a:rPr lang="en-US" sz="2900" smtClean="0">
                <a:sym typeface="Calibri Italic" charset="0"/>
              </a:rPr>
              <a:t>Aldous </a:t>
            </a:r>
            <a:r>
              <a:rPr lang="en-US" sz="2900">
                <a:sym typeface="Calibri Italic" charset="0"/>
              </a:rPr>
              <a:t>Huxley, Brave New World, Chatto &amp; Windus, 193</a:t>
            </a:r>
            <a:r>
              <a:rPr lang="en-US" sz="2900"/>
              <a:t>2</a:t>
            </a:r>
          </a:p>
        </p:txBody>
      </p:sp>
      <p:sp>
        <p:nvSpPr>
          <p:cNvPr id="5"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a:xfrm>
            <a:off x="457200" y="836712"/>
            <a:ext cx="8229600" cy="5328592"/>
          </a:xfrm>
        </p:spPr>
        <p:txBody>
          <a:bodyPr>
            <a:normAutofit fontScale="25000" lnSpcReduction="20000"/>
          </a:bodyPr>
          <a:lstStyle/>
          <a:p>
            <a:pPr marL="0" indent="0">
              <a:lnSpc>
                <a:spcPct val="120000"/>
              </a:lnSpc>
              <a:spcBef>
                <a:spcPts val="600"/>
              </a:spcBef>
              <a:spcAft>
                <a:spcPts val="600"/>
              </a:spcAft>
              <a:buNone/>
            </a:pPr>
            <a:r>
              <a:rPr lang="en-US" sz="11200" b="1" smtClean="0">
                <a:sym typeface="Calibri Italic" charset="0"/>
              </a:rPr>
              <a:t>A </a:t>
            </a:r>
            <a:r>
              <a:rPr lang="en-US" sz="11200" b="1">
                <a:sym typeface="Calibri Italic" charset="0"/>
              </a:rPr>
              <a:t>desire to </a:t>
            </a:r>
            <a:r>
              <a:rPr lang="en-US" sz="11200" b="1" smtClean="0">
                <a:sym typeface="Calibri Italic" charset="0"/>
              </a:rPr>
              <a:t>kill</a:t>
            </a:r>
            <a:endParaRPr lang="en-US" sz="11200" smtClean="0">
              <a:sym typeface="Calibri Italic" charset="0"/>
            </a:endParaRPr>
          </a:p>
          <a:p>
            <a:pPr marL="0" indent="0">
              <a:lnSpc>
                <a:spcPct val="120000"/>
              </a:lnSpc>
              <a:spcBef>
                <a:spcPts val="600"/>
              </a:spcBef>
              <a:spcAft>
                <a:spcPts val="600"/>
              </a:spcAft>
              <a:buNone/>
            </a:pPr>
            <a:r>
              <a:rPr lang="en-US" sz="11200" i="1" smtClean="0">
                <a:sym typeface="Calibri Italic" charset="0"/>
              </a:rPr>
              <a:t>“The next moment a hideous, grinding speech […] burst from the big telescreen at the end of the room. It was a noise that set one’s teeth on edge and bristled the hair at the back of one’s neck. [...]</a:t>
            </a:r>
          </a:p>
          <a:p>
            <a:pPr marL="0" indent="0">
              <a:lnSpc>
                <a:spcPct val="120000"/>
              </a:lnSpc>
              <a:spcBef>
                <a:spcPts val="600"/>
              </a:spcBef>
              <a:spcAft>
                <a:spcPts val="600"/>
              </a:spcAft>
              <a:buNone/>
            </a:pPr>
            <a:r>
              <a:rPr lang="en-US" sz="11200" i="1" smtClean="0">
                <a:sym typeface="Calibri Italic" charset="0"/>
              </a:rPr>
              <a:t>A hideous ecstasy of fear and vindictiveness, a desire to kill, to torture, to smash faces in with a sledgehammer, seemed to flow through the whole group of people like an electric current, turning one even against one’s will into a grimacing, screaming lunatic. [...]”</a:t>
            </a:r>
          </a:p>
          <a:p>
            <a:pPr marL="0" indent="0">
              <a:lnSpc>
                <a:spcPct val="120000"/>
              </a:lnSpc>
              <a:spcBef>
                <a:spcPts val="600"/>
              </a:spcBef>
              <a:spcAft>
                <a:spcPts val="600"/>
              </a:spcAft>
              <a:buNone/>
            </a:pPr>
            <a:r>
              <a:rPr lang="en-US" sz="11200"/>
              <a:t>George Orwell, 1984, Martin Secker &amp; Warburg, </a:t>
            </a:r>
            <a:r>
              <a:rPr lang="en-US" sz="11200" smtClean="0"/>
              <a:t>1949</a:t>
            </a:r>
            <a:endParaRPr lang="en-US" sz="11200" smtClean="0">
              <a:sym typeface="Calibri Italic" charset="0"/>
            </a:endParaRPr>
          </a:p>
        </p:txBody>
      </p:sp>
      <p:sp>
        <p:nvSpPr>
          <p:cNvPr id="5"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a:xfrm>
            <a:off x="457200" y="836712"/>
            <a:ext cx="8229600" cy="5328592"/>
          </a:xfrm>
        </p:spPr>
        <p:txBody>
          <a:bodyPr>
            <a:normAutofit fontScale="25000" lnSpcReduction="20000"/>
          </a:bodyPr>
          <a:lstStyle/>
          <a:p>
            <a:pPr marL="0" indent="0">
              <a:lnSpc>
                <a:spcPct val="120000"/>
              </a:lnSpc>
              <a:spcBef>
                <a:spcPts val="600"/>
              </a:spcBef>
              <a:spcAft>
                <a:spcPts val="600"/>
              </a:spcAft>
              <a:buNone/>
            </a:pPr>
            <a:r>
              <a:rPr lang="en-US" sz="11200" b="1" smtClean="0">
                <a:sym typeface="Calibri Italic" charset="0"/>
              </a:rPr>
              <a:t>A </a:t>
            </a:r>
            <a:r>
              <a:rPr lang="en-US" sz="11200" b="1">
                <a:sym typeface="Calibri Italic" charset="0"/>
              </a:rPr>
              <a:t>desire to </a:t>
            </a:r>
            <a:r>
              <a:rPr lang="en-US" sz="11200" b="1" smtClean="0">
                <a:sym typeface="Calibri Italic" charset="0"/>
              </a:rPr>
              <a:t>kill</a:t>
            </a:r>
            <a:endParaRPr lang="en-US" sz="11200" smtClean="0">
              <a:sym typeface="Calibri Italic" charset="0"/>
            </a:endParaRPr>
          </a:p>
          <a:p>
            <a:pPr marL="0" indent="0">
              <a:lnSpc>
                <a:spcPct val="120000"/>
              </a:lnSpc>
              <a:spcBef>
                <a:spcPts val="600"/>
              </a:spcBef>
              <a:spcAft>
                <a:spcPts val="600"/>
              </a:spcAft>
              <a:buNone/>
            </a:pPr>
            <a:r>
              <a:rPr lang="en-US" sz="11200" i="1" smtClean="0">
                <a:sym typeface="Calibri Italic" charset="0"/>
              </a:rPr>
              <a:t>“The next moment a hideous, grinding speech […] burst from the big telescreen at the end of the room. It was a noise that set one’s teeth on edge and bristled the hair at the back of one’s neck. [...]</a:t>
            </a:r>
          </a:p>
          <a:p>
            <a:pPr marL="0" indent="0">
              <a:lnSpc>
                <a:spcPct val="120000"/>
              </a:lnSpc>
              <a:spcBef>
                <a:spcPts val="600"/>
              </a:spcBef>
              <a:spcAft>
                <a:spcPts val="600"/>
              </a:spcAft>
              <a:buNone/>
            </a:pPr>
            <a:r>
              <a:rPr lang="en-US" sz="11200" i="1" smtClean="0">
                <a:sym typeface="Calibri Italic" charset="0"/>
              </a:rPr>
              <a:t>A hideous ecstasy of fear and vindictiveness, a desire to kill, to torture, to smash faces in with a sledgehammer, seemed to flow through the whole group of people like an electric current, turning one even against one’s will into a grimacing, screaming lunatic. [...]”</a:t>
            </a:r>
          </a:p>
          <a:p>
            <a:pPr marL="0" indent="0">
              <a:lnSpc>
                <a:spcPct val="120000"/>
              </a:lnSpc>
              <a:spcBef>
                <a:spcPts val="600"/>
              </a:spcBef>
              <a:spcAft>
                <a:spcPts val="600"/>
              </a:spcAft>
              <a:buNone/>
            </a:pPr>
            <a:r>
              <a:rPr lang="en-US" sz="11200"/>
              <a:t>George Orwell, 1984, Martin Secker &amp; Warburg, </a:t>
            </a:r>
            <a:r>
              <a:rPr lang="en-US" sz="11200" smtClean="0"/>
              <a:t>1949</a:t>
            </a:r>
            <a:endParaRPr lang="en-US" sz="11200" smtClean="0">
              <a:sym typeface="Calibri Italic" charset="0"/>
            </a:endParaRPr>
          </a:p>
        </p:txBody>
      </p:sp>
      <p:sp>
        <p:nvSpPr>
          <p:cNvPr id="5"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a:xfrm>
            <a:off x="457200" y="908720"/>
            <a:ext cx="8229600" cy="5217443"/>
          </a:xfrm>
        </p:spPr>
        <p:txBody>
          <a:bodyPr>
            <a:normAutofit fontScale="85000" lnSpcReduction="10000"/>
          </a:bodyPr>
          <a:lstStyle/>
          <a:p>
            <a:pPr marL="0" indent="0" fontAlgn="base">
              <a:lnSpc>
                <a:spcPct val="110000"/>
              </a:lnSpc>
              <a:spcBef>
                <a:spcPts val="600"/>
              </a:spcBef>
              <a:spcAft>
                <a:spcPts val="600"/>
              </a:spcAft>
              <a:buNone/>
            </a:pPr>
            <a:r>
              <a:rPr lang="en-US" sz="3300" b="1" smtClean="0">
                <a:sym typeface="Calibri Italic" charset="0"/>
              </a:rPr>
              <a:t>Stop the film, please stop it</a:t>
            </a:r>
            <a:endParaRPr lang="en-US" sz="3300" b="1">
              <a:sym typeface="Calibri Italic" charset="0"/>
            </a:endParaRPr>
          </a:p>
          <a:p>
            <a:pPr marL="0" indent="0" fontAlgn="base">
              <a:lnSpc>
                <a:spcPct val="120000"/>
              </a:lnSpc>
              <a:spcBef>
                <a:spcPts val="600"/>
              </a:spcBef>
              <a:spcAft>
                <a:spcPts val="600"/>
              </a:spcAft>
              <a:buNone/>
            </a:pPr>
            <a:r>
              <a:rPr lang="en-US" sz="3000" i="1">
                <a:sym typeface="Calibri Italic" charset="0"/>
              </a:rPr>
              <a:t>“[...] One [thing] I did not like, though, was when they put like clips on the skin of my forehead so that my top glazz-lids were pulled up and up and up and I could not shut my glazzies no matter how I tried. [...]</a:t>
            </a:r>
            <a:endParaRPr lang="de-DE" sz="3000" i="1">
              <a:sym typeface="Calibri Italic" charset="0"/>
            </a:endParaRPr>
          </a:p>
          <a:p>
            <a:pPr marL="0" indent="0" fontAlgn="base">
              <a:lnSpc>
                <a:spcPct val="120000"/>
              </a:lnSpc>
              <a:spcBef>
                <a:spcPts val="600"/>
              </a:spcBef>
              <a:spcAft>
                <a:spcPts val="600"/>
              </a:spcAft>
              <a:buNone/>
            </a:pPr>
            <a:r>
              <a:rPr lang="en-US" sz="3000" i="1">
                <a:sym typeface="Calibri Italic" charset="0"/>
              </a:rPr>
              <a:t>This was real, very real. [...] So it must have been very clever what they call the cutting or editing [...]</a:t>
            </a:r>
            <a:endParaRPr lang="de-DE" sz="3000" i="1">
              <a:sym typeface="Calibri Italic" charset="0"/>
            </a:endParaRPr>
          </a:p>
          <a:p>
            <a:pPr marL="0" indent="0" fontAlgn="base">
              <a:lnSpc>
                <a:spcPct val="120000"/>
              </a:lnSpc>
              <a:spcBef>
                <a:spcPts val="600"/>
              </a:spcBef>
              <a:spcAft>
                <a:spcPts val="600"/>
              </a:spcAft>
              <a:buNone/>
            </a:pPr>
            <a:r>
              <a:rPr lang="en-US" sz="3000" i="1">
                <a:sym typeface="Calibri Italic" charset="0"/>
              </a:rPr>
              <a:t>‘Stop the film! Please, please stop it. I can’t stand any more.’ [...]”</a:t>
            </a:r>
            <a:endParaRPr lang="de-DE" sz="3000" i="1">
              <a:sym typeface="Calibri Italic" charset="0"/>
            </a:endParaRPr>
          </a:p>
          <a:p>
            <a:pPr marL="0" indent="0" fontAlgn="base">
              <a:buNone/>
            </a:pPr>
            <a:r>
              <a:rPr lang="en-US"/>
              <a:t>Anthony Burgess, A Clockwork Orange, Heinemann 1962</a:t>
            </a:r>
            <a:endParaRPr lang="de-DE"/>
          </a:p>
          <a:p>
            <a:pPr marL="0" indent="0">
              <a:spcBef>
                <a:spcPts val="600"/>
              </a:spcBef>
              <a:spcAft>
                <a:spcPts val="600"/>
              </a:spcAft>
              <a:buNone/>
            </a:pPr>
            <a:endParaRPr lang="de-DE"/>
          </a:p>
        </p:txBody>
      </p:sp>
      <p:sp>
        <p:nvSpPr>
          <p:cNvPr id="5"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a:xfrm>
            <a:off x="457200" y="1052736"/>
            <a:ext cx="8229600" cy="5073427"/>
          </a:xfrm>
        </p:spPr>
        <p:txBody>
          <a:bodyPr>
            <a:noAutofit/>
          </a:bodyPr>
          <a:lstStyle/>
          <a:p>
            <a:pPr marL="0" indent="0">
              <a:spcBef>
                <a:spcPts val="600"/>
              </a:spcBef>
              <a:buNone/>
              <a:defRPr/>
            </a:pPr>
            <a:r>
              <a:rPr lang="en-US" b="1" smtClean="0"/>
              <a:t>Fazit</a:t>
            </a:r>
          </a:p>
          <a:p>
            <a:pPr marL="0" indent="0">
              <a:spcBef>
                <a:spcPts val="600"/>
              </a:spcBef>
              <a:buNone/>
              <a:defRPr/>
            </a:pPr>
            <a:r>
              <a:rPr lang="en-US" smtClean="0">
                <a:sym typeface="Calibri" charset="0"/>
              </a:rPr>
              <a:t>Lernende brauchen Redemittel, um die spezifische Wirkweise der Textsorte Film zu beschreiben, damit sich das Sprechen über einen Film nicht auf eine Nacherzählung der “Geschichte, die der Film erzählt” oder Äußerungen des Gefallens oder Missbehagens  beschränkt.</a:t>
            </a:r>
          </a:p>
          <a:p>
            <a:pPr>
              <a:spcBef>
                <a:spcPts val="600"/>
              </a:spcBef>
              <a:buFont typeface="Courier New" pitchFamily="49" charset="0"/>
              <a:buChar char="o"/>
              <a:defRPr/>
            </a:pPr>
            <a:endParaRPr lang="en-US" smtClean="0">
              <a:sym typeface="Calibri" charset="0"/>
            </a:endParaRPr>
          </a:p>
        </p:txBody>
      </p:sp>
      <p:sp>
        <p:nvSpPr>
          <p:cNvPr id="5"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rmAutofit fontScale="90000"/>
          </a:bodyPr>
          <a:lstStyle/>
          <a:p>
            <a:pPr algn="r"/>
            <a:r>
              <a:rPr lang="de-DE" sz="3600" smtClean="0"/>
              <a:t>Literatur über Film</a:t>
            </a:r>
            <a:endParaRPr lang="de-DE" sz="3600"/>
          </a:p>
        </p:txBody>
      </p:sp>
      <p:sp>
        <p:nvSpPr>
          <p:cNvPr id="3" name="Inhaltsplatzhalter 2"/>
          <p:cNvSpPr>
            <a:spLocks noGrp="1"/>
          </p:cNvSpPr>
          <p:nvPr>
            <p:ph idx="1"/>
          </p:nvPr>
        </p:nvSpPr>
        <p:spPr/>
        <p:txBody>
          <a:bodyPr>
            <a:normAutofit/>
          </a:bodyPr>
          <a:lstStyle/>
          <a:p>
            <a:pPr marL="0" indent="0">
              <a:spcBef>
                <a:spcPts val="600"/>
              </a:spcBef>
              <a:spcAft>
                <a:spcPts val="600"/>
              </a:spcAft>
              <a:buNone/>
              <a:defRPr/>
            </a:pPr>
            <a:r>
              <a:rPr lang="en-US" smtClean="0">
                <a:sym typeface="Calibri" charset="0"/>
              </a:rPr>
              <a:t>Filmanalyse verlangt Versprachlichung des Nichtsprachlichen, d. h. eine Übertragung von einem Medium ins andere. </a:t>
            </a:r>
          </a:p>
          <a:p>
            <a:pPr marL="0" indent="0">
              <a:spcBef>
                <a:spcPts val="600"/>
              </a:spcBef>
              <a:spcAft>
                <a:spcPts val="600"/>
              </a:spcAft>
              <a:buNone/>
              <a:defRPr/>
            </a:pPr>
            <a:r>
              <a:rPr lang="en-US" smtClean="0">
                <a:sym typeface="Calibri" charset="0"/>
              </a:rPr>
              <a:t>Frei nach Freud:</a:t>
            </a:r>
          </a:p>
          <a:p>
            <a:pPr marL="0" indent="0" algn="ctr">
              <a:spcBef>
                <a:spcPts val="600"/>
              </a:spcBef>
              <a:spcAft>
                <a:spcPts val="600"/>
              </a:spcAft>
              <a:buNone/>
              <a:defRPr/>
            </a:pPr>
            <a:r>
              <a:rPr lang="en-US" b="1" smtClean="0">
                <a:sym typeface="Calibri" charset="0"/>
              </a:rPr>
              <a:t>Wo Bild war, soll Wort werden</a:t>
            </a:r>
            <a:r>
              <a:rPr lang="en-US" b="1" smtClean="0">
                <a:solidFill>
                  <a:schemeClr val="tx2"/>
                </a:solidFill>
                <a:sym typeface="Calibri" charset="0"/>
              </a:rPr>
              <a:t>.</a:t>
            </a:r>
            <a:endParaRPr lang="de-DE"/>
          </a:p>
        </p:txBody>
      </p:sp>
      <p:sp>
        <p:nvSpPr>
          <p:cNvPr id="5" name="Fußzeilenplatzhalter 3"/>
          <p:cNvSpPr>
            <a:spLocks noGrp="1"/>
          </p:cNvSpPr>
          <p:nvPr>
            <p:ph type="ftr" sz="quarter" idx="11"/>
          </p:nvPr>
        </p:nvSpPr>
        <p:spPr>
          <a:xfrm>
            <a:off x="539552" y="6356350"/>
            <a:ext cx="8136904" cy="365125"/>
          </a:xfrm>
        </p:spPr>
        <p:txBody>
          <a:bodyPr/>
          <a:lstStyle/>
          <a:p>
            <a:r>
              <a:rPr lang="de-DE" smtClean="0"/>
              <a:t>Film in der Literatur – Text- und Medienkompetenz Kursstufe – Landesbildungsserver Baden-Württemberg Englisch</a:t>
            </a:r>
            <a:endParaRPr lang="de-DE"/>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746</Words>
  <Application>Microsoft Office PowerPoint</Application>
  <PresentationFormat>Bildschirmpräsentation (4:3)</PresentationFormat>
  <Paragraphs>55</Paragraphs>
  <Slides>9</Slides>
  <Notes>9</Notes>
  <HiddenSlides>0</HiddenSlides>
  <MMClips>0</MMClips>
  <ScaleCrop>false</ScaleCrop>
  <HeadingPairs>
    <vt:vector size="4" baseType="variant">
      <vt:variant>
        <vt:lpstr>Design</vt:lpstr>
      </vt:variant>
      <vt:variant>
        <vt:i4>1</vt:i4>
      </vt:variant>
      <vt:variant>
        <vt:lpstr>Folientitel</vt:lpstr>
      </vt:variant>
      <vt:variant>
        <vt:i4>9</vt:i4>
      </vt:variant>
    </vt:vector>
  </HeadingPairs>
  <TitlesOfParts>
    <vt:vector size="10" baseType="lpstr">
      <vt:lpstr>Larissa-Design</vt:lpstr>
      <vt:lpstr>FILMANALYSE</vt:lpstr>
      <vt:lpstr>Literatur über Film</vt:lpstr>
      <vt:lpstr>Literatur über Film</vt:lpstr>
      <vt:lpstr>Literatur über Film</vt:lpstr>
      <vt:lpstr>Literatur über Film</vt:lpstr>
      <vt:lpstr>Literatur über Film</vt:lpstr>
      <vt:lpstr>Literatur über Film</vt:lpstr>
      <vt:lpstr>Literatur über Film</vt:lpstr>
      <vt:lpstr>Literatur über Film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FILMANALYSE Literatur über Film</dc:title>
  <dc:creator>Kbu16</dc:creator>
  <cp:lastModifiedBy>Kbu16</cp:lastModifiedBy>
  <cp:revision>8</cp:revision>
  <dcterms:created xsi:type="dcterms:W3CDTF">2016-05-19T08:21:02Z</dcterms:created>
  <dcterms:modified xsi:type="dcterms:W3CDTF">2016-05-19T16:07:39Z</dcterms:modified>
</cp:coreProperties>
</file>