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60" r:id="rId3"/>
    <p:sldId id="270" r:id="rId4"/>
    <p:sldId id="266" r:id="rId5"/>
    <p:sldId id="267" r:id="rId6"/>
    <p:sldId id="268" r:id="rId7"/>
    <p:sldId id="262" r:id="rId8"/>
    <p:sldId id="263" r:id="rId9"/>
    <p:sldId id="264" r:id="rId10"/>
    <p:sldId id="265" r:id="rId11"/>
    <p:sldId id="269" r:id="rId1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8" d="100"/>
          <a:sy n="68" d="100"/>
        </p:scale>
        <p:origin x="145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6A723-6320-4775-B98B-78B7A4822F99}" type="datetimeFigureOut">
              <a:rPr lang="de-DE" smtClean="0"/>
              <a:t>01.03.2017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0BC573-F171-4C44-9778-C0CD433C72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3906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BC573-F171-4C44-9778-C0CD433C72A8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1259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Aups, </a:t>
            </a:r>
            <a:r>
              <a:rPr lang="fr-FR" b="0" dirty="0"/>
              <a:t>prononcé</a:t>
            </a:r>
            <a:r>
              <a:rPr lang="fr-FR" dirty="0"/>
              <a:t> [</a:t>
            </a:r>
            <a:r>
              <a:rPr lang="fr-FR" dirty="0" err="1"/>
              <a:t>ops</a:t>
            </a:r>
            <a:r>
              <a:rPr lang="fr-FR" dirty="0"/>
              <a:t>], est une commune française, située dans le département du Var dans la région Provence-Alpes-Côte d’Azur.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BC573-F171-4C44-9778-C0CD433C72A8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7562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706E6-EE56-4188-AB47-E2B7EE71A151}" type="datetimeFigureOut">
              <a:rPr lang="de-DE" smtClean="0"/>
              <a:t>01.03.2017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3CD9F-1165-4C82-BCE0-90E801FD2BB2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706E6-EE56-4188-AB47-E2B7EE71A151}" type="datetimeFigureOut">
              <a:rPr lang="de-DE" smtClean="0"/>
              <a:t>01.03.2017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3CD9F-1165-4C82-BCE0-90E801FD2BB2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706E6-EE56-4188-AB47-E2B7EE71A151}" type="datetimeFigureOut">
              <a:rPr lang="de-DE" smtClean="0"/>
              <a:t>01.03.2017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3CD9F-1165-4C82-BCE0-90E801FD2BB2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706E6-EE56-4188-AB47-E2B7EE71A151}" type="datetimeFigureOut">
              <a:rPr lang="de-DE" smtClean="0"/>
              <a:t>01.03.2017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3CD9F-1165-4C82-BCE0-90E801FD2BB2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706E6-EE56-4188-AB47-E2B7EE71A151}" type="datetimeFigureOut">
              <a:rPr lang="de-DE" smtClean="0"/>
              <a:t>01.03.2017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3CD9F-1165-4C82-BCE0-90E801FD2BB2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706E6-EE56-4188-AB47-E2B7EE71A151}" type="datetimeFigureOut">
              <a:rPr lang="de-DE" smtClean="0"/>
              <a:t>01.03.2017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3CD9F-1165-4C82-BCE0-90E801FD2BB2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706E6-EE56-4188-AB47-E2B7EE71A151}" type="datetimeFigureOut">
              <a:rPr lang="de-DE" smtClean="0"/>
              <a:t>01.03.2017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3CD9F-1165-4C82-BCE0-90E801FD2BB2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706E6-EE56-4188-AB47-E2B7EE71A151}" type="datetimeFigureOut">
              <a:rPr lang="de-DE" smtClean="0"/>
              <a:t>01.03.2017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3CD9F-1165-4C82-BCE0-90E801FD2BB2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706E6-EE56-4188-AB47-E2B7EE71A151}" type="datetimeFigureOut">
              <a:rPr lang="de-DE" smtClean="0"/>
              <a:t>01.03.2017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3CD9F-1165-4C82-BCE0-90E801FD2BB2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706E6-EE56-4188-AB47-E2B7EE71A151}" type="datetimeFigureOut">
              <a:rPr lang="de-DE" smtClean="0"/>
              <a:t>01.03.2017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3CD9F-1165-4C82-BCE0-90E801FD2BB2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706E6-EE56-4188-AB47-E2B7EE71A151}" type="datetimeFigureOut">
              <a:rPr lang="de-DE" smtClean="0"/>
              <a:t>01.03.2017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3CD9F-1165-4C82-BCE0-90E801FD2BB2}" type="slidenum">
              <a:rPr lang="de-DE" smtClean="0"/>
              <a:t>‹Nr.›</a:t>
            </a:fld>
            <a:endParaRPr lang="de-DE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46706E6-EE56-4188-AB47-E2B7EE71A151}" type="datetimeFigureOut">
              <a:rPr lang="de-DE" smtClean="0"/>
              <a:t>01.03.2017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BF3CD9F-1165-4C82-BCE0-90E801FD2BB2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anzoesisch-bw.d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jour1actu.com/info-animee/que-represente-la-place-de-la-republique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jour1actu.com/info-animee/cest-quoi-la-fraternite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/index.php?curid=1639810" TargetMode="External"/><Relationship Id="rId7" Type="http://schemas.openxmlformats.org/officeDocument/2006/relationships/hyperlink" Target="https://commons.wikimedia.org/w/index.php?curid=458439" TargetMode="External"/><Relationship Id="rId2" Type="http://schemas.openxmlformats.org/officeDocument/2006/relationships/hyperlink" Target="https://commons.wikimedia.org/w/index.php?curid=20258763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fr.wikipedia.org/w/index.php?curid=8030692" TargetMode="External"/><Relationship Id="rId5" Type="http://schemas.openxmlformats.org/officeDocument/2006/relationships/hyperlink" Target="http://commons.wikimedia.org/wiki/File:Statue_in_Republic_Square.jpg" TargetMode="External"/><Relationship Id="rId4" Type="http://schemas.openxmlformats.org/officeDocument/2006/relationships/hyperlink" Target="https://commons.wikimedia.org/w/index.php?curid=4626232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462068" y="1702832"/>
            <a:ext cx="3330778" cy="2491424"/>
          </a:xfrm>
        </p:spPr>
        <p:txBody>
          <a:bodyPr>
            <a:normAutofit/>
          </a:bodyPr>
          <a:lstStyle/>
          <a:p>
            <a:r>
              <a:rPr lang="fr-FR"/>
              <a:t>Les valeurs de la </a:t>
            </a:r>
            <a:r>
              <a:rPr lang="fr-FR" dirty="0"/>
              <a:t>République</a:t>
            </a:r>
          </a:p>
        </p:txBody>
      </p:sp>
      <p:sp>
        <p:nvSpPr>
          <p:cNvPr id="5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245832" y="6093296"/>
            <a:ext cx="8646648" cy="365125"/>
          </a:xfrm>
        </p:spPr>
        <p:txBody>
          <a:bodyPr/>
          <a:lstStyle/>
          <a:p>
            <a:r>
              <a:rPr lang="de-DE" dirty="0">
                <a:hlinkClick r:id="rId3"/>
              </a:rPr>
              <a:t>www.franzoesisch-bw.de</a:t>
            </a:r>
            <a:endParaRPr lang="de-D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404664"/>
            <a:ext cx="1038225" cy="10382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1" r="20391" b="5967"/>
          <a:stretch/>
        </p:blipFill>
        <p:spPr>
          <a:xfrm>
            <a:off x="7127457" y="4587641"/>
            <a:ext cx="1765023" cy="1688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1" b="12201"/>
          <a:stretch/>
        </p:blipFill>
        <p:spPr>
          <a:xfrm>
            <a:off x="226509" y="260350"/>
            <a:ext cx="5076977" cy="5472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79639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139952" y="2204864"/>
            <a:ext cx="46726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Décrivez cette image.</a:t>
            </a:r>
          </a:p>
          <a:p>
            <a:endParaRPr lang="fr-FR" sz="2400" dirty="0"/>
          </a:p>
          <a:p>
            <a:r>
              <a:rPr lang="fr-FR" sz="2400" dirty="0"/>
              <a:t>Pourquoi les gens ont-ils déposé ces fleurs et ces textes ici ?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68760"/>
            <a:ext cx="2880320" cy="5120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9337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647564" y="2617514"/>
            <a:ext cx="806279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Que représente la place de la République ???</a:t>
            </a:r>
          </a:p>
        </p:txBody>
      </p:sp>
      <p:sp>
        <p:nvSpPr>
          <p:cNvPr id="4" name="Gleichschenkliges Dreieck 3">
            <a:hlinkClick r:id="rId2"/>
          </p:cNvPr>
          <p:cNvSpPr/>
          <p:nvPr/>
        </p:nvSpPr>
        <p:spPr>
          <a:xfrm rot="5593668">
            <a:off x="4436685" y="4809543"/>
            <a:ext cx="677436" cy="564056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/>
          <p:cNvSpPr/>
          <p:nvPr/>
        </p:nvSpPr>
        <p:spPr>
          <a:xfrm>
            <a:off x="4067944" y="4509120"/>
            <a:ext cx="1224136" cy="11649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1689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Compréhension audio-visuelle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67544" y="2520186"/>
            <a:ext cx="82089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 sz="2400" dirty="0"/>
              <a:t>Quelles sortes d’évènements ont lieu place de la République ?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899592" y="3240265"/>
            <a:ext cx="77768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FR" sz="2400" dirty="0">
                <a:solidFill>
                  <a:srgbClr val="FF0000"/>
                </a:solidFill>
              </a:rPr>
              <a:t>Des manifestations, des cérémonies et d’autres évènements importants.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99592" y="5054648"/>
            <a:ext cx="77872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FR" sz="2400" dirty="0">
                <a:solidFill>
                  <a:srgbClr val="FF0000"/>
                </a:solidFill>
              </a:rPr>
              <a:t>Pour protester contre les attentats terroristes contre le magazine « Charlie Hebdo ». 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467544" y="4071263"/>
            <a:ext cx="82192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endParaRPr lang="fr-FR" sz="1200" dirty="0"/>
          </a:p>
          <a:p>
            <a:pPr marL="457200" indent="-457200">
              <a:buFont typeface="+mj-lt"/>
              <a:buAutoNum type="arabicPeriod" startAt="2"/>
            </a:pPr>
            <a:r>
              <a:rPr lang="fr-FR" sz="2400" dirty="0"/>
              <a:t>Pourquoi le 11 janvier 2015 plus d’ un million de personnes se sont-elles rassemblées place de la République ?</a:t>
            </a:r>
          </a:p>
        </p:txBody>
      </p:sp>
    </p:spTree>
    <p:extLst>
      <p:ext uri="{BB962C8B-B14F-4D97-AF65-F5344CB8AC3E}">
        <p14:creationId xmlns:p14="http://schemas.microsoft.com/office/powerpoint/2010/main" val="184204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611459" y="1700808"/>
            <a:ext cx="806489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fr-FR" sz="2400" dirty="0"/>
              <a:t>Pourquoi est-ce que c’est la place de la République où tous ces évènements ont lieu ?</a:t>
            </a:r>
          </a:p>
          <a:p>
            <a:pPr marL="457200" indent="-457200">
              <a:buFont typeface="+mj-lt"/>
              <a:buAutoNum type="arabicPeriod" startAt="3"/>
            </a:pPr>
            <a:endParaRPr lang="fr-FR" sz="2400" dirty="0"/>
          </a:p>
          <a:p>
            <a:pPr marL="457200" indent="-457200">
              <a:buFont typeface="+mj-lt"/>
              <a:buAutoNum type="arabicPeriod" startAt="3"/>
            </a:pPr>
            <a:endParaRPr lang="fr-FR" sz="2400" dirty="0"/>
          </a:p>
          <a:p>
            <a:pPr marL="457200" indent="-457200">
              <a:buFont typeface="+mj-lt"/>
              <a:buAutoNum type="arabicPeriod" startAt="3"/>
            </a:pPr>
            <a:endParaRPr lang="fr-FR" sz="2400" dirty="0"/>
          </a:p>
          <a:p>
            <a:pPr marL="457200" indent="-457200">
              <a:buFont typeface="+mj-lt"/>
              <a:buAutoNum type="arabicPeriod" startAt="3"/>
            </a:pPr>
            <a:endParaRPr lang="fr-FR" sz="1200" dirty="0"/>
          </a:p>
          <a:p>
            <a:pPr marL="457200" indent="-457200">
              <a:buFont typeface="+mj-lt"/>
              <a:buAutoNum type="arabicPeriod" startAt="3"/>
            </a:pPr>
            <a:r>
              <a:rPr lang="fr-FR" sz="2400" dirty="0"/>
              <a:t>Qu’est-ce qui a changé, place de la République, en 2013 ?</a:t>
            </a:r>
          </a:p>
          <a:p>
            <a:pPr marL="457200" indent="-457200">
              <a:buFont typeface="+mj-lt"/>
              <a:buAutoNum type="arabicPeriod" startAt="3"/>
            </a:pPr>
            <a:endParaRPr lang="fr-FR" sz="2400" dirty="0"/>
          </a:p>
          <a:p>
            <a:pPr marL="457200" indent="-457200">
              <a:buFont typeface="+mj-lt"/>
              <a:buAutoNum type="arabicPeriod" startAt="3"/>
            </a:pPr>
            <a:endParaRPr lang="fr-FR" sz="2400" dirty="0"/>
          </a:p>
          <a:p>
            <a:pPr marL="457200" indent="-457200">
              <a:buFont typeface="+mj-lt"/>
              <a:buAutoNum type="arabicPeriod" startAt="3"/>
            </a:pPr>
            <a:endParaRPr lang="fr-FR" sz="1200" dirty="0"/>
          </a:p>
          <a:p>
            <a:pPr marL="457200" indent="-457200">
              <a:buFont typeface="+mj-lt"/>
              <a:buAutoNum type="arabicPeriod" startAt="3"/>
            </a:pPr>
            <a:r>
              <a:rPr lang="fr-FR" sz="2400" dirty="0"/>
              <a:t>Que déposent les gens aux pieds de la statue depuis les attentats ?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063227" y="2420888"/>
            <a:ext cx="76131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fr-FR" sz="2400" dirty="0">
                <a:solidFill>
                  <a:srgbClr val="FF0000"/>
                </a:solidFill>
              </a:rPr>
              <a:t>Il est facile de s’y rendre.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400" dirty="0">
                <a:solidFill>
                  <a:srgbClr val="FF0000"/>
                </a:solidFill>
              </a:rPr>
              <a:t>Au centre de la place, se trouve une statue représentant la République. 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052514" y="4080632"/>
            <a:ext cx="7634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FR" sz="2400" dirty="0">
                <a:solidFill>
                  <a:srgbClr val="FF0000"/>
                </a:solidFill>
              </a:rPr>
              <a:t>La place a été rénovée et fermée, en partie, à la circulation.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041802" y="5733256"/>
            <a:ext cx="7634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FR" sz="2400" dirty="0">
                <a:solidFill>
                  <a:srgbClr val="FF0000"/>
                </a:solidFill>
              </a:rPr>
              <a:t>De fleurs, des bougies et des messages.</a:t>
            </a:r>
          </a:p>
        </p:txBody>
      </p:sp>
    </p:spTree>
    <p:extLst>
      <p:ext uri="{BB962C8B-B14F-4D97-AF65-F5344CB8AC3E}">
        <p14:creationId xmlns:p14="http://schemas.microsoft.com/office/powerpoint/2010/main" val="6244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611459" y="1700808"/>
            <a:ext cx="80648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6"/>
            </a:pPr>
            <a:r>
              <a:rPr lang="fr-FR" sz="2400" dirty="0"/>
              <a:t>Qui est déjà venu à la place de la République pour rendre hommage aux victimes du terrorisme ?</a:t>
            </a:r>
          </a:p>
          <a:p>
            <a:pPr marL="457200" indent="-457200">
              <a:buFont typeface="+mj-lt"/>
              <a:buAutoNum type="arabicPeriod" startAt="6"/>
            </a:pPr>
            <a:endParaRPr lang="fr-FR" sz="2400" dirty="0"/>
          </a:p>
          <a:p>
            <a:pPr marL="457200" indent="-457200">
              <a:buFont typeface="+mj-lt"/>
              <a:buAutoNum type="arabicPeriod" startAt="6"/>
            </a:pPr>
            <a:endParaRPr lang="fr-FR" sz="2400" dirty="0"/>
          </a:p>
        </p:txBody>
      </p:sp>
      <p:sp>
        <p:nvSpPr>
          <p:cNvPr id="4" name="Textfeld 3"/>
          <p:cNvSpPr txBox="1"/>
          <p:nvPr/>
        </p:nvSpPr>
        <p:spPr>
          <a:xfrm>
            <a:off x="1063227" y="2420888"/>
            <a:ext cx="7613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Des Parisiens, des touristes, des chefs d’Etat, des artistes.</a:t>
            </a:r>
          </a:p>
        </p:txBody>
      </p:sp>
    </p:spTree>
    <p:extLst>
      <p:ext uri="{BB962C8B-B14F-4D97-AF65-F5344CB8AC3E}">
        <p14:creationId xmlns:p14="http://schemas.microsoft.com/office/powerpoint/2010/main" val="410469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valeurs de la République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23526" y="1988840"/>
            <a:ext cx="52448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Quelles sont donc les valeurs principales de la République française ?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338589" y="5797996"/>
            <a:ext cx="83482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Choisis un des ces mots et note ce qu’il signifie pour toi (minimum : 50 mots).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013217"/>
            <a:ext cx="3048000" cy="2072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feld 9"/>
          <p:cNvSpPr txBox="1"/>
          <p:nvPr/>
        </p:nvSpPr>
        <p:spPr>
          <a:xfrm>
            <a:off x="4978034" y="5142952"/>
            <a:ext cx="3532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Tympan de l'église d'Aups, dans le Var.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04" y="3013217"/>
            <a:ext cx="3024336" cy="1787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feld 11"/>
          <p:cNvSpPr txBox="1"/>
          <p:nvPr/>
        </p:nvSpPr>
        <p:spPr>
          <a:xfrm>
            <a:off x="793835" y="5019841"/>
            <a:ext cx="3466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Emblème officiel du gouvernement français, adopté en 1999. </a:t>
            </a:r>
          </a:p>
        </p:txBody>
      </p:sp>
    </p:spTree>
    <p:extLst>
      <p:ext uri="{BB962C8B-B14F-4D97-AF65-F5344CB8AC3E}">
        <p14:creationId xmlns:p14="http://schemas.microsoft.com/office/powerpoint/2010/main" val="386466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899592" y="2878131"/>
            <a:ext cx="77027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C’est quoi la fraternité ???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99592" y="5228770"/>
            <a:ext cx="7702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Une réflexion des élus du conseil municipal des enfants de Toulouse</a:t>
            </a:r>
          </a:p>
        </p:txBody>
      </p:sp>
      <p:sp>
        <p:nvSpPr>
          <p:cNvPr id="4" name="Gleichschenkliges Dreieck 3">
            <a:hlinkClick r:id="rId2"/>
          </p:cNvPr>
          <p:cNvSpPr/>
          <p:nvPr/>
        </p:nvSpPr>
        <p:spPr>
          <a:xfrm rot="5593668">
            <a:off x="4508693" y="4231486"/>
            <a:ext cx="677436" cy="564056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/>
          <p:cNvSpPr/>
          <p:nvPr/>
        </p:nvSpPr>
        <p:spPr>
          <a:xfrm>
            <a:off x="4139952" y="3931063"/>
            <a:ext cx="1224136" cy="11649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275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Compréhension audio-visuelle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613265" y="2636912"/>
            <a:ext cx="806489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 sz="2400" dirty="0"/>
              <a:t>Où trouve-t-on la devise de la République française le plus souvent ?</a:t>
            </a:r>
          </a:p>
          <a:p>
            <a:pPr marL="457200" indent="-457200">
              <a:buFont typeface="+mj-lt"/>
              <a:buAutoNum type="arabicPeriod"/>
            </a:pPr>
            <a:endParaRPr lang="fr-FR" sz="2400" dirty="0"/>
          </a:p>
          <a:p>
            <a:pPr marL="457200" indent="-457200">
              <a:buFont typeface="+mj-lt"/>
              <a:buAutoNum type="arabicPeriod"/>
            </a:pPr>
            <a:endParaRPr lang="fr-FR" sz="1200" dirty="0"/>
          </a:p>
          <a:p>
            <a:pPr marL="457200" indent="-457200">
              <a:buFont typeface="+mj-lt"/>
              <a:buAutoNum type="arabicPeriod"/>
            </a:pPr>
            <a:r>
              <a:rPr lang="fr-FR" sz="2400" dirty="0"/>
              <a:t>Quelle est la différence entre la fraternité et les deux autres éléments de la devise ?</a:t>
            </a:r>
          </a:p>
          <a:p>
            <a:pPr marL="457200" indent="-457200">
              <a:buFont typeface="+mj-lt"/>
              <a:buAutoNum type="arabicPeriod"/>
            </a:pPr>
            <a:endParaRPr lang="fr-FR" sz="2400" dirty="0"/>
          </a:p>
          <a:p>
            <a:pPr marL="457200" indent="-457200">
              <a:buFont typeface="+mj-lt"/>
              <a:buAutoNum type="arabicPeriod"/>
            </a:pPr>
            <a:endParaRPr lang="fr-FR" sz="2400" dirty="0"/>
          </a:p>
          <a:p>
            <a:pPr marL="457200" indent="-457200">
              <a:buFont typeface="+mj-lt"/>
              <a:buAutoNum type="arabicPeriod"/>
            </a:pPr>
            <a:endParaRPr lang="fr-FR" sz="1200" dirty="0"/>
          </a:p>
          <a:p>
            <a:pPr marL="457200" indent="-457200">
              <a:buFont typeface="+mj-lt"/>
              <a:buAutoNum type="arabicPeriod"/>
            </a:pPr>
            <a:r>
              <a:rPr lang="fr-FR" sz="2400" dirty="0"/>
              <a:t>Que fait la fraternité ?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043608" y="3356992"/>
            <a:ext cx="7634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FR" sz="2400" dirty="0">
                <a:solidFill>
                  <a:srgbClr val="FF0000"/>
                </a:solidFill>
              </a:rPr>
              <a:t>Sur des bâtiments publics. 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043608" y="4650991"/>
            <a:ext cx="7634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FR" sz="2400" dirty="0">
                <a:solidFill>
                  <a:srgbClr val="FF0000"/>
                </a:solidFill>
              </a:rPr>
              <a:t>La liberté et l’égalité sont des droits protégés par des lois, la fraternité est quelque chose qu’on fait volontairement.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051140" y="5949280"/>
            <a:ext cx="7634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FR" sz="2400" dirty="0">
                <a:solidFill>
                  <a:srgbClr val="FF0000"/>
                </a:solidFill>
              </a:rPr>
              <a:t>Elle crée des liens entre les personnes. </a:t>
            </a:r>
          </a:p>
        </p:txBody>
      </p:sp>
    </p:spTree>
    <p:extLst>
      <p:ext uri="{BB962C8B-B14F-4D97-AF65-F5344CB8AC3E}">
        <p14:creationId xmlns:p14="http://schemas.microsoft.com/office/powerpoint/2010/main" val="424820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611459" y="1700808"/>
            <a:ext cx="80648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fr-FR" sz="2400" dirty="0"/>
              <a:t>Quelle a été la réaction de ceux qui apprécient la fraternité après les attentats terroristes en France ?</a:t>
            </a:r>
          </a:p>
          <a:p>
            <a:pPr marL="457200" indent="-457200">
              <a:buFont typeface="+mj-lt"/>
              <a:buAutoNum type="arabicPeriod" startAt="4"/>
            </a:pPr>
            <a:endParaRPr lang="fr-FR" sz="2400" dirty="0"/>
          </a:p>
          <a:p>
            <a:pPr marL="457200" indent="-457200">
              <a:buFont typeface="+mj-lt"/>
              <a:buAutoNum type="arabicPeriod" startAt="4"/>
            </a:pPr>
            <a:endParaRPr lang="fr-FR" sz="2400" dirty="0"/>
          </a:p>
          <a:p>
            <a:pPr marL="457200" indent="-457200">
              <a:buFont typeface="+mj-lt"/>
              <a:buAutoNum type="arabicPeriod" startAt="4"/>
            </a:pPr>
            <a:endParaRPr lang="fr-FR" sz="2400" dirty="0"/>
          </a:p>
          <a:p>
            <a:pPr marL="457200" indent="-457200">
              <a:buFont typeface="+mj-lt"/>
              <a:buAutoNum type="arabicPeriod" startAt="4"/>
            </a:pPr>
            <a:r>
              <a:rPr lang="fr-FR" sz="2400" dirty="0"/>
              <a:t>Qu’est-ce qui se passerait sans fraternité ?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063227" y="2420888"/>
            <a:ext cx="7634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FR" sz="2400" dirty="0">
                <a:solidFill>
                  <a:srgbClr val="FF0000"/>
                </a:solidFill>
              </a:rPr>
              <a:t>Ils se sont réunis pour montrer qu’ils sont plus forts que la violence. 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063227" y="3933056"/>
            <a:ext cx="7634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FR" sz="2400" dirty="0">
                <a:solidFill>
                  <a:srgbClr val="FF0000"/>
                </a:solidFill>
              </a:rPr>
              <a:t>Les gens seraient isolés et les personnes en difficulté seraient encore plus en difficulté. </a:t>
            </a:r>
          </a:p>
        </p:txBody>
      </p:sp>
    </p:spTree>
    <p:extLst>
      <p:ext uri="{BB962C8B-B14F-4D97-AF65-F5344CB8AC3E}">
        <p14:creationId xmlns:p14="http://schemas.microsoft.com/office/powerpoint/2010/main" val="191832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621903" y="2204864"/>
            <a:ext cx="806489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600" dirty="0"/>
              <a:t>Place de la République (page 1) :</a:t>
            </a:r>
            <a:br>
              <a:rPr lang="fr-FR" sz="1600" dirty="0"/>
            </a:br>
            <a:r>
              <a:rPr lang="de-DE" sz="1600" dirty="0"/>
              <a:t>Par Luca </a:t>
            </a:r>
            <a:r>
              <a:rPr lang="de-DE" sz="1600" dirty="0" err="1"/>
              <a:t>Sartoni</a:t>
            </a:r>
            <a:r>
              <a:rPr lang="de-DE" sz="1600" dirty="0"/>
              <a:t> — Flickr: Place de la </a:t>
            </a:r>
            <a:r>
              <a:rPr lang="de-DE" sz="1600" dirty="0" err="1"/>
              <a:t>Republique</a:t>
            </a:r>
            <a:r>
              <a:rPr lang="de-DE" sz="1600" dirty="0"/>
              <a:t>, CC BY-SA 2.0, </a:t>
            </a:r>
            <a:r>
              <a:rPr lang="de-DE" sz="1600" dirty="0">
                <a:hlinkClick r:id="rId2"/>
              </a:rPr>
              <a:t>https://commons.wikimedia.org/w/index.php?curid=20258763</a:t>
            </a:r>
            <a:endParaRPr lang="de-DE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600" dirty="0"/>
              <a:t>Statue place de la République à Paris (page 1) :</a:t>
            </a:r>
            <a:br>
              <a:rPr lang="fr-FR" sz="1600" dirty="0"/>
            </a:br>
            <a:r>
              <a:rPr lang="fr-FR" sz="1600" dirty="0"/>
              <a:t>Par Pol sur </a:t>
            </a:r>
            <a:r>
              <a:rPr lang="fr-FR" sz="1600" dirty="0" err="1"/>
              <a:t>Wikipedia</a:t>
            </a:r>
            <a:r>
              <a:rPr lang="fr-FR" sz="1600" dirty="0"/>
              <a:t> français — photo by Pol, Domaine public, </a:t>
            </a:r>
            <a:r>
              <a:rPr lang="fr-FR" sz="1600" dirty="0">
                <a:hlinkClick r:id="rId3"/>
              </a:rPr>
              <a:t>https://commons.wikimedia.org/w/index.php?curid=1639810</a:t>
            </a:r>
            <a:endParaRPr lang="fr-F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600" dirty="0" err="1"/>
              <a:t>January</a:t>
            </a:r>
            <a:r>
              <a:rPr lang="de-DE" sz="1600" dirty="0"/>
              <a:t> 2016 (</a:t>
            </a:r>
            <a:r>
              <a:rPr lang="de-DE" sz="1600" dirty="0" err="1"/>
              <a:t>page</a:t>
            </a:r>
            <a:r>
              <a:rPr lang="de-DE" sz="1600" dirty="0"/>
              <a:t> 2) :</a:t>
            </a:r>
            <a:br>
              <a:rPr lang="de-DE" sz="1600" dirty="0"/>
            </a:br>
            <a:r>
              <a:rPr lang="de-DE" sz="1600" dirty="0"/>
              <a:t>Par </a:t>
            </a:r>
            <a:r>
              <a:rPr lang="de-DE" sz="1600" dirty="0" err="1"/>
              <a:t>Sanao</a:t>
            </a:r>
            <a:r>
              <a:rPr lang="de-DE" sz="1600" dirty="0"/>
              <a:t> — </a:t>
            </a:r>
            <a:r>
              <a:rPr lang="de-DE" sz="1600" dirty="0" err="1"/>
              <a:t>Travail</a:t>
            </a:r>
            <a:r>
              <a:rPr lang="de-DE" sz="1600" dirty="0"/>
              <a:t> </a:t>
            </a:r>
            <a:r>
              <a:rPr lang="de-DE" sz="1600" dirty="0" err="1"/>
              <a:t>personnel</a:t>
            </a:r>
            <a:r>
              <a:rPr lang="de-DE" sz="1600" dirty="0"/>
              <a:t>, CC0, </a:t>
            </a:r>
            <a:r>
              <a:rPr lang="de-DE" sz="1600" dirty="0">
                <a:hlinkClick r:id="rId4"/>
              </a:rPr>
              <a:t>https://commons.wikimedia.org/w/index.php?curid=46262322</a:t>
            </a:r>
            <a:endParaRPr lang="de-DE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600" dirty="0"/>
              <a:t>Statue in </a:t>
            </a:r>
            <a:r>
              <a:rPr lang="de-DE" sz="1600" dirty="0" err="1"/>
              <a:t>Republic</a:t>
            </a:r>
            <a:r>
              <a:rPr lang="de-DE" sz="1600" dirty="0"/>
              <a:t> Square (</a:t>
            </a:r>
            <a:r>
              <a:rPr lang="de-DE" sz="1600" dirty="0" err="1"/>
              <a:t>page</a:t>
            </a:r>
            <a:r>
              <a:rPr lang="de-DE" sz="1600" dirty="0"/>
              <a:t> 7) :</a:t>
            </a:r>
            <a:br>
              <a:rPr lang="de-DE" sz="1600" dirty="0"/>
            </a:br>
            <a:r>
              <a:rPr lang="en-US" sz="1600" dirty="0" err="1"/>
              <a:t>Azadeh.farshidi</a:t>
            </a:r>
            <a:r>
              <a:rPr lang="en-US" sz="1600" dirty="0"/>
              <a:t> </a:t>
            </a:r>
            <a:r>
              <a:rPr lang="en-US" sz="1600" dirty="0">
                <a:hlinkClick r:id="rId5" tooltip="Wikimedia Commons"/>
              </a:rPr>
              <a:t>Wikimedia Commons</a:t>
            </a:r>
            <a:r>
              <a:rPr lang="en-US" sz="1600" dirty="0"/>
              <a:t> CC Attribution-Share Alike 3.0</a:t>
            </a:r>
            <a:endParaRPr lang="de-DE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600" dirty="0"/>
              <a:t>République Française (page 9) :</a:t>
            </a:r>
            <a:br>
              <a:rPr lang="fr-FR" sz="1600" dirty="0"/>
            </a:br>
            <a:r>
              <a:rPr lang="fr-FR" sz="1600" dirty="0"/>
              <a:t>(vectorisé par </a:t>
            </a:r>
            <a:r>
              <a:rPr lang="fr-FR" sz="1600" dirty="0" err="1"/>
              <a:t>Kyle_the_hacker</a:t>
            </a:r>
            <a:r>
              <a:rPr lang="fr-FR" sz="1600" dirty="0"/>
              <a:t> (d · c · b)) — Charte Graphique de la Communication Gouvernementale, marque déposée, </a:t>
            </a:r>
            <a:r>
              <a:rPr lang="fr-FR" sz="1600" dirty="0">
                <a:hlinkClick r:id="rId6"/>
              </a:rPr>
              <a:t>https://fr.wikipedia.org/w/index.php?curid=8030692</a:t>
            </a:r>
            <a:endParaRPr lang="fr-F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600" dirty="0" err="1"/>
              <a:t>Tympan</a:t>
            </a:r>
            <a:r>
              <a:rPr lang="de-DE" sz="1600" dirty="0"/>
              <a:t> de </a:t>
            </a:r>
            <a:r>
              <a:rPr lang="de-DE" sz="1600" dirty="0" err="1"/>
              <a:t>l'église</a:t>
            </a:r>
            <a:r>
              <a:rPr lang="de-DE" sz="1600" dirty="0"/>
              <a:t> </a:t>
            </a:r>
            <a:r>
              <a:rPr lang="de-DE" sz="1600" dirty="0" err="1"/>
              <a:t>d'Aups</a:t>
            </a:r>
            <a:r>
              <a:rPr lang="de-DE" sz="1600" dirty="0"/>
              <a:t> (</a:t>
            </a:r>
            <a:r>
              <a:rPr lang="de-DE" sz="1600" dirty="0" err="1"/>
              <a:t>page</a:t>
            </a:r>
            <a:r>
              <a:rPr lang="de-DE" sz="1600" dirty="0"/>
              <a:t> 9) :</a:t>
            </a:r>
            <a:br>
              <a:rPr lang="fr-FR" sz="1600" dirty="0"/>
            </a:br>
            <a:r>
              <a:rPr lang="fr-FR" sz="1600" dirty="0"/>
              <a:t>Par </a:t>
            </a:r>
            <a:r>
              <a:rPr lang="fr-FR" sz="1600" dirty="0" err="1"/>
              <a:t>Greudin</a:t>
            </a:r>
            <a:r>
              <a:rPr lang="fr-FR" sz="1600" dirty="0"/>
              <a:t> — Travail personnel, Domaine public, </a:t>
            </a:r>
            <a:r>
              <a:rPr lang="fr-FR" sz="1600" dirty="0">
                <a:hlinkClick r:id="rId7"/>
              </a:rPr>
              <a:t>https://commons.wikimedia.org/w/index.php?curid=458439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Crédits photos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82954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ellenform">
  <a:themeElements>
    <a:clrScheme name="Wellen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ellen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ellen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0</TotalTime>
  <Words>432</Words>
  <Application>Microsoft Office PowerPoint</Application>
  <PresentationFormat>Bildschirmpräsentation (4:3)</PresentationFormat>
  <Paragraphs>64</Paragraphs>
  <Slides>11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Arial</vt:lpstr>
      <vt:lpstr>Calibri</vt:lpstr>
      <vt:lpstr>Candara</vt:lpstr>
      <vt:lpstr>Symbol</vt:lpstr>
      <vt:lpstr>Wellenform</vt:lpstr>
      <vt:lpstr>Les valeurs de la République</vt:lpstr>
      <vt:lpstr>PowerPoint-Präsentation</vt:lpstr>
      <vt:lpstr>PowerPoint-Präsentation</vt:lpstr>
      <vt:lpstr>Compréhension audio-visuelle</vt:lpstr>
      <vt:lpstr>PowerPoint-Präsentation</vt:lpstr>
      <vt:lpstr>PowerPoint-Präsentation</vt:lpstr>
      <vt:lpstr>Les valeurs de la République</vt:lpstr>
      <vt:lpstr>PowerPoint-Präsentation</vt:lpstr>
      <vt:lpstr>Compréhension audio-visuelle</vt:lpstr>
      <vt:lpstr>PowerPoint-Präsentation</vt:lpstr>
      <vt:lpstr>Crédits photos</vt:lpstr>
    </vt:vector>
  </TitlesOfParts>
  <Company>SVA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valeurs de la République française</dc:title>
  <dc:creator>LBS/ Sarah Günther</dc:creator>
  <cp:lastModifiedBy>Sarah Günther</cp:lastModifiedBy>
  <cp:revision>100</cp:revision>
  <dcterms:created xsi:type="dcterms:W3CDTF">2017-01-30T13:25:01Z</dcterms:created>
  <dcterms:modified xsi:type="dcterms:W3CDTF">2017-03-01T11:02:53Z</dcterms:modified>
</cp:coreProperties>
</file>