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61" r:id="rId5"/>
    <p:sldId id="267" r:id="rId6"/>
    <p:sldId id="262" r:id="rId7"/>
    <p:sldId id="268" r:id="rId8"/>
    <p:sldId id="263" r:id="rId9"/>
    <p:sldId id="264" r:id="rId10"/>
    <p:sldId id="266" r:id="rId11"/>
    <p:sldId id="265" r:id="rId12"/>
    <p:sldId id="260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obe" initials="N" lastIdx="1" clrIdx="0">
    <p:extLst>
      <p:ext uri="{19B8F6BF-5375-455C-9EA6-DF929625EA0E}">
        <p15:presenceInfo xmlns:p15="http://schemas.microsoft.com/office/powerpoint/2012/main" userId="Niob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6E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20" autoAdjust="0"/>
  </p:normalViewPr>
  <p:slideViewPr>
    <p:cSldViewPr>
      <p:cViewPr varScale="1">
        <p:scale>
          <a:sx n="87" d="100"/>
          <a:sy n="87" d="100"/>
        </p:scale>
        <p:origin x="109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11D16-3B5C-4F42-A060-66E273B9A553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4F999-7060-4F0E-801A-57BAD6C13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788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/>
              <a:t>Ein kleiner Merkspruch zur Reihenfolge der Pronomen der dritten Person – zumindest für die im Schwäbischen versierten: „</a:t>
            </a:r>
            <a:r>
              <a:rPr lang="de-DE" dirty="0" smtClean="0"/>
              <a:t>„Kein </a:t>
            </a:r>
            <a:r>
              <a:rPr lang="de-DE" dirty="0" err="1" smtClean="0"/>
              <a:t>lui</a:t>
            </a:r>
            <a:r>
              <a:rPr lang="de-DE" dirty="0" smtClean="0"/>
              <a:t> le und kein </a:t>
            </a:r>
            <a:r>
              <a:rPr lang="de-DE" dirty="0" err="1" smtClean="0"/>
              <a:t>leur</a:t>
            </a:r>
            <a:r>
              <a:rPr lang="de-DE" dirty="0" smtClean="0"/>
              <a:t> le, sonst zupf ich dir am </a:t>
            </a:r>
            <a:r>
              <a:rPr lang="de-DE" dirty="0" err="1" smtClean="0"/>
              <a:t>Öhrle</a:t>
            </a:r>
            <a:r>
              <a:rPr lang="de-DE" dirty="0" smtClean="0"/>
              <a:t>!„“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4F999-7060-4F0E-801A-57BAD6C1358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56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On ne peut pas combiner les </a:t>
            </a:r>
            <a:r>
              <a:rPr lang="fr-FR" dirty="0" err="1" smtClean="0"/>
              <a:t>pron</a:t>
            </a:r>
            <a:r>
              <a:rPr lang="fr-FR" dirty="0" smtClean="0"/>
              <a:t>. bleus entre eux.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4F999-7060-4F0E-801A-57BAD6C1358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1573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4F999-7060-4F0E-801A-57BAD6C13586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6322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13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5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889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65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6218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026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644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98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778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3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259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E4558FC-290B-40F5-9EA2-79E32D6042AC}" type="datetimeFigureOut">
              <a:rPr lang="de-DE" smtClean="0"/>
              <a:t>06.04.2016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08D1AEE-F04D-4B98-AFCE-092DE8F3DB2E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3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anzoesisch-bw.d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772400" cy="2478137"/>
          </a:xfrm>
        </p:spPr>
        <p:txBody>
          <a:bodyPr>
            <a:noAutofit/>
          </a:bodyPr>
          <a:lstStyle/>
          <a:p>
            <a:r>
              <a:rPr lang="fr-FR" sz="4800" b="1" dirty="0" smtClean="0"/>
              <a:t>La place de</a:t>
            </a:r>
            <a:br>
              <a:rPr lang="fr-FR" sz="4800" b="1" dirty="0" smtClean="0"/>
            </a:br>
            <a:r>
              <a:rPr lang="fr-FR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deux pronoms objets</a:t>
            </a:r>
            <a:r>
              <a:rPr lang="fr-FR" sz="4800" dirty="0">
                <a:solidFill>
                  <a:srgbClr val="FF0000"/>
                </a:solidFill>
              </a:rPr>
              <a:t/>
            </a:r>
            <a:br>
              <a:rPr lang="fr-FR" sz="4800" dirty="0">
                <a:solidFill>
                  <a:srgbClr val="FF0000"/>
                </a:solidFill>
              </a:rPr>
            </a:br>
            <a:r>
              <a:rPr lang="fr-FR" sz="4800" b="1" dirty="0" smtClean="0"/>
              <a:t>dans la phrase</a:t>
            </a:r>
            <a:endParaRPr lang="fr-FR" sz="48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8680"/>
            <a:ext cx="1038225" cy="10382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79512" y="6237312"/>
            <a:ext cx="8928992" cy="365125"/>
          </a:xfrm>
        </p:spPr>
        <p:txBody>
          <a:bodyPr/>
          <a:lstStyle/>
          <a:p>
            <a:r>
              <a:rPr lang="de-DE" dirty="0" smtClean="0">
                <a:hlinkClick r:id="rId3"/>
              </a:rPr>
              <a:t>www.franzoesisch-bw.de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98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251520" y="2204864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Remplacez </a:t>
            </a:r>
            <a:r>
              <a:rPr lang="fr-FR" sz="2400" b="1" dirty="0" smtClean="0">
                <a:solidFill>
                  <a:srgbClr val="FF0000"/>
                </a:solidFill>
              </a:rPr>
              <a:t>Valentin</a:t>
            </a:r>
            <a:r>
              <a:rPr lang="fr-FR" sz="2400" b="1" dirty="0" smtClean="0"/>
              <a:t> par un pronom:</a:t>
            </a:r>
            <a:endParaRPr lang="fr-FR" sz="2400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08314" y="322774"/>
            <a:ext cx="8229600" cy="1524839"/>
          </a:xfrm>
        </p:spPr>
        <p:txBody>
          <a:bodyPr>
            <a:normAutofit/>
          </a:bodyPr>
          <a:lstStyle/>
          <a:p>
            <a:r>
              <a:rPr lang="fr-FR" dirty="0"/>
              <a:t>La place des pronoms </a:t>
            </a:r>
            <a:r>
              <a:rPr lang="fr-FR" dirty="0" smtClean="0"/>
              <a:t>objets </a:t>
            </a:r>
            <a:r>
              <a:rPr lang="fr-FR" dirty="0"/>
              <a:t>dans la phrase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504193" y="2701537"/>
            <a:ext cx="3991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Je connais Valentin.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5220072" y="2701536"/>
            <a:ext cx="3991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Je       </a:t>
            </a:r>
            <a:r>
              <a:rPr lang="fr-FR" sz="2400" dirty="0" smtClean="0">
                <a:solidFill>
                  <a:srgbClr val="FF0000"/>
                </a:solidFill>
              </a:rPr>
              <a:t>le</a:t>
            </a:r>
            <a:r>
              <a:rPr lang="fr-FR" sz="2400" dirty="0" smtClean="0"/>
              <a:t> connais.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04193" y="3128194"/>
            <a:ext cx="3991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Je ne connais pas Valentin.</a:t>
            </a:r>
            <a:endParaRPr lang="fr-FR" sz="2400" dirty="0"/>
          </a:p>
        </p:txBody>
      </p:sp>
      <p:sp>
        <p:nvSpPr>
          <p:cNvPr id="6" name="Pfeil nach rechts 5"/>
          <p:cNvSpPr/>
          <p:nvPr/>
        </p:nvSpPr>
        <p:spPr>
          <a:xfrm>
            <a:off x="4623114" y="2834455"/>
            <a:ext cx="432048" cy="19582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5223726" y="3100294"/>
            <a:ext cx="3991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Je ne </a:t>
            </a:r>
            <a:r>
              <a:rPr lang="fr-FR" sz="2400" dirty="0" smtClean="0">
                <a:solidFill>
                  <a:srgbClr val="FF0000"/>
                </a:solidFill>
              </a:rPr>
              <a:t>le</a:t>
            </a:r>
            <a:r>
              <a:rPr lang="fr-FR" sz="2400" dirty="0" smtClean="0"/>
              <a:t> connais pas.</a:t>
            </a:r>
          </a:p>
        </p:txBody>
      </p:sp>
      <p:sp>
        <p:nvSpPr>
          <p:cNvPr id="21" name="Pfeil nach rechts 20"/>
          <p:cNvSpPr/>
          <p:nvPr/>
        </p:nvSpPr>
        <p:spPr>
          <a:xfrm>
            <a:off x="4626768" y="3233213"/>
            <a:ext cx="432048" cy="19582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251520" y="384647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La place du pronom objet dans la phrase:</a:t>
            </a:r>
            <a:endParaRPr lang="fr-FR" sz="2400" b="1" dirty="0"/>
          </a:p>
        </p:txBody>
      </p:sp>
      <p:sp>
        <p:nvSpPr>
          <p:cNvPr id="24" name="Textfeld 23"/>
          <p:cNvSpPr txBox="1"/>
          <p:nvPr/>
        </p:nvSpPr>
        <p:spPr>
          <a:xfrm>
            <a:off x="5806061" y="3815695"/>
            <a:ext cx="256637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devant le verbe</a:t>
            </a:r>
            <a:endParaRPr lang="fr-FR" sz="2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251520" y="4440631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La phrase négative:</a:t>
            </a:r>
            <a:endParaRPr lang="fr-FR" sz="2400" b="1" dirty="0"/>
          </a:p>
        </p:txBody>
      </p:sp>
      <p:sp>
        <p:nvSpPr>
          <p:cNvPr id="25" name="Akkord 24"/>
          <p:cNvSpPr/>
          <p:nvPr/>
        </p:nvSpPr>
        <p:spPr>
          <a:xfrm>
            <a:off x="3326969" y="4596583"/>
            <a:ext cx="2592290" cy="870642"/>
          </a:xfrm>
          <a:prstGeom prst="chord">
            <a:avLst>
              <a:gd name="adj1" fmla="val 10559054"/>
              <a:gd name="adj2" fmla="val 22216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26" name="Ellipse 25"/>
          <p:cNvSpPr/>
          <p:nvPr/>
        </p:nvSpPr>
        <p:spPr>
          <a:xfrm>
            <a:off x="3226953" y="5562395"/>
            <a:ext cx="2792322" cy="42080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27" name="Akkord 26"/>
          <p:cNvSpPr/>
          <p:nvPr/>
        </p:nvSpPr>
        <p:spPr>
          <a:xfrm rot="10800000">
            <a:off x="3326970" y="5633934"/>
            <a:ext cx="2592289" cy="918035"/>
          </a:xfrm>
          <a:prstGeom prst="chord">
            <a:avLst>
              <a:gd name="adj1" fmla="val 10559054"/>
              <a:gd name="adj2" fmla="val 22216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28" name="Wolke 27"/>
          <p:cNvSpPr/>
          <p:nvPr/>
        </p:nvSpPr>
        <p:spPr>
          <a:xfrm>
            <a:off x="2864193" y="5145064"/>
            <a:ext cx="3517842" cy="395812"/>
          </a:xfrm>
          <a:prstGeom prst="cloud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29"/>
          <p:cNvSpPr txBox="1"/>
          <p:nvPr/>
        </p:nvSpPr>
        <p:spPr>
          <a:xfrm>
            <a:off x="4335082" y="466151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</a:rPr>
              <a:t>ne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4220739" y="6054738"/>
            <a:ext cx="723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</a:rPr>
              <a:t>pas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4011046" y="5541964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verbe</a:t>
            </a:r>
            <a:endParaRPr lang="fr-FR" sz="1600" b="1" dirty="0">
              <a:ln>
                <a:solidFill>
                  <a:srgbClr val="00B0F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3651521" y="5117580"/>
            <a:ext cx="1943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PRONOM</a:t>
            </a:r>
            <a:endParaRPr lang="fr-FR" sz="1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05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6" grpId="0" animBg="1"/>
      <p:bldP spid="20" grpId="0"/>
      <p:bldP spid="21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55414"/>
              </p:ext>
            </p:extLst>
          </p:nvPr>
        </p:nvGraphicFramePr>
        <p:xfrm>
          <a:off x="457200" y="2924944"/>
          <a:ext cx="8108895" cy="3200400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2702965"/>
                <a:gridCol w="2702965"/>
                <a:gridCol w="2702965"/>
              </a:tblGrid>
              <a:tr h="441049">
                <a:tc>
                  <a:txBody>
                    <a:bodyPr/>
                    <a:lstStyle/>
                    <a:p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 smtClean="0"/>
                        <a:t>Objet</a:t>
                      </a:r>
                      <a:r>
                        <a:rPr lang="fr-FR" sz="2400" b="1" baseline="0" noProof="0" dirty="0" smtClean="0"/>
                        <a:t> direct</a:t>
                      </a:r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 smtClean="0"/>
                        <a:t>Objet indirect</a:t>
                      </a:r>
                      <a:endParaRPr lang="fr-FR" sz="2400" b="1" noProof="0" dirty="0"/>
                    </a:p>
                  </a:txBody>
                  <a:tcPr/>
                </a:tc>
              </a:tr>
              <a:tr h="441049">
                <a:tc>
                  <a:txBody>
                    <a:bodyPr/>
                    <a:lstStyle/>
                    <a:p>
                      <a:r>
                        <a:rPr lang="fr-FR" sz="2400" b="1" noProof="0" dirty="0" smtClean="0"/>
                        <a:t>je</a:t>
                      </a:r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</a:tr>
              <a:tr h="441049">
                <a:tc>
                  <a:txBody>
                    <a:bodyPr/>
                    <a:lstStyle/>
                    <a:p>
                      <a:r>
                        <a:rPr lang="fr-FR" sz="2400" b="1" noProof="0" dirty="0" smtClean="0"/>
                        <a:t>tu</a:t>
                      </a:r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</a:tr>
              <a:tr h="441049">
                <a:tc>
                  <a:txBody>
                    <a:bodyPr/>
                    <a:lstStyle/>
                    <a:p>
                      <a:r>
                        <a:rPr lang="fr-FR" sz="2400" b="1" noProof="0" dirty="0" smtClean="0"/>
                        <a:t>il/elle</a:t>
                      </a:r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</a:tr>
              <a:tr h="441049">
                <a:tc>
                  <a:txBody>
                    <a:bodyPr/>
                    <a:lstStyle/>
                    <a:p>
                      <a:r>
                        <a:rPr lang="fr-FR" sz="2400" b="1" noProof="0" smtClean="0"/>
                        <a:t>nous</a:t>
                      </a:r>
                      <a:endParaRPr lang="fr-FR" sz="24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</a:tr>
              <a:tr h="441049">
                <a:tc>
                  <a:txBody>
                    <a:bodyPr/>
                    <a:lstStyle/>
                    <a:p>
                      <a:r>
                        <a:rPr lang="fr-FR" sz="2400" b="1" noProof="0" smtClean="0"/>
                        <a:t>vous</a:t>
                      </a:r>
                      <a:endParaRPr lang="fr-FR" sz="24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</a:tr>
              <a:tr h="441049">
                <a:tc>
                  <a:txBody>
                    <a:bodyPr/>
                    <a:lstStyle/>
                    <a:p>
                      <a:r>
                        <a:rPr lang="fr-FR" sz="2400" b="1" noProof="0" dirty="0" smtClean="0"/>
                        <a:t>ils/elles</a:t>
                      </a:r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4079599" y="3370821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</a:t>
            </a:r>
            <a:endParaRPr lang="fr-FR" b="1" dirty="0">
              <a:ln w="6600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079599" y="383248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3961998" y="4274172"/>
            <a:ext cx="1099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 / la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4122232" y="475581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nous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4129732" y="519821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vous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4139952" y="564061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les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5455928" y="337082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</a:t>
            </a:r>
            <a:endParaRPr lang="fr-FR" sz="2400" dirty="0"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5453675" y="383248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t</a:t>
            </a:r>
            <a:r>
              <a:rPr lang="fr-FR" sz="2400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e</a:t>
            </a:r>
            <a:endParaRPr lang="fr-FR" dirty="0"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6832257" y="4282311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lui</a:t>
            </a:r>
            <a:endParaRPr lang="fr-FR" dirty="0"/>
          </a:p>
        </p:txBody>
      </p:sp>
      <p:sp>
        <p:nvSpPr>
          <p:cNvPr id="27" name="Textfeld 26"/>
          <p:cNvSpPr txBox="1"/>
          <p:nvPr/>
        </p:nvSpPr>
        <p:spPr>
          <a:xfrm>
            <a:off x="5453675" y="4736553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nous</a:t>
            </a:r>
            <a:endParaRPr lang="fr-FR" dirty="0"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453675" y="5178954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v</a:t>
            </a:r>
            <a:r>
              <a:rPr lang="fr-FR" sz="2400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ous</a:t>
            </a:r>
            <a:endParaRPr lang="fr-FR" b="1" dirty="0">
              <a:ln w="6600">
                <a:solidFill>
                  <a:schemeClr val="accent2"/>
                </a:solidFill>
                <a:prstDash val="solid"/>
              </a:ln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6832133" y="5677003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leur</a:t>
            </a:r>
            <a:endParaRPr lang="fr-FR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pronoms objets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493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7" grpId="0"/>
      <p:bldP spid="17" grpId="1"/>
      <p:bldP spid="18" grpId="0"/>
      <p:bldP spid="20" grpId="0"/>
      <p:bldP spid="20" grpId="1"/>
      <p:bldP spid="21" grpId="0"/>
      <p:bldP spid="21" grpId="1"/>
      <p:bldP spid="22" grpId="0"/>
      <p:bldP spid="23" grpId="0"/>
      <p:bldP spid="24" grpId="0"/>
      <p:bldP spid="26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leichschenkliges Dreieck 57"/>
          <p:cNvSpPr/>
          <p:nvPr/>
        </p:nvSpPr>
        <p:spPr>
          <a:xfrm rot="5400000">
            <a:off x="5512607" y="2643799"/>
            <a:ext cx="2765647" cy="3073852"/>
          </a:xfrm>
          <a:prstGeom prst="triangle">
            <a:avLst>
              <a:gd name="adj" fmla="val 49679"/>
            </a:avLst>
          </a:prstGeom>
          <a:pattFill prst="smConfetti">
            <a:fgClr>
              <a:schemeClr val="accent1"/>
            </a:fgClr>
            <a:bgClr>
              <a:schemeClr val="bg1"/>
            </a:bgClr>
          </a:pattFill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Abgerundetes Rechteck 32"/>
          <p:cNvSpPr/>
          <p:nvPr/>
        </p:nvSpPr>
        <p:spPr>
          <a:xfrm>
            <a:off x="1965510" y="2410579"/>
            <a:ext cx="236182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Abgerundetes Rechteck 28"/>
          <p:cNvSpPr/>
          <p:nvPr/>
        </p:nvSpPr>
        <p:spPr>
          <a:xfrm>
            <a:off x="1408156" y="2410580"/>
            <a:ext cx="531844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277191" y="5774209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Trouvez les </a:t>
            </a:r>
            <a:r>
              <a:rPr lang="fr-FR" sz="2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objets directs </a:t>
            </a:r>
            <a:r>
              <a:rPr lang="fr-FR" sz="2400" b="1" dirty="0" smtClean="0"/>
              <a:t>et les </a:t>
            </a:r>
            <a:r>
              <a:rPr lang="fr-FR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objets indirects</a:t>
            </a:r>
            <a:r>
              <a:rPr lang="fr-FR" sz="2400" b="1" dirty="0" smtClean="0"/>
              <a:t> dans les phrases en gras.</a:t>
            </a:r>
            <a:endParaRPr lang="fr-FR" sz="2400" b="1" dirty="0"/>
          </a:p>
        </p:txBody>
      </p:sp>
      <p:sp>
        <p:nvSpPr>
          <p:cNvPr id="3" name="Rechteck 2"/>
          <p:cNvSpPr/>
          <p:nvPr/>
        </p:nvSpPr>
        <p:spPr>
          <a:xfrm>
            <a:off x="1918242" y="2672622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534789" y="2681746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La place de deux pronoms objets dans la phrase (I)</a:t>
            </a:r>
            <a:endParaRPr lang="fr-FR" dirty="0"/>
          </a:p>
        </p:txBody>
      </p:sp>
      <p:sp>
        <p:nvSpPr>
          <p:cNvPr id="36" name="Abgerundetes Rechteck 35"/>
          <p:cNvSpPr/>
          <p:nvPr/>
        </p:nvSpPr>
        <p:spPr>
          <a:xfrm>
            <a:off x="2005223" y="4683702"/>
            <a:ext cx="330022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Abgerundetes Rechteck 29"/>
          <p:cNvSpPr/>
          <p:nvPr/>
        </p:nvSpPr>
        <p:spPr>
          <a:xfrm>
            <a:off x="1699496" y="4683702"/>
            <a:ext cx="273830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1935492" y="4954864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570651" y="4960526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61708" y="2060848"/>
            <a:ext cx="3901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Tu nous racontes cette histoire ? </a:t>
            </a:r>
            <a:endParaRPr lang="fr-FR" sz="2000" dirty="0"/>
          </a:p>
        </p:txBody>
      </p:sp>
      <p:sp>
        <p:nvSpPr>
          <p:cNvPr id="50" name="Textfeld 49"/>
          <p:cNvSpPr txBox="1"/>
          <p:nvPr/>
        </p:nvSpPr>
        <p:spPr>
          <a:xfrm>
            <a:off x="457200" y="4316825"/>
            <a:ext cx="3901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Il s’est lavé les mains ? </a:t>
            </a:r>
            <a:endParaRPr lang="fr-FR" sz="2000" dirty="0"/>
          </a:p>
        </p:txBody>
      </p:sp>
      <p:sp>
        <p:nvSpPr>
          <p:cNvPr id="52" name="Textfeld 51"/>
          <p:cNvSpPr txBox="1"/>
          <p:nvPr/>
        </p:nvSpPr>
        <p:spPr>
          <a:xfrm>
            <a:off x="457199" y="3189888"/>
            <a:ext cx="4114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Tu me passes le beurre, s’il te plaît ? </a:t>
            </a:r>
            <a:endParaRPr lang="fr-FR" sz="2000" dirty="0"/>
          </a:p>
        </p:txBody>
      </p:sp>
      <p:sp>
        <p:nvSpPr>
          <p:cNvPr id="18" name="Textfeld 17"/>
          <p:cNvSpPr txBox="1"/>
          <p:nvPr/>
        </p:nvSpPr>
        <p:spPr>
          <a:xfrm>
            <a:off x="461708" y="2383464"/>
            <a:ext cx="2790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Oui, je vous la raconte.</a:t>
            </a:r>
            <a:endParaRPr lang="fr-FR" sz="2000" b="1" dirty="0"/>
          </a:p>
        </p:txBody>
      </p:sp>
      <p:sp>
        <p:nvSpPr>
          <p:cNvPr id="54" name="Abgerundetes Rechteck 53"/>
          <p:cNvSpPr/>
          <p:nvPr/>
        </p:nvSpPr>
        <p:spPr>
          <a:xfrm>
            <a:off x="1671950" y="3548565"/>
            <a:ext cx="246291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Abgerundetes Rechteck 54"/>
          <p:cNvSpPr/>
          <p:nvPr/>
        </p:nvSpPr>
        <p:spPr>
          <a:xfrm>
            <a:off x="1392914" y="3548565"/>
            <a:ext cx="263795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>
            <a:off x="1642031" y="3819312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277190" y="3824974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457199" y="4639441"/>
            <a:ext cx="4525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Non, il ne se les est pas encore lavées.</a:t>
            </a:r>
            <a:endParaRPr lang="fr-FR" sz="2000" b="1" dirty="0"/>
          </a:p>
        </p:txBody>
      </p:sp>
      <p:sp>
        <p:nvSpPr>
          <p:cNvPr id="53" name="Textfeld 52"/>
          <p:cNvSpPr txBox="1"/>
          <p:nvPr/>
        </p:nvSpPr>
        <p:spPr>
          <a:xfrm>
            <a:off x="457198" y="3512504"/>
            <a:ext cx="4114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Oui, je te le passe tout de suite.</a:t>
            </a:r>
            <a:endParaRPr lang="fr-FR" sz="2000" b="1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47805"/>
              </p:ext>
            </p:extLst>
          </p:nvPr>
        </p:nvGraphicFramePr>
        <p:xfrm>
          <a:off x="5398874" y="2966528"/>
          <a:ext cx="1840712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0356"/>
                <a:gridCol w="920356"/>
              </a:tblGrid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/>
                </a:tc>
              </a:tr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40927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kern="1200" noProof="0" dirty="0">
                        <a:ln w="0"/>
                        <a:solidFill>
                          <a:srgbClr val="FF0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96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33" grpId="0" animBg="1"/>
      <p:bldP spid="29" grpId="0" animBg="1"/>
      <p:bldP spid="10" grpId="0"/>
      <p:bldP spid="3" grpId="0"/>
      <p:bldP spid="24" grpId="0"/>
      <p:bldP spid="36" grpId="0" animBg="1"/>
      <p:bldP spid="30" grpId="0" animBg="1"/>
      <p:bldP spid="37" grpId="0"/>
      <p:bldP spid="38" grpId="0"/>
      <p:bldP spid="54" grpId="0" animBg="1"/>
      <p:bldP spid="55" grpId="0" animBg="1"/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bgerundetes Rechteck 32"/>
          <p:cNvSpPr/>
          <p:nvPr/>
        </p:nvSpPr>
        <p:spPr>
          <a:xfrm>
            <a:off x="2038363" y="2375995"/>
            <a:ext cx="236182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Abgerundetes Rechteck 28"/>
          <p:cNvSpPr/>
          <p:nvPr/>
        </p:nvSpPr>
        <p:spPr>
          <a:xfrm>
            <a:off x="1481009" y="2375996"/>
            <a:ext cx="531844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400889" y="1628800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Traduisez les phrases en allemand.</a:t>
            </a:r>
            <a:endParaRPr lang="fr-FR" sz="2400" b="1" dirty="0"/>
          </a:p>
        </p:txBody>
      </p:sp>
      <p:sp>
        <p:nvSpPr>
          <p:cNvPr id="3" name="Rechteck 2"/>
          <p:cNvSpPr/>
          <p:nvPr/>
        </p:nvSpPr>
        <p:spPr>
          <a:xfrm>
            <a:off x="1991095" y="2638038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607642" y="2647162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6" name="Abgerundetes Rechteck 35"/>
          <p:cNvSpPr/>
          <p:nvPr/>
        </p:nvSpPr>
        <p:spPr>
          <a:xfrm>
            <a:off x="2078076" y="4649118"/>
            <a:ext cx="330022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Abgerundetes Rechteck 29"/>
          <p:cNvSpPr/>
          <p:nvPr/>
        </p:nvSpPr>
        <p:spPr>
          <a:xfrm>
            <a:off x="1772349" y="4649118"/>
            <a:ext cx="273830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2008345" y="4920280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643504" y="4925942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4" name="Abgerundetes Rechteck 53"/>
          <p:cNvSpPr/>
          <p:nvPr/>
        </p:nvSpPr>
        <p:spPr>
          <a:xfrm>
            <a:off x="1744803" y="3513981"/>
            <a:ext cx="246291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Abgerundetes Rechteck 54"/>
          <p:cNvSpPr/>
          <p:nvPr/>
        </p:nvSpPr>
        <p:spPr>
          <a:xfrm>
            <a:off x="1465767" y="3513981"/>
            <a:ext cx="263795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>
            <a:off x="1714884" y="3784728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350043" y="3790390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530052" y="4604857"/>
            <a:ext cx="4525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Non, il ne se les est pas encore lavées.</a:t>
            </a:r>
            <a:endParaRPr lang="fr-FR" sz="2000" b="1" dirty="0"/>
          </a:p>
        </p:txBody>
      </p:sp>
      <p:sp>
        <p:nvSpPr>
          <p:cNvPr id="53" name="Textfeld 52"/>
          <p:cNvSpPr txBox="1"/>
          <p:nvPr/>
        </p:nvSpPr>
        <p:spPr>
          <a:xfrm>
            <a:off x="530051" y="3477920"/>
            <a:ext cx="4114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Oui, je te le passe tout de suite.</a:t>
            </a:r>
            <a:endParaRPr lang="fr-FR" sz="2000" b="1" dirty="0"/>
          </a:p>
        </p:txBody>
      </p:sp>
      <p:sp>
        <p:nvSpPr>
          <p:cNvPr id="26" name="Abgerundetes Rechteck 25"/>
          <p:cNvSpPr/>
          <p:nvPr/>
        </p:nvSpPr>
        <p:spPr>
          <a:xfrm>
            <a:off x="7291989" y="2423441"/>
            <a:ext cx="531844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Abgerundetes Rechteck 26"/>
          <p:cNvSpPr/>
          <p:nvPr/>
        </p:nvSpPr>
        <p:spPr>
          <a:xfrm>
            <a:off x="6949595" y="2423441"/>
            <a:ext cx="315910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534561" y="2348880"/>
            <a:ext cx="2790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Oui, je vous la raconte.</a:t>
            </a:r>
            <a:endParaRPr lang="fr-FR" sz="2000" b="1" dirty="0"/>
          </a:p>
        </p:txBody>
      </p:sp>
      <p:sp>
        <p:nvSpPr>
          <p:cNvPr id="28" name="Abgerundetes Rechteck 27"/>
          <p:cNvSpPr/>
          <p:nvPr/>
        </p:nvSpPr>
        <p:spPr>
          <a:xfrm>
            <a:off x="7033292" y="3486745"/>
            <a:ext cx="335756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Abgerundetes Rechteck 30"/>
          <p:cNvSpPr/>
          <p:nvPr/>
        </p:nvSpPr>
        <p:spPr>
          <a:xfrm>
            <a:off x="6697421" y="3486745"/>
            <a:ext cx="315910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Abgerundetes Rechteck 31"/>
          <p:cNvSpPr/>
          <p:nvPr/>
        </p:nvSpPr>
        <p:spPr>
          <a:xfrm>
            <a:off x="7002021" y="4649117"/>
            <a:ext cx="531844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Abgerundetes Rechteck 33"/>
          <p:cNvSpPr/>
          <p:nvPr/>
        </p:nvSpPr>
        <p:spPr>
          <a:xfrm>
            <a:off x="6671770" y="4649117"/>
            <a:ext cx="315910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/>
          <p:cNvSpPr txBox="1"/>
          <p:nvPr/>
        </p:nvSpPr>
        <p:spPr>
          <a:xfrm>
            <a:off x="5168733" y="2375995"/>
            <a:ext cx="2899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- Ja, ich erzähle sie euch.</a:t>
            </a:r>
            <a:endParaRPr lang="de-DE" sz="2000" b="1" dirty="0"/>
          </a:p>
        </p:txBody>
      </p:sp>
      <p:sp>
        <p:nvSpPr>
          <p:cNvPr id="35" name="Textfeld 34"/>
          <p:cNvSpPr txBox="1"/>
          <p:nvPr/>
        </p:nvSpPr>
        <p:spPr>
          <a:xfrm>
            <a:off x="5168733" y="3442429"/>
            <a:ext cx="3213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- Ja, ich gebe sie dir sofort.</a:t>
            </a:r>
            <a:endParaRPr lang="de-DE" sz="2000" b="1" dirty="0"/>
          </a:p>
        </p:txBody>
      </p:sp>
      <p:sp>
        <p:nvSpPr>
          <p:cNvPr id="39" name="Textfeld 38"/>
          <p:cNvSpPr txBox="1"/>
          <p:nvPr/>
        </p:nvSpPr>
        <p:spPr>
          <a:xfrm>
            <a:off x="5168733" y="4604857"/>
            <a:ext cx="3619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- Nein, er hat sie sich noch nicht gewaschen.</a:t>
            </a:r>
            <a:endParaRPr lang="de-DE" sz="2000" b="1" dirty="0"/>
          </a:p>
        </p:txBody>
      </p:sp>
      <p:sp>
        <p:nvSpPr>
          <p:cNvPr id="2" name="Pfeil nach rechts 1"/>
          <p:cNvSpPr/>
          <p:nvPr/>
        </p:nvSpPr>
        <p:spPr>
          <a:xfrm>
            <a:off x="587421" y="5824791"/>
            <a:ext cx="837505" cy="360040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Textfeld 39"/>
          <p:cNvSpPr txBox="1"/>
          <p:nvPr/>
        </p:nvSpPr>
        <p:spPr>
          <a:xfrm>
            <a:off x="1590426" y="5768873"/>
            <a:ext cx="7156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Ici, l</a:t>
            </a:r>
            <a:r>
              <a:rPr lang="fr-FR" sz="2400" b="1" dirty="0" smtClean="0"/>
              <a:t>’ordre </a:t>
            </a:r>
            <a:r>
              <a:rPr lang="fr-FR" sz="2400" b="1" dirty="0" smtClean="0"/>
              <a:t>des pronoms </a:t>
            </a:r>
            <a:r>
              <a:rPr lang="fr-FR" sz="2400" b="1" dirty="0" smtClean="0">
                <a:solidFill>
                  <a:srgbClr val="FF0000"/>
                </a:solidFill>
              </a:rPr>
              <a:t>n’</a:t>
            </a:r>
            <a:r>
              <a:rPr lang="fr-FR" sz="2400" b="1" dirty="0" smtClean="0"/>
              <a:t>est </a:t>
            </a:r>
            <a:r>
              <a:rPr lang="fr-FR" sz="2400" b="1" dirty="0" smtClean="0">
                <a:solidFill>
                  <a:srgbClr val="FF0000"/>
                </a:solidFill>
              </a:rPr>
              <a:t>pas</a:t>
            </a:r>
            <a:r>
              <a:rPr lang="fr-FR" sz="2400" b="1" dirty="0" smtClean="0"/>
              <a:t> le même en allemand et en français.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40174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 animBg="1"/>
      <p:bldP spid="27" grpId="0" animBg="1"/>
      <p:bldP spid="28" grpId="0" animBg="1"/>
      <p:bldP spid="31" grpId="0" animBg="1"/>
      <p:bldP spid="32" grpId="0" animBg="1"/>
      <p:bldP spid="34" grpId="0" animBg="1"/>
      <p:bldP spid="25" grpId="0"/>
      <p:bldP spid="35" grpId="0"/>
      <p:bldP spid="39" grpId="0"/>
      <p:bldP spid="2" grpId="0" animBg="1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leichschenkliges Dreieck 57"/>
          <p:cNvSpPr/>
          <p:nvPr/>
        </p:nvSpPr>
        <p:spPr>
          <a:xfrm rot="5400000">
            <a:off x="5512607" y="2643799"/>
            <a:ext cx="2765647" cy="3073852"/>
          </a:xfrm>
          <a:prstGeom prst="triangle">
            <a:avLst>
              <a:gd name="adj" fmla="val 49679"/>
            </a:avLst>
          </a:prstGeom>
          <a:pattFill prst="smConfetti">
            <a:fgClr>
              <a:schemeClr val="accent1"/>
            </a:fgClr>
            <a:bgClr>
              <a:schemeClr val="bg1"/>
            </a:bgClr>
          </a:pattFill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Abgerundetes Rechteck 32"/>
          <p:cNvSpPr/>
          <p:nvPr/>
        </p:nvSpPr>
        <p:spPr>
          <a:xfrm>
            <a:off x="1821908" y="2410598"/>
            <a:ext cx="301819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Abgerundetes Rechteck 28"/>
          <p:cNvSpPr/>
          <p:nvPr/>
        </p:nvSpPr>
        <p:spPr>
          <a:xfrm>
            <a:off x="2164574" y="2410597"/>
            <a:ext cx="324451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919767" y="2696040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2084398" y="2693209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La place de deux pronoms objets dans la phrase (II)</a:t>
            </a:r>
            <a:endParaRPr lang="fr-FR" dirty="0"/>
          </a:p>
        </p:txBody>
      </p:sp>
      <p:sp>
        <p:nvSpPr>
          <p:cNvPr id="17" name="Textfeld 16"/>
          <p:cNvSpPr txBox="1"/>
          <p:nvPr/>
        </p:nvSpPr>
        <p:spPr>
          <a:xfrm>
            <a:off x="461708" y="2060848"/>
            <a:ext cx="3901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Tu lui traduis ces phrases ? </a:t>
            </a:r>
            <a:endParaRPr lang="fr-FR" sz="2000" dirty="0"/>
          </a:p>
        </p:txBody>
      </p:sp>
      <p:sp>
        <p:nvSpPr>
          <p:cNvPr id="50" name="Textfeld 49"/>
          <p:cNvSpPr txBox="1"/>
          <p:nvPr/>
        </p:nvSpPr>
        <p:spPr>
          <a:xfrm>
            <a:off x="461708" y="4471849"/>
            <a:ext cx="3901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Inès leur a donné la feuille ? </a:t>
            </a:r>
            <a:endParaRPr lang="fr-FR" sz="2000" dirty="0"/>
          </a:p>
        </p:txBody>
      </p:sp>
      <p:sp>
        <p:nvSpPr>
          <p:cNvPr id="52" name="Textfeld 51"/>
          <p:cNvSpPr txBox="1"/>
          <p:nvPr/>
        </p:nvSpPr>
        <p:spPr>
          <a:xfrm>
            <a:off x="457200" y="3267527"/>
            <a:ext cx="4614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Transmets-lui mon message, s’il te plaît. </a:t>
            </a:r>
            <a:endParaRPr lang="fr-FR" sz="2000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332422"/>
              </p:ext>
            </p:extLst>
          </p:nvPr>
        </p:nvGraphicFramePr>
        <p:xfrm>
          <a:off x="5421464" y="3502614"/>
          <a:ext cx="1840712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2704"/>
                <a:gridCol w="1178008"/>
              </a:tblGrid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lui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</a:tr>
              <a:tr h="228600">
                <a:tc rowSpan="2"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22860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leur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40927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Textfeld 24"/>
          <p:cNvSpPr txBox="1"/>
          <p:nvPr/>
        </p:nvSpPr>
        <p:spPr>
          <a:xfrm>
            <a:off x="277191" y="5774209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Trouvez les </a:t>
            </a:r>
            <a:r>
              <a:rPr lang="fr-FR" sz="2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objets directs </a:t>
            </a:r>
            <a:r>
              <a:rPr lang="fr-FR" sz="2400" b="1" dirty="0" smtClean="0"/>
              <a:t>et les </a:t>
            </a:r>
            <a:r>
              <a:rPr lang="fr-FR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objets indirects</a:t>
            </a:r>
            <a:r>
              <a:rPr lang="fr-FR" sz="2400" b="1" dirty="0" smtClean="0"/>
              <a:t> dans les phrases en gras.</a:t>
            </a:r>
            <a:endParaRPr lang="fr-FR" sz="2400" b="1" dirty="0"/>
          </a:p>
        </p:txBody>
      </p:sp>
      <p:sp>
        <p:nvSpPr>
          <p:cNvPr id="26" name="Abgerundetes Rechteck 25"/>
          <p:cNvSpPr/>
          <p:nvPr/>
        </p:nvSpPr>
        <p:spPr>
          <a:xfrm>
            <a:off x="1608003" y="4818179"/>
            <a:ext cx="213906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Abgerundetes Rechteck 26"/>
          <p:cNvSpPr/>
          <p:nvPr/>
        </p:nvSpPr>
        <p:spPr>
          <a:xfrm>
            <a:off x="1850733" y="4818178"/>
            <a:ext cx="455977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705861" y="5103621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1870492" y="5100790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Abgerundetes Rechteck 31"/>
          <p:cNvSpPr/>
          <p:nvPr/>
        </p:nvSpPr>
        <p:spPr>
          <a:xfrm>
            <a:off x="1968937" y="3622520"/>
            <a:ext cx="257597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Abgerundetes Rechteck 33"/>
          <p:cNvSpPr/>
          <p:nvPr/>
        </p:nvSpPr>
        <p:spPr>
          <a:xfrm>
            <a:off x="2255358" y="3622519"/>
            <a:ext cx="313920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/>
          <p:cNvSpPr/>
          <p:nvPr/>
        </p:nvSpPr>
        <p:spPr>
          <a:xfrm>
            <a:off x="1061904" y="3907962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2226535" y="3905131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461708" y="2383464"/>
            <a:ext cx="3390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Non, je ne les lui traduis pas.</a:t>
            </a:r>
            <a:endParaRPr lang="fr-FR" sz="20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461708" y="4794465"/>
            <a:ext cx="3789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Oui, elle la leur a donnée.</a:t>
            </a:r>
            <a:endParaRPr lang="fr-FR" sz="2000" b="1" dirty="0"/>
          </a:p>
        </p:txBody>
      </p:sp>
      <p:sp>
        <p:nvSpPr>
          <p:cNvPr id="53" name="Textfeld 52"/>
          <p:cNvSpPr txBox="1"/>
          <p:nvPr/>
        </p:nvSpPr>
        <p:spPr>
          <a:xfrm>
            <a:off x="457199" y="3590143"/>
            <a:ext cx="4114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D’accord, je le lui transmets.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62360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33" grpId="0" animBg="1"/>
      <p:bldP spid="29" grpId="0" animBg="1"/>
      <p:bldP spid="3" grpId="0"/>
      <p:bldP spid="24" grpId="0"/>
      <p:bldP spid="25" grpId="0"/>
      <p:bldP spid="26" grpId="0" animBg="1"/>
      <p:bldP spid="27" grpId="0" animBg="1"/>
      <p:bldP spid="28" grpId="0"/>
      <p:bldP spid="31" grpId="0"/>
      <p:bldP spid="32" grpId="0" animBg="1"/>
      <p:bldP spid="34" grpId="0" animBg="1"/>
      <p:bldP spid="35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400889" y="1628800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Traduisez les phrases en allemand.</a:t>
            </a:r>
            <a:endParaRPr lang="fr-FR" sz="2400" b="1" dirty="0"/>
          </a:p>
        </p:txBody>
      </p:sp>
      <p:sp>
        <p:nvSpPr>
          <p:cNvPr id="26" name="Abgerundetes Rechteck 25"/>
          <p:cNvSpPr/>
          <p:nvPr/>
        </p:nvSpPr>
        <p:spPr>
          <a:xfrm>
            <a:off x="6830458" y="2413681"/>
            <a:ext cx="405838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Abgerundetes Rechteck 26"/>
          <p:cNvSpPr/>
          <p:nvPr/>
        </p:nvSpPr>
        <p:spPr>
          <a:xfrm>
            <a:off x="6458339" y="2413681"/>
            <a:ext cx="350085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Abgerundetes Rechteck 27"/>
          <p:cNvSpPr/>
          <p:nvPr/>
        </p:nvSpPr>
        <p:spPr>
          <a:xfrm>
            <a:off x="7775141" y="3417893"/>
            <a:ext cx="419039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Abgerundetes Rechteck 30"/>
          <p:cNvSpPr/>
          <p:nvPr/>
        </p:nvSpPr>
        <p:spPr>
          <a:xfrm>
            <a:off x="7395339" y="3422137"/>
            <a:ext cx="379801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Abgerundetes Rechteck 31"/>
          <p:cNvSpPr/>
          <p:nvPr/>
        </p:nvSpPr>
        <p:spPr>
          <a:xfrm>
            <a:off x="5774016" y="4393913"/>
            <a:ext cx="687661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Abgerundetes Rechteck 33"/>
          <p:cNvSpPr/>
          <p:nvPr/>
        </p:nvSpPr>
        <p:spPr>
          <a:xfrm>
            <a:off x="5458106" y="4393913"/>
            <a:ext cx="315910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Pfeil nach rechts 1"/>
          <p:cNvSpPr/>
          <p:nvPr/>
        </p:nvSpPr>
        <p:spPr>
          <a:xfrm>
            <a:off x="554711" y="5668720"/>
            <a:ext cx="837505" cy="360040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Textfeld 39"/>
          <p:cNvSpPr txBox="1"/>
          <p:nvPr/>
        </p:nvSpPr>
        <p:spPr>
          <a:xfrm>
            <a:off x="1557716" y="5612802"/>
            <a:ext cx="7156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Ici, l’ordre </a:t>
            </a:r>
            <a:r>
              <a:rPr lang="fr-FR" sz="2400" b="1" dirty="0" smtClean="0"/>
              <a:t>des pronoms est le même en allemand et en français.</a:t>
            </a:r>
            <a:endParaRPr lang="fr-FR" sz="2400" b="1" dirty="0"/>
          </a:p>
        </p:txBody>
      </p:sp>
      <p:sp>
        <p:nvSpPr>
          <p:cNvPr id="41" name="Abgerundetes Rechteck 40"/>
          <p:cNvSpPr/>
          <p:nvPr/>
        </p:nvSpPr>
        <p:spPr>
          <a:xfrm>
            <a:off x="1821908" y="2410598"/>
            <a:ext cx="301819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Abgerundetes Rechteck 41"/>
          <p:cNvSpPr/>
          <p:nvPr/>
        </p:nvSpPr>
        <p:spPr>
          <a:xfrm>
            <a:off x="2164574" y="2410597"/>
            <a:ext cx="324451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Rechteck 42"/>
          <p:cNvSpPr/>
          <p:nvPr/>
        </p:nvSpPr>
        <p:spPr>
          <a:xfrm>
            <a:off x="919767" y="2696040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2084398" y="2693209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461708" y="2383464"/>
            <a:ext cx="3390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Non, je ne les lui traduis pas.</a:t>
            </a:r>
            <a:endParaRPr lang="fr-FR" sz="2000" b="1" dirty="0"/>
          </a:p>
        </p:txBody>
      </p:sp>
      <p:sp>
        <p:nvSpPr>
          <p:cNvPr id="46" name="Abgerundetes Rechteck 45"/>
          <p:cNvSpPr/>
          <p:nvPr/>
        </p:nvSpPr>
        <p:spPr>
          <a:xfrm>
            <a:off x="1968937" y="3413233"/>
            <a:ext cx="257597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Abgerundetes Rechteck 46"/>
          <p:cNvSpPr/>
          <p:nvPr/>
        </p:nvSpPr>
        <p:spPr>
          <a:xfrm>
            <a:off x="2255358" y="3413232"/>
            <a:ext cx="313920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/>
          <p:cNvSpPr/>
          <p:nvPr/>
        </p:nvSpPr>
        <p:spPr>
          <a:xfrm>
            <a:off x="1061904" y="3698675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9" name="Rechteck 48"/>
          <p:cNvSpPr/>
          <p:nvPr/>
        </p:nvSpPr>
        <p:spPr>
          <a:xfrm>
            <a:off x="2226535" y="3695844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457199" y="3380856"/>
            <a:ext cx="3394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D’accord, je le lui transmets.</a:t>
            </a:r>
            <a:endParaRPr lang="fr-FR" sz="2000" b="1" dirty="0"/>
          </a:p>
        </p:txBody>
      </p:sp>
      <p:sp>
        <p:nvSpPr>
          <p:cNvPr id="52" name="Abgerundetes Rechteck 51"/>
          <p:cNvSpPr/>
          <p:nvPr/>
        </p:nvSpPr>
        <p:spPr>
          <a:xfrm>
            <a:off x="1567503" y="4418402"/>
            <a:ext cx="213906" cy="32926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Abgerundetes Rechteck 57"/>
          <p:cNvSpPr/>
          <p:nvPr/>
        </p:nvSpPr>
        <p:spPr>
          <a:xfrm>
            <a:off x="1810233" y="4418401"/>
            <a:ext cx="455977" cy="32926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Rechteck 58"/>
          <p:cNvSpPr/>
          <p:nvPr/>
        </p:nvSpPr>
        <p:spPr>
          <a:xfrm>
            <a:off x="665361" y="4703844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direct</a:t>
            </a:r>
            <a:endParaRPr lang="de-DE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0" name="Rechteck 59"/>
          <p:cNvSpPr/>
          <p:nvPr/>
        </p:nvSpPr>
        <p:spPr>
          <a:xfrm>
            <a:off x="1829992" y="4701013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objet indirect</a:t>
            </a:r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421208" y="4394688"/>
            <a:ext cx="3789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- Oui, elle la leur a donnée.</a:t>
            </a:r>
            <a:endParaRPr lang="fr-FR" sz="2000" b="1" dirty="0"/>
          </a:p>
        </p:txBody>
      </p:sp>
      <p:sp>
        <p:nvSpPr>
          <p:cNvPr id="25" name="Textfeld 24"/>
          <p:cNvSpPr txBox="1"/>
          <p:nvPr/>
        </p:nvSpPr>
        <p:spPr>
          <a:xfrm>
            <a:off x="4149600" y="2375173"/>
            <a:ext cx="4527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- Nein, ich übersetze sie ihm nicht.</a:t>
            </a:r>
            <a:endParaRPr lang="de-DE" sz="2000" b="1" dirty="0"/>
          </a:p>
        </p:txBody>
      </p:sp>
      <p:sp>
        <p:nvSpPr>
          <p:cNvPr id="35" name="Textfeld 34"/>
          <p:cNvSpPr txBox="1"/>
          <p:nvPr/>
        </p:nvSpPr>
        <p:spPr>
          <a:xfrm>
            <a:off x="4149600" y="3384746"/>
            <a:ext cx="4527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- In Ordnung, ich übermittele sie ihm.</a:t>
            </a:r>
            <a:endParaRPr lang="de-DE" sz="2000" b="1" dirty="0"/>
          </a:p>
        </p:txBody>
      </p:sp>
      <p:sp>
        <p:nvSpPr>
          <p:cNvPr id="39" name="Textfeld 38"/>
          <p:cNvSpPr txBox="1"/>
          <p:nvPr/>
        </p:nvSpPr>
        <p:spPr>
          <a:xfrm>
            <a:off x="4153768" y="4377773"/>
            <a:ext cx="4863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- Ja, sie hat sie ihnen gegeben.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2278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 animBg="1"/>
      <p:bldP spid="27" grpId="0" animBg="1"/>
      <p:bldP spid="28" grpId="0" animBg="1"/>
      <p:bldP spid="31" grpId="0" animBg="1"/>
      <p:bldP spid="32" grpId="0" animBg="1"/>
      <p:bldP spid="34" grpId="0" animBg="1"/>
      <p:bldP spid="2" grpId="0" animBg="1"/>
      <p:bldP spid="40" grpId="0"/>
      <p:bldP spid="25" grpId="0"/>
      <p:bldP spid="35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feld 50"/>
          <p:cNvSpPr txBox="1"/>
          <p:nvPr/>
        </p:nvSpPr>
        <p:spPr>
          <a:xfrm>
            <a:off x="349823" y="4045642"/>
            <a:ext cx="4525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Oui, il </a:t>
            </a:r>
            <a:r>
              <a:rPr lang="fr-FR" sz="2000" b="1" dirty="0" smtClean="0"/>
              <a:t>y en </a:t>
            </a:r>
            <a:r>
              <a:rPr lang="fr-FR" sz="2000" dirty="0" smtClean="0"/>
              <a:t>a encore.</a:t>
            </a:r>
            <a:endParaRPr lang="fr-FR" sz="2000" dirty="0"/>
          </a:p>
        </p:txBody>
      </p:sp>
      <p:sp>
        <p:nvSpPr>
          <p:cNvPr id="18" name="Textfeld 17"/>
          <p:cNvSpPr txBox="1"/>
          <p:nvPr/>
        </p:nvSpPr>
        <p:spPr>
          <a:xfrm>
            <a:off x="349824" y="2720407"/>
            <a:ext cx="3390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Non, il ne </a:t>
            </a:r>
            <a:r>
              <a:rPr lang="fr-FR" sz="2000" b="1" dirty="0" smtClean="0"/>
              <a:t>s</a:t>
            </a:r>
            <a:r>
              <a:rPr lang="fr-FR" sz="2000" dirty="0" smtClean="0"/>
              <a:t>’</a:t>
            </a:r>
            <a:r>
              <a:rPr lang="fr-FR" sz="2000" b="1" dirty="0" smtClean="0"/>
              <a:t>y</a:t>
            </a:r>
            <a:r>
              <a:rPr lang="fr-FR" sz="2000" dirty="0" smtClean="0"/>
              <a:t> intéresse pas.</a:t>
            </a:r>
            <a:endParaRPr lang="fr-FR" sz="2000" dirty="0"/>
          </a:p>
        </p:txBody>
      </p:sp>
      <p:sp>
        <p:nvSpPr>
          <p:cNvPr id="58" name="Gleichschenkliges Dreieck 57"/>
          <p:cNvSpPr/>
          <p:nvPr/>
        </p:nvSpPr>
        <p:spPr>
          <a:xfrm rot="5400000">
            <a:off x="5518190" y="2834553"/>
            <a:ext cx="2765647" cy="3073852"/>
          </a:xfrm>
          <a:prstGeom prst="triangle">
            <a:avLst>
              <a:gd name="adj" fmla="val 50874"/>
            </a:avLst>
          </a:prstGeom>
          <a:pattFill prst="smConfetti">
            <a:fgClr>
              <a:schemeClr val="accent1"/>
            </a:fgClr>
            <a:bgClr>
              <a:schemeClr val="bg1"/>
            </a:bgClr>
          </a:pattFill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La place de deux pronoms objets dans la phrase (III)</a:t>
            </a:r>
            <a:endParaRPr lang="fr-FR" dirty="0"/>
          </a:p>
        </p:txBody>
      </p:sp>
      <p:sp>
        <p:nvSpPr>
          <p:cNvPr id="17" name="Textfeld 16"/>
          <p:cNvSpPr txBox="1"/>
          <p:nvPr/>
        </p:nvSpPr>
        <p:spPr>
          <a:xfrm>
            <a:off x="349824" y="2397791"/>
            <a:ext cx="3901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Pierre </a:t>
            </a:r>
            <a:r>
              <a:rPr lang="fr-FR" sz="2000" b="1" dirty="0" smtClean="0"/>
              <a:t>s</a:t>
            </a:r>
            <a:r>
              <a:rPr lang="fr-FR" sz="2000" dirty="0" smtClean="0"/>
              <a:t>’intéresse au foot ? </a:t>
            </a:r>
            <a:endParaRPr lang="fr-FR" sz="2000" dirty="0"/>
          </a:p>
        </p:txBody>
      </p:sp>
      <p:sp>
        <p:nvSpPr>
          <p:cNvPr id="50" name="Textfeld 49"/>
          <p:cNvSpPr txBox="1"/>
          <p:nvPr/>
        </p:nvSpPr>
        <p:spPr>
          <a:xfrm>
            <a:off x="349824" y="3723026"/>
            <a:ext cx="3901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Il y a encore des nouilles ? </a:t>
            </a:r>
            <a:endParaRPr lang="fr-FR" sz="2000" dirty="0"/>
          </a:p>
        </p:txBody>
      </p:sp>
      <p:sp>
        <p:nvSpPr>
          <p:cNvPr id="52" name="Textfeld 51"/>
          <p:cNvSpPr txBox="1"/>
          <p:nvPr/>
        </p:nvSpPr>
        <p:spPr>
          <a:xfrm>
            <a:off x="345315" y="4371479"/>
            <a:ext cx="4614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- Alors, tu </a:t>
            </a:r>
            <a:r>
              <a:rPr lang="fr-FR" sz="2000" b="1" dirty="0" smtClean="0"/>
              <a:t>leur en </a:t>
            </a:r>
            <a:r>
              <a:rPr lang="fr-FR" sz="2000" dirty="0" smtClean="0"/>
              <a:t>donnes ? </a:t>
            </a:r>
            <a:endParaRPr lang="fr-FR" sz="2000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009320"/>
              </p:ext>
            </p:extLst>
          </p:nvPr>
        </p:nvGraphicFramePr>
        <p:xfrm>
          <a:off x="5364087" y="3185546"/>
          <a:ext cx="2534912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8728"/>
                <a:gridCol w="648072"/>
                <a:gridCol w="1008112"/>
              </a:tblGrid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</a:tr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lui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leur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40927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Textfeld 24"/>
          <p:cNvSpPr txBox="1"/>
          <p:nvPr/>
        </p:nvSpPr>
        <p:spPr>
          <a:xfrm>
            <a:off x="345315" y="5252487"/>
            <a:ext cx="3718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Où faut-il placer les pronoms adverbiaux (</a:t>
            </a:r>
            <a:r>
              <a:rPr lang="fr-FR" sz="2400" b="1" i="1" dirty="0" smtClean="0"/>
              <a:t>y</a:t>
            </a:r>
            <a:r>
              <a:rPr lang="fr-FR" sz="2400" b="1" dirty="0" smtClean="0"/>
              <a:t>/</a:t>
            </a:r>
            <a:r>
              <a:rPr lang="fr-FR" sz="2400" b="1" i="1" dirty="0" smtClean="0"/>
              <a:t>en</a:t>
            </a:r>
            <a:r>
              <a:rPr lang="fr-FR" sz="2400" b="1" dirty="0" smtClean="0"/>
              <a:t>) dans le triangle ?</a:t>
            </a:r>
            <a:endParaRPr lang="fr-FR" sz="2400" b="1" dirty="0"/>
          </a:p>
        </p:txBody>
      </p:sp>
      <p:sp>
        <p:nvSpPr>
          <p:cNvPr id="30" name="Gleichschenkliges Dreieck 29"/>
          <p:cNvSpPr/>
          <p:nvPr/>
        </p:nvSpPr>
        <p:spPr>
          <a:xfrm rot="5400000">
            <a:off x="5764434" y="2611500"/>
            <a:ext cx="2736303" cy="3528393"/>
          </a:xfrm>
          <a:prstGeom prst="triangle">
            <a:avLst>
              <a:gd name="adj" fmla="val 50874"/>
            </a:avLst>
          </a:prstGeom>
          <a:pattFill prst="smConfetti">
            <a:fgClr>
              <a:schemeClr val="accent1"/>
            </a:fgClr>
            <a:bgClr>
              <a:schemeClr val="bg1"/>
            </a:bgClr>
          </a:pattFill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36" name="Tabel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519140"/>
              </p:ext>
            </p:extLst>
          </p:nvPr>
        </p:nvGraphicFramePr>
        <p:xfrm>
          <a:off x="5368389" y="3223566"/>
          <a:ext cx="3168353" cy="2295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097"/>
                <a:gridCol w="576064"/>
                <a:gridCol w="720080"/>
                <a:gridCol w="432048"/>
                <a:gridCol w="576064"/>
              </a:tblGrid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lui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leur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noProof="0" dirty="0" smtClean="0">
                          <a:ln w="6600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endParaRPr lang="fr-FR" sz="2400" b="1" kern="1200" noProof="0" dirty="0">
                        <a:ln w="660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noProof="0" dirty="0" smtClean="0">
                          <a:ln w="6600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endParaRPr lang="fr-FR" sz="2400" b="1" kern="1200" noProof="0" dirty="0">
                        <a:ln w="660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7025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0927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040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1331640" y="2492896"/>
            <a:ext cx="1440160" cy="2016223"/>
          </a:xfrm>
          <a:prstGeom prst="ellipse">
            <a:avLst/>
          </a:prstGeom>
          <a:solidFill>
            <a:srgbClr val="C6E7FC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258578" y="2265036"/>
            <a:ext cx="1800202" cy="2463506"/>
          </a:xfrm>
          <a:prstGeom prst="ellipse">
            <a:avLst/>
          </a:prstGeom>
          <a:solidFill>
            <a:srgbClr val="C6E7FC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Gleichschenkliges Dreieck 10"/>
          <p:cNvSpPr/>
          <p:nvPr/>
        </p:nvSpPr>
        <p:spPr>
          <a:xfrm rot="5400000">
            <a:off x="1007603" y="1736811"/>
            <a:ext cx="2736303" cy="3528393"/>
          </a:xfrm>
          <a:prstGeom prst="triangle">
            <a:avLst>
              <a:gd name="adj" fmla="val 5087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739356"/>
              </p:ext>
            </p:extLst>
          </p:nvPr>
        </p:nvGraphicFramePr>
        <p:xfrm>
          <a:off x="611558" y="2348877"/>
          <a:ext cx="3168353" cy="2295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097"/>
                <a:gridCol w="576064"/>
                <a:gridCol w="720080"/>
                <a:gridCol w="432048"/>
                <a:gridCol w="576064"/>
              </a:tblGrid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36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lui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leur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noProof="0" dirty="0" smtClean="0">
                          <a:ln w="6600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endParaRPr lang="fr-FR" sz="2400" b="1" kern="1200" noProof="0" dirty="0">
                        <a:ln w="660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noProof="0" dirty="0" smtClean="0">
                          <a:ln w="6600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endParaRPr lang="fr-FR" sz="2400" b="1" kern="1200" noProof="0" dirty="0">
                        <a:ln w="660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7025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0927">
                <a:tc>
                  <a:txBody>
                    <a:bodyPr/>
                    <a:lstStyle/>
                    <a:p>
                      <a:r>
                        <a:rPr lang="fr-FR" sz="24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endParaRPr lang="fr-FR" sz="24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Textfeld 15"/>
          <p:cNvSpPr txBox="1"/>
          <p:nvPr/>
        </p:nvSpPr>
        <p:spPr>
          <a:xfrm>
            <a:off x="4492931" y="3124124"/>
            <a:ext cx="4402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 smtClean="0"/>
              <a:t>Les pronoms </a:t>
            </a:r>
            <a:r>
              <a:rPr lang="fr-FR" sz="2800" b="1" dirty="0" smtClean="0"/>
              <a:t>adverbiaux</a:t>
            </a:r>
            <a:r>
              <a:rPr lang="fr-FR" sz="2800" dirty="0" smtClean="0"/>
              <a:t> (</a:t>
            </a:r>
            <a:r>
              <a:rPr lang="fr-FR" sz="2800" i="1" dirty="0" smtClean="0"/>
              <a:t>y</a:t>
            </a:r>
            <a:r>
              <a:rPr lang="fr-FR" sz="2800" dirty="0" smtClean="0"/>
              <a:t>/</a:t>
            </a:r>
            <a:r>
              <a:rPr lang="fr-FR" sz="2800" i="1" dirty="0" smtClean="0"/>
              <a:t>en</a:t>
            </a:r>
            <a:r>
              <a:rPr lang="fr-FR" sz="2800" dirty="0" smtClean="0"/>
              <a:t>) se combinent avec tous les </a:t>
            </a:r>
            <a:r>
              <a:rPr lang="fr-FR" sz="2800" dirty="0" smtClean="0"/>
              <a:t>pronoms </a:t>
            </a:r>
            <a:r>
              <a:rPr lang="fr-FR" sz="2800" b="1" dirty="0" smtClean="0"/>
              <a:t>objets</a:t>
            </a:r>
            <a:r>
              <a:rPr lang="fr-FR" sz="2800" dirty="0" smtClean="0"/>
              <a:t>.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11558" y="5243032"/>
            <a:ext cx="8075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 smtClean="0"/>
              <a:t>Les </a:t>
            </a:r>
            <a:r>
              <a:rPr lang="fr-FR" sz="2800" dirty="0" smtClean="0"/>
              <a:t>combinaisons </a:t>
            </a:r>
            <a:r>
              <a:rPr lang="fr-FR" sz="2800" dirty="0" smtClean="0"/>
              <a:t>de pronoms objets </a:t>
            </a:r>
            <a:r>
              <a:rPr lang="fr-FR" sz="2800" b="1" dirty="0" smtClean="0"/>
              <a:t>devant le verbe</a:t>
            </a:r>
            <a:r>
              <a:rPr lang="fr-FR" sz="2800" dirty="0" smtClean="0"/>
              <a:t> doivent comprendre </a:t>
            </a:r>
            <a:r>
              <a:rPr lang="fr-FR" sz="28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</a:t>
            </a:r>
            <a:r>
              <a:rPr lang="fr-FR" sz="2800" dirty="0" smtClean="0"/>
              <a:t>, </a:t>
            </a:r>
            <a:r>
              <a:rPr lang="fr-FR" sz="28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la</a:t>
            </a:r>
            <a:r>
              <a:rPr lang="fr-FR" sz="3600" dirty="0" smtClean="0"/>
              <a:t> </a:t>
            </a:r>
            <a:r>
              <a:rPr lang="fr-FR" sz="2800" dirty="0" smtClean="0"/>
              <a:t>ou </a:t>
            </a:r>
            <a:r>
              <a:rPr lang="fr-FR" sz="28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les</a:t>
            </a:r>
            <a:r>
              <a:rPr lang="fr-FR" sz="2800" dirty="0" smtClean="0"/>
              <a:t>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place de deux pronoms objets dans la </a:t>
            </a:r>
            <a:r>
              <a:rPr lang="fr-FR" dirty="0" smtClean="0"/>
              <a:t>phrase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086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6290699" y="1922517"/>
            <a:ext cx="1234423" cy="1644814"/>
          </a:xfrm>
          <a:prstGeom prst="ellipse">
            <a:avLst/>
          </a:prstGeom>
          <a:solidFill>
            <a:srgbClr val="C6E7FC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5331633" y="1723547"/>
            <a:ext cx="1565195" cy="2009703"/>
          </a:xfrm>
          <a:prstGeom prst="ellipse">
            <a:avLst/>
          </a:prstGeom>
          <a:solidFill>
            <a:srgbClr val="C6E7FC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Gleichschenkliges Dreieck 10"/>
          <p:cNvSpPr/>
          <p:nvPr/>
        </p:nvSpPr>
        <p:spPr>
          <a:xfrm rot="5400000">
            <a:off x="6048164" y="1232756"/>
            <a:ext cx="2232248" cy="3024337"/>
          </a:xfrm>
          <a:prstGeom prst="triangle">
            <a:avLst>
              <a:gd name="adj" fmla="val 5087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658840" y="4365104"/>
            <a:ext cx="82089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 smtClean="0"/>
              <a:t>Pour une combinaison de pronoms </a:t>
            </a:r>
            <a:r>
              <a:rPr lang="fr-FR" sz="2800" b="1" dirty="0" smtClean="0"/>
              <a:t>sans</a:t>
            </a:r>
            <a:r>
              <a:rPr lang="fr-FR" sz="2800" dirty="0" smtClean="0"/>
              <a:t> </a:t>
            </a:r>
            <a:r>
              <a:rPr lang="fr-FR" sz="28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</a:t>
            </a:r>
            <a:r>
              <a:rPr lang="fr-FR" sz="2800" dirty="0"/>
              <a:t>, </a:t>
            </a:r>
            <a:r>
              <a:rPr lang="fr-FR" sz="28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la</a:t>
            </a:r>
            <a:r>
              <a:rPr lang="fr-FR" sz="2800" dirty="0"/>
              <a:t> ou </a:t>
            </a:r>
            <a:r>
              <a:rPr lang="fr-FR" sz="2800" b="1" dirty="0">
                <a:ln w="6600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les</a:t>
            </a:r>
            <a:r>
              <a:rPr lang="fr-FR" sz="2800" dirty="0" smtClean="0"/>
              <a:t>, le pronom objet </a:t>
            </a:r>
            <a:r>
              <a:rPr lang="fr-FR" sz="2800" b="1" dirty="0" smtClean="0"/>
              <a:t>indirect</a:t>
            </a:r>
            <a:r>
              <a:rPr lang="fr-FR" sz="2800" dirty="0" smtClean="0"/>
              <a:t> se place </a:t>
            </a:r>
            <a:r>
              <a:rPr lang="fr-FR" sz="2800" b="1" dirty="0" smtClean="0"/>
              <a:t>après le verbe </a:t>
            </a:r>
            <a:r>
              <a:rPr lang="fr-FR" sz="2800" dirty="0" smtClean="0"/>
              <a:t>en </a:t>
            </a:r>
            <a:r>
              <a:rPr lang="fr-FR" sz="2800" b="1" dirty="0" smtClean="0"/>
              <a:t>pronom disjoint </a:t>
            </a:r>
            <a:r>
              <a:rPr lang="fr-FR" sz="2800" dirty="0" smtClean="0"/>
              <a:t>avec préposition.</a:t>
            </a:r>
            <a:endParaRPr lang="fr-FR" sz="2800" dirty="0"/>
          </a:p>
        </p:txBody>
      </p:sp>
      <p:sp>
        <p:nvSpPr>
          <p:cNvPr id="20" name="Textfeld 19"/>
          <p:cNvSpPr txBox="1"/>
          <p:nvPr/>
        </p:nvSpPr>
        <p:spPr>
          <a:xfrm>
            <a:off x="658840" y="1340768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Comment répondre alors à la question:</a:t>
            </a:r>
          </a:p>
          <a:p>
            <a:r>
              <a:rPr lang="fr-FR" sz="2400" dirty="0" smtClean="0"/>
              <a:t>- À qui est-ce que M. Gilbert s’est adressé ?</a:t>
            </a:r>
            <a:endParaRPr lang="fr-FR" sz="2400" i="1" dirty="0"/>
          </a:p>
        </p:txBody>
      </p:sp>
      <p:sp>
        <p:nvSpPr>
          <p:cNvPr id="21" name="Textfeld 20"/>
          <p:cNvSpPr txBox="1"/>
          <p:nvPr/>
        </p:nvSpPr>
        <p:spPr>
          <a:xfrm>
            <a:off x="664280" y="2929777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- Il </a:t>
            </a:r>
            <a:r>
              <a:rPr lang="fr-FR" sz="2400" b="1" dirty="0" smtClean="0">
                <a:solidFill>
                  <a:srgbClr val="FF0000"/>
                </a:solidFill>
              </a:rPr>
              <a:t>s</a:t>
            </a:r>
            <a:r>
              <a:rPr lang="fr-FR" sz="2400" dirty="0" smtClean="0">
                <a:solidFill>
                  <a:srgbClr val="FF0000"/>
                </a:solidFill>
              </a:rPr>
              <a:t>’est adressé </a:t>
            </a:r>
            <a:r>
              <a:rPr lang="fr-FR" sz="2400" b="1" dirty="0" smtClean="0">
                <a:solidFill>
                  <a:srgbClr val="FF0000"/>
                </a:solidFill>
              </a:rPr>
              <a:t>à lui</a:t>
            </a:r>
            <a:r>
              <a:rPr lang="fr-FR" sz="2400" i="1" dirty="0" smtClean="0">
                <a:solidFill>
                  <a:srgbClr val="FF0000"/>
                </a:solidFill>
              </a:rPr>
              <a:t>.</a:t>
            </a:r>
            <a:endParaRPr lang="fr-F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726648"/>
              </p:ext>
            </p:extLst>
          </p:nvPr>
        </p:nvGraphicFramePr>
        <p:xfrm>
          <a:off x="5652119" y="1701946"/>
          <a:ext cx="2715731" cy="198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0655"/>
                <a:gridCol w="493769"/>
                <a:gridCol w="617211"/>
                <a:gridCol w="370327"/>
                <a:gridCol w="493769"/>
              </a:tblGrid>
              <a:tr h="372979">
                <a:tc>
                  <a:txBody>
                    <a:bodyPr/>
                    <a:lstStyle/>
                    <a:p>
                      <a:r>
                        <a:rPr lang="fr-FR" sz="20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me</a:t>
                      </a:r>
                      <a:endParaRPr lang="fr-FR" sz="20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2979">
                <a:tc>
                  <a:txBody>
                    <a:bodyPr/>
                    <a:lstStyle/>
                    <a:p>
                      <a:r>
                        <a:rPr lang="fr-FR" sz="20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  <a:endParaRPr lang="fr-FR" sz="20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lui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leur</a:t>
                      </a:r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2979">
                <a:tc>
                  <a:txBody>
                    <a:bodyPr/>
                    <a:lstStyle/>
                    <a:p>
                      <a:r>
                        <a:rPr lang="fr-FR" sz="20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endParaRPr lang="fr-FR" sz="20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noProof="0" dirty="0" smtClean="0">
                          <a:ln w="6600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endParaRPr lang="fr-FR" sz="2000" b="1" kern="1200" noProof="0" dirty="0">
                        <a:ln w="660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000" b="1" kern="1200" noProof="0" dirty="0" smtClean="0">
                          <a:ln w="6600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endParaRPr lang="fr-FR" sz="2000" b="1" kern="1200" noProof="0" dirty="0">
                        <a:ln w="660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0994">
                <a:tc>
                  <a:txBody>
                    <a:bodyPr/>
                    <a:lstStyle/>
                    <a:p>
                      <a:r>
                        <a:rPr lang="fr-FR" sz="20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endParaRPr lang="fr-FR" sz="20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kern="1200" noProof="0" dirty="0" smtClean="0">
                          <a:ln w="6600">
                            <a:solidFill>
                              <a:srgbClr val="FF0000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rgbClr val="FF0000">
                                  <a:tint val="66000"/>
                                  <a:satMod val="160000"/>
                                </a:srgbClr>
                              </a:gs>
                              <a:gs pos="50000">
                                <a:srgbClr val="FF0000">
                                  <a:tint val="44500"/>
                                  <a:satMod val="160000"/>
                                </a:srgbClr>
                              </a:gs>
                              <a:gs pos="100000">
                                <a:srgbClr val="FF0000">
                                  <a:tint val="23500"/>
                                  <a:satMod val="160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 sz="24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2979">
                <a:tc>
                  <a:txBody>
                    <a:bodyPr/>
                    <a:lstStyle/>
                    <a:p>
                      <a:r>
                        <a:rPr lang="fr-FR" sz="2000" b="1" kern="1200" noProof="0" dirty="0" smtClean="0">
                          <a:ln w="6600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dist="38100" dir="2700000" algn="tl" rotWithShape="0">
                              <a:schemeClr val="accent2"/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endParaRPr lang="fr-FR" sz="2000" b="1" kern="1200" noProof="0" dirty="0">
                        <a:ln w="6600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2000" b="1" kern="1200" noProof="0" dirty="0">
                        <a:ln w="6600">
                          <a:solidFill>
                            <a:srgbClr val="FF0000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700000" algn="tl" rotWithShape="0">
                            <a:schemeClr val="accent2"/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799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Exercices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323528" y="2636912"/>
            <a:ext cx="8298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Répondez aux questions en utilisant deux pronoms objets :</a:t>
            </a:r>
            <a:endParaRPr lang="fr-FR" sz="24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611560" y="3212976"/>
            <a:ext cx="706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- Qui achète leurs livres à Cyril et Antoine? </a:t>
            </a:r>
            <a:endParaRPr lang="fr-FR" sz="2400" dirty="0"/>
          </a:p>
        </p:txBody>
      </p:sp>
      <p:sp>
        <p:nvSpPr>
          <p:cNvPr id="19" name="Textfeld 18"/>
          <p:cNvSpPr txBox="1"/>
          <p:nvPr/>
        </p:nvSpPr>
        <p:spPr>
          <a:xfrm>
            <a:off x="609280" y="3613086"/>
            <a:ext cx="481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- Je les leur achète.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09280" y="4271611"/>
            <a:ext cx="7851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- Expliquez-nous les devoirs, s’il vous plaît.</a:t>
            </a:r>
            <a:endParaRPr lang="fr-FR" sz="2400" dirty="0"/>
          </a:p>
        </p:txBody>
      </p:sp>
      <p:sp>
        <p:nvSpPr>
          <p:cNvPr id="16" name="Textfeld 15"/>
          <p:cNvSpPr txBox="1"/>
          <p:nvPr/>
        </p:nvSpPr>
        <p:spPr>
          <a:xfrm>
            <a:off x="607000" y="4671721"/>
            <a:ext cx="5189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- Bien sûr, je vous les explique.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09280" y="5407632"/>
            <a:ext cx="7851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- Est-ce que l’acteur se montrera aux journalistes?</a:t>
            </a:r>
            <a:endParaRPr lang="fr-FR" sz="2400" dirty="0"/>
          </a:p>
        </p:txBody>
      </p:sp>
      <p:sp>
        <p:nvSpPr>
          <p:cNvPr id="20" name="Textfeld 19"/>
          <p:cNvSpPr txBox="1"/>
          <p:nvPr/>
        </p:nvSpPr>
        <p:spPr>
          <a:xfrm>
            <a:off x="607000" y="5807742"/>
            <a:ext cx="5189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- Oui, il se montrera à eux.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43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6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611560" y="220486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Traduisez les phrases :</a:t>
            </a:r>
            <a:endParaRPr lang="fr-FR" sz="2400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1272832" y="2818672"/>
            <a:ext cx="481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Ich schreibe es ihr.</a:t>
            </a:r>
            <a:endParaRPr lang="de-DE" sz="2400" dirty="0"/>
          </a:p>
        </p:txBody>
      </p:sp>
      <p:sp>
        <p:nvSpPr>
          <p:cNvPr id="8" name="Textfeld 7"/>
          <p:cNvSpPr txBox="1"/>
          <p:nvPr/>
        </p:nvSpPr>
        <p:spPr>
          <a:xfrm>
            <a:off x="1270552" y="3218782"/>
            <a:ext cx="481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J</a:t>
            </a:r>
            <a:r>
              <a:rPr lang="fr-FR" sz="2400" dirty="0" smtClean="0">
                <a:solidFill>
                  <a:srgbClr val="FF0000"/>
                </a:solidFill>
              </a:rPr>
              <a:t>e le lui écris.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272832" y="4001867"/>
            <a:ext cx="481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Er wartet dort auf euch.</a:t>
            </a:r>
            <a:endParaRPr lang="de-DE" sz="2400" dirty="0"/>
          </a:p>
        </p:txBody>
      </p:sp>
      <p:sp>
        <p:nvSpPr>
          <p:cNvPr id="12" name="Textfeld 11"/>
          <p:cNvSpPr txBox="1"/>
          <p:nvPr/>
        </p:nvSpPr>
        <p:spPr>
          <a:xfrm>
            <a:off x="1272832" y="4390912"/>
            <a:ext cx="481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Il vous y attend.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Exercices</a:t>
            </a:r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>
            <a:off x="1270552" y="5241622"/>
            <a:ext cx="481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Ich gebe ihnen drei Kilo davon.</a:t>
            </a:r>
            <a:endParaRPr lang="de-DE" sz="2400" dirty="0"/>
          </a:p>
        </p:txBody>
      </p:sp>
      <p:sp>
        <p:nvSpPr>
          <p:cNvPr id="23" name="Textfeld 22"/>
          <p:cNvSpPr txBox="1"/>
          <p:nvPr/>
        </p:nvSpPr>
        <p:spPr>
          <a:xfrm>
            <a:off x="1270552" y="5630667"/>
            <a:ext cx="481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Je leur en donne trois kilos.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75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2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ranz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z" id="{EB737778-A59A-436F-965D-A1702E893C7F}" vid="{B8DD0280-BBCA-4BF0-A6D8-B661E82892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Franz</Template>
  <TotalTime>0</TotalTime>
  <Words>812</Words>
  <Application>Microsoft Office PowerPoint</Application>
  <PresentationFormat>Bildschirmpräsentation (4:3)</PresentationFormat>
  <Paragraphs>186</Paragraphs>
  <Slides>12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Candara</vt:lpstr>
      <vt:lpstr>Symbol</vt:lpstr>
      <vt:lpstr>Franz</vt:lpstr>
      <vt:lpstr>La place de deux pronoms objets dans la phrase</vt:lpstr>
      <vt:lpstr>La place des pronoms objets dans la phrase</vt:lpstr>
      <vt:lpstr>Les pronoms objets</vt:lpstr>
      <vt:lpstr>La place de deux pronoms objets dans la phrase (I)</vt:lpstr>
      <vt:lpstr>PowerPoint-Präsentation</vt:lpstr>
      <vt:lpstr>La place de deux pronoms objets dans la phrase (II)</vt:lpstr>
      <vt:lpstr>PowerPoint-Präsentation</vt:lpstr>
      <vt:lpstr>La place de deux pronoms objets dans la phrase (III)</vt:lpstr>
      <vt:lpstr>La place de deux pronoms objets dans la phrase</vt:lpstr>
      <vt:lpstr>PowerPoint-Präsentation</vt:lpstr>
      <vt:lpstr>Exercices</vt:lpstr>
      <vt:lpstr>Exercices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place de plusieurs pronoms dans la phrase</dc:title>
  <dc:creator>Schule</dc:creator>
  <cp:lastModifiedBy>Niobe</cp:lastModifiedBy>
  <cp:revision>123</cp:revision>
  <dcterms:created xsi:type="dcterms:W3CDTF">2015-06-11T13:00:38Z</dcterms:created>
  <dcterms:modified xsi:type="dcterms:W3CDTF">2016-04-06T12:21:54Z</dcterms:modified>
</cp:coreProperties>
</file>