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2" r:id="rId6"/>
    <p:sldId id="260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6460AC97-F649-4C1D-987B-9446015059E2}">
          <p14:sldIdLst>
            <p14:sldId id="256"/>
            <p14:sldId id="257"/>
            <p14:sldId id="258"/>
            <p14:sldId id="259"/>
          </p14:sldIdLst>
        </p14:section>
        <p14:section name="Abschnitt ohne Titel" id="{30548473-A99F-469A-B6E4-7965BFF3F22E}">
          <p14:sldIdLst>
            <p14:sldId id="262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11A7B-7039-43C4-BCB1-EF4E0D3F71E3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129A08-F347-47CB-A21B-EC23910573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6598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 kann nicht oft genug darauf hinweisen, dass es im Pl. nur eine Form "</a:t>
            </a:r>
            <a:r>
              <a:rPr lang="de-D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gibt, nicht aber "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cettes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29A08-F347-47CB-A21B-EC239105735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369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 der Graphiken: </a:t>
            </a:r>
            <a:r>
              <a:rPr lang="de-DE" dirty="0" err="1"/>
              <a:t>pixabay</a:t>
            </a:r>
            <a:r>
              <a:rPr lang="de-DE" baseline="0" dirty="0"/>
              <a:t> (</a:t>
            </a:r>
            <a:r>
              <a:rPr lang="de-DE" dirty="0"/>
              <a:t>https://pixabay.com), CC0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29A08-F347-47CB-A21B-EC239105735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288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201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5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456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07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467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882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340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5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89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876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620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679D298-3641-4545-8397-8E7312EB322B}" type="datetimeFigureOut">
              <a:rPr lang="de-DE" smtClean="0"/>
              <a:t>27.04.2016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028DC65-F6E3-4C6E-8C01-81A47D87948A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1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anzoesisch-bw.d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897848" y="1866071"/>
            <a:ext cx="639630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1" cap="none" spc="0" dirty="0">
                <a:ln w="1905">
                  <a:noFill/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Les pronoms</a:t>
            </a:r>
          </a:p>
          <a:p>
            <a:pPr algn="ctr"/>
            <a:r>
              <a:rPr lang="fr-FR" sz="8000" b="1" cap="none" spc="0" dirty="0">
                <a:ln w="1905">
                  <a:noFill/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démonstratifs</a:t>
            </a:r>
            <a:endParaRPr lang="de-DE" sz="8000" b="1" cap="none" spc="0" dirty="0">
              <a:ln w="1905">
                <a:noFill/>
              </a:ln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65159" y="6237312"/>
            <a:ext cx="8928992" cy="365125"/>
          </a:xfrm>
        </p:spPr>
        <p:txBody>
          <a:bodyPr/>
          <a:lstStyle/>
          <a:p>
            <a:r>
              <a:rPr lang="de-DE" dirty="0">
                <a:hlinkClick r:id="rId2"/>
              </a:rPr>
              <a:t>www.franzoesisch-bw.de</a:t>
            </a:r>
            <a:endParaRPr lang="de-D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947" y="548679"/>
            <a:ext cx="1038225" cy="10382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166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486495"/>
            <a:ext cx="109728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Quelle est la différence entre un pronom et un déterminant?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9600" y="2292583"/>
            <a:ext cx="16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n w="1905"/>
                <a:solidFill>
                  <a:srgbClr val="FF0000"/>
                </a:solidFill>
              </a:rPr>
              <a:t>le pronom: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244762" y="2297934"/>
            <a:ext cx="322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remplace un substantif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998669" y="2754246"/>
            <a:ext cx="1536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n w="10541" cmpd="sng">
                  <a:noFill/>
                  <a:prstDash val="solid"/>
                </a:ln>
                <a:solidFill>
                  <a:schemeClr val="accent1"/>
                </a:solidFill>
              </a:rPr>
              <a:t>exemples: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535219" y="2764950"/>
            <a:ext cx="3069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pronom personnel: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09600" y="4412132"/>
            <a:ext cx="2226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n w="1905"/>
                <a:solidFill>
                  <a:srgbClr val="FF0000"/>
                </a:solidFill>
              </a:rPr>
              <a:t>le déterminant: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836433" y="4406558"/>
            <a:ext cx="5536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se trouve devant un substantif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998669" y="4879371"/>
            <a:ext cx="1536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n w="10541" cmpd="sng">
                  <a:noFill/>
                  <a:prstDash val="solid"/>
                </a:ln>
                <a:solidFill>
                  <a:schemeClr val="accent1"/>
                </a:solidFill>
              </a:rPr>
              <a:t>exemples: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535221" y="4879371"/>
            <a:ext cx="4053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article: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535219" y="3226615"/>
            <a:ext cx="2999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pronom relatif: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535220" y="5379496"/>
            <a:ext cx="4053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déterminant possessif: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5534811" y="2753261"/>
            <a:ext cx="2454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</a:rPr>
              <a:t>me, lui, vous, leur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5049537" y="3214926"/>
            <a:ext cx="2454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</a:rPr>
              <a:t>qui, que, dont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3858409" y="4879847"/>
            <a:ext cx="2454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</a:rPr>
              <a:t>la, les, des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918877" y="5379495"/>
            <a:ext cx="2454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</a:rPr>
              <a:t>mon, sa, leurs</a:t>
            </a:r>
          </a:p>
        </p:txBody>
      </p:sp>
    </p:spTree>
    <p:extLst>
      <p:ext uri="{BB962C8B-B14F-4D97-AF65-F5344CB8AC3E}">
        <p14:creationId xmlns:p14="http://schemas.microsoft.com/office/powerpoint/2010/main" val="137704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3" grpId="0"/>
      <p:bldP spid="12" grpId="0"/>
      <p:bldP spid="14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dirty="0"/>
              <a:t>Les déterminants démonstratifs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4434598" y="2726177"/>
            <a:ext cx="161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masculin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918365" y="2726177"/>
            <a:ext cx="161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féminin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2410502" y="3305543"/>
            <a:ext cx="3073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devant consonne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300870" y="3151654"/>
            <a:ext cx="2735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devant voyelle</a:t>
            </a:r>
          </a:p>
          <a:p>
            <a:pPr algn="ctr"/>
            <a:r>
              <a:rPr lang="fr-FR" sz="2000" dirty="0"/>
              <a:t>(et h muet)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869241" y="4382525"/>
            <a:ext cx="161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singulier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869241" y="5593231"/>
            <a:ext cx="161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pluriel</a:t>
            </a:r>
          </a:p>
        </p:txBody>
      </p:sp>
      <p:cxnSp>
        <p:nvCxnSpPr>
          <p:cNvPr id="14" name="Gerade Verbindung 13"/>
          <p:cNvCxnSpPr/>
          <p:nvPr/>
        </p:nvCxnSpPr>
        <p:spPr>
          <a:xfrm>
            <a:off x="2377197" y="2726177"/>
            <a:ext cx="0" cy="35903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8164387" y="2726177"/>
            <a:ext cx="0" cy="24493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>
            <a:off x="5240714" y="3297520"/>
            <a:ext cx="0" cy="18780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692775" y="3976380"/>
            <a:ext cx="106118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692774" y="5175527"/>
            <a:ext cx="106118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hteck 25"/>
          <p:cNvSpPr/>
          <p:nvPr/>
        </p:nvSpPr>
        <p:spPr>
          <a:xfrm>
            <a:off x="3449771" y="4182470"/>
            <a:ext cx="846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</a:t>
            </a:r>
            <a:endParaRPr lang="de-DE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6059114" y="4182470"/>
            <a:ext cx="1098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cet</a:t>
            </a:r>
            <a:endParaRPr lang="de-DE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8760924" y="4182470"/>
            <a:ext cx="17043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cette</a:t>
            </a:r>
            <a:endParaRPr lang="de-DE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6039877" y="5393176"/>
            <a:ext cx="11368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ces</a:t>
            </a:r>
            <a:endParaRPr lang="de-DE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985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dirty="0"/>
              <a:t>Les pronoms démonstratifs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749958" y="2797210"/>
            <a:ext cx="161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masculin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125836" y="2797210"/>
            <a:ext cx="161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féminin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054771" y="3998212"/>
            <a:ext cx="161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singulier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054771" y="5208918"/>
            <a:ext cx="161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pluriel</a:t>
            </a:r>
          </a:p>
        </p:txBody>
      </p:sp>
      <p:cxnSp>
        <p:nvCxnSpPr>
          <p:cNvPr id="14" name="Gerade Verbindung 13"/>
          <p:cNvCxnSpPr/>
          <p:nvPr/>
        </p:nvCxnSpPr>
        <p:spPr>
          <a:xfrm>
            <a:off x="2562727" y="2508149"/>
            <a:ext cx="0" cy="34240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878305" y="3592067"/>
            <a:ext cx="99501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878304" y="4791214"/>
            <a:ext cx="995011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hteck 25"/>
          <p:cNvSpPr/>
          <p:nvPr/>
        </p:nvSpPr>
        <p:spPr>
          <a:xfrm>
            <a:off x="3769641" y="3689552"/>
            <a:ext cx="1572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celui</a:t>
            </a:r>
            <a:endParaRPr lang="de-DE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8008462" y="5023052"/>
            <a:ext cx="1846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celles</a:t>
            </a:r>
            <a:endParaRPr lang="de-DE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8153534" y="3689552"/>
            <a:ext cx="15568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celle</a:t>
            </a:r>
            <a:endParaRPr lang="de-DE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3766437" y="5008863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ceux</a:t>
            </a:r>
            <a:endParaRPr lang="de-DE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8" name="Gerade Verbindung 17"/>
          <p:cNvCxnSpPr/>
          <p:nvPr/>
        </p:nvCxnSpPr>
        <p:spPr>
          <a:xfrm>
            <a:off x="6396790" y="2508149"/>
            <a:ext cx="0" cy="34382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07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bgerundete rechteckige Legende 10"/>
          <p:cNvSpPr/>
          <p:nvPr/>
        </p:nvSpPr>
        <p:spPr>
          <a:xfrm>
            <a:off x="1654663" y="4632781"/>
            <a:ext cx="8866579" cy="516192"/>
          </a:xfrm>
          <a:prstGeom prst="wedgeRoundRectCallout">
            <a:avLst>
              <a:gd name="adj1" fmla="val -54387"/>
              <a:gd name="adj2" fmla="val 47357"/>
              <a:gd name="adj3" fmla="val 16667"/>
            </a:avLst>
          </a:prstGeom>
          <a:solidFill>
            <a:schemeClr val="bg2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 rechteckige Legende 2"/>
          <p:cNvSpPr/>
          <p:nvPr/>
        </p:nvSpPr>
        <p:spPr>
          <a:xfrm>
            <a:off x="1654663" y="2945789"/>
            <a:ext cx="7421698" cy="523220"/>
          </a:xfrm>
          <a:prstGeom prst="wedgeRoundRectCallout">
            <a:avLst>
              <a:gd name="adj1" fmla="val -54848"/>
              <a:gd name="adj2" fmla="val 48198"/>
              <a:gd name="adj3" fmla="val 16667"/>
            </a:avLst>
          </a:prstGeom>
          <a:solidFill>
            <a:schemeClr val="bg2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dirty="0"/>
              <a:t>Les pronoms démonstratifs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711200" y="2225556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Chez l’opticien:</a:t>
            </a:r>
            <a:endParaRPr lang="fr-FR" sz="1200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1654663" y="2945789"/>
            <a:ext cx="7591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Regarde ces lunettes-là. Elles sont magnifiques !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15" y="2649226"/>
            <a:ext cx="781914" cy="1090251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433712" y="3575521"/>
            <a:ext cx="77530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Moi, je préfère celles-ci. Elles ressemblent à celles portées par </a:t>
            </a:r>
            <a:r>
              <a:rPr lang="fr-FR" sz="2800" dirty="0" err="1"/>
              <a:t>Keanu</a:t>
            </a:r>
            <a:r>
              <a:rPr lang="fr-FR" sz="2800" dirty="0"/>
              <a:t> Reeves dans « Matrix ». </a:t>
            </a:r>
          </a:p>
        </p:txBody>
      </p:sp>
      <p:sp>
        <p:nvSpPr>
          <p:cNvPr id="9" name="Abgerundete rechteckige Legende 8"/>
          <p:cNvSpPr/>
          <p:nvPr/>
        </p:nvSpPr>
        <p:spPr>
          <a:xfrm>
            <a:off x="2433711" y="3572162"/>
            <a:ext cx="7753013" cy="957466"/>
          </a:xfrm>
          <a:prstGeom prst="wedgeRoundRectCallout">
            <a:avLst>
              <a:gd name="adj1" fmla="val 58344"/>
              <a:gd name="adj2" fmla="val -10028"/>
              <a:gd name="adj3" fmla="val 16667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1" r="24912" b="40567"/>
          <a:stretch/>
        </p:blipFill>
        <p:spPr>
          <a:xfrm>
            <a:off x="10925874" y="3262978"/>
            <a:ext cx="758126" cy="105198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1654664" y="4629421"/>
            <a:ext cx="8866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Je trouve qu’elles ressemblent plutôt à celles de Laurent.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6" y="4283204"/>
            <a:ext cx="781914" cy="1090251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3446585" y="5275883"/>
            <a:ext cx="6740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Celles qu’il a reçues pour son anniversaire ?</a:t>
            </a:r>
          </a:p>
        </p:txBody>
      </p:sp>
      <p:sp>
        <p:nvSpPr>
          <p:cNvPr id="14" name="Abgerundete rechteckige Legende 13"/>
          <p:cNvSpPr/>
          <p:nvPr/>
        </p:nvSpPr>
        <p:spPr>
          <a:xfrm>
            <a:off x="3446585" y="5275883"/>
            <a:ext cx="6740139" cy="523220"/>
          </a:xfrm>
          <a:prstGeom prst="wedgeRoundRectCallout">
            <a:avLst>
              <a:gd name="adj1" fmla="val 60501"/>
              <a:gd name="adj2" fmla="val -23013"/>
              <a:gd name="adj3" fmla="val 16667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1" r="24912" b="40567"/>
          <a:stretch/>
        </p:blipFill>
        <p:spPr>
          <a:xfrm>
            <a:off x="10925874" y="4749891"/>
            <a:ext cx="758126" cy="1051984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544301" y="5976392"/>
            <a:ext cx="8532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/>
              <a:t>Trouvez les </a:t>
            </a:r>
            <a:r>
              <a:rPr lang="fr-FR" sz="2800" i="1" dirty="0">
                <a:solidFill>
                  <a:srgbClr val="FF0000"/>
                </a:solidFill>
              </a:rPr>
              <a:t>pronoms démonstratifs </a:t>
            </a:r>
            <a:r>
              <a:rPr lang="fr-FR" sz="2800" i="1" dirty="0"/>
              <a:t>dans ce dialogue.</a:t>
            </a:r>
          </a:p>
        </p:txBody>
      </p:sp>
      <p:sp>
        <p:nvSpPr>
          <p:cNvPr id="24" name="Rechteck 23"/>
          <p:cNvSpPr/>
          <p:nvPr/>
        </p:nvSpPr>
        <p:spPr>
          <a:xfrm>
            <a:off x="8990614" y="3572527"/>
            <a:ext cx="1029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celles</a:t>
            </a:r>
            <a:endParaRPr lang="de-DE" sz="2800" dirty="0">
              <a:solidFill>
                <a:srgbClr val="FF0000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7555129" y="4628398"/>
            <a:ext cx="1029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celles</a:t>
            </a:r>
            <a:endParaRPr lang="de-DE" sz="2800" dirty="0">
              <a:solidFill>
                <a:srgbClr val="FF0000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4711104" y="3576268"/>
            <a:ext cx="1029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celles</a:t>
            </a:r>
            <a:endParaRPr lang="de-DE" sz="2800" dirty="0">
              <a:solidFill>
                <a:srgbClr val="FF0000"/>
              </a:solidFill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3446196" y="5275883"/>
            <a:ext cx="10974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Celles</a:t>
            </a:r>
            <a:endParaRPr lang="de-DE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35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74249" y="3133589"/>
            <a:ext cx="11310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Les pronoms démonstratifs sont suivis de </a:t>
            </a:r>
            <a:r>
              <a:rPr lang="fr-FR" sz="2800" b="1" dirty="0">
                <a:solidFill>
                  <a:srgbClr val="FF0000"/>
                </a:solidFill>
              </a:rPr>
              <a:t>compléments</a:t>
            </a:r>
            <a:r>
              <a:rPr lang="fr-FR" sz="2800" b="1" dirty="0"/>
              <a:t>: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74248" y="3586290"/>
            <a:ext cx="10359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/>
              <a:t> </a:t>
            </a:r>
            <a:r>
              <a:rPr lang="fr-FR" sz="28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-ci</a:t>
            </a:r>
            <a:r>
              <a:rPr lang="fr-FR" sz="28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FR" sz="2800" dirty="0"/>
              <a:t>/ </a:t>
            </a:r>
            <a:r>
              <a:rPr lang="fr-FR" sz="28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-là</a:t>
            </a:r>
            <a:endParaRPr lang="fr-FR" sz="2800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74246" y="4583799"/>
            <a:ext cx="10359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3"/>
            </a:pPr>
            <a:r>
              <a:rPr lang="fr-FR" sz="2800" dirty="0"/>
              <a:t>un complément </a:t>
            </a:r>
            <a:r>
              <a:rPr lang="fr-FR" sz="2800" dirty="0">
                <a:solidFill>
                  <a:srgbClr val="FF0000"/>
                </a:solidFill>
              </a:rPr>
              <a:t>prépositionnel</a:t>
            </a:r>
            <a:r>
              <a:rPr lang="fr-FR" sz="2800" dirty="0"/>
              <a:t> (le plus souvent </a:t>
            </a:r>
            <a:r>
              <a:rPr lang="fr-FR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</a:t>
            </a:r>
            <a:r>
              <a:rPr lang="fr-FR" sz="28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fr-FR" sz="2800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74247" y="4077733"/>
            <a:ext cx="10359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fr-FR" sz="2800" dirty="0"/>
              <a:t>un </a:t>
            </a:r>
            <a:r>
              <a:rPr lang="fr-FR" sz="2800" dirty="0">
                <a:solidFill>
                  <a:srgbClr val="FF0000"/>
                </a:solidFill>
              </a:rPr>
              <a:t>participe</a:t>
            </a:r>
            <a:endParaRPr lang="fr-FR" sz="28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374246" y="5756717"/>
            <a:ext cx="1067400" cy="841450"/>
            <a:chOff x="870333" y="5883007"/>
            <a:chExt cx="1067400" cy="841450"/>
          </a:xfrm>
        </p:grpSpPr>
        <p:sp>
          <p:nvSpPr>
            <p:cNvPr id="13" name="Gleichschenkliges Dreieck 12"/>
            <p:cNvSpPr/>
            <p:nvPr/>
          </p:nvSpPr>
          <p:spPr>
            <a:xfrm>
              <a:off x="870333" y="5883007"/>
              <a:ext cx="1067400" cy="785731"/>
            </a:xfrm>
            <a:prstGeom prst="triangl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1211856" y="6016571"/>
              <a:ext cx="3870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de-DE" sz="4000" b="1" dirty="0">
                  <a:ln w="11430">
                    <a:solidFill>
                      <a:schemeClr val="tx1"/>
                    </a:solidFill>
                  </a:ln>
                  <a:solidFill>
                    <a:sysClr val="windowText" lastClr="00000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!</a:t>
              </a:r>
              <a:endParaRPr lang="de-DE" sz="6000" b="1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18" name="Textfeld 17"/>
          <p:cNvSpPr txBox="1"/>
          <p:nvPr/>
        </p:nvSpPr>
        <p:spPr>
          <a:xfrm rot="809555">
            <a:off x="9280313" y="3520489"/>
            <a:ext cx="2158930" cy="1200329"/>
          </a:xfrm>
          <a:prstGeom prst="rect">
            <a:avLst/>
          </a:prstGeom>
          <a:solidFill>
            <a:schemeClr val="bg2"/>
          </a:solidFill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le complément </a:t>
            </a:r>
          </a:p>
          <a:p>
            <a:pPr algn="ctr"/>
            <a:r>
              <a:rPr lang="fr-FR" sz="2400" dirty="0"/>
              <a:t>=</a:t>
            </a:r>
          </a:p>
          <a:p>
            <a:pPr algn="ctr"/>
            <a:r>
              <a:rPr lang="fr-FR" sz="2400" dirty="0"/>
              <a:t>die </a:t>
            </a:r>
            <a:r>
              <a:rPr lang="fr-FR" sz="2400" dirty="0" err="1"/>
              <a:t>Ergänzung</a:t>
            </a:r>
            <a:endParaRPr lang="fr-FR" sz="2400" dirty="0"/>
          </a:p>
        </p:txBody>
      </p:sp>
      <p:sp>
        <p:nvSpPr>
          <p:cNvPr id="19" name="Textfeld 18"/>
          <p:cNvSpPr txBox="1"/>
          <p:nvPr/>
        </p:nvSpPr>
        <p:spPr>
          <a:xfrm>
            <a:off x="1734894" y="5672528"/>
            <a:ext cx="85894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Le pronom démonstratif ne se trouve jamais tout seul. Il a </a:t>
            </a:r>
            <a:r>
              <a:rPr lang="fr-FR" sz="2800" b="1" dirty="0">
                <a:solidFill>
                  <a:srgbClr val="FF0000"/>
                </a:solidFill>
              </a:rPr>
              <a:t>toujours</a:t>
            </a:r>
            <a:r>
              <a:rPr lang="fr-FR" sz="2800" b="1" dirty="0"/>
              <a:t> besoin d’un </a:t>
            </a:r>
            <a:r>
              <a:rPr lang="fr-FR" sz="2800" b="1" dirty="0">
                <a:solidFill>
                  <a:srgbClr val="FF0000"/>
                </a:solidFill>
              </a:rPr>
              <a:t>complément</a:t>
            </a:r>
            <a:r>
              <a:rPr lang="fr-FR" sz="2800" b="1" dirty="0"/>
              <a:t>.</a:t>
            </a:r>
          </a:p>
        </p:txBody>
      </p:sp>
      <p:sp>
        <p:nvSpPr>
          <p:cNvPr id="2" name="Rechteck 1"/>
          <p:cNvSpPr/>
          <p:nvPr/>
        </p:nvSpPr>
        <p:spPr>
          <a:xfrm>
            <a:off x="2371384" y="1169413"/>
            <a:ext cx="8707833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fr-FR" sz="2800" dirty="0"/>
              <a:t>Je préfère </a:t>
            </a:r>
            <a:r>
              <a:rPr lang="fr-FR" sz="2800" b="1" dirty="0"/>
              <a:t>celles</a:t>
            </a:r>
            <a:r>
              <a:rPr lang="fr-FR" sz="2800" b="1" dirty="0">
                <a:solidFill>
                  <a:srgbClr val="FF0000"/>
                </a:solidFill>
              </a:rPr>
              <a:t>-ci</a:t>
            </a:r>
            <a:r>
              <a:rPr lang="fr-FR" sz="2800" dirty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/>
              <a:t>Elles ressemblent à </a:t>
            </a:r>
            <a:r>
              <a:rPr lang="fr-FR" sz="2800" b="1" dirty="0"/>
              <a:t>celles </a:t>
            </a:r>
            <a:r>
              <a:rPr lang="fr-FR" sz="2800" b="1" dirty="0">
                <a:solidFill>
                  <a:srgbClr val="FF0000"/>
                </a:solidFill>
              </a:rPr>
              <a:t>portées</a:t>
            </a:r>
            <a:r>
              <a:rPr lang="fr-FR" sz="2800" b="1" dirty="0"/>
              <a:t> par </a:t>
            </a:r>
            <a:r>
              <a:rPr lang="fr-FR" sz="2800" b="1" dirty="0" err="1"/>
              <a:t>Keanu</a:t>
            </a:r>
            <a:r>
              <a:rPr lang="fr-FR" sz="2800" b="1" dirty="0"/>
              <a:t> Reeves</a:t>
            </a:r>
            <a:r>
              <a:rPr lang="fr-FR" sz="2800" dirty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dirty="0"/>
              <a:t>Elles ressemblent plutôt à </a:t>
            </a:r>
            <a:r>
              <a:rPr lang="fr-FR" sz="2800" b="1" dirty="0"/>
              <a:t>celles </a:t>
            </a:r>
            <a:r>
              <a:rPr lang="fr-FR" sz="2800" b="1" dirty="0">
                <a:solidFill>
                  <a:srgbClr val="FF0000"/>
                </a:solidFill>
              </a:rPr>
              <a:t>de</a:t>
            </a:r>
            <a:r>
              <a:rPr lang="fr-FR" sz="2800" b="1" dirty="0"/>
              <a:t> Laurent</a:t>
            </a:r>
            <a:r>
              <a:rPr lang="fr-FR" sz="2800" dirty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fr-FR" sz="2800" b="1" dirty="0"/>
              <a:t>Celles </a:t>
            </a:r>
            <a:r>
              <a:rPr lang="fr-FR" sz="2800" b="1" dirty="0">
                <a:solidFill>
                  <a:srgbClr val="FF0000"/>
                </a:solidFill>
              </a:rPr>
              <a:t>qu’il a reçues pour son anniversaire</a:t>
            </a:r>
            <a:r>
              <a:rPr lang="fr-FR" sz="2800" dirty="0"/>
              <a:t> ?</a:t>
            </a:r>
          </a:p>
        </p:txBody>
      </p:sp>
      <p:sp>
        <p:nvSpPr>
          <p:cNvPr id="3" name="Rechteck 2"/>
          <p:cNvSpPr/>
          <p:nvPr/>
        </p:nvSpPr>
        <p:spPr>
          <a:xfrm>
            <a:off x="374250" y="1146342"/>
            <a:ext cx="17588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Exemples: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374246" y="5098836"/>
            <a:ext cx="10359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4"/>
            </a:pPr>
            <a:r>
              <a:rPr lang="fr-FR" sz="2800" dirty="0"/>
              <a:t>une </a:t>
            </a:r>
            <a:r>
              <a:rPr lang="fr-FR" sz="2800" dirty="0">
                <a:solidFill>
                  <a:srgbClr val="FF0000"/>
                </a:solidFill>
              </a:rPr>
              <a:t>phrase relative</a:t>
            </a:r>
            <a:endParaRPr lang="fr-FR" sz="28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3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8" grpId="0" animBg="1"/>
      <p:bldP spid="19" grpId="0"/>
      <p:bldP spid="1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ranz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nz" id="{EB737778-A59A-436F-965D-A1702E893C7F}" vid="{B8DD0280-BBCA-4BF0-A6D8-B661E82892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Franz</Template>
  <TotalTime>0</TotalTime>
  <Words>278</Words>
  <Application>Microsoft Office PowerPoint</Application>
  <PresentationFormat>Breitbild</PresentationFormat>
  <Paragraphs>69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Candara</vt:lpstr>
      <vt:lpstr>Symbol</vt:lpstr>
      <vt:lpstr>Franz</vt:lpstr>
      <vt:lpstr>PowerPoint-Präsentation</vt:lpstr>
      <vt:lpstr>Quelle est la différence entre un pronom et un déterminant?</vt:lpstr>
      <vt:lpstr>Les déterminants démonstratifs</vt:lpstr>
      <vt:lpstr>Les pronoms démonstratifs</vt:lpstr>
      <vt:lpstr>Les pronoms démonstratifs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pronoms démonstratifs</dc:title>
  <dc:creator>Niobe</dc:creator>
  <cp:lastModifiedBy>mistchild</cp:lastModifiedBy>
  <cp:revision>64</cp:revision>
  <dcterms:created xsi:type="dcterms:W3CDTF">2014-12-06T13:07:26Z</dcterms:created>
  <dcterms:modified xsi:type="dcterms:W3CDTF">2016-04-27T09:50:56Z</dcterms:modified>
</cp:coreProperties>
</file>