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65" r:id="rId6"/>
    <p:sldId id="263" r:id="rId7"/>
    <p:sldId id="259" r:id="rId8"/>
    <p:sldId id="262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3" autoAdjust="0"/>
    <p:restoredTop sz="94660"/>
  </p:normalViewPr>
  <p:slideViewPr>
    <p:cSldViewPr>
      <p:cViewPr varScale="1">
        <p:scale>
          <a:sx n="87" d="100"/>
          <a:sy n="87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BAB5517-EF0D-4667-8C49-3C50A42604F0}" type="datetimeFigureOut">
              <a:rPr lang="de-DE" smtClean="0"/>
              <a:pPr/>
              <a:t>27.01.2016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AFE9466-C187-45E2-9D56-59D577368A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nzoesisch-bw.d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7808" y="2852936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fr-FR" sz="6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Les pronoms personnels disjoints</a:t>
            </a:r>
            <a:endParaRPr lang="fr-FR" sz="66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8680"/>
            <a:ext cx="1038225" cy="10382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79512" y="6237312"/>
            <a:ext cx="8928992" cy="365125"/>
          </a:xfrm>
        </p:spPr>
        <p:txBody>
          <a:bodyPr/>
          <a:lstStyle/>
          <a:p>
            <a:r>
              <a:rPr lang="de-DE" dirty="0" smtClean="0">
                <a:hlinkClick r:id="rId3"/>
              </a:rPr>
              <a:t>www.franzoesisch-bw.de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991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6315" y="2132856"/>
            <a:ext cx="7772400" cy="893432"/>
          </a:xfrm>
        </p:spPr>
        <p:txBody>
          <a:bodyPr>
            <a:noAutofit/>
          </a:bodyPr>
          <a:lstStyle/>
          <a:p>
            <a:r>
              <a:rPr lang="de-DE" sz="5400" dirty="0" smtClean="0"/>
              <a:t>Les </a:t>
            </a:r>
            <a:r>
              <a:rPr lang="fr-FR" sz="5400" dirty="0" smtClean="0"/>
              <a:t>pronoms</a:t>
            </a:r>
            <a:endParaRPr lang="fr-FR" sz="5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03648" y="2852936"/>
            <a:ext cx="6417734" cy="93980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Une petite révision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72932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67544" y="1700808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Qu’est-ce que c’est qu’un pronom ?</a:t>
            </a:r>
            <a:endParaRPr lang="fr-FR" sz="32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232142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Un pronom remplace une partie de la phrase, souvent un substantif.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67544" y="3789040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Quels types de pronoms connaissez-vous ?</a:t>
            </a:r>
            <a:endParaRPr lang="fr-FR" sz="32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467544" y="4402422"/>
            <a:ext cx="828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FF0000"/>
                </a:solidFill>
              </a:rPr>
              <a:t>les pronoms personnels (sujets et objets)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FF0000"/>
                </a:solidFill>
              </a:rPr>
              <a:t>les pronoms relatifs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</a:rPr>
              <a:t>les pronoms </a:t>
            </a:r>
            <a:r>
              <a:rPr lang="fr-FR" sz="2800" dirty="0" smtClean="0">
                <a:solidFill>
                  <a:srgbClr val="FF0000"/>
                </a:solidFill>
              </a:rPr>
              <a:t> possessifs et démonstratifs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FF0000"/>
                </a:solidFill>
              </a:rPr>
              <a:t>les pronoms personnels disjoints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9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pronoms personnels conjoints</a:t>
            </a:r>
            <a:endParaRPr lang="fr-FR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084761"/>
              </p:ext>
            </p:extLst>
          </p:nvPr>
        </p:nvGraphicFramePr>
        <p:xfrm>
          <a:off x="827584" y="3068960"/>
          <a:ext cx="7560840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2520280"/>
                <a:gridCol w="2520280"/>
              </a:tblGrid>
              <a:tr h="691736"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les pronoms sujets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les pronoms objets directs</a:t>
                      </a:r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noProof="0" dirty="0" smtClean="0"/>
                        <a:t>les pronoms objets indirects</a:t>
                      </a:r>
                      <a:endParaRPr lang="fr-FR" noProof="0" dirty="0"/>
                    </a:p>
                  </a:txBody>
                  <a:tcPr anchor="ctr"/>
                </a:tc>
              </a:tr>
              <a:tr h="400768"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</a:tr>
              <a:tr h="400768"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</a:tr>
              <a:tr h="400768"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</a:tr>
              <a:tr h="400768"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</a:tr>
              <a:tr h="400768"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</a:tr>
              <a:tr h="400768"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noProof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1835696" y="37890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je</a:t>
            </a:r>
            <a:endParaRPr lang="fr-FR" dirty="0"/>
          </a:p>
        </p:txBody>
      </p:sp>
      <p:sp>
        <p:nvSpPr>
          <p:cNvPr id="5" name="Textfeld 4"/>
          <p:cNvSpPr txBox="1"/>
          <p:nvPr/>
        </p:nvSpPr>
        <p:spPr>
          <a:xfrm>
            <a:off x="1727684" y="42044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tu</a:t>
            </a:r>
            <a:endParaRPr lang="fr-FR" dirty="0"/>
          </a:p>
        </p:txBody>
      </p:sp>
      <p:sp>
        <p:nvSpPr>
          <p:cNvPr id="6" name="Textfeld 5"/>
          <p:cNvSpPr txBox="1"/>
          <p:nvPr/>
        </p:nvSpPr>
        <p:spPr>
          <a:xfrm>
            <a:off x="1493658" y="4555293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il/elle/on</a:t>
            </a:r>
            <a:endParaRPr lang="fr-FR" dirty="0"/>
          </a:p>
        </p:txBody>
      </p:sp>
      <p:sp>
        <p:nvSpPr>
          <p:cNvPr id="7" name="Textfeld 6"/>
          <p:cNvSpPr txBox="1"/>
          <p:nvPr/>
        </p:nvSpPr>
        <p:spPr>
          <a:xfrm>
            <a:off x="1493658" y="5013176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nous</a:t>
            </a:r>
            <a:endParaRPr lang="fr-FR" dirty="0"/>
          </a:p>
        </p:txBody>
      </p:sp>
      <p:sp>
        <p:nvSpPr>
          <p:cNvPr id="8" name="Textfeld 7"/>
          <p:cNvSpPr txBox="1"/>
          <p:nvPr/>
        </p:nvSpPr>
        <p:spPr>
          <a:xfrm>
            <a:off x="1493658" y="5382508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</a:t>
            </a:r>
            <a:r>
              <a:rPr lang="fr-FR" dirty="0" smtClean="0"/>
              <a:t>ous</a:t>
            </a:r>
            <a:endParaRPr lang="fr-FR" dirty="0"/>
          </a:p>
        </p:txBody>
      </p:sp>
      <p:sp>
        <p:nvSpPr>
          <p:cNvPr id="9" name="Textfeld 8"/>
          <p:cNvSpPr txBox="1"/>
          <p:nvPr/>
        </p:nvSpPr>
        <p:spPr>
          <a:xfrm>
            <a:off x="1493658" y="5805264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ils/elles</a:t>
            </a:r>
            <a:endParaRPr lang="fr-FR" dirty="0"/>
          </a:p>
        </p:txBody>
      </p:sp>
      <p:sp>
        <p:nvSpPr>
          <p:cNvPr id="10" name="Textfeld 9"/>
          <p:cNvSpPr txBox="1"/>
          <p:nvPr/>
        </p:nvSpPr>
        <p:spPr>
          <a:xfrm>
            <a:off x="4283968" y="379669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</a:t>
            </a:r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11" name="Textfeld 10"/>
          <p:cNvSpPr txBox="1"/>
          <p:nvPr/>
        </p:nvSpPr>
        <p:spPr>
          <a:xfrm>
            <a:off x="4274732" y="420443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te</a:t>
            </a:r>
            <a:endParaRPr lang="fr-FR" dirty="0"/>
          </a:p>
        </p:txBody>
      </p:sp>
      <p:sp>
        <p:nvSpPr>
          <p:cNvPr id="12" name="Textfeld 11"/>
          <p:cNvSpPr txBox="1"/>
          <p:nvPr/>
        </p:nvSpPr>
        <p:spPr>
          <a:xfrm>
            <a:off x="4170912" y="4555293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le/la</a:t>
            </a:r>
            <a:endParaRPr lang="fr-FR" dirty="0"/>
          </a:p>
        </p:txBody>
      </p:sp>
      <p:sp>
        <p:nvSpPr>
          <p:cNvPr id="13" name="Textfeld 12"/>
          <p:cNvSpPr txBox="1"/>
          <p:nvPr/>
        </p:nvSpPr>
        <p:spPr>
          <a:xfrm>
            <a:off x="4013938" y="5013176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nous</a:t>
            </a:r>
            <a:endParaRPr lang="fr-FR" dirty="0"/>
          </a:p>
        </p:txBody>
      </p:sp>
      <p:sp>
        <p:nvSpPr>
          <p:cNvPr id="14" name="Textfeld 13"/>
          <p:cNvSpPr txBox="1"/>
          <p:nvPr/>
        </p:nvSpPr>
        <p:spPr>
          <a:xfrm>
            <a:off x="6516216" y="5013176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nous</a:t>
            </a:r>
            <a:endParaRPr lang="fr-FR" dirty="0"/>
          </a:p>
        </p:txBody>
      </p:sp>
      <p:sp>
        <p:nvSpPr>
          <p:cNvPr id="15" name="Textfeld 14"/>
          <p:cNvSpPr txBox="1"/>
          <p:nvPr/>
        </p:nvSpPr>
        <p:spPr>
          <a:xfrm>
            <a:off x="4013595" y="5382508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</a:t>
            </a:r>
            <a:r>
              <a:rPr lang="fr-FR" dirty="0" smtClean="0"/>
              <a:t>ous</a:t>
            </a:r>
            <a:endParaRPr lang="fr-FR" dirty="0"/>
          </a:p>
        </p:txBody>
      </p:sp>
      <p:sp>
        <p:nvSpPr>
          <p:cNvPr id="16" name="Textfeld 15"/>
          <p:cNvSpPr txBox="1"/>
          <p:nvPr/>
        </p:nvSpPr>
        <p:spPr>
          <a:xfrm>
            <a:off x="6516216" y="5382508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</a:t>
            </a:r>
            <a:r>
              <a:rPr lang="fr-FR" dirty="0" smtClean="0"/>
              <a:t>ous</a:t>
            </a:r>
            <a:endParaRPr lang="fr-FR" dirty="0"/>
          </a:p>
        </p:txBody>
      </p:sp>
      <p:sp>
        <p:nvSpPr>
          <p:cNvPr id="17" name="Textfeld 16"/>
          <p:cNvSpPr txBox="1"/>
          <p:nvPr/>
        </p:nvSpPr>
        <p:spPr>
          <a:xfrm>
            <a:off x="6786246" y="379669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</a:t>
            </a:r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18" name="Textfeld 17"/>
          <p:cNvSpPr txBox="1"/>
          <p:nvPr/>
        </p:nvSpPr>
        <p:spPr>
          <a:xfrm>
            <a:off x="6786246" y="420443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te</a:t>
            </a:r>
            <a:endParaRPr lang="fr-FR" dirty="0"/>
          </a:p>
        </p:txBody>
      </p:sp>
      <p:sp>
        <p:nvSpPr>
          <p:cNvPr id="19" name="Textfeld 18"/>
          <p:cNvSpPr txBox="1"/>
          <p:nvPr/>
        </p:nvSpPr>
        <p:spPr>
          <a:xfrm>
            <a:off x="6786246" y="456563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lui</a:t>
            </a:r>
            <a:endParaRPr lang="fr-FR" dirty="0"/>
          </a:p>
        </p:txBody>
      </p:sp>
      <p:sp>
        <p:nvSpPr>
          <p:cNvPr id="20" name="Textfeld 19"/>
          <p:cNvSpPr txBox="1"/>
          <p:nvPr/>
        </p:nvSpPr>
        <p:spPr>
          <a:xfrm>
            <a:off x="4274732" y="58052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</a:t>
            </a:r>
            <a:endParaRPr lang="fr-FR" dirty="0"/>
          </a:p>
        </p:txBody>
      </p:sp>
      <p:sp>
        <p:nvSpPr>
          <p:cNvPr id="21" name="Textfeld 20"/>
          <p:cNvSpPr txBox="1"/>
          <p:nvPr/>
        </p:nvSpPr>
        <p:spPr>
          <a:xfrm>
            <a:off x="6723239" y="5805264"/>
            <a:ext cx="63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797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6315" y="2132856"/>
            <a:ext cx="7772400" cy="893432"/>
          </a:xfrm>
        </p:spPr>
        <p:txBody>
          <a:bodyPr>
            <a:noAutofit/>
          </a:bodyPr>
          <a:lstStyle/>
          <a:p>
            <a:r>
              <a:rPr lang="de-DE" sz="5400" dirty="0" smtClean="0"/>
              <a:t>Le </a:t>
            </a:r>
            <a:r>
              <a:rPr lang="fr-FR" sz="5400" dirty="0" smtClean="0"/>
              <a:t>pronom personnel disjoint</a:t>
            </a:r>
            <a:endParaRPr lang="fr-FR" sz="5400" dirty="0"/>
          </a:p>
        </p:txBody>
      </p:sp>
      <p:sp>
        <p:nvSpPr>
          <p:cNvPr id="5" name="Textfeld 4"/>
          <p:cNvSpPr txBox="1"/>
          <p:nvPr/>
        </p:nvSpPr>
        <p:spPr>
          <a:xfrm>
            <a:off x="1641817" y="5116481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= disjoint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6" name="Flussdiagramm: Magnetplattenspeicher 5"/>
          <p:cNvSpPr/>
          <p:nvPr/>
        </p:nvSpPr>
        <p:spPr>
          <a:xfrm>
            <a:off x="1196546" y="5454403"/>
            <a:ext cx="504056" cy="1170813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lussdiagramm: Magnetplattenspeicher 6"/>
          <p:cNvSpPr/>
          <p:nvPr/>
        </p:nvSpPr>
        <p:spPr>
          <a:xfrm rot="9311621">
            <a:off x="978670" y="4272813"/>
            <a:ext cx="504056" cy="1170813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3" name="Textfeld 2"/>
          <p:cNvSpPr txBox="1"/>
          <p:nvPr/>
        </p:nvSpPr>
        <p:spPr>
          <a:xfrm>
            <a:off x="405880" y="2708920"/>
            <a:ext cx="82809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Pauline, _____, ne connaît pas mes parents.</a:t>
            </a:r>
          </a:p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Hier, son frère, ____, a fait la connaissance de mes parents.</a:t>
            </a:r>
          </a:p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Il a eu une longue conversation </a:t>
            </a:r>
            <a:r>
              <a:rPr lang="fr-FR" sz="2400" dirty="0"/>
              <a:t>avec </a:t>
            </a:r>
            <a:r>
              <a:rPr lang="fr-FR" sz="2400" dirty="0" smtClean="0"/>
              <a:t>_____.</a:t>
            </a:r>
          </a:p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Pauline, sa sœur et _____, faisons du sport ensemble.</a:t>
            </a:r>
          </a:p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En ce moment, je cherche un cadeau pour _____.</a:t>
            </a:r>
          </a:p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Vous avez une idée pour cela, _____?</a:t>
            </a:r>
          </a:p>
          <a:p>
            <a:pPr marL="342900" indent="-342900">
              <a:spcAft>
                <a:spcPts val="1200"/>
              </a:spcAft>
              <a:buFont typeface="Symbol" pitchFamily="18" charset="2"/>
              <a:buChar char="-"/>
            </a:pPr>
            <a:r>
              <a:rPr lang="fr-FR" sz="2400" dirty="0" smtClean="0"/>
              <a:t>Qui a une idée? _____?</a:t>
            </a:r>
            <a:endParaRPr lang="fr-FR" sz="2400" dirty="0"/>
          </a:p>
        </p:txBody>
      </p:sp>
      <p:sp>
        <p:nvSpPr>
          <p:cNvPr id="4" name="Textfeld 3"/>
          <p:cNvSpPr txBox="1"/>
          <p:nvPr/>
        </p:nvSpPr>
        <p:spPr>
          <a:xfrm>
            <a:off x="1979712" y="270942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elle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843808" y="321297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lui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717032"/>
            <a:ext cx="79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eux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347864" y="422108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moi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300192" y="4725144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elles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915816" y="573325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T</a:t>
            </a:r>
            <a:r>
              <a:rPr lang="fr-FR" sz="2400" dirty="0" smtClean="0">
                <a:solidFill>
                  <a:srgbClr val="FF0000"/>
                </a:solidFill>
              </a:rPr>
              <a:t>oi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644008" y="5301208"/>
            <a:ext cx="89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vous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86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738231"/>
              </p:ext>
            </p:extLst>
          </p:nvPr>
        </p:nvGraphicFramePr>
        <p:xfrm>
          <a:off x="3347864" y="2924944"/>
          <a:ext cx="2304256" cy="298333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04256"/>
              </a:tblGrid>
              <a:tr h="49722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49722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49722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497222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97222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49722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formes</a:t>
            </a:r>
            <a:endParaRPr lang="fr-FR" dirty="0"/>
          </a:p>
        </p:txBody>
      </p:sp>
      <p:sp>
        <p:nvSpPr>
          <p:cNvPr id="10" name="Textfeld 9"/>
          <p:cNvSpPr txBox="1"/>
          <p:nvPr/>
        </p:nvSpPr>
        <p:spPr>
          <a:xfrm>
            <a:off x="4077116" y="2996954"/>
            <a:ext cx="773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moi</a:t>
            </a:r>
            <a:endParaRPr lang="fr-FR" dirty="0"/>
          </a:p>
        </p:txBody>
      </p:sp>
      <p:sp>
        <p:nvSpPr>
          <p:cNvPr id="11" name="Textfeld 10"/>
          <p:cNvSpPr txBox="1"/>
          <p:nvPr/>
        </p:nvSpPr>
        <p:spPr>
          <a:xfrm>
            <a:off x="4076602" y="3438715"/>
            <a:ext cx="774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toi</a:t>
            </a:r>
            <a:endParaRPr lang="fr-FR" dirty="0"/>
          </a:p>
        </p:txBody>
      </p:sp>
      <p:sp>
        <p:nvSpPr>
          <p:cNvPr id="12" name="Textfeld 11"/>
          <p:cNvSpPr txBox="1"/>
          <p:nvPr/>
        </p:nvSpPr>
        <p:spPr>
          <a:xfrm>
            <a:off x="3908022" y="3936935"/>
            <a:ext cx="1111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lui/elle</a:t>
            </a:r>
            <a:endParaRPr lang="fr-FR" dirty="0"/>
          </a:p>
        </p:txBody>
      </p:sp>
      <p:sp>
        <p:nvSpPr>
          <p:cNvPr id="13" name="Textfeld 12"/>
          <p:cNvSpPr txBox="1"/>
          <p:nvPr/>
        </p:nvSpPr>
        <p:spPr>
          <a:xfrm>
            <a:off x="3941930" y="4488797"/>
            <a:ext cx="104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nous</a:t>
            </a:r>
            <a:endParaRPr lang="fr-FR" dirty="0"/>
          </a:p>
        </p:txBody>
      </p:sp>
      <p:sp>
        <p:nvSpPr>
          <p:cNvPr id="15" name="Textfeld 14"/>
          <p:cNvSpPr txBox="1"/>
          <p:nvPr/>
        </p:nvSpPr>
        <p:spPr>
          <a:xfrm>
            <a:off x="3941587" y="4950462"/>
            <a:ext cx="104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v</a:t>
            </a:r>
            <a:r>
              <a:rPr lang="fr-FR" sz="2400" dirty="0" smtClean="0"/>
              <a:t>ous</a:t>
            </a:r>
            <a:endParaRPr lang="fr-FR" dirty="0"/>
          </a:p>
        </p:txBody>
      </p:sp>
      <p:sp>
        <p:nvSpPr>
          <p:cNvPr id="20" name="Textfeld 19"/>
          <p:cNvSpPr txBox="1"/>
          <p:nvPr/>
        </p:nvSpPr>
        <p:spPr>
          <a:xfrm>
            <a:off x="3671557" y="541883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eux/elles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507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 rechteckige Legende 3"/>
          <p:cNvSpPr/>
          <p:nvPr/>
        </p:nvSpPr>
        <p:spPr>
          <a:xfrm>
            <a:off x="5004048" y="1301852"/>
            <a:ext cx="3384376" cy="400110"/>
          </a:xfrm>
          <a:prstGeom prst="wedgeRoundRectCallout">
            <a:avLst>
              <a:gd name="adj1" fmla="val 2931"/>
              <a:gd name="adj2" fmla="val -8209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L’emploi</a:t>
            </a:r>
            <a:endParaRPr lang="fr-FR" dirty="0"/>
          </a:p>
        </p:txBody>
      </p:sp>
      <p:sp>
        <p:nvSpPr>
          <p:cNvPr id="16" name="Textfeld 15"/>
          <p:cNvSpPr txBox="1"/>
          <p:nvPr/>
        </p:nvSpPr>
        <p:spPr>
          <a:xfrm>
            <a:off x="549168" y="2564326"/>
            <a:ext cx="828092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800" dirty="0" smtClean="0"/>
              <a:t>On utilise le pronom personnel disjoint:</a:t>
            </a:r>
          </a:p>
          <a:p>
            <a:pPr>
              <a:spcAft>
                <a:spcPts val="1200"/>
              </a:spcAft>
            </a:pPr>
            <a:r>
              <a:rPr lang="fr-FR" sz="2800" i="1" dirty="0" smtClean="0">
                <a:solidFill>
                  <a:srgbClr val="FF0000"/>
                </a:solidFill>
              </a:rPr>
              <a:t>	Il </a:t>
            </a:r>
            <a:r>
              <a:rPr lang="fr-FR" sz="2800" i="1" dirty="0">
                <a:solidFill>
                  <a:srgbClr val="FF0000"/>
                </a:solidFill>
              </a:rPr>
              <a:t>a eu une longue conversation avec eux.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ð"/>
            </a:pPr>
            <a:r>
              <a:rPr lang="fr-FR" sz="2800" dirty="0" smtClean="0"/>
              <a:t>après une préposition </a:t>
            </a:r>
          </a:p>
          <a:p>
            <a:pPr>
              <a:spcAft>
                <a:spcPts val="1200"/>
              </a:spcAft>
            </a:pPr>
            <a:r>
              <a:rPr lang="fr-FR" sz="2800" dirty="0"/>
              <a:t> </a:t>
            </a:r>
            <a:r>
              <a:rPr lang="fr-FR" sz="2800" dirty="0" smtClean="0"/>
              <a:t>	</a:t>
            </a:r>
            <a:r>
              <a:rPr lang="fr-FR" sz="2800" i="1" dirty="0" smtClean="0">
                <a:solidFill>
                  <a:srgbClr val="FF0000"/>
                </a:solidFill>
              </a:rPr>
              <a:t>Pauline</a:t>
            </a:r>
            <a:r>
              <a:rPr lang="fr-FR" sz="2800" i="1" dirty="0">
                <a:solidFill>
                  <a:srgbClr val="FF0000"/>
                </a:solidFill>
              </a:rPr>
              <a:t>, elle, ne connaît pas mes parents.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ð"/>
            </a:pPr>
            <a:r>
              <a:rPr lang="fr-FR" sz="2800" dirty="0" smtClean="0"/>
              <a:t>comme mise en relief </a:t>
            </a:r>
          </a:p>
          <a:p>
            <a:pPr>
              <a:spcAft>
                <a:spcPts val="1200"/>
              </a:spcAft>
            </a:pPr>
            <a:r>
              <a:rPr lang="fr-FR" sz="2800" i="1" dirty="0" smtClean="0">
                <a:solidFill>
                  <a:srgbClr val="FF0000"/>
                </a:solidFill>
              </a:rPr>
              <a:t>	Qui </a:t>
            </a:r>
            <a:r>
              <a:rPr lang="fr-FR" sz="2800" i="1" dirty="0">
                <a:solidFill>
                  <a:srgbClr val="FF0000"/>
                </a:solidFill>
              </a:rPr>
              <a:t>a une idée ? Toi ?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ð"/>
            </a:pPr>
            <a:r>
              <a:rPr lang="fr-FR" sz="2800" dirty="0" smtClean="0"/>
              <a:t>sans verbe</a:t>
            </a:r>
          </a:p>
          <a:p>
            <a:pPr>
              <a:spcAft>
                <a:spcPts val="1200"/>
              </a:spcAft>
            </a:pPr>
            <a:r>
              <a:rPr lang="fr-FR" sz="2800" dirty="0">
                <a:solidFill>
                  <a:srgbClr val="FF0000"/>
                </a:solidFill>
              </a:rPr>
              <a:t>	</a:t>
            </a:r>
            <a:endParaRPr lang="fr-FR" sz="2800" i="1" dirty="0">
              <a:solidFill>
                <a:srgbClr val="FF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9762" y="1301852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i="1" dirty="0" smtClean="0">
                <a:solidFill>
                  <a:srgbClr val="FF0000"/>
                </a:solidFill>
              </a:rPr>
              <a:t>l’emploi (m) – die </a:t>
            </a:r>
            <a:r>
              <a:rPr lang="fr-FR" sz="2000" i="1" dirty="0" err="1" smtClean="0">
                <a:solidFill>
                  <a:srgbClr val="FF0000"/>
                </a:solidFill>
              </a:rPr>
              <a:t>Verwendung</a:t>
            </a:r>
            <a:endParaRPr lang="fr-FR" sz="2000" i="1" dirty="0">
              <a:solidFill>
                <a:srgbClr val="FF0000"/>
              </a:solidFill>
            </a:endParaRPr>
          </a:p>
        </p:txBody>
      </p:sp>
      <p:cxnSp>
        <p:nvCxnSpPr>
          <p:cNvPr id="7" name="Gerader Verbinder 6"/>
          <p:cNvCxnSpPr/>
          <p:nvPr/>
        </p:nvCxnSpPr>
        <p:spPr>
          <a:xfrm>
            <a:off x="6084168" y="3573016"/>
            <a:ext cx="13681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971600" y="6165890"/>
            <a:ext cx="338437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2800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2753049" y="4725144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1060861" y="4931010"/>
            <a:ext cx="338437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2800" dirty="0"/>
          </a:p>
        </p:txBody>
      </p:sp>
      <p:cxnSp>
        <p:nvCxnSpPr>
          <p:cNvPr id="17" name="Gerader Verbinder 16"/>
          <p:cNvCxnSpPr/>
          <p:nvPr/>
        </p:nvCxnSpPr>
        <p:spPr>
          <a:xfrm>
            <a:off x="3851920" y="5877272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08445" y="3733873"/>
            <a:ext cx="338437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421452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ellenform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191</Words>
  <Application>Microsoft Office PowerPoint</Application>
  <PresentationFormat>Bildschirmpräsentation (4:3)</PresentationFormat>
  <Paragraphs>67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Candara</vt:lpstr>
      <vt:lpstr>Symbol</vt:lpstr>
      <vt:lpstr>Wingdings</vt:lpstr>
      <vt:lpstr>Wellenform</vt:lpstr>
      <vt:lpstr>Les pronoms personnels disjoints</vt:lpstr>
      <vt:lpstr>Les pronoms</vt:lpstr>
      <vt:lpstr>PowerPoint-Präsentation</vt:lpstr>
      <vt:lpstr>Les pronoms personnels conjoints</vt:lpstr>
      <vt:lpstr>Le pronom personnel disjoint</vt:lpstr>
      <vt:lpstr>Exemples</vt:lpstr>
      <vt:lpstr>Les formes</vt:lpstr>
      <vt:lpstr>L’emploi</vt:lpstr>
    </vt:vector>
  </TitlesOfParts>
  <Company>SVA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pronoms</dc:title>
  <dc:creator>Günther Sarah</dc:creator>
  <cp:lastModifiedBy>Niobe</cp:lastModifiedBy>
  <cp:revision>75</cp:revision>
  <dcterms:created xsi:type="dcterms:W3CDTF">2015-09-28T13:16:48Z</dcterms:created>
  <dcterms:modified xsi:type="dcterms:W3CDTF">2016-01-27T11:37:11Z</dcterms:modified>
</cp:coreProperties>
</file>