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00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8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485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29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102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9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2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719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30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874EA2-0F40-4304-9622-D01DDC0E5D72}" type="datetimeFigureOut">
              <a:rPr lang="de-DE" smtClean="0"/>
              <a:t>22.09.2016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F83B791-BF11-434E-A0FA-EF9CF652A34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9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95131" y="2276061"/>
            <a:ext cx="10363200" cy="1780108"/>
          </a:xfrm>
        </p:spPr>
        <p:txBody>
          <a:bodyPr>
            <a:normAutofit/>
          </a:bodyPr>
          <a:lstStyle/>
          <a:p>
            <a:r>
              <a:rPr lang="fr-FR" sz="6000" dirty="0"/>
              <a:t>La </a:t>
            </a:r>
            <a:r>
              <a:rPr lang="fr-FR" sz="6000" dirty="0" smtClean="0"/>
              <a:t>proposition </a:t>
            </a:r>
            <a:r>
              <a:rPr lang="fr-FR" sz="6000" dirty="0"/>
              <a:t>conditionnelle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09531" y="4231862"/>
            <a:ext cx="8534400" cy="697947"/>
          </a:xfrm>
        </p:spPr>
        <p:txBody>
          <a:bodyPr>
            <a:normAutofit/>
          </a:bodyPr>
          <a:lstStyle/>
          <a:p>
            <a:r>
              <a:rPr lang="de-DE" sz="3200" dirty="0"/>
              <a:t>si-Sätze</a:t>
            </a:r>
          </a:p>
        </p:txBody>
      </p:sp>
    </p:spTree>
    <p:extLst>
      <p:ext uri="{BB962C8B-B14F-4D97-AF65-F5344CB8AC3E}">
        <p14:creationId xmlns:p14="http://schemas.microsoft.com/office/powerpoint/2010/main" val="56970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Exemples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09599" y="2585106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fr-FR" sz="2400" dirty="0"/>
              <a:t>Si tu vas voir ton copain, tu peux lui rapporter son livre.  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599" y="2000331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Traduis les phrases suivantes: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901148" y="3047555"/>
            <a:ext cx="10681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Wenn du zu deinem Freund gehst, kannst du ihm sein Buch zurückbringen.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16833" y="3705770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fr-FR" sz="2400" dirty="0"/>
              <a:t>S’il ne t’avait pas donné son livre, tu n’aurais pas pu faire les devoirs.  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08382" y="4167435"/>
            <a:ext cx="10681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Wenn er dir sein Buch nicht gegeben hätte, hättest du die Hausaufgaben nicht machen können.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09599" y="5194983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3"/>
            </a:pPr>
            <a:r>
              <a:rPr lang="fr-FR" sz="2400" dirty="0"/>
              <a:t>S’il faisait beau, tu pourrais prendre le vélo.   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901148" y="5657432"/>
            <a:ext cx="10681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Wenn gutes Wetter wäre, könntest du das Fahrrad nehmen.</a:t>
            </a:r>
          </a:p>
        </p:txBody>
      </p:sp>
    </p:spTree>
    <p:extLst>
      <p:ext uri="{BB962C8B-B14F-4D97-AF65-F5344CB8AC3E}">
        <p14:creationId xmlns:p14="http://schemas.microsoft.com/office/powerpoint/2010/main" val="300018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Les conditions réelles et irréelles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09599" y="2585106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/>
            </a:pPr>
            <a:r>
              <a:rPr lang="fr-FR" sz="2400">
                <a:solidFill>
                  <a:srgbClr val="FF0000"/>
                </a:solidFill>
              </a:rPr>
              <a:t> Si</a:t>
            </a:r>
            <a:r>
              <a:rPr lang="fr-FR" sz="2400"/>
              <a:t> </a:t>
            </a:r>
            <a:r>
              <a:rPr lang="fr-FR" sz="2400" dirty="0"/>
              <a:t>tu </a:t>
            </a:r>
            <a:r>
              <a:rPr lang="fr-FR" sz="2400" dirty="0">
                <a:solidFill>
                  <a:srgbClr val="FF0000"/>
                </a:solidFill>
              </a:rPr>
              <a:t>vas</a:t>
            </a:r>
            <a:r>
              <a:rPr lang="fr-FR" sz="2400" dirty="0"/>
              <a:t> voir ton copain, tu </a:t>
            </a:r>
            <a:r>
              <a:rPr lang="fr-FR" sz="2400" dirty="0">
                <a:solidFill>
                  <a:schemeClr val="tx2"/>
                </a:solidFill>
              </a:rPr>
              <a:t>peux</a:t>
            </a:r>
            <a:r>
              <a:rPr lang="fr-FR" sz="2400" dirty="0"/>
              <a:t> lui rapporter son livre.  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599" y="2061886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Classe les exemples dans le tableau 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9597" y="3026343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S’</a:t>
            </a:r>
            <a:r>
              <a:rPr lang="fr-FR" sz="2400" dirty="0"/>
              <a:t>il ne t’</a:t>
            </a:r>
            <a:r>
              <a:rPr lang="fr-FR" sz="2400" dirty="0">
                <a:solidFill>
                  <a:srgbClr val="FF0000"/>
                </a:solidFill>
              </a:rPr>
              <a:t>avait</a:t>
            </a:r>
            <a:r>
              <a:rPr lang="fr-FR" sz="2400" dirty="0"/>
              <a:t> pas </a:t>
            </a:r>
            <a:r>
              <a:rPr lang="fr-FR" sz="2400" dirty="0">
                <a:solidFill>
                  <a:srgbClr val="FF0000"/>
                </a:solidFill>
              </a:rPr>
              <a:t>donné</a:t>
            </a:r>
            <a:r>
              <a:rPr lang="fr-FR" sz="2400" dirty="0"/>
              <a:t> son livre, tu n’</a:t>
            </a:r>
            <a:r>
              <a:rPr lang="fr-FR" sz="2400" dirty="0">
                <a:solidFill>
                  <a:schemeClr val="tx2"/>
                </a:solidFill>
              </a:rPr>
              <a:t>aurais</a:t>
            </a:r>
            <a:r>
              <a:rPr lang="fr-FR" sz="2400" dirty="0"/>
              <a:t> pas </a:t>
            </a:r>
            <a:r>
              <a:rPr lang="fr-FR" sz="2400" dirty="0">
                <a:solidFill>
                  <a:schemeClr val="tx2"/>
                </a:solidFill>
              </a:rPr>
              <a:t>pu</a:t>
            </a:r>
            <a:r>
              <a:rPr lang="fr-FR" sz="2400" dirty="0"/>
              <a:t> faire les devoirs.   </a:t>
            </a:r>
          </a:p>
        </p:txBody>
      </p:sp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155090"/>
              </p:ext>
            </p:extLst>
          </p:nvPr>
        </p:nvGraphicFramePr>
        <p:xfrm>
          <a:off x="413024" y="4319116"/>
          <a:ext cx="1136595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9888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5766062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</a:tblGrid>
              <a:tr h="897100">
                <a:tc>
                  <a:txBody>
                    <a:bodyPr/>
                    <a:lstStyle/>
                    <a:p>
                      <a:pPr algn="ctr"/>
                      <a:r>
                        <a:rPr lang="fr-FR" sz="2800" noProof="0" dirty="0">
                          <a:solidFill>
                            <a:schemeClr val="bg1"/>
                          </a:solidFill>
                        </a:rPr>
                        <a:t>Condition réelle</a:t>
                      </a:r>
                    </a:p>
                    <a:p>
                      <a:pPr algn="ctr"/>
                      <a:r>
                        <a:rPr lang="fr-FR" sz="2800" noProof="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fr-FR" sz="2800" noProof="0" dirty="0" err="1">
                          <a:solidFill>
                            <a:schemeClr val="bg1"/>
                          </a:solidFill>
                        </a:rPr>
                        <a:t>erfüllbare</a:t>
                      </a:r>
                      <a:r>
                        <a:rPr lang="fr-FR" sz="2800" baseline="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2800" baseline="0" noProof="0" dirty="0" err="1">
                          <a:solidFill>
                            <a:schemeClr val="bg1"/>
                          </a:solidFill>
                        </a:rPr>
                        <a:t>Bedingung</a:t>
                      </a:r>
                      <a:r>
                        <a:rPr lang="fr-FR" sz="2800" baseline="0" noProof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fr-FR" sz="28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noProof="0" dirty="0"/>
                        <a:t>Condition</a:t>
                      </a:r>
                      <a:r>
                        <a:rPr lang="fr-FR" sz="2800" baseline="0" noProof="0" dirty="0"/>
                        <a:t> irréelle</a:t>
                      </a:r>
                    </a:p>
                    <a:p>
                      <a:pPr algn="ctr"/>
                      <a:r>
                        <a:rPr lang="fr-FR" sz="2800" baseline="0" noProof="0" dirty="0"/>
                        <a:t>(</a:t>
                      </a:r>
                      <a:r>
                        <a:rPr lang="fr-FR" sz="2800" baseline="0" noProof="0" dirty="0" err="1"/>
                        <a:t>nicht</a:t>
                      </a:r>
                      <a:r>
                        <a:rPr lang="fr-FR" sz="2800" baseline="0" noProof="0" dirty="0"/>
                        <a:t> </a:t>
                      </a:r>
                      <a:r>
                        <a:rPr lang="fr-FR" sz="2800" baseline="0" noProof="0" dirty="0" err="1"/>
                        <a:t>erfüllte</a:t>
                      </a:r>
                      <a:r>
                        <a:rPr lang="fr-FR" sz="2800" baseline="0" noProof="0" dirty="0"/>
                        <a:t> </a:t>
                      </a:r>
                      <a:r>
                        <a:rPr lang="fr-FR" sz="2800" baseline="0" noProof="0" dirty="0" err="1"/>
                        <a:t>Bedingung</a:t>
                      </a:r>
                      <a:r>
                        <a:rPr lang="fr-FR" sz="2800" baseline="0" noProof="0" dirty="0"/>
                        <a:t>)</a:t>
                      </a:r>
                      <a:endParaRPr lang="fr-FR" sz="2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932880">
                <a:tc>
                  <a:txBody>
                    <a:bodyPr/>
                    <a:lstStyle/>
                    <a:p>
                      <a:endParaRPr lang="fr-FR" noProof="0" dirty="0"/>
                    </a:p>
                    <a:p>
                      <a:endParaRPr lang="fr-FR" noProof="0" dirty="0"/>
                    </a:p>
                    <a:p>
                      <a:endParaRPr lang="fr-FR" noProof="0" dirty="0"/>
                    </a:p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</a:tbl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609597" y="3496790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3"/>
            </a:pPr>
            <a:r>
              <a:rPr lang="fr-FR" sz="2400" dirty="0">
                <a:solidFill>
                  <a:srgbClr val="FF0000"/>
                </a:solidFill>
              </a:rPr>
              <a:t> S’</a:t>
            </a:r>
            <a:r>
              <a:rPr lang="fr-FR" sz="2400" dirty="0"/>
              <a:t>il </a:t>
            </a:r>
            <a:r>
              <a:rPr lang="fr-FR" sz="2400" dirty="0">
                <a:solidFill>
                  <a:srgbClr val="FF0000"/>
                </a:solidFill>
              </a:rPr>
              <a:t>faisait</a:t>
            </a:r>
            <a:r>
              <a:rPr lang="fr-FR" sz="2400" dirty="0"/>
              <a:t> beau, tu </a:t>
            </a:r>
            <a:r>
              <a:rPr lang="fr-FR" sz="2400" dirty="0">
                <a:solidFill>
                  <a:schemeClr val="tx2"/>
                </a:solidFill>
              </a:rPr>
              <a:t>pourrais</a:t>
            </a:r>
            <a:r>
              <a:rPr lang="fr-FR" sz="2400" dirty="0"/>
              <a:t> prendre le vélo.   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09597" y="5313166"/>
            <a:ext cx="4110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vas</a:t>
            </a:r>
            <a:r>
              <a:rPr lang="fr-FR" sz="2400" dirty="0"/>
              <a:t> voir ton copain…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6268278" y="5360628"/>
            <a:ext cx="556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S’</a:t>
            </a:r>
            <a:r>
              <a:rPr lang="fr-FR" sz="2400" dirty="0"/>
              <a:t>il ne t’</a:t>
            </a:r>
            <a:r>
              <a:rPr lang="fr-FR" sz="2400" dirty="0">
                <a:solidFill>
                  <a:srgbClr val="FF0000"/>
                </a:solidFill>
              </a:rPr>
              <a:t>avait</a:t>
            </a:r>
            <a:r>
              <a:rPr lang="fr-FR" sz="2400" dirty="0"/>
              <a:t> pas </a:t>
            </a:r>
            <a:r>
              <a:rPr lang="fr-FR" sz="2400" dirty="0">
                <a:solidFill>
                  <a:srgbClr val="FF0000"/>
                </a:solidFill>
              </a:rPr>
              <a:t>donné</a:t>
            </a:r>
            <a:r>
              <a:rPr lang="fr-FR" sz="2400" dirty="0"/>
              <a:t> son livre…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6268278" y="5896273"/>
            <a:ext cx="3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3"/>
            </a:pPr>
            <a:r>
              <a:rPr lang="fr-FR" sz="2400">
                <a:solidFill>
                  <a:srgbClr val="FF0000"/>
                </a:solidFill>
              </a:rPr>
              <a:t> S’</a:t>
            </a:r>
            <a:r>
              <a:rPr lang="fr-FR" sz="2400"/>
              <a:t>il </a:t>
            </a:r>
            <a:r>
              <a:rPr lang="fr-FR" sz="2400" dirty="0">
                <a:solidFill>
                  <a:srgbClr val="FF0000"/>
                </a:solidFill>
              </a:rPr>
              <a:t>faisait</a:t>
            </a:r>
            <a:r>
              <a:rPr lang="fr-FR" sz="2400" dirty="0"/>
              <a:t> beau…</a:t>
            </a:r>
          </a:p>
        </p:txBody>
      </p:sp>
    </p:spTree>
    <p:extLst>
      <p:ext uri="{BB962C8B-B14F-4D97-AF65-F5344CB8AC3E}">
        <p14:creationId xmlns:p14="http://schemas.microsoft.com/office/powerpoint/2010/main" val="73541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810694"/>
              </p:ext>
            </p:extLst>
          </p:nvPr>
        </p:nvGraphicFramePr>
        <p:xfrm>
          <a:off x="459405" y="4057312"/>
          <a:ext cx="11401290" cy="25998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6953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300797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561421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2269535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897100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400" noProof="0">
                          <a:solidFill>
                            <a:srgbClr val="FF0000"/>
                          </a:solidFill>
                        </a:rPr>
                        <a:t>réelle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 (si)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Conséquence possible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932880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le présent/</a:t>
                      </a:r>
                    </a:p>
                    <a:p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dans le futur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 le présent/</a:t>
                      </a:r>
                    </a:p>
                    <a:p>
                      <a:pPr algn="r"/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dans le futur</a:t>
                      </a:r>
                      <a:endParaRPr lang="fr-FR" sz="2400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769879">
                <a:tc>
                  <a:txBody>
                    <a:bodyPr/>
                    <a:lstStyle/>
                    <a:p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réelle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4558" y="2061885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Classe les exemples dans le tableau 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9598" y="3493024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3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lui</a:t>
            </a:r>
            <a:r>
              <a:rPr lang="fr-FR" sz="2400" dirty="0">
                <a:solidFill>
                  <a:srgbClr val="FF0000"/>
                </a:solidFill>
              </a:rPr>
              <a:t> rapportes </a:t>
            </a:r>
            <a:r>
              <a:rPr lang="fr-FR" sz="2400" dirty="0"/>
              <a:t>son livre, il t’en </a:t>
            </a:r>
            <a:r>
              <a:rPr lang="fr-FR" sz="2400" dirty="0">
                <a:solidFill>
                  <a:schemeClr val="tx2"/>
                </a:solidFill>
              </a:rPr>
              <a:t>donnera</a:t>
            </a:r>
            <a:r>
              <a:rPr lang="fr-FR" sz="2400" dirty="0"/>
              <a:t> un autre.   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09597" y="3038805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as lu</a:t>
            </a:r>
            <a:r>
              <a:rPr lang="fr-FR" sz="2400" dirty="0"/>
              <a:t> le livre, tu </a:t>
            </a:r>
            <a:r>
              <a:rPr lang="fr-FR" sz="2400" dirty="0">
                <a:solidFill>
                  <a:schemeClr val="tx2"/>
                </a:solidFill>
              </a:rPr>
              <a:t>as </a:t>
            </a:r>
            <a:r>
              <a:rPr lang="fr-FR" sz="2400" dirty="0"/>
              <a:t>certainement</a:t>
            </a:r>
            <a:r>
              <a:rPr lang="fr-FR" sz="2400" dirty="0">
                <a:solidFill>
                  <a:schemeClr val="tx2"/>
                </a:solidFill>
              </a:rPr>
              <a:t> compris</a:t>
            </a:r>
            <a:r>
              <a:rPr lang="fr-FR" sz="2400" dirty="0"/>
              <a:t> son amour pour cet auteur.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09599" y="2585106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arenR"/>
            </a:pPr>
            <a:r>
              <a:rPr lang="fr-FR" sz="2400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</a:t>
            </a:r>
            <a:r>
              <a:rPr lang="fr-FR" sz="2400" dirty="0">
                <a:solidFill>
                  <a:srgbClr val="FF0000"/>
                </a:solidFill>
              </a:rPr>
              <a:t>vas</a:t>
            </a:r>
            <a:r>
              <a:rPr lang="fr-FR" sz="2400" dirty="0"/>
              <a:t> voir ton copain, tu </a:t>
            </a:r>
            <a:r>
              <a:rPr lang="fr-FR" sz="2400" dirty="0">
                <a:solidFill>
                  <a:schemeClr val="tx2"/>
                </a:solidFill>
              </a:rPr>
              <a:t>peux</a:t>
            </a:r>
            <a:r>
              <a:rPr lang="fr-FR" sz="2400" dirty="0"/>
              <a:t> lui rapporter son livre.   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963479" y="5026786"/>
            <a:ext cx="388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peux</a:t>
            </a:r>
            <a:r>
              <a:rPr lang="fr-FR" sz="2000" dirty="0"/>
              <a:t> lui rapporter son livre.   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776330" y="5043401"/>
            <a:ext cx="318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vas</a:t>
            </a:r>
            <a:r>
              <a:rPr lang="fr-FR" sz="2000" dirty="0"/>
              <a:t> voir ton copain…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963479" y="5936747"/>
            <a:ext cx="3591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as </a:t>
            </a:r>
            <a:r>
              <a:rPr lang="fr-FR" sz="2000" dirty="0"/>
              <a:t>certainement</a:t>
            </a:r>
            <a:r>
              <a:rPr lang="fr-FR" sz="2000" dirty="0">
                <a:solidFill>
                  <a:schemeClr val="tx2"/>
                </a:solidFill>
              </a:rPr>
              <a:t> compris</a:t>
            </a:r>
            <a:r>
              <a:rPr lang="fr-FR" sz="2000" dirty="0"/>
              <a:t> son amour pour cet auteur.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3564838" y="5939522"/>
            <a:ext cx="2398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 lu</a:t>
            </a:r>
            <a:r>
              <a:rPr lang="fr-FR" sz="2000" dirty="0"/>
              <a:t> le livre...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963479" y="5443511"/>
            <a:ext cx="3200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…il t’en </a:t>
            </a:r>
            <a:r>
              <a:rPr lang="fr-FR" sz="2000" dirty="0">
                <a:solidFill>
                  <a:schemeClr val="tx2"/>
                </a:solidFill>
              </a:rPr>
              <a:t>donnera</a:t>
            </a:r>
            <a:r>
              <a:rPr lang="fr-FR" sz="2000" dirty="0"/>
              <a:t> un autre.   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660373" y="5429671"/>
            <a:ext cx="341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lui</a:t>
            </a:r>
            <a:r>
              <a:rPr lang="fr-FR" sz="2000" dirty="0">
                <a:solidFill>
                  <a:srgbClr val="FF0000"/>
                </a:solidFill>
              </a:rPr>
              <a:t> rapportes </a:t>
            </a:r>
            <a:r>
              <a:rPr lang="fr-FR" sz="2000" dirty="0"/>
              <a:t>son livre…</a:t>
            </a:r>
          </a:p>
        </p:txBody>
      </p:sp>
    </p:spTree>
    <p:extLst>
      <p:ext uri="{BB962C8B-B14F-4D97-AF65-F5344CB8AC3E}">
        <p14:creationId xmlns:p14="http://schemas.microsoft.com/office/powerpoint/2010/main" val="124936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712880"/>
              </p:ext>
            </p:extLst>
          </p:nvPr>
        </p:nvGraphicFramePr>
        <p:xfrm>
          <a:off x="496956" y="3172616"/>
          <a:ext cx="11198087" cy="331495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744818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5453269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</a:tblGrid>
              <a:tr h="649356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1460384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1205213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réelle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57810" y="2590003"/>
            <a:ext cx="1124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Quels temps sont utilisés dans les </a:t>
            </a:r>
            <a:r>
              <a:rPr lang="fr-FR" sz="2800" b="1" dirty="0" smtClean="0"/>
              <a:t>propositions </a:t>
            </a:r>
            <a:r>
              <a:rPr lang="fr-FR" sz="2800" b="1" dirty="0"/>
              <a:t>conditionnelles </a:t>
            </a:r>
            <a:r>
              <a:rPr lang="fr-FR" sz="2800" b="1" dirty="0">
                <a:solidFill>
                  <a:srgbClr val="FF0000"/>
                </a:solidFill>
              </a:rPr>
              <a:t>réelles</a:t>
            </a:r>
            <a:r>
              <a:rPr lang="fr-FR" sz="2800" b="1" dirty="0"/>
              <a:t> ?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46210" y="4309626"/>
            <a:ext cx="1982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présent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46210" y="5558812"/>
            <a:ext cx="3184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passé composé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056893" y="5617614"/>
            <a:ext cx="254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tx2"/>
                </a:solidFill>
              </a:rPr>
              <a:t>passé composé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10169389" y="3938185"/>
            <a:ext cx="143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tx2"/>
                </a:solidFill>
              </a:rPr>
              <a:t>présent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0507909" y="4571236"/>
            <a:ext cx="1093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tx2"/>
                </a:solidFill>
              </a:rPr>
              <a:t>futur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286767" y="3986898"/>
            <a:ext cx="3789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peux</a:t>
            </a:r>
            <a:r>
              <a:rPr lang="fr-FR" sz="2000" dirty="0"/>
              <a:t> lui rapporter son livre.   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224172" y="3989775"/>
            <a:ext cx="3062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vas</a:t>
            </a:r>
            <a:r>
              <a:rPr lang="fr-FR" sz="2000" dirty="0"/>
              <a:t> voir ton copain…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6321105" y="5404222"/>
            <a:ext cx="2883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as </a:t>
            </a:r>
            <a:r>
              <a:rPr lang="fr-FR" sz="2000" dirty="0"/>
              <a:t>certainement</a:t>
            </a:r>
            <a:r>
              <a:rPr lang="fr-FR" sz="2000" dirty="0">
                <a:solidFill>
                  <a:schemeClr val="tx2"/>
                </a:solidFill>
              </a:rPr>
              <a:t> compris</a:t>
            </a:r>
            <a:r>
              <a:rPr lang="fr-FR" sz="2000" dirty="0"/>
              <a:t> son amour pour cet auteur.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924086" y="5392560"/>
            <a:ext cx="2262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</a:t>
            </a:r>
            <a:r>
              <a:rPr lang="fr-FR" sz="2000" dirty="0">
                <a:solidFill>
                  <a:srgbClr val="FF0000"/>
                </a:solidFill>
              </a:rPr>
              <a:t>as lu</a:t>
            </a:r>
            <a:r>
              <a:rPr lang="fr-FR" sz="2000" dirty="0"/>
              <a:t> le livre...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286767" y="4697662"/>
            <a:ext cx="3815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…il t’en </a:t>
            </a:r>
            <a:r>
              <a:rPr lang="fr-FR" sz="2000" dirty="0">
                <a:solidFill>
                  <a:schemeClr val="tx2"/>
                </a:solidFill>
              </a:rPr>
              <a:t>donnera</a:t>
            </a:r>
            <a:r>
              <a:rPr lang="fr-FR" sz="2000" dirty="0"/>
              <a:t> un autre.   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2875722" y="4697661"/>
            <a:ext cx="341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Si</a:t>
            </a:r>
            <a:r>
              <a:rPr lang="fr-FR" sz="2000" dirty="0"/>
              <a:t> tu lui</a:t>
            </a:r>
            <a:r>
              <a:rPr lang="fr-FR" sz="2000" dirty="0">
                <a:solidFill>
                  <a:srgbClr val="FF0000"/>
                </a:solidFill>
              </a:rPr>
              <a:t> rapportes </a:t>
            </a:r>
            <a:r>
              <a:rPr lang="fr-FR" sz="2000" dirty="0"/>
              <a:t>son livre…</a:t>
            </a:r>
          </a:p>
        </p:txBody>
      </p:sp>
    </p:spTree>
    <p:extLst>
      <p:ext uri="{BB962C8B-B14F-4D97-AF65-F5344CB8AC3E}">
        <p14:creationId xmlns:p14="http://schemas.microsoft.com/office/powerpoint/2010/main" val="24527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49598"/>
              </p:ext>
            </p:extLst>
          </p:nvPr>
        </p:nvGraphicFramePr>
        <p:xfrm>
          <a:off x="459405" y="3818772"/>
          <a:ext cx="11401290" cy="27762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69537">
                  <a:extLst>
                    <a:ext uri="{9D8B030D-6E8A-4147-A177-3AD203B41FA5}">
                      <a16:colId xmlns:a16="http://schemas.microsoft.com/office/drawing/2014/main" xmlns="" val="1266762453"/>
                    </a:ext>
                  </a:extLst>
                </a:gridCol>
                <a:gridCol w="3470152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392066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  <a:gridCol w="2269535">
                  <a:extLst>
                    <a:ext uri="{9D8B030D-6E8A-4147-A177-3AD203B41FA5}">
                      <a16:colId xmlns:a16="http://schemas.microsoft.com/office/drawing/2014/main" xmlns="" val="4004745015"/>
                    </a:ext>
                  </a:extLst>
                </a:gridCol>
              </a:tblGrid>
              <a:tr h="712948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Condition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irréelle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 </a:t>
                      </a:r>
                      <a:r>
                        <a:rPr lang="fr-FR" sz="2000" noProof="0" dirty="0">
                          <a:solidFill>
                            <a:srgbClr val="FF0000"/>
                          </a:solidFill>
                        </a:rPr>
                        <a:t>(si)</a:t>
                      </a:r>
                      <a:endParaRPr lang="fr-FR" sz="240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Conséquence</a:t>
                      </a:r>
                    </a:p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irréelle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885485">
                <a:tc>
                  <a:txBody>
                    <a:bodyPr/>
                    <a:lstStyle/>
                    <a:p>
                      <a:pPr algn="l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non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réalisée</a:t>
                      </a:r>
                      <a:endParaRPr lang="fr-FR" sz="2400" baseline="0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</a:t>
                      </a:r>
                      <a:r>
                        <a:rPr lang="fr-FR" sz="2400" baseline="0" noProof="0" dirty="0">
                          <a:solidFill>
                            <a:schemeClr val="tx2"/>
                          </a:solidFill>
                        </a:rPr>
                        <a:t> le présent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1067784">
                <a:tc>
                  <a:txBody>
                    <a:bodyPr/>
                    <a:lstStyle/>
                    <a:p>
                      <a:pPr algn="l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non</a:t>
                      </a:r>
                      <a:r>
                        <a:rPr lang="fr-FR" sz="2400" baseline="0" noProof="0" dirty="0">
                          <a:solidFill>
                            <a:srgbClr val="FF0000"/>
                          </a:solidFill>
                        </a:rPr>
                        <a:t> réalisable (</a:t>
                      </a:r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dans le passé)</a:t>
                      </a:r>
                    </a:p>
                  </a:txBody>
                  <a:tcPr anchor="ctr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dans le passé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irréelle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599" y="2585106"/>
            <a:ext cx="1097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400" dirty="0">
                <a:solidFill>
                  <a:srgbClr val="FF0000"/>
                </a:solidFill>
              </a:rPr>
              <a:t>S’</a:t>
            </a:r>
            <a:r>
              <a:rPr lang="fr-FR" sz="2400" dirty="0"/>
              <a:t>il ne t’</a:t>
            </a:r>
            <a:r>
              <a:rPr lang="fr-FR" sz="2400" dirty="0">
                <a:solidFill>
                  <a:srgbClr val="FF0000"/>
                </a:solidFill>
              </a:rPr>
              <a:t>avait</a:t>
            </a:r>
            <a:r>
              <a:rPr lang="fr-FR" sz="2400" dirty="0"/>
              <a:t> pas </a:t>
            </a:r>
            <a:r>
              <a:rPr lang="fr-FR" sz="2400" dirty="0">
                <a:solidFill>
                  <a:srgbClr val="FF0000"/>
                </a:solidFill>
              </a:rPr>
              <a:t>donné</a:t>
            </a:r>
            <a:r>
              <a:rPr lang="fr-FR" sz="2400" dirty="0"/>
              <a:t> son livre, tu n’</a:t>
            </a:r>
            <a:r>
              <a:rPr lang="fr-FR" sz="2400" dirty="0">
                <a:solidFill>
                  <a:schemeClr val="tx2"/>
                </a:solidFill>
              </a:rPr>
              <a:t>aurais</a:t>
            </a:r>
            <a:r>
              <a:rPr lang="fr-FR" sz="2400" dirty="0"/>
              <a:t> pas </a:t>
            </a:r>
            <a:r>
              <a:rPr lang="fr-FR" sz="2400" dirty="0">
                <a:solidFill>
                  <a:schemeClr val="tx2"/>
                </a:solidFill>
              </a:rPr>
              <a:t>pu</a:t>
            </a:r>
            <a:r>
              <a:rPr lang="fr-FR" sz="2400" dirty="0"/>
              <a:t> faire les devoirs.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38540" y="2035995"/>
            <a:ext cx="10880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Classe les exemples dans le tableau 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9599" y="3099293"/>
            <a:ext cx="10972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arenR" startAt="2"/>
            </a:pPr>
            <a:r>
              <a:rPr lang="fr-FR" sz="2400" dirty="0">
                <a:solidFill>
                  <a:srgbClr val="FF0000"/>
                </a:solidFill>
              </a:rPr>
              <a:t>S’</a:t>
            </a:r>
            <a:r>
              <a:rPr lang="fr-FR" sz="2400" dirty="0"/>
              <a:t>il </a:t>
            </a:r>
            <a:r>
              <a:rPr lang="fr-FR" sz="2400" dirty="0">
                <a:solidFill>
                  <a:srgbClr val="FF0000"/>
                </a:solidFill>
              </a:rPr>
              <a:t>faisait</a:t>
            </a:r>
            <a:r>
              <a:rPr lang="fr-FR" sz="2400" dirty="0"/>
              <a:t> beau, tu </a:t>
            </a:r>
            <a:r>
              <a:rPr lang="fr-FR" sz="2400" dirty="0">
                <a:solidFill>
                  <a:schemeClr val="tx2"/>
                </a:solidFill>
              </a:rPr>
              <a:t>pourrais</a:t>
            </a:r>
            <a:r>
              <a:rPr lang="fr-FR" sz="2400" dirty="0"/>
              <a:t> prendre le vélo.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833754" y="5788577"/>
            <a:ext cx="3326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S’</a:t>
            </a:r>
            <a:r>
              <a:rPr lang="fr-FR" sz="2000" dirty="0"/>
              <a:t>il ne t’</a:t>
            </a:r>
            <a:r>
              <a:rPr lang="fr-FR" sz="2000" dirty="0">
                <a:solidFill>
                  <a:srgbClr val="FF0000"/>
                </a:solidFill>
              </a:rPr>
              <a:t>avait</a:t>
            </a:r>
            <a:r>
              <a:rPr lang="fr-FR" sz="2000" dirty="0"/>
              <a:t> pas </a:t>
            </a:r>
            <a:r>
              <a:rPr lang="fr-FR" sz="2000" dirty="0">
                <a:solidFill>
                  <a:srgbClr val="FF0000"/>
                </a:solidFill>
              </a:rPr>
              <a:t>donné</a:t>
            </a:r>
            <a:r>
              <a:rPr lang="fr-FR" sz="2000" dirty="0"/>
              <a:t> son livre…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160050" y="5788577"/>
            <a:ext cx="3275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n’</a:t>
            </a:r>
            <a:r>
              <a:rPr lang="fr-FR" sz="2000" dirty="0">
                <a:solidFill>
                  <a:schemeClr val="tx2"/>
                </a:solidFill>
              </a:rPr>
              <a:t>aurais</a:t>
            </a:r>
            <a:r>
              <a:rPr lang="fr-FR" sz="2000" dirty="0"/>
              <a:t> pas </a:t>
            </a:r>
            <a:r>
              <a:rPr lang="fr-FR" sz="2000" dirty="0">
                <a:solidFill>
                  <a:schemeClr val="tx2"/>
                </a:solidFill>
              </a:rPr>
              <a:t>pu</a:t>
            </a:r>
            <a:r>
              <a:rPr lang="fr-FR" sz="2000" dirty="0"/>
              <a:t> faire les devoirs.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3701772" y="4905857"/>
            <a:ext cx="2458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S’</a:t>
            </a:r>
            <a:r>
              <a:rPr lang="fr-FR" sz="2000" dirty="0"/>
              <a:t>il </a:t>
            </a:r>
            <a:r>
              <a:rPr lang="fr-FR" sz="2000" dirty="0">
                <a:solidFill>
                  <a:srgbClr val="FF0000"/>
                </a:solidFill>
              </a:rPr>
              <a:t>faisait</a:t>
            </a:r>
            <a:r>
              <a:rPr lang="fr-FR" sz="2000" dirty="0"/>
              <a:t> beau...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160050" y="4905857"/>
            <a:ext cx="341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pourrais</a:t>
            </a:r>
            <a:r>
              <a:rPr lang="fr-FR" sz="2000" dirty="0"/>
              <a:t> prendre le vélo.</a:t>
            </a:r>
          </a:p>
        </p:txBody>
      </p:sp>
    </p:spTree>
    <p:extLst>
      <p:ext uri="{BB962C8B-B14F-4D97-AF65-F5344CB8AC3E}">
        <p14:creationId xmlns:p14="http://schemas.microsoft.com/office/powerpoint/2010/main" val="142284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311929"/>
              </p:ext>
            </p:extLst>
          </p:nvPr>
        </p:nvGraphicFramePr>
        <p:xfrm>
          <a:off x="496956" y="3172617"/>
          <a:ext cx="11198087" cy="275942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4001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5864086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</a:tblGrid>
              <a:tr h="540536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1109446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1109446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La condition irréelle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57810" y="2537865"/>
            <a:ext cx="11415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Quels temps sont utilisés dans les </a:t>
            </a:r>
            <a:r>
              <a:rPr lang="fr-FR" sz="2800" b="1" dirty="0" smtClean="0"/>
              <a:t>propositions </a:t>
            </a:r>
            <a:r>
              <a:rPr lang="fr-FR" sz="2800" b="1" dirty="0"/>
              <a:t>conditionnelles </a:t>
            </a:r>
            <a:r>
              <a:rPr lang="fr-FR" sz="2800" b="1" dirty="0">
                <a:solidFill>
                  <a:srgbClr val="FF0000"/>
                </a:solidFill>
              </a:rPr>
              <a:t>irréelles</a:t>
            </a:r>
            <a:r>
              <a:rPr lang="fr-FR" sz="2800" b="1" dirty="0"/>
              <a:t> ?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34012" y="4052445"/>
            <a:ext cx="2877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imparfait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27152" y="5067079"/>
            <a:ext cx="31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plus-que-parfait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8515077" y="5067079"/>
            <a:ext cx="313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tx2"/>
                </a:solidFill>
              </a:rPr>
              <a:t>conditionnel passé</a:t>
            </a:r>
            <a:endParaRPr lang="fr-FR" sz="2400" dirty="0">
              <a:solidFill>
                <a:schemeClr val="tx2"/>
              </a:solidFill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6688536" y="5988742"/>
            <a:ext cx="2403773" cy="745400"/>
            <a:chOff x="6757478" y="5913807"/>
            <a:chExt cx="2403773" cy="745400"/>
          </a:xfrm>
        </p:grpSpPr>
        <p:sp>
          <p:nvSpPr>
            <p:cNvPr id="7" name="Legende mit Pfeil nach oben 6"/>
            <p:cNvSpPr/>
            <p:nvPr/>
          </p:nvSpPr>
          <p:spPr>
            <a:xfrm flipH="1">
              <a:off x="6762548" y="5913807"/>
              <a:ext cx="2398703" cy="688700"/>
            </a:xfrm>
            <a:prstGeom prst="upArrowCallou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6757478" y="6135987"/>
              <a:ext cx="2398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tx2"/>
                  </a:solidFill>
                </a:rPr>
                <a:t>temps en </a:t>
              </a:r>
              <a:r>
                <a:rPr lang="fr-FR" sz="2800" b="1" i="1" dirty="0">
                  <a:solidFill>
                    <a:schemeClr val="tx2"/>
                  </a:solidFill>
                </a:rPr>
                <a:t>-rais</a:t>
              </a:r>
              <a:endParaRPr lang="fr-FR" sz="2400" b="1" i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8174818" y="4052445"/>
            <a:ext cx="3474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tx2"/>
                </a:solidFill>
              </a:rPr>
              <a:t>conditionnel présent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684747" y="5052388"/>
            <a:ext cx="2278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S’</a:t>
            </a:r>
            <a:r>
              <a:rPr lang="fr-FR" sz="2000" dirty="0"/>
              <a:t>il ne t’</a:t>
            </a:r>
            <a:r>
              <a:rPr lang="fr-FR" sz="2000" dirty="0">
                <a:solidFill>
                  <a:srgbClr val="FF0000"/>
                </a:solidFill>
              </a:rPr>
              <a:t>avait</a:t>
            </a:r>
            <a:r>
              <a:rPr lang="fr-FR" sz="2000" dirty="0"/>
              <a:t> pas </a:t>
            </a:r>
            <a:r>
              <a:rPr lang="fr-FR" sz="2000" dirty="0">
                <a:solidFill>
                  <a:srgbClr val="FF0000"/>
                </a:solidFill>
              </a:rPr>
              <a:t>donné</a:t>
            </a:r>
            <a:r>
              <a:rPr lang="fr-FR" sz="2000" dirty="0"/>
              <a:t> son livre…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5837559" y="5052388"/>
            <a:ext cx="2631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n’</a:t>
            </a:r>
            <a:r>
              <a:rPr lang="fr-FR" sz="2000" dirty="0">
                <a:solidFill>
                  <a:schemeClr val="tx2"/>
                </a:solidFill>
              </a:rPr>
              <a:t>aurais</a:t>
            </a:r>
            <a:r>
              <a:rPr lang="fr-FR" sz="2000" dirty="0"/>
              <a:t> pas </a:t>
            </a:r>
            <a:r>
              <a:rPr lang="fr-FR" sz="2000" dirty="0">
                <a:solidFill>
                  <a:schemeClr val="tx2"/>
                </a:solidFill>
              </a:rPr>
              <a:t>pu</a:t>
            </a:r>
            <a:r>
              <a:rPr lang="fr-FR" sz="2000" dirty="0"/>
              <a:t> faire les devoirs.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780566" y="4007894"/>
            <a:ext cx="2458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>
                <a:solidFill>
                  <a:srgbClr val="FF0000"/>
                </a:solidFill>
              </a:rPr>
              <a:t>S’</a:t>
            </a:r>
            <a:r>
              <a:rPr lang="fr-FR" sz="2000" dirty="0"/>
              <a:t>il </a:t>
            </a:r>
            <a:r>
              <a:rPr lang="fr-FR" sz="2000" dirty="0">
                <a:solidFill>
                  <a:srgbClr val="FF0000"/>
                </a:solidFill>
              </a:rPr>
              <a:t>faisait</a:t>
            </a:r>
            <a:r>
              <a:rPr lang="fr-FR" sz="2000" dirty="0"/>
              <a:t> beau...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5837559" y="4007894"/>
            <a:ext cx="2524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fr-FR" sz="2000" dirty="0"/>
              <a:t>…tu </a:t>
            </a:r>
            <a:r>
              <a:rPr lang="fr-FR" sz="2000" dirty="0">
                <a:solidFill>
                  <a:schemeClr val="tx2"/>
                </a:solidFill>
              </a:rPr>
              <a:t>pourrais</a:t>
            </a:r>
            <a:r>
              <a:rPr lang="fr-FR" sz="2000" dirty="0"/>
              <a:t> prendre le vélo.</a:t>
            </a:r>
          </a:p>
        </p:txBody>
      </p:sp>
      <p:grpSp>
        <p:nvGrpSpPr>
          <p:cNvPr id="27" name="Gruppieren 26"/>
          <p:cNvGrpSpPr/>
          <p:nvPr/>
        </p:nvGrpSpPr>
        <p:grpSpPr>
          <a:xfrm>
            <a:off x="3394054" y="5988742"/>
            <a:ext cx="2403773" cy="745400"/>
            <a:chOff x="6757478" y="5913807"/>
            <a:chExt cx="2403773" cy="745400"/>
          </a:xfrm>
        </p:grpSpPr>
        <p:sp>
          <p:nvSpPr>
            <p:cNvPr id="28" name="Legende mit Pfeil nach oben 27"/>
            <p:cNvSpPr/>
            <p:nvPr/>
          </p:nvSpPr>
          <p:spPr>
            <a:xfrm flipH="1">
              <a:off x="6762548" y="5913807"/>
              <a:ext cx="2398703" cy="688700"/>
            </a:xfrm>
            <a:prstGeom prst="upArrowCallout">
              <a:avLst/>
            </a:prstGeom>
            <a:solidFill>
              <a:srgbClr val="FFBEBE"/>
            </a:soli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6757478" y="6135987"/>
              <a:ext cx="2398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FF0000"/>
                  </a:solidFill>
                </a:rPr>
                <a:t>temps en </a:t>
              </a:r>
              <a:r>
                <a:rPr lang="fr-FR" sz="2800" b="1" i="1" dirty="0">
                  <a:solidFill>
                    <a:srgbClr val="FF0000"/>
                  </a:solidFill>
                </a:rPr>
                <a:t>-ais</a:t>
              </a:r>
              <a:endParaRPr lang="fr-FR" sz="2400" b="1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661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Résumé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84859" y="2074102"/>
            <a:ext cx="4306870" cy="1045473"/>
            <a:chOff x="2271177" y="1476923"/>
            <a:chExt cx="5844122" cy="1045473"/>
          </a:xfrm>
        </p:grpSpPr>
        <p:sp>
          <p:nvSpPr>
            <p:cNvPr id="4" name="Legende mit Pfeil nach unten 3"/>
            <p:cNvSpPr/>
            <p:nvPr/>
          </p:nvSpPr>
          <p:spPr>
            <a:xfrm>
              <a:off x="2439266" y="1476923"/>
              <a:ext cx="5507945" cy="1045473"/>
            </a:xfrm>
            <a:prstGeom prst="downArrowCallout">
              <a:avLst>
                <a:gd name="adj1" fmla="val 25000"/>
                <a:gd name="adj2" fmla="val 25000"/>
                <a:gd name="adj3" fmla="val 12805"/>
                <a:gd name="adj4" fmla="val 77173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2271177" y="1476923"/>
              <a:ext cx="5844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pas de temps avec </a:t>
              </a:r>
              <a:r>
                <a:rPr lang="fr-FR" sz="2400" b="1" i="1" dirty="0">
                  <a:solidFill>
                    <a:srgbClr val="FF0000"/>
                  </a:solidFill>
                </a:rPr>
                <a:t>-r- </a:t>
              </a:r>
              <a:r>
                <a:rPr lang="fr-FR" sz="2400" dirty="0">
                  <a:solidFill>
                    <a:srgbClr val="FF0000"/>
                  </a:solidFill>
                </a:rPr>
                <a:t>devant terminaison !</a:t>
              </a:r>
            </a:p>
          </p:txBody>
        </p:sp>
      </p:grpSp>
      <p:graphicFrame>
        <p:nvGraphicFramePr>
          <p:cNvPr id="27" name="Tabel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94801"/>
              </p:ext>
            </p:extLst>
          </p:nvPr>
        </p:nvGraphicFramePr>
        <p:xfrm>
          <a:off x="967322" y="3159365"/>
          <a:ext cx="7099659" cy="34411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81791">
                  <a:extLst>
                    <a:ext uri="{9D8B030D-6E8A-4147-A177-3AD203B41FA5}">
                      <a16:colId xmlns:a16="http://schemas.microsoft.com/office/drawing/2014/main" xmlns="" val="4036224686"/>
                    </a:ext>
                  </a:extLst>
                </a:gridCol>
                <a:gridCol w="3717868">
                  <a:extLst>
                    <a:ext uri="{9D8B030D-6E8A-4147-A177-3AD203B41FA5}">
                      <a16:colId xmlns:a16="http://schemas.microsoft.com/office/drawing/2014/main" xmlns="" val="1910384197"/>
                    </a:ext>
                  </a:extLst>
                </a:gridCol>
              </a:tblGrid>
              <a:tr h="363460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rgbClr val="FF0000"/>
                          </a:solidFill>
                        </a:rPr>
                        <a:t>Phrase conditionnelle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2"/>
                          </a:solidFill>
                        </a:rPr>
                        <a:t>Phrase principale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3932206"/>
                  </a:ext>
                </a:extLst>
              </a:tr>
              <a:tr h="745998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370244"/>
                  </a:ext>
                </a:extLst>
              </a:tr>
              <a:tr h="745998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87001524"/>
                  </a:ext>
                </a:extLst>
              </a:tr>
              <a:tr h="745998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38836668"/>
                  </a:ext>
                </a:extLst>
              </a:tr>
              <a:tr h="745998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33422014"/>
                  </a:ext>
                </a:extLst>
              </a:tr>
            </a:tbl>
          </a:graphicData>
        </a:graphic>
      </p:graphicFrame>
      <p:sp>
        <p:nvSpPr>
          <p:cNvPr id="28" name="Textfeld 27"/>
          <p:cNvSpPr txBox="1"/>
          <p:nvPr/>
        </p:nvSpPr>
        <p:spPr>
          <a:xfrm>
            <a:off x="1153192" y="3782361"/>
            <a:ext cx="1982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présent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1153192" y="4484937"/>
            <a:ext cx="3184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passé composé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4592888" y="4484937"/>
            <a:ext cx="254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</a:rPr>
              <a:t>passé composé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4592888" y="3782361"/>
            <a:ext cx="2391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</a:rPr>
              <a:t>présent/futur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1153192" y="5233183"/>
            <a:ext cx="2877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imparfait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153192" y="5981429"/>
            <a:ext cx="31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si + plus-que-parfait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4592888" y="5980264"/>
            <a:ext cx="313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</a:rPr>
              <a:t>conditionnel passé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592888" y="5233183"/>
            <a:ext cx="3474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</a:rPr>
              <a:t>conditionnel présent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8835945" y="3689868"/>
            <a:ext cx="2609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propositions </a:t>
            </a:r>
            <a:r>
              <a:rPr lang="fr-FR" sz="2800" b="1" dirty="0"/>
              <a:t>conditionnelles </a:t>
            </a:r>
            <a:r>
              <a:rPr lang="fr-FR" sz="2800" b="1" dirty="0">
                <a:solidFill>
                  <a:srgbClr val="FF0000"/>
                </a:solidFill>
              </a:rPr>
              <a:t>réelles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8835945" y="5215562"/>
            <a:ext cx="26354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propositions </a:t>
            </a:r>
            <a:r>
              <a:rPr lang="fr-FR" sz="2800" b="1" dirty="0"/>
              <a:t>conditionnelles </a:t>
            </a:r>
            <a:r>
              <a:rPr lang="fr-FR" sz="2800" b="1" dirty="0">
                <a:solidFill>
                  <a:srgbClr val="FF0000"/>
                </a:solidFill>
              </a:rPr>
              <a:t>irréelles</a:t>
            </a:r>
          </a:p>
        </p:txBody>
      </p:sp>
      <p:sp>
        <p:nvSpPr>
          <p:cNvPr id="9" name="Geschweifte Klammer rechts 8"/>
          <p:cNvSpPr/>
          <p:nvPr/>
        </p:nvSpPr>
        <p:spPr>
          <a:xfrm>
            <a:off x="8336473" y="3756576"/>
            <a:ext cx="277145" cy="1251581"/>
          </a:xfrm>
          <a:prstGeom prst="rightBrace">
            <a:avLst>
              <a:gd name="adj1" fmla="val 49615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Geschweifte Klammer rechts 40"/>
          <p:cNvSpPr/>
          <p:nvPr/>
        </p:nvSpPr>
        <p:spPr>
          <a:xfrm>
            <a:off x="8336472" y="5282268"/>
            <a:ext cx="277145" cy="1251581"/>
          </a:xfrm>
          <a:prstGeom prst="rightBrace">
            <a:avLst>
              <a:gd name="adj1" fmla="val 49615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r Verbinder 5"/>
          <p:cNvCxnSpPr/>
          <p:nvPr/>
        </p:nvCxnSpPr>
        <p:spPr>
          <a:xfrm>
            <a:off x="954070" y="5114619"/>
            <a:ext cx="10615078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65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rance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" id="{FD846142-F701-48F3-9D17-CEE42A495CEC}" vid="{9E7842C2-0FFE-4EE6-831F-DE3CB6609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France</Template>
  <TotalTime>0</TotalTime>
  <Words>579</Words>
  <Application>Microsoft Office PowerPoint</Application>
  <PresentationFormat>Breitbild</PresentationFormat>
  <Paragraphs>107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Candara</vt:lpstr>
      <vt:lpstr>Symbol</vt:lpstr>
      <vt:lpstr>France</vt:lpstr>
      <vt:lpstr>La proposition conditionnelle</vt:lpstr>
      <vt:lpstr>Exemples</vt:lpstr>
      <vt:lpstr>Les conditions réelles et irréelles</vt:lpstr>
      <vt:lpstr>La condition réelle</vt:lpstr>
      <vt:lpstr>La condition réelle</vt:lpstr>
      <vt:lpstr>La condition irréelle</vt:lpstr>
      <vt:lpstr>La condition irréelle</vt:lpstr>
      <vt:lpstr>Résumé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phrase conditionnelle</dc:title>
  <dc:creator>mistchild</dc:creator>
  <cp:lastModifiedBy>Niobe</cp:lastModifiedBy>
  <cp:revision>101</cp:revision>
  <dcterms:created xsi:type="dcterms:W3CDTF">2016-06-14T10:31:40Z</dcterms:created>
  <dcterms:modified xsi:type="dcterms:W3CDTF">2016-09-22T09:30:03Z</dcterms:modified>
</cp:coreProperties>
</file>