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5" r:id="rId5"/>
    <p:sldId id="266" r:id="rId6"/>
    <p:sldId id="260" r:id="rId7"/>
    <p:sldId id="262" r:id="rId8"/>
    <p:sldId id="261" r:id="rId9"/>
    <p:sldId id="263" r:id="rId10"/>
    <p:sldId id="264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2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00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8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485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29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102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9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2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719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30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9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95131" y="2276061"/>
            <a:ext cx="10363200" cy="1780108"/>
          </a:xfrm>
        </p:spPr>
        <p:txBody>
          <a:bodyPr>
            <a:normAutofit/>
          </a:bodyPr>
          <a:lstStyle/>
          <a:p>
            <a:r>
              <a:rPr lang="fr-FR" sz="6000" dirty="0"/>
              <a:t>La </a:t>
            </a:r>
            <a:r>
              <a:rPr lang="fr-FR" sz="6000" dirty="0" smtClean="0"/>
              <a:t>proposition </a:t>
            </a:r>
            <a:r>
              <a:rPr lang="fr-FR" sz="6000" dirty="0"/>
              <a:t>conditionnelle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09531" y="4231862"/>
            <a:ext cx="8534400" cy="697947"/>
          </a:xfrm>
        </p:spPr>
        <p:txBody>
          <a:bodyPr>
            <a:normAutofit/>
          </a:bodyPr>
          <a:lstStyle/>
          <a:p>
            <a:r>
              <a:rPr lang="de-DE" sz="3200" dirty="0"/>
              <a:t>si-Sätze</a:t>
            </a:r>
          </a:p>
        </p:txBody>
      </p:sp>
    </p:spTree>
    <p:extLst>
      <p:ext uri="{BB962C8B-B14F-4D97-AF65-F5344CB8AC3E}">
        <p14:creationId xmlns:p14="http://schemas.microsoft.com/office/powerpoint/2010/main" val="569703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Exemples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09599" y="2585106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fr-FR" sz="2400" dirty="0"/>
              <a:t>Si tu avais lu ma lettre, tu saurais le nom de mon nouveau chien.  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599" y="2000331"/>
            <a:ext cx="10880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Traduis les phrases suivantes: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901148" y="3047555"/>
            <a:ext cx="10681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Wenn du meinen Brief gelesen hättest, würdest du den Namen meines neuen Hundes kennen.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9599" y="4075102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fr-FR" sz="2400" dirty="0"/>
              <a:t>Tu peux venir faire sa connaissance, si tu as le temps maintenant.  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901148" y="4536767"/>
            <a:ext cx="10681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Du kannst vorbeikommen und ihn kennen lernen, wenn du jetzt Zeit hast.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09599" y="5194983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3"/>
            </a:pPr>
            <a:r>
              <a:rPr lang="fr-FR" sz="2400" dirty="0"/>
              <a:t>Si tu avais une voiture, tu serais ici dans dix minutes.   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901148" y="5657432"/>
            <a:ext cx="10681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Wenn du ein Auto hättest, wärst du in zehn Minuten hier.</a:t>
            </a:r>
          </a:p>
        </p:txBody>
      </p:sp>
    </p:spTree>
    <p:extLst>
      <p:ext uri="{BB962C8B-B14F-4D97-AF65-F5344CB8AC3E}">
        <p14:creationId xmlns:p14="http://schemas.microsoft.com/office/powerpoint/2010/main" val="300018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/>
          <p:cNvGrpSpPr/>
          <p:nvPr/>
        </p:nvGrpSpPr>
        <p:grpSpPr>
          <a:xfrm>
            <a:off x="4768765" y="4180854"/>
            <a:ext cx="3792141" cy="753388"/>
            <a:chOff x="1218270" y="3015860"/>
            <a:chExt cx="5334002" cy="753388"/>
          </a:xfrm>
        </p:grpSpPr>
        <p:sp>
          <p:nvSpPr>
            <p:cNvPr id="27" name="Ovale Legende 26"/>
            <p:cNvSpPr/>
            <p:nvPr/>
          </p:nvSpPr>
          <p:spPr>
            <a:xfrm>
              <a:off x="1218270" y="3015860"/>
              <a:ext cx="5334001" cy="753388"/>
            </a:xfrm>
            <a:prstGeom prst="wedgeEllipseCallout">
              <a:avLst>
                <a:gd name="adj1" fmla="val 48545"/>
                <a:gd name="adj2" fmla="val 43815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1321797" y="3155659"/>
              <a:ext cx="52304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dirty="0">
                  <a:solidFill>
                    <a:schemeClr val="bg1"/>
                  </a:solidFill>
                </a:rPr>
                <a:t>Non, définitivement pas.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Les conditions réelles et irréelles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47864" y="5302467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3"/>
            </a:pPr>
            <a:r>
              <a:rPr lang="fr-FR" sz="2400" dirty="0">
                <a:solidFill>
                  <a:srgbClr val="FF0000"/>
                </a:solidFill>
              </a:rPr>
              <a:t> 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avais lu </a:t>
            </a:r>
            <a:r>
              <a:rPr lang="fr-FR" sz="2400" dirty="0"/>
              <a:t>ma lettre, tu </a:t>
            </a:r>
            <a:r>
              <a:rPr lang="fr-FR" sz="2400" dirty="0">
                <a:solidFill>
                  <a:schemeClr val="tx2"/>
                </a:solidFill>
              </a:rPr>
              <a:t>saurais</a:t>
            </a:r>
            <a:r>
              <a:rPr lang="fr-FR" sz="2400" dirty="0"/>
              <a:t> le nom de mon nouveau chien.  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47864" y="2111617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as</a:t>
            </a:r>
            <a:r>
              <a:rPr lang="fr-FR" sz="2400" dirty="0"/>
              <a:t> le temps maintenant, viens me voir.  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47864" y="3707042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2"/>
            </a:pPr>
            <a:r>
              <a:rPr lang="fr-FR" sz="2400" dirty="0">
                <a:solidFill>
                  <a:srgbClr val="FF0000"/>
                </a:solidFill>
              </a:rPr>
              <a:t> 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avais</a:t>
            </a:r>
            <a:r>
              <a:rPr lang="fr-FR" sz="2400" dirty="0"/>
              <a:t> une voiture, tu </a:t>
            </a:r>
            <a:r>
              <a:rPr lang="fr-FR" sz="2400" dirty="0">
                <a:solidFill>
                  <a:schemeClr val="tx2"/>
                </a:solidFill>
              </a:rPr>
              <a:t>serais</a:t>
            </a:r>
            <a:r>
              <a:rPr lang="fr-FR" sz="2400" dirty="0"/>
              <a:t> ici dans dix minutes.   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639073" y="2570023"/>
            <a:ext cx="5334000" cy="753388"/>
            <a:chOff x="1278835" y="3093842"/>
            <a:chExt cx="5334000" cy="753388"/>
          </a:xfrm>
        </p:grpSpPr>
        <p:sp>
          <p:nvSpPr>
            <p:cNvPr id="5" name="Ovale Legende 4"/>
            <p:cNvSpPr/>
            <p:nvPr/>
          </p:nvSpPr>
          <p:spPr>
            <a:xfrm>
              <a:off x="1278835" y="3093842"/>
              <a:ext cx="5334000" cy="753388"/>
            </a:xfrm>
            <a:prstGeom prst="wedgeEllipseCallout">
              <a:avLst>
                <a:gd name="adj1" fmla="val -45223"/>
                <a:gd name="adj2" fmla="val 47333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1540565" y="3227011"/>
              <a:ext cx="48105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dirty="0">
                  <a:solidFill>
                    <a:schemeClr val="bg1"/>
                  </a:solidFill>
                </a:rPr>
                <a:t>Est-ce qu’il a le temps maintenant ?</a:t>
              </a:r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6163099" y="2570023"/>
            <a:ext cx="2203178" cy="753388"/>
            <a:chOff x="6163099" y="2570023"/>
            <a:chExt cx="2203178" cy="753388"/>
          </a:xfrm>
        </p:grpSpPr>
        <p:grpSp>
          <p:nvGrpSpPr>
            <p:cNvPr id="18" name="Gruppieren 17"/>
            <p:cNvGrpSpPr/>
            <p:nvPr/>
          </p:nvGrpSpPr>
          <p:grpSpPr>
            <a:xfrm>
              <a:off x="6163099" y="2570023"/>
              <a:ext cx="2203178" cy="753388"/>
              <a:chOff x="1218270" y="3015860"/>
              <a:chExt cx="5334000" cy="753388"/>
            </a:xfrm>
          </p:grpSpPr>
          <p:sp>
            <p:nvSpPr>
              <p:cNvPr id="19" name="Ovale Legende 18"/>
              <p:cNvSpPr/>
              <p:nvPr/>
            </p:nvSpPr>
            <p:spPr>
              <a:xfrm>
                <a:off x="1218270" y="3015860"/>
                <a:ext cx="5334000" cy="753388"/>
              </a:xfrm>
              <a:prstGeom prst="wedgeEllipseCallout">
                <a:avLst>
                  <a:gd name="adj1" fmla="val 55884"/>
                  <a:gd name="adj2" fmla="val 38538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Textfeld 19"/>
              <p:cNvSpPr txBox="1"/>
              <p:nvPr/>
            </p:nvSpPr>
            <p:spPr>
              <a:xfrm>
                <a:off x="1540565" y="3227011"/>
                <a:ext cx="4810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Clr>
                    <a:schemeClr val="tx1"/>
                  </a:buClr>
                </a:pPr>
                <a:endParaRPr lang="fr-FR" sz="2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Rechteck 9"/>
            <p:cNvSpPr/>
            <p:nvPr/>
          </p:nvSpPr>
          <p:spPr>
            <a:xfrm>
              <a:off x="6243845" y="2720426"/>
              <a:ext cx="203934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chemeClr val="tx1"/>
                </a:buClr>
              </a:pPr>
              <a:r>
                <a:rPr lang="fr-FR" sz="2400" dirty="0">
                  <a:solidFill>
                    <a:schemeClr val="bg1"/>
                  </a:solidFill>
                </a:rPr>
                <a:t>C’est possible.</a:t>
              </a: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8694027" y="2681144"/>
            <a:ext cx="2904239" cy="642267"/>
            <a:chOff x="8822636" y="2600572"/>
            <a:chExt cx="2587486" cy="642267"/>
          </a:xfrm>
        </p:grpSpPr>
        <p:sp>
          <p:nvSpPr>
            <p:cNvPr id="7" name="Legende mit Pfeil nach links 6"/>
            <p:cNvSpPr/>
            <p:nvPr/>
          </p:nvSpPr>
          <p:spPr>
            <a:xfrm>
              <a:off x="8822636" y="2600572"/>
              <a:ext cx="2587486" cy="642267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90359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9130740" y="2690872"/>
              <a:ext cx="22793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b="1" dirty="0">
                  <a:solidFill>
                    <a:srgbClr val="FF0000"/>
                  </a:solidFill>
                </a:rPr>
                <a:t>condition réelle</a:t>
              </a:r>
              <a:endParaRPr lang="fr-FR" sz="2400" b="1" dirty="0"/>
            </a:p>
          </p:txBody>
        </p:sp>
      </p:grpSp>
      <p:grpSp>
        <p:nvGrpSpPr>
          <p:cNvPr id="23" name="Gruppieren 22"/>
          <p:cNvGrpSpPr/>
          <p:nvPr/>
        </p:nvGrpSpPr>
        <p:grpSpPr>
          <a:xfrm>
            <a:off x="639073" y="4180854"/>
            <a:ext cx="3889517" cy="753388"/>
            <a:chOff x="1278835" y="3093842"/>
            <a:chExt cx="5334000" cy="753388"/>
          </a:xfrm>
        </p:grpSpPr>
        <p:sp>
          <p:nvSpPr>
            <p:cNvPr id="24" name="Ovale Legende 23"/>
            <p:cNvSpPr/>
            <p:nvPr/>
          </p:nvSpPr>
          <p:spPr>
            <a:xfrm>
              <a:off x="1278835" y="3093842"/>
              <a:ext cx="5334000" cy="753388"/>
            </a:xfrm>
            <a:prstGeom prst="wedgeEllipseCallout">
              <a:avLst>
                <a:gd name="adj1" fmla="val -45223"/>
                <a:gd name="adj2" fmla="val 47333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1540565" y="3227011"/>
              <a:ext cx="48105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dirty="0">
                  <a:solidFill>
                    <a:schemeClr val="bg1"/>
                  </a:solidFill>
                </a:rPr>
                <a:t>Est-ce qu’il a une voiture ?</a:t>
              </a:r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8678157" y="4226979"/>
            <a:ext cx="2904239" cy="921297"/>
            <a:chOff x="8822636" y="2600572"/>
            <a:chExt cx="2587486" cy="921297"/>
          </a:xfrm>
        </p:grpSpPr>
        <p:sp>
          <p:nvSpPr>
            <p:cNvPr id="30" name="Legende mit Pfeil nach links 29"/>
            <p:cNvSpPr/>
            <p:nvPr/>
          </p:nvSpPr>
          <p:spPr>
            <a:xfrm>
              <a:off x="8822636" y="2600572"/>
              <a:ext cx="2587486" cy="921297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90359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9130740" y="2690872"/>
              <a:ext cx="22793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b="1" dirty="0">
                  <a:solidFill>
                    <a:srgbClr val="FF0000"/>
                  </a:solidFill>
                </a:rPr>
                <a:t>condition irréelle</a:t>
              </a:r>
            </a:p>
            <a:p>
              <a:pPr algn="ctr">
                <a:buClr>
                  <a:schemeClr val="tx1"/>
                </a:buClr>
              </a:pPr>
              <a:r>
                <a:rPr lang="fr-FR" sz="2400" dirty="0">
                  <a:solidFill>
                    <a:srgbClr val="FF0000"/>
                  </a:solidFill>
                </a:rPr>
                <a:t>(non réalisée)</a:t>
              </a:r>
              <a:endParaRPr lang="fr-FR" sz="2400" dirty="0"/>
            </a:p>
          </p:txBody>
        </p:sp>
      </p:grpSp>
      <p:grpSp>
        <p:nvGrpSpPr>
          <p:cNvPr id="32" name="Gruppieren 31"/>
          <p:cNvGrpSpPr/>
          <p:nvPr/>
        </p:nvGrpSpPr>
        <p:grpSpPr>
          <a:xfrm>
            <a:off x="4768765" y="5764132"/>
            <a:ext cx="3792140" cy="1204798"/>
            <a:chOff x="1218270" y="3015860"/>
            <a:chExt cx="5334001" cy="919994"/>
          </a:xfrm>
        </p:grpSpPr>
        <p:sp>
          <p:nvSpPr>
            <p:cNvPr id="33" name="Ovale Legende 32"/>
            <p:cNvSpPr/>
            <p:nvPr/>
          </p:nvSpPr>
          <p:spPr>
            <a:xfrm>
              <a:off x="1218270" y="3015860"/>
              <a:ext cx="5334001" cy="753388"/>
            </a:xfrm>
            <a:prstGeom prst="wedgeEllipseCallout">
              <a:avLst>
                <a:gd name="adj1" fmla="val 48545"/>
                <a:gd name="adj2" fmla="val 43815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1270033" y="3104857"/>
              <a:ext cx="5230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dirty="0">
                  <a:solidFill>
                    <a:schemeClr val="bg1"/>
                  </a:solidFill>
                </a:rPr>
                <a:t>Non. Et on ne peut pas changer le passé.</a:t>
              </a:r>
            </a:p>
          </p:txBody>
        </p:sp>
      </p:grpSp>
      <p:grpSp>
        <p:nvGrpSpPr>
          <p:cNvPr id="35" name="Gruppieren 34"/>
          <p:cNvGrpSpPr/>
          <p:nvPr/>
        </p:nvGrpSpPr>
        <p:grpSpPr>
          <a:xfrm>
            <a:off x="639073" y="5764131"/>
            <a:ext cx="3889517" cy="753388"/>
            <a:chOff x="1278835" y="3093842"/>
            <a:chExt cx="5334000" cy="753388"/>
          </a:xfrm>
        </p:grpSpPr>
        <p:sp>
          <p:nvSpPr>
            <p:cNvPr id="36" name="Ovale Legende 35"/>
            <p:cNvSpPr/>
            <p:nvPr/>
          </p:nvSpPr>
          <p:spPr>
            <a:xfrm>
              <a:off x="1278835" y="3093842"/>
              <a:ext cx="5334000" cy="753388"/>
            </a:xfrm>
            <a:prstGeom prst="wedgeEllipseCallout">
              <a:avLst>
                <a:gd name="adj1" fmla="val -45223"/>
                <a:gd name="adj2" fmla="val 47333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1540565" y="3227011"/>
              <a:ext cx="48105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dirty="0">
                  <a:solidFill>
                    <a:schemeClr val="bg1"/>
                  </a:solidFill>
                </a:rPr>
                <a:t>Est-ce qu’il a lu la lettre ?</a:t>
              </a:r>
            </a:p>
          </p:txBody>
        </p:sp>
      </p:grpSp>
      <p:grpSp>
        <p:nvGrpSpPr>
          <p:cNvPr id="38" name="Gruppieren 37"/>
          <p:cNvGrpSpPr/>
          <p:nvPr/>
        </p:nvGrpSpPr>
        <p:grpSpPr>
          <a:xfrm>
            <a:off x="8678157" y="5810256"/>
            <a:ext cx="2904239" cy="921297"/>
            <a:chOff x="8822636" y="2600572"/>
            <a:chExt cx="2587486" cy="921297"/>
          </a:xfrm>
        </p:grpSpPr>
        <p:sp>
          <p:nvSpPr>
            <p:cNvPr id="39" name="Legende mit Pfeil nach links 38"/>
            <p:cNvSpPr/>
            <p:nvPr/>
          </p:nvSpPr>
          <p:spPr>
            <a:xfrm>
              <a:off x="8822636" y="2600572"/>
              <a:ext cx="2587486" cy="921297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90359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9130740" y="2690872"/>
              <a:ext cx="22793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/>
                </a:buClr>
              </a:pPr>
              <a:r>
                <a:rPr lang="fr-FR" sz="2400" b="1" dirty="0">
                  <a:solidFill>
                    <a:srgbClr val="FF0000"/>
                  </a:solidFill>
                </a:rPr>
                <a:t>condition irréelle</a:t>
              </a:r>
            </a:p>
            <a:p>
              <a:pPr algn="ctr">
                <a:buClr>
                  <a:schemeClr val="tx1"/>
                </a:buClr>
              </a:pPr>
              <a:r>
                <a:rPr lang="fr-FR" sz="2400" dirty="0">
                  <a:solidFill>
                    <a:srgbClr val="FF0000"/>
                  </a:solidFill>
                </a:rPr>
                <a:t>(non réalisable)</a:t>
              </a:r>
              <a:endParaRPr lang="fr-FR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3541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301036"/>
              </p:ext>
            </p:extLst>
          </p:nvPr>
        </p:nvGraphicFramePr>
        <p:xfrm>
          <a:off x="609600" y="2613395"/>
          <a:ext cx="10972800" cy="287300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174434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399183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399183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</a:tblGrid>
              <a:tr h="602057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Passé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Présent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Futur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2270948">
                <a:tc>
                  <a:txBody>
                    <a:bodyPr/>
                    <a:lstStyle/>
                    <a:p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peu de logique…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609599" y="2451652"/>
            <a:ext cx="10972800" cy="899801"/>
          </a:xfrm>
          <a:prstGeom prst="rightArrow">
            <a:avLst/>
          </a:prstGeom>
          <a:solidFill>
            <a:schemeClr val="bg1">
              <a:lumMod val="5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/>
          <p:cNvGrpSpPr/>
          <p:nvPr/>
        </p:nvGrpSpPr>
        <p:grpSpPr>
          <a:xfrm>
            <a:off x="503579" y="3296302"/>
            <a:ext cx="2570922" cy="1007165"/>
            <a:chOff x="901148" y="4081670"/>
            <a:chExt cx="2570922" cy="1007165"/>
          </a:xfrm>
        </p:grpSpPr>
        <p:sp>
          <p:nvSpPr>
            <p:cNvPr id="5" name="Richtungspfeil 4"/>
            <p:cNvSpPr/>
            <p:nvPr/>
          </p:nvSpPr>
          <p:spPr>
            <a:xfrm>
              <a:off x="1113183" y="4081670"/>
              <a:ext cx="2358887" cy="1007165"/>
            </a:xfrm>
            <a:prstGeom prst="homePlat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901148" y="4185142"/>
              <a:ext cx="24118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F0000"/>
                  </a:solidFill>
                </a:rPr>
                <a:t>Une </a:t>
              </a:r>
              <a:r>
                <a:rPr lang="fr-FR" sz="2400" b="1" dirty="0">
                  <a:solidFill>
                    <a:srgbClr val="FF0000"/>
                  </a:solidFill>
                </a:rPr>
                <a:t>condition</a:t>
              </a:r>
              <a:r>
                <a:rPr lang="fr-FR" sz="2400" dirty="0">
                  <a:solidFill>
                    <a:srgbClr val="FF0000"/>
                  </a:solidFill>
                </a:rPr>
                <a:t> dans le </a:t>
              </a:r>
              <a:r>
                <a:rPr lang="fr-FR" sz="2400" b="1" dirty="0">
                  <a:solidFill>
                    <a:srgbClr val="FF0000"/>
                  </a:solidFill>
                </a:rPr>
                <a:t>passé</a:t>
              </a:r>
              <a:endParaRPr lang="fr-FR" sz="2400" b="1" dirty="0"/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3047993" y="3569051"/>
            <a:ext cx="1616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peut avoir</a:t>
            </a:r>
          </a:p>
        </p:txBody>
      </p:sp>
      <p:grpSp>
        <p:nvGrpSpPr>
          <p:cNvPr id="12" name="Gruppieren 11"/>
          <p:cNvGrpSpPr/>
          <p:nvPr/>
        </p:nvGrpSpPr>
        <p:grpSpPr>
          <a:xfrm>
            <a:off x="1417977" y="4401405"/>
            <a:ext cx="3260031" cy="1007165"/>
            <a:chOff x="2332383" y="5143301"/>
            <a:chExt cx="3260031" cy="1007165"/>
          </a:xfrm>
        </p:grpSpPr>
        <p:sp>
          <p:nvSpPr>
            <p:cNvPr id="10" name="Richtungspfeil 9"/>
            <p:cNvSpPr/>
            <p:nvPr/>
          </p:nvSpPr>
          <p:spPr>
            <a:xfrm rot="10800000">
              <a:off x="2332383" y="5143301"/>
              <a:ext cx="3154016" cy="1007165"/>
            </a:xfrm>
            <a:custGeom>
              <a:avLst/>
              <a:gdLst>
                <a:gd name="connsiteX0" fmla="*/ 0 w 2358887"/>
                <a:gd name="connsiteY0" fmla="*/ 0 h 1007165"/>
                <a:gd name="connsiteX1" fmla="*/ 1855305 w 2358887"/>
                <a:gd name="connsiteY1" fmla="*/ 0 h 1007165"/>
                <a:gd name="connsiteX2" fmla="*/ 2358887 w 2358887"/>
                <a:gd name="connsiteY2" fmla="*/ 503583 h 1007165"/>
                <a:gd name="connsiteX3" fmla="*/ 1855305 w 2358887"/>
                <a:gd name="connsiteY3" fmla="*/ 1007165 h 1007165"/>
                <a:gd name="connsiteX4" fmla="*/ 0 w 2358887"/>
                <a:gd name="connsiteY4" fmla="*/ 1007165 h 1007165"/>
                <a:gd name="connsiteX5" fmla="*/ 0 w 2358887"/>
                <a:gd name="connsiteY5" fmla="*/ 0 h 1007165"/>
                <a:gd name="connsiteX0" fmla="*/ 0 w 1855305"/>
                <a:gd name="connsiteY0" fmla="*/ 0 h 1007165"/>
                <a:gd name="connsiteX1" fmla="*/ 1855305 w 1855305"/>
                <a:gd name="connsiteY1" fmla="*/ 0 h 1007165"/>
                <a:gd name="connsiteX2" fmla="*/ 1378227 w 1855305"/>
                <a:gd name="connsiteY2" fmla="*/ 490331 h 1007165"/>
                <a:gd name="connsiteX3" fmla="*/ 1855305 w 1855305"/>
                <a:gd name="connsiteY3" fmla="*/ 1007165 h 1007165"/>
                <a:gd name="connsiteX4" fmla="*/ 0 w 1855305"/>
                <a:gd name="connsiteY4" fmla="*/ 1007165 h 1007165"/>
                <a:gd name="connsiteX5" fmla="*/ 0 w 1855305"/>
                <a:gd name="connsiteY5" fmla="*/ 0 h 100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5305" h="1007165">
                  <a:moveTo>
                    <a:pt x="0" y="0"/>
                  </a:moveTo>
                  <a:lnTo>
                    <a:pt x="1855305" y="0"/>
                  </a:lnTo>
                  <a:lnTo>
                    <a:pt x="1378227" y="490331"/>
                  </a:lnTo>
                  <a:lnTo>
                    <a:pt x="1855305" y="1007165"/>
                  </a:lnTo>
                  <a:lnTo>
                    <a:pt x="0" y="100716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3021492" y="5231388"/>
              <a:ext cx="2570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tx2"/>
                  </a:solidFill>
                </a:rPr>
                <a:t>une </a:t>
              </a:r>
              <a:r>
                <a:rPr lang="fr-FR" sz="2400" b="1" dirty="0">
                  <a:solidFill>
                    <a:schemeClr val="tx2"/>
                  </a:solidFill>
                </a:rPr>
                <a:t>conséquence</a:t>
              </a:r>
              <a:r>
                <a:rPr lang="fr-FR" sz="2400" dirty="0">
                  <a:solidFill>
                    <a:schemeClr val="tx2"/>
                  </a:solidFill>
                </a:rPr>
                <a:t> dans le </a:t>
              </a:r>
              <a:r>
                <a:rPr lang="fr-FR" sz="2400" b="1" dirty="0">
                  <a:solidFill>
                    <a:schemeClr val="tx2"/>
                  </a:solidFill>
                </a:rPr>
                <a:t>passé</a:t>
              </a: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4830425" y="4401405"/>
            <a:ext cx="3260031" cy="1007165"/>
            <a:chOff x="2332383" y="5143301"/>
            <a:chExt cx="3260031" cy="1007165"/>
          </a:xfrm>
        </p:grpSpPr>
        <p:sp>
          <p:nvSpPr>
            <p:cNvPr id="14" name="Richtungspfeil 9"/>
            <p:cNvSpPr/>
            <p:nvPr/>
          </p:nvSpPr>
          <p:spPr>
            <a:xfrm rot="10800000">
              <a:off x="2332383" y="5143301"/>
              <a:ext cx="3154016" cy="1007165"/>
            </a:xfrm>
            <a:custGeom>
              <a:avLst/>
              <a:gdLst>
                <a:gd name="connsiteX0" fmla="*/ 0 w 2358887"/>
                <a:gd name="connsiteY0" fmla="*/ 0 h 1007165"/>
                <a:gd name="connsiteX1" fmla="*/ 1855305 w 2358887"/>
                <a:gd name="connsiteY1" fmla="*/ 0 h 1007165"/>
                <a:gd name="connsiteX2" fmla="*/ 2358887 w 2358887"/>
                <a:gd name="connsiteY2" fmla="*/ 503583 h 1007165"/>
                <a:gd name="connsiteX3" fmla="*/ 1855305 w 2358887"/>
                <a:gd name="connsiteY3" fmla="*/ 1007165 h 1007165"/>
                <a:gd name="connsiteX4" fmla="*/ 0 w 2358887"/>
                <a:gd name="connsiteY4" fmla="*/ 1007165 h 1007165"/>
                <a:gd name="connsiteX5" fmla="*/ 0 w 2358887"/>
                <a:gd name="connsiteY5" fmla="*/ 0 h 1007165"/>
                <a:gd name="connsiteX0" fmla="*/ 0 w 1855305"/>
                <a:gd name="connsiteY0" fmla="*/ 0 h 1007165"/>
                <a:gd name="connsiteX1" fmla="*/ 1855305 w 1855305"/>
                <a:gd name="connsiteY1" fmla="*/ 0 h 1007165"/>
                <a:gd name="connsiteX2" fmla="*/ 1378227 w 1855305"/>
                <a:gd name="connsiteY2" fmla="*/ 490331 h 1007165"/>
                <a:gd name="connsiteX3" fmla="*/ 1855305 w 1855305"/>
                <a:gd name="connsiteY3" fmla="*/ 1007165 h 1007165"/>
                <a:gd name="connsiteX4" fmla="*/ 0 w 1855305"/>
                <a:gd name="connsiteY4" fmla="*/ 1007165 h 1007165"/>
                <a:gd name="connsiteX5" fmla="*/ 0 w 1855305"/>
                <a:gd name="connsiteY5" fmla="*/ 0 h 100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5305" h="1007165">
                  <a:moveTo>
                    <a:pt x="0" y="0"/>
                  </a:moveTo>
                  <a:lnTo>
                    <a:pt x="1855305" y="0"/>
                  </a:lnTo>
                  <a:lnTo>
                    <a:pt x="1378227" y="490331"/>
                  </a:lnTo>
                  <a:lnTo>
                    <a:pt x="1855305" y="1007165"/>
                  </a:lnTo>
                  <a:lnTo>
                    <a:pt x="0" y="100716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3021492" y="5231388"/>
              <a:ext cx="2570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tx2"/>
                  </a:solidFill>
                </a:rPr>
                <a:t>une </a:t>
              </a:r>
              <a:r>
                <a:rPr lang="fr-FR" sz="2400" b="1" dirty="0">
                  <a:solidFill>
                    <a:schemeClr val="tx2"/>
                  </a:solidFill>
                </a:rPr>
                <a:t>conséquence</a:t>
              </a:r>
              <a:r>
                <a:rPr lang="fr-FR" sz="2400" dirty="0">
                  <a:solidFill>
                    <a:schemeClr val="tx2"/>
                  </a:solidFill>
                </a:rPr>
                <a:t> dans le </a:t>
              </a:r>
              <a:r>
                <a:rPr lang="fr-FR" sz="2400" b="1" dirty="0">
                  <a:solidFill>
                    <a:schemeClr val="tx2"/>
                  </a:solidFill>
                </a:rPr>
                <a:t>présent</a:t>
              </a: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8242872" y="4401405"/>
            <a:ext cx="3260031" cy="1007165"/>
            <a:chOff x="2332383" y="5143301"/>
            <a:chExt cx="3260031" cy="1007165"/>
          </a:xfrm>
        </p:grpSpPr>
        <p:sp>
          <p:nvSpPr>
            <p:cNvPr id="17" name="Richtungspfeil 9"/>
            <p:cNvSpPr/>
            <p:nvPr/>
          </p:nvSpPr>
          <p:spPr>
            <a:xfrm rot="10800000">
              <a:off x="2332383" y="5143301"/>
              <a:ext cx="3154016" cy="1007165"/>
            </a:xfrm>
            <a:custGeom>
              <a:avLst/>
              <a:gdLst>
                <a:gd name="connsiteX0" fmla="*/ 0 w 2358887"/>
                <a:gd name="connsiteY0" fmla="*/ 0 h 1007165"/>
                <a:gd name="connsiteX1" fmla="*/ 1855305 w 2358887"/>
                <a:gd name="connsiteY1" fmla="*/ 0 h 1007165"/>
                <a:gd name="connsiteX2" fmla="*/ 2358887 w 2358887"/>
                <a:gd name="connsiteY2" fmla="*/ 503583 h 1007165"/>
                <a:gd name="connsiteX3" fmla="*/ 1855305 w 2358887"/>
                <a:gd name="connsiteY3" fmla="*/ 1007165 h 1007165"/>
                <a:gd name="connsiteX4" fmla="*/ 0 w 2358887"/>
                <a:gd name="connsiteY4" fmla="*/ 1007165 h 1007165"/>
                <a:gd name="connsiteX5" fmla="*/ 0 w 2358887"/>
                <a:gd name="connsiteY5" fmla="*/ 0 h 1007165"/>
                <a:gd name="connsiteX0" fmla="*/ 0 w 1855305"/>
                <a:gd name="connsiteY0" fmla="*/ 0 h 1007165"/>
                <a:gd name="connsiteX1" fmla="*/ 1855305 w 1855305"/>
                <a:gd name="connsiteY1" fmla="*/ 0 h 1007165"/>
                <a:gd name="connsiteX2" fmla="*/ 1378227 w 1855305"/>
                <a:gd name="connsiteY2" fmla="*/ 490331 h 1007165"/>
                <a:gd name="connsiteX3" fmla="*/ 1855305 w 1855305"/>
                <a:gd name="connsiteY3" fmla="*/ 1007165 h 1007165"/>
                <a:gd name="connsiteX4" fmla="*/ 0 w 1855305"/>
                <a:gd name="connsiteY4" fmla="*/ 1007165 h 1007165"/>
                <a:gd name="connsiteX5" fmla="*/ 0 w 1855305"/>
                <a:gd name="connsiteY5" fmla="*/ 0 h 100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5305" h="1007165">
                  <a:moveTo>
                    <a:pt x="0" y="0"/>
                  </a:moveTo>
                  <a:lnTo>
                    <a:pt x="1855305" y="0"/>
                  </a:lnTo>
                  <a:lnTo>
                    <a:pt x="1378227" y="490331"/>
                  </a:lnTo>
                  <a:lnTo>
                    <a:pt x="1855305" y="1007165"/>
                  </a:lnTo>
                  <a:lnTo>
                    <a:pt x="0" y="100716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3021492" y="5231388"/>
              <a:ext cx="2570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tx2"/>
                  </a:solidFill>
                </a:rPr>
                <a:t>une </a:t>
              </a:r>
              <a:r>
                <a:rPr lang="fr-FR" sz="2400" b="1" dirty="0">
                  <a:solidFill>
                    <a:schemeClr val="tx2"/>
                  </a:solidFill>
                </a:rPr>
                <a:t>conséquence</a:t>
              </a:r>
              <a:r>
                <a:rPr lang="fr-FR" sz="2400" dirty="0">
                  <a:solidFill>
                    <a:schemeClr val="tx2"/>
                  </a:solidFill>
                </a:rPr>
                <a:t> dans le </a:t>
              </a:r>
              <a:r>
                <a:rPr lang="fr-FR" sz="2400" b="1" dirty="0">
                  <a:solidFill>
                    <a:schemeClr val="tx2"/>
                  </a:solidFill>
                </a:rPr>
                <a:t>futur</a:t>
              </a:r>
            </a:p>
          </p:txBody>
        </p:sp>
      </p:grpSp>
      <p:sp>
        <p:nvSpPr>
          <p:cNvPr id="19" name="Pfeil nach rechts 18"/>
          <p:cNvSpPr/>
          <p:nvPr/>
        </p:nvSpPr>
        <p:spPr>
          <a:xfrm rot="7050023">
            <a:off x="4156267" y="4058603"/>
            <a:ext cx="372121" cy="253094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rechts 19"/>
          <p:cNvSpPr/>
          <p:nvPr/>
        </p:nvSpPr>
        <p:spPr>
          <a:xfrm rot="1017585">
            <a:off x="4582318" y="3959491"/>
            <a:ext cx="1278772" cy="215995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 rot="360337">
            <a:off x="4623623" y="3818168"/>
            <a:ext cx="5196497" cy="268021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609598" y="2185295"/>
            <a:ext cx="5011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 compris</a:t>
            </a:r>
            <a:r>
              <a:rPr lang="fr-FR" sz="2000" dirty="0"/>
              <a:t> ce chapitre de grammaire…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1192688" y="5562221"/>
            <a:ext cx="3379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… tu </a:t>
            </a:r>
            <a:r>
              <a:rPr lang="fr-FR" sz="2000" dirty="0">
                <a:solidFill>
                  <a:schemeClr val="tx2"/>
                </a:solidFill>
              </a:rPr>
              <a:t>as pu </a:t>
            </a:r>
            <a:r>
              <a:rPr lang="fr-FR" sz="2000" dirty="0"/>
              <a:t>faire tes devoirs. 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4823796" y="5814137"/>
            <a:ext cx="3266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… tu </a:t>
            </a:r>
            <a:r>
              <a:rPr lang="fr-FR" sz="2000" dirty="0">
                <a:solidFill>
                  <a:schemeClr val="tx2"/>
                </a:solidFill>
              </a:rPr>
              <a:t>peux </a:t>
            </a:r>
            <a:r>
              <a:rPr lang="fr-FR" sz="2000" dirty="0"/>
              <a:t>me</a:t>
            </a:r>
            <a:r>
              <a:rPr lang="fr-FR" sz="2000" dirty="0">
                <a:solidFill>
                  <a:schemeClr val="tx2"/>
                </a:solidFill>
              </a:rPr>
              <a:t> </a:t>
            </a:r>
            <a:r>
              <a:rPr lang="fr-FR" sz="2000" dirty="0"/>
              <a:t>l’expliquer. 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8236243" y="5962331"/>
            <a:ext cx="373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… tu </a:t>
            </a:r>
            <a:r>
              <a:rPr lang="fr-FR" sz="2000" dirty="0">
                <a:solidFill>
                  <a:schemeClr val="tx2"/>
                </a:solidFill>
              </a:rPr>
              <a:t>écriras </a:t>
            </a:r>
            <a:r>
              <a:rPr lang="fr-FR" sz="2000" dirty="0"/>
              <a:t>une bonne interro. </a:t>
            </a:r>
          </a:p>
        </p:txBody>
      </p:sp>
      <p:sp>
        <p:nvSpPr>
          <p:cNvPr id="27" name="Rechteck 26"/>
          <p:cNvSpPr/>
          <p:nvPr/>
        </p:nvSpPr>
        <p:spPr>
          <a:xfrm>
            <a:off x="624185" y="1840430"/>
            <a:ext cx="16850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/>
              <a:t>Exemple réel:</a:t>
            </a:r>
          </a:p>
        </p:txBody>
      </p:sp>
    </p:spTree>
    <p:extLst>
      <p:ext uri="{BB962C8B-B14F-4D97-AF65-F5344CB8AC3E}">
        <p14:creationId xmlns:p14="http://schemas.microsoft.com/office/powerpoint/2010/main" val="251343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/>
      <p:bldP spid="23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693055"/>
              </p:ext>
            </p:extLst>
          </p:nvPr>
        </p:nvGraphicFramePr>
        <p:xfrm>
          <a:off x="609600" y="2613395"/>
          <a:ext cx="10972800" cy="319105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485322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4015408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472070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</a:tblGrid>
              <a:tr h="602057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Passé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Présent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Futur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2589000">
                <a:tc>
                  <a:txBody>
                    <a:bodyPr/>
                    <a:lstStyle/>
                    <a:p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peu de logique…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609599" y="2451652"/>
            <a:ext cx="10972800" cy="899801"/>
          </a:xfrm>
          <a:prstGeom prst="rightArrow">
            <a:avLst/>
          </a:prstGeom>
          <a:solidFill>
            <a:schemeClr val="bg1">
              <a:lumMod val="5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/>
          <p:cNvGrpSpPr/>
          <p:nvPr/>
        </p:nvGrpSpPr>
        <p:grpSpPr>
          <a:xfrm>
            <a:off x="3974876" y="3327429"/>
            <a:ext cx="2570922" cy="1007165"/>
            <a:chOff x="901148" y="4081670"/>
            <a:chExt cx="2570922" cy="1007165"/>
          </a:xfrm>
        </p:grpSpPr>
        <p:sp>
          <p:nvSpPr>
            <p:cNvPr id="5" name="Richtungspfeil 4"/>
            <p:cNvSpPr/>
            <p:nvPr/>
          </p:nvSpPr>
          <p:spPr>
            <a:xfrm>
              <a:off x="1113183" y="4081670"/>
              <a:ext cx="2358887" cy="1007165"/>
            </a:xfrm>
            <a:prstGeom prst="homePlat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901148" y="4185142"/>
              <a:ext cx="24118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F0000"/>
                  </a:solidFill>
                </a:rPr>
                <a:t>Une </a:t>
              </a:r>
              <a:r>
                <a:rPr lang="fr-FR" sz="2400" b="1" dirty="0">
                  <a:solidFill>
                    <a:srgbClr val="FF0000"/>
                  </a:solidFill>
                </a:rPr>
                <a:t>condition</a:t>
              </a:r>
              <a:r>
                <a:rPr lang="fr-FR" sz="2400" dirty="0">
                  <a:solidFill>
                    <a:srgbClr val="FF0000"/>
                  </a:solidFill>
                </a:rPr>
                <a:t> dans le </a:t>
              </a:r>
              <a:r>
                <a:rPr lang="fr-FR" sz="2400" b="1" dirty="0">
                  <a:solidFill>
                    <a:srgbClr val="FF0000"/>
                  </a:solidFill>
                </a:rPr>
                <a:t>présent</a:t>
              </a:r>
              <a:endParaRPr lang="fr-FR" sz="2400" b="1" dirty="0"/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6595017" y="3600892"/>
            <a:ext cx="1616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peut avoir</a:t>
            </a:r>
          </a:p>
        </p:txBody>
      </p:sp>
      <p:grpSp>
        <p:nvGrpSpPr>
          <p:cNvPr id="12" name="Gruppieren 11"/>
          <p:cNvGrpSpPr/>
          <p:nvPr/>
        </p:nvGrpSpPr>
        <p:grpSpPr>
          <a:xfrm>
            <a:off x="714845" y="4675231"/>
            <a:ext cx="3260031" cy="1007165"/>
            <a:chOff x="2332383" y="5143301"/>
            <a:chExt cx="3260031" cy="1007165"/>
          </a:xfrm>
        </p:grpSpPr>
        <p:sp>
          <p:nvSpPr>
            <p:cNvPr id="10" name="Richtungspfeil 9"/>
            <p:cNvSpPr/>
            <p:nvPr/>
          </p:nvSpPr>
          <p:spPr>
            <a:xfrm rot="10800000">
              <a:off x="2332383" y="5143301"/>
              <a:ext cx="3154016" cy="1007165"/>
            </a:xfrm>
            <a:custGeom>
              <a:avLst/>
              <a:gdLst>
                <a:gd name="connsiteX0" fmla="*/ 0 w 2358887"/>
                <a:gd name="connsiteY0" fmla="*/ 0 h 1007165"/>
                <a:gd name="connsiteX1" fmla="*/ 1855305 w 2358887"/>
                <a:gd name="connsiteY1" fmla="*/ 0 h 1007165"/>
                <a:gd name="connsiteX2" fmla="*/ 2358887 w 2358887"/>
                <a:gd name="connsiteY2" fmla="*/ 503583 h 1007165"/>
                <a:gd name="connsiteX3" fmla="*/ 1855305 w 2358887"/>
                <a:gd name="connsiteY3" fmla="*/ 1007165 h 1007165"/>
                <a:gd name="connsiteX4" fmla="*/ 0 w 2358887"/>
                <a:gd name="connsiteY4" fmla="*/ 1007165 h 1007165"/>
                <a:gd name="connsiteX5" fmla="*/ 0 w 2358887"/>
                <a:gd name="connsiteY5" fmla="*/ 0 h 1007165"/>
                <a:gd name="connsiteX0" fmla="*/ 0 w 1855305"/>
                <a:gd name="connsiteY0" fmla="*/ 0 h 1007165"/>
                <a:gd name="connsiteX1" fmla="*/ 1855305 w 1855305"/>
                <a:gd name="connsiteY1" fmla="*/ 0 h 1007165"/>
                <a:gd name="connsiteX2" fmla="*/ 1378227 w 1855305"/>
                <a:gd name="connsiteY2" fmla="*/ 490331 h 1007165"/>
                <a:gd name="connsiteX3" fmla="*/ 1855305 w 1855305"/>
                <a:gd name="connsiteY3" fmla="*/ 1007165 h 1007165"/>
                <a:gd name="connsiteX4" fmla="*/ 0 w 1855305"/>
                <a:gd name="connsiteY4" fmla="*/ 1007165 h 1007165"/>
                <a:gd name="connsiteX5" fmla="*/ 0 w 1855305"/>
                <a:gd name="connsiteY5" fmla="*/ 0 h 100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5305" h="1007165">
                  <a:moveTo>
                    <a:pt x="0" y="0"/>
                  </a:moveTo>
                  <a:lnTo>
                    <a:pt x="1855305" y="0"/>
                  </a:lnTo>
                  <a:lnTo>
                    <a:pt x="1378227" y="490331"/>
                  </a:lnTo>
                  <a:lnTo>
                    <a:pt x="1855305" y="1007165"/>
                  </a:lnTo>
                  <a:lnTo>
                    <a:pt x="0" y="100716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3021492" y="5231388"/>
              <a:ext cx="2570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tx2"/>
                  </a:solidFill>
                </a:rPr>
                <a:t>une </a:t>
              </a:r>
              <a:r>
                <a:rPr lang="fr-FR" sz="2400" b="1" dirty="0">
                  <a:solidFill>
                    <a:schemeClr val="tx2"/>
                  </a:solidFill>
                </a:rPr>
                <a:t>conséquence</a:t>
              </a:r>
              <a:r>
                <a:rPr lang="fr-FR" sz="2400" dirty="0">
                  <a:solidFill>
                    <a:schemeClr val="tx2"/>
                  </a:solidFill>
                </a:rPr>
                <a:t> dans le </a:t>
              </a:r>
              <a:r>
                <a:rPr lang="fr-FR" sz="2400" b="1" dirty="0">
                  <a:solidFill>
                    <a:schemeClr val="tx2"/>
                  </a:solidFill>
                </a:rPr>
                <a:t>passé</a:t>
              </a: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4472391" y="4691800"/>
            <a:ext cx="3260031" cy="1007165"/>
            <a:chOff x="2332383" y="5143301"/>
            <a:chExt cx="3260031" cy="1007165"/>
          </a:xfrm>
        </p:grpSpPr>
        <p:sp>
          <p:nvSpPr>
            <p:cNvPr id="14" name="Richtungspfeil 9"/>
            <p:cNvSpPr/>
            <p:nvPr/>
          </p:nvSpPr>
          <p:spPr>
            <a:xfrm rot="10800000">
              <a:off x="2332383" y="5143301"/>
              <a:ext cx="3154016" cy="1007165"/>
            </a:xfrm>
            <a:custGeom>
              <a:avLst/>
              <a:gdLst>
                <a:gd name="connsiteX0" fmla="*/ 0 w 2358887"/>
                <a:gd name="connsiteY0" fmla="*/ 0 h 1007165"/>
                <a:gd name="connsiteX1" fmla="*/ 1855305 w 2358887"/>
                <a:gd name="connsiteY1" fmla="*/ 0 h 1007165"/>
                <a:gd name="connsiteX2" fmla="*/ 2358887 w 2358887"/>
                <a:gd name="connsiteY2" fmla="*/ 503583 h 1007165"/>
                <a:gd name="connsiteX3" fmla="*/ 1855305 w 2358887"/>
                <a:gd name="connsiteY3" fmla="*/ 1007165 h 1007165"/>
                <a:gd name="connsiteX4" fmla="*/ 0 w 2358887"/>
                <a:gd name="connsiteY4" fmla="*/ 1007165 h 1007165"/>
                <a:gd name="connsiteX5" fmla="*/ 0 w 2358887"/>
                <a:gd name="connsiteY5" fmla="*/ 0 h 1007165"/>
                <a:gd name="connsiteX0" fmla="*/ 0 w 1855305"/>
                <a:gd name="connsiteY0" fmla="*/ 0 h 1007165"/>
                <a:gd name="connsiteX1" fmla="*/ 1855305 w 1855305"/>
                <a:gd name="connsiteY1" fmla="*/ 0 h 1007165"/>
                <a:gd name="connsiteX2" fmla="*/ 1378227 w 1855305"/>
                <a:gd name="connsiteY2" fmla="*/ 490331 h 1007165"/>
                <a:gd name="connsiteX3" fmla="*/ 1855305 w 1855305"/>
                <a:gd name="connsiteY3" fmla="*/ 1007165 h 1007165"/>
                <a:gd name="connsiteX4" fmla="*/ 0 w 1855305"/>
                <a:gd name="connsiteY4" fmla="*/ 1007165 h 1007165"/>
                <a:gd name="connsiteX5" fmla="*/ 0 w 1855305"/>
                <a:gd name="connsiteY5" fmla="*/ 0 h 100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5305" h="1007165">
                  <a:moveTo>
                    <a:pt x="0" y="0"/>
                  </a:moveTo>
                  <a:lnTo>
                    <a:pt x="1855305" y="0"/>
                  </a:lnTo>
                  <a:lnTo>
                    <a:pt x="1378227" y="490331"/>
                  </a:lnTo>
                  <a:lnTo>
                    <a:pt x="1855305" y="1007165"/>
                  </a:lnTo>
                  <a:lnTo>
                    <a:pt x="0" y="100716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3021492" y="5231388"/>
              <a:ext cx="2570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tx2"/>
                  </a:solidFill>
                </a:rPr>
                <a:t>une </a:t>
              </a:r>
              <a:r>
                <a:rPr lang="fr-FR" sz="2400" b="1" dirty="0">
                  <a:solidFill>
                    <a:schemeClr val="tx2"/>
                  </a:solidFill>
                </a:rPr>
                <a:t>conséquence</a:t>
              </a:r>
              <a:r>
                <a:rPr lang="fr-FR" sz="2400" dirty="0">
                  <a:solidFill>
                    <a:schemeClr val="tx2"/>
                  </a:solidFill>
                </a:rPr>
                <a:t> dans le </a:t>
              </a:r>
              <a:r>
                <a:rPr lang="fr-FR" sz="2400" b="1" dirty="0">
                  <a:solidFill>
                    <a:schemeClr val="tx2"/>
                  </a:solidFill>
                </a:rPr>
                <a:t>présent</a:t>
              </a: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8315517" y="4693646"/>
            <a:ext cx="3260031" cy="1007165"/>
            <a:chOff x="2332383" y="5143301"/>
            <a:chExt cx="3260031" cy="1007165"/>
          </a:xfrm>
        </p:grpSpPr>
        <p:sp>
          <p:nvSpPr>
            <p:cNvPr id="17" name="Richtungspfeil 9"/>
            <p:cNvSpPr/>
            <p:nvPr/>
          </p:nvSpPr>
          <p:spPr>
            <a:xfrm rot="10800000">
              <a:off x="2332383" y="5143301"/>
              <a:ext cx="3154016" cy="1007165"/>
            </a:xfrm>
            <a:custGeom>
              <a:avLst/>
              <a:gdLst>
                <a:gd name="connsiteX0" fmla="*/ 0 w 2358887"/>
                <a:gd name="connsiteY0" fmla="*/ 0 h 1007165"/>
                <a:gd name="connsiteX1" fmla="*/ 1855305 w 2358887"/>
                <a:gd name="connsiteY1" fmla="*/ 0 h 1007165"/>
                <a:gd name="connsiteX2" fmla="*/ 2358887 w 2358887"/>
                <a:gd name="connsiteY2" fmla="*/ 503583 h 1007165"/>
                <a:gd name="connsiteX3" fmla="*/ 1855305 w 2358887"/>
                <a:gd name="connsiteY3" fmla="*/ 1007165 h 1007165"/>
                <a:gd name="connsiteX4" fmla="*/ 0 w 2358887"/>
                <a:gd name="connsiteY4" fmla="*/ 1007165 h 1007165"/>
                <a:gd name="connsiteX5" fmla="*/ 0 w 2358887"/>
                <a:gd name="connsiteY5" fmla="*/ 0 h 1007165"/>
                <a:gd name="connsiteX0" fmla="*/ 0 w 1855305"/>
                <a:gd name="connsiteY0" fmla="*/ 0 h 1007165"/>
                <a:gd name="connsiteX1" fmla="*/ 1855305 w 1855305"/>
                <a:gd name="connsiteY1" fmla="*/ 0 h 1007165"/>
                <a:gd name="connsiteX2" fmla="*/ 1378227 w 1855305"/>
                <a:gd name="connsiteY2" fmla="*/ 490331 h 1007165"/>
                <a:gd name="connsiteX3" fmla="*/ 1855305 w 1855305"/>
                <a:gd name="connsiteY3" fmla="*/ 1007165 h 1007165"/>
                <a:gd name="connsiteX4" fmla="*/ 0 w 1855305"/>
                <a:gd name="connsiteY4" fmla="*/ 1007165 h 1007165"/>
                <a:gd name="connsiteX5" fmla="*/ 0 w 1855305"/>
                <a:gd name="connsiteY5" fmla="*/ 0 h 100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5305" h="1007165">
                  <a:moveTo>
                    <a:pt x="0" y="0"/>
                  </a:moveTo>
                  <a:lnTo>
                    <a:pt x="1855305" y="0"/>
                  </a:lnTo>
                  <a:lnTo>
                    <a:pt x="1378227" y="490331"/>
                  </a:lnTo>
                  <a:lnTo>
                    <a:pt x="1855305" y="1007165"/>
                  </a:lnTo>
                  <a:lnTo>
                    <a:pt x="0" y="100716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3021492" y="5231388"/>
              <a:ext cx="2570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tx2"/>
                  </a:solidFill>
                </a:rPr>
                <a:t>une </a:t>
              </a:r>
              <a:r>
                <a:rPr lang="fr-FR" sz="2400" b="1" dirty="0">
                  <a:solidFill>
                    <a:schemeClr val="tx2"/>
                  </a:solidFill>
                </a:rPr>
                <a:t>conséquence</a:t>
              </a:r>
              <a:r>
                <a:rPr lang="fr-FR" sz="2400" dirty="0">
                  <a:solidFill>
                    <a:schemeClr val="tx2"/>
                  </a:solidFill>
                </a:rPr>
                <a:t> dans le </a:t>
              </a:r>
              <a:r>
                <a:rPr lang="fr-FR" sz="2400" b="1" dirty="0">
                  <a:solidFill>
                    <a:schemeClr val="tx2"/>
                  </a:solidFill>
                </a:rPr>
                <a:t>futur</a:t>
              </a:r>
            </a:p>
          </p:txBody>
        </p:sp>
      </p:grpSp>
      <p:sp>
        <p:nvSpPr>
          <p:cNvPr id="22" name="Textfeld 21"/>
          <p:cNvSpPr txBox="1"/>
          <p:nvPr/>
        </p:nvSpPr>
        <p:spPr>
          <a:xfrm>
            <a:off x="609598" y="2238390"/>
            <a:ext cx="5011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je </a:t>
            </a:r>
            <a:r>
              <a:rPr lang="fr-FR" sz="2000" dirty="0">
                <a:solidFill>
                  <a:srgbClr val="FF0000"/>
                </a:solidFill>
              </a:rPr>
              <a:t>parlais </a:t>
            </a:r>
            <a:r>
              <a:rPr lang="fr-FR" sz="2000" dirty="0"/>
              <a:t>l’italien…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09598" y="5833977"/>
            <a:ext cx="3379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… j’</a:t>
            </a:r>
            <a:r>
              <a:rPr lang="fr-FR" sz="2000" dirty="0">
                <a:solidFill>
                  <a:schemeClr val="tx2"/>
                </a:solidFill>
              </a:rPr>
              <a:t>aurais pu </a:t>
            </a:r>
            <a:r>
              <a:rPr lang="fr-FR" sz="2000" dirty="0"/>
              <a:t>participer à l’échange avec l’Italie. 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4493611" y="6059814"/>
            <a:ext cx="3266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… je te </a:t>
            </a:r>
            <a:r>
              <a:rPr lang="fr-FR" sz="2000" dirty="0">
                <a:solidFill>
                  <a:schemeClr val="tx2"/>
                </a:solidFill>
              </a:rPr>
              <a:t>traduirais </a:t>
            </a:r>
            <a:r>
              <a:rPr lang="fr-FR" sz="2000" dirty="0"/>
              <a:t>ce texte. 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8264093" y="6221821"/>
            <a:ext cx="3346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… j’</a:t>
            </a:r>
            <a:r>
              <a:rPr lang="fr-FR" sz="2000" dirty="0">
                <a:solidFill>
                  <a:schemeClr val="tx2"/>
                </a:solidFill>
              </a:rPr>
              <a:t>irais </a:t>
            </a:r>
            <a:r>
              <a:rPr lang="fr-FR" sz="2000" dirty="0"/>
              <a:t>à Palerme en été. </a:t>
            </a:r>
          </a:p>
        </p:txBody>
      </p:sp>
      <p:sp>
        <p:nvSpPr>
          <p:cNvPr id="27" name="Rechteck 26"/>
          <p:cNvSpPr/>
          <p:nvPr/>
        </p:nvSpPr>
        <p:spPr>
          <a:xfrm>
            <a:off x="609598" y="1921644"/>
            <a:ext cx="18485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/>
              <a:t>Exemple irréel:</a:t>
            </a:r>
          </a:p>
        </p:txBody>
      </p:sp>
      <p:sp>
        <p:nvSpPr>
          <p:cNvPr id="24" name="Pfeil nach rechts 23"/>
          <p:cNvSpPr/>
          <p:nvPr/>
        </p:nvSpPr>
        <p:spPr>
          <a:xfrm rot="10347537">
            <a:off x="2445064" y="4283163"/>
            <a:ext cx="1715533" cy="265885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Pfeil nach rechts 27"/>
          <p:cNvSpPr/>
          <p:nvPr/>
        </p:nvSpPr>
        <p:spPr>
          <a:xfrm rot="3461646">
            <a:off x="5986379" y="4408474"/>
            <a:ext cx="268815" cy="236757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rechts 28"/>
          <p:cNvSpPr/>
          <p:nvPr/>
        </p:nvSpPr>
        <p:spPr>
          <a:xfrm rot="422845">
            <a:off x="6555505" y="4147694"/>
            <a:ext cx="2692269" cy="324018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368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7" grpId="0"/>
      <p:bldP spid="24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752350"/>
              </p:ext>
            </p:extLst>
          </p:nvPr>
        </p:nvGraphicFramePr>
        <p:xfrm>
          <a:off x="459405" y="4057312"/>
          <a:ext cx="11401290" cy="25998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6953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431108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431110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2269535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897100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réelle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 (si)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Conséquence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possible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932880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le présent/</a:t>
                      </a:r>
                    </a:p>
                    <a:p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dans le futur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 le présent/</a:t>
                      </a:r>
                    </a:p>
                    <a:p>
                      <a:pPr algn="r"/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dans le futur</a:t>
                      </a:r>
                      <a:endParaRPr lang="fr-FR" sz="2400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769879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réelle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599" y="2585106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400" dirty="0"/>
              <a:t>Tu </a:t>
            </a:r>
            <a:r>
              <a:rPr lang="fr-FR" sz="2400" dirty="0">
                <a:solidFill>
                  <a:schemeClr val="tx2"/>
                </a:solidFill>
              </a:rPr>
              <a:t>peux</a:t>
            </a:r>
            <a:r>
              <a:rPr lang="fr-FR" sz="2400" dirty="0"/>
              <a:t> venir faire sa connaissance, </a:t>
            </a: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as</a:t>
            </a:r>
            <a:r>
              <a:rPr lang="fr-FR" sz="2400" dirty="0"/>
              <a:t> le temps maintenant.  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44558" y="2061885"/>
            <a:ext cx="10880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Classe les exemples dans le tableau 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9599" y="3046770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 startAt="2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as reçu </a:t>
            </a:r>
            <a:r>
              <a:rPr lang="fr-FR" sz="2400" dirty="0"/>
              <a:t>ma lettre, pourquoi est-ce que tu ne l’</a:t>
            </a:r>
            <a:r>
              <a:rPr lang="fr-FR" sz="2400" dirty="0">
                <a:solidFill>
                  <a:schemeClr val="tx2"/>
                </a:solidFill>
              </a:rPr>
              <a:t>as</a:t>
            </a:r>
            <a:r>
              <a:rPr lang="fr-FR" sz="2400" dirty="0"/>
              <a:t> pas </a:t>
            </a:r>
            <a:r>
              <a:rPr lang="fr-FR" sz="2400" dirty="0">
                <a:solidFill>
                  <a:schemeClr val="tx2"/>
                </a:solidFill>
              </a:rPr>
              <a:t>lue</a:t>
            </a:r>
            <a:r>
              <a:rPr lang="fr-FR" sz="2400" dirty="0"/>
              <a:t> ?  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723322" y="6303476"/>
            <a:ext cx="3436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 oublié </a:t>
            </a:r>
            <a:r>
              <a:rPr lang="fr-FR" sz="2000" dirty="0"/>
              <a:t>de la lire...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610678" y="5051362"/>
            <a:ext cx="3549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/>
              <a:t>…</a:t>
            </a:r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</a:t>
            </a:r>
            <a:r>
              <a:rPr lang="fr-FR" sz="2000" dirty="0"/>
              <a:t> le temps maintenant.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160050" y="4920976"/>
            <a:ext cx="3248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Tu </a:t>
            </a:r>
            <a:r>
              <a:rPr lang="fr-FR" sz="2000" dirty="0">
                <a:solidFill>
                  <a:schemeClr val="tx2"/>
                </a:solidFill>
              </a:rPr>
              <a:t>peux</a:t>
            </a:r>
            <a:r>
              <a:rPr lang="fr-FR" sz="2000" dirty="0"/>
              <a:t> venir faire sa connaissance...   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204814" y="5897997"/>
            <a:ext cx="295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 reçu </a:t>
            </a:r>
            <a:r>
              <a:rPr lang="fr-FR" sz="2000" dirty="0"/>
              <a:t>ma lettre…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160050" y="5944412"/>
            <a:ext cx="3379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 pourquoi est-ce que tu ne l’</a:t>
            </a:r>
            <a:r>
              <a:rPr lang="fr-FR" sz="2000" dirty="0">
                <a:solidFill>
                  <a:schemeClr val="tx2"/>
                </a:solidFill>
              </a:rPr>
              <a:t>as</a:t>
            </a:r>
            <a:r>
              <a:rPr lang="fr-FR" sz="2000" dirty="0"/>
              <a:t> pas </a:t>
            </a:r>
            <a:r>
              <a:rPr lang="fr-FR" sz="2000" dirty="0">
                <a:solidFill>
                  <a:schemeClr val="tx2"/>
                </a:solidFill>
              </a:rPr>
              <a:t>lue</a:t>
            </a:r>
            <a:r>
              <a:rPr lang="fr-FR" sz="2000" dirty="0"/>
              <a:t> ? 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09599" y="3503304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3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as oublié</a:t>
            </a:r>
            <a:r>
              <a:rPr lang="fr-FR" sz="2400" dirty="0"/>
              <a:t> de la lire, on la </a:t>
            </a:r>
            <a:r>
              <a:rPr lang="fr-FR" sz="2400" dirty="0">
                <a:solidFill>
                  <a:schemeClr val="tx2"/>
                </a:solidFill>
              </a:rPr>
              <a:t>lira</a:t>
            </a:r>
            <a:r>
              <a:rPr lang="fr-FR" sz="2400" dirty="0"/>
              <a:t> ensemble.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160050" y="5537711"/>
            <a:ext cx="2703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…on la </a:t>
            </a:r>
            <a:r>
              <a:rPr lang="fr-FR" sz="2000" dirty="0">
                <a:solidFill>
                  <a:schemeClr val="tx2"/>
                </a:solidFill>
              </a:rPr>
              <a:t>lira</a:t>
            </a:r>
            <a:r>
              <a:rPr lang="fr-FR" sz="2000" dirty="0"/>
              <a:t> ensemble.</a:t>
            </a:r>
          </a:p>
        </p:txBody>
      </p:sp>
    </p:spTree>
    <p:extLst>
      <p:ext uri="{BB962C8B-B14F-4D97-AF65-F5344CB8AC3E}">
        <p14:creationId xmlns:p14="http://schemas.microsoft.com/office/powerpoint/2010/main" val="124936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524946"/>
              </p:ext>
            </p:extLst>
          </p:nvPr>
        </p:nvGraphicFramePr>
        <p:xfrm>
          <a:off x="357810" y="3220279"/>
          <a:ext cx="11401290" cy="348855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6953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587923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274295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2269535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649356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réelle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 (si)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Conséquence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possible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1460384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le présent/</a:t>
                      </a:r>
                    </a:p>
                    <a:p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dans le futur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 le présent/</a:t>
                      </a:r>
                    </a:p>
                    <a:p>
                      <a:pPr algn="r"/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dans le futur</a:t>
                      </a:r>
                      <a:endParaRPr lang="fr-FR" sz="2400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1205213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réelle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57810" y="2590003"/>
            <a:ext cx="11224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Quels temps sont utilisés dans les </a:t>
            </a:r>
            <a:r>
              <a:rPr lang="fr-FR" sz="2800" b="1" dirty="0" smtClean="0"/>
              <a:t>propositions </a:t>
            </a:r>
            <a:r>
              <a:rPr lang="fr-FR" sz="2800" b="1" dirty="0"/>
              <a:t>conditionnelles </a:t>
            </a:r>
            <a:r>
              <a:rPr lang="fr-FR" sz="2800" b="1" dirty="0">
                <a:solidFill>
                  <a:srgbClr val="FF0000"/>
                </a:solidFill>
              </a:rPr>
              <a:t>réelles</a:t>
            </a:r>
            <a:r>
              <a:rPr lang="fr-FR" sz="2800" b="1" dirty="0"/>
              <a:t> ?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776078" y="6180260"/>
            <a:ext cx="231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l’</a:t>
            </a:r>
            <a:r>
              <a:rPr lang="fr-FR" sz="2000" dirty="0">
                <a:solidFill>
                  <a:srgbClr val="FF0000"/>
                </a:solidFill>
              </a:rPr>
              <a:t>as oublié</a:t>
            </a:r>
            <a:r>
              <a:rPr lang="fr-FR" sz="2000" dirty="0"/>
              <a:t>...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101588" y="4319296"/>
            <a:ext cx="4088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</a:t>
            </a:r>
            <a:r>
              <a:rPr lang="fr-FR" sz="2000" dirty="0"/>
              <a:t> le temps maintenant…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294791" y="4301109"/>
            <a:ext cx="3315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peux</a:t>
            </a:r>
            <a:r>
              <a:rPr lang="fr-FR" sz="2000" dirty="0"/>
              <a:t> venir faire sa connaissance.   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234647" y="5651684"/>
            <a:ext cx="295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 reçu </a:t>
            </a:r>
            <a:r>
              <a:rPr lang="fr-FR" sz="2000" dirty="0"/>
              <a:t>ma lettre…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200420" y="5899829"/>
            <a:ext cx="3379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as</a:t>
            </a:r>
            <a:r>
              <a:rPr lang="fr-FR" sz="2000" dirty="0"/>
              <a:t> peut-être </a:t>
            </a:r>
            <a:r>
              <a:rPr lang="fr-FR" sz="2000" dirty="0">
                <a:solidFill>
                  <a:schemeClr val="tx2"/>
                </a:solidFill>
              </a:rPr>
              <a:t>oublié</a:t>
            </a:r>
            <a:r>
              <a:rPr lang="fr-FR" sz="2000" dirty="0"/>
              <a:t> de la lire ?  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294791" y="5006038"/>
            <a:ext cx="2703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…on la </a:t>
            </a:r>
            <a:r>
              <a:rPr lang="fr-FR" sz="2000" dirty="0">
                <a:solidFill>
                  <a:schemeClr val="tx2"/>
                </a:solidFill>
              </a:rPr>
              <a:t>lira</a:t>
            </a:r>
            <a:r>
              <a:rPr lang="fr-FR" sz="2000" dirty="0"/>
              <a:t> ensemble.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533926" y="4623564"/>
            <a:ext cx="143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présent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977610" y="5790184"/>
            <a:ext cx="254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passé composé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599319" y="5790184"/>
            <a:ext cx="254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</a:rPr>
              <a:t>passé composé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7155635" y="4301109"/>
            <a:ext cx="143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</a:rPr>
              <a:t>présent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7155635" y="4863879"/>
            <a:ext cx="143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</a:rPr>
              <a:t>futur</a:t>
            </a:r>
            <a:endParaRPr lang="fr-FR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831663"/>
              </p:ext>
            </p:extLst>
          </p:nvPr>
        </p:nvGraphicFramePr>
        <p:xfrm>
          <a:off x="453888" y="3955389"/>
          <a:ext cx="11401290" cy="277622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6953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470152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392066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2269535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712948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irréelle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 </a:t>
                      </a:r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(si)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Conséquence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irréelle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885485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non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réalisée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 le présent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1067784">
                <a:tc>
                  <a:txBody>
                    <a:bodyPr/>
                    <a:lstStyle/>
                    <a:p>
                      <a:pPr algn="l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non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réalisable (</a:t>
                      </a:r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 le passé)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irréelle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599" y="2516150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avais</a:t>
            </a:r>
            <a:r>
              <a:rPr lang="fr-FR" sz="2400" dirty="0"/>
              <a:t> une voiture, tu </a:t>
            </a:r>
            <a:r>
              <a:rPr lang="fr-FR" sz="2400" dirty="0">
                <a:solidFill>
                  <a:schemeClr val="tx2"/>
                </a:solidFill>
              </a:rPr>
              <a:t>serais</a:t>
            </a:r>
            <a:r>
              <a:rPr lang="fr-FR" sz="2400" dirty="0"/>
              <a:t> ici en dix minutes.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38540" y="2035995"/>
            <a:ext cx="10880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Classe les exemples dans le tableau 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9598" y="2977814"/>
            <a:ext cx="1158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 startAt="2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j’</a:t>
            </a:r>
            <a:r>
              <a:rPr lang="fr-FR" sz="2400" dirty="0">
                <a:solidFill>
                  <a:srgbClr val="FF0000"/>
                </a:solidFill>
              </a:rPr>
              <a:t>avais acheté </a:t>
            </a:r>
            <a:r>
              <a:rPr lang="fr-FR" sz="2400" dirty="0"/>
              <a:t>une voiture, je n’</a:t>
            </a:r>
            <a:r>
              <a:rPr lang="fr-FR" sz="2400" dirty="0">
                <a:solidFill>
                  <a:schemeClr val="tx2"/>
                </a:solidFill>
              </a:rPr>
              <a:t>aurais</a:t>
            </a:r>
            <a:r>
              <a:rPr lang="fr-FR" sz="2400" dirty="0"/>
              <a:t> pas </a:t>
            </a:r>
            <a:r>
              <a:rPr lang="fr-FR" sz="2400" dirty="0">
                <a:solidFill>
                  <a:schemeClr val="tx2"/>
                </a:solidFill>
              </a:rPr>
              <a:t>eu</a:t>
            </a:r>
            <a:r>
              <a:rPr lang="fr-FR" sz="2400" dirty="0"/>
              <a:t> l’argent de faire mon tour du monde.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696820" y="4796543"/>
            <a:ext cx="3457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avais</a:t>
            </a:r>
            <a:r>
              <a:rPr lang="fr-FR" sz="2000" dirty="0"/>
              <a:t> une voiture …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181034" y="4804845"/>
            <a:ext cx="3379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 tu </a:t>
            </a:r>
            <a:r>
              <a:rPr lang="fr-FR" sz="2000" dirty="0">
                <a:solidFill>
                  <a:schemeClr val="tx2"/>
                </a:solidFill>
              </a:rPr>
              <a:t>serais</a:t>
            </a:r>
            <a:r>
              <a:rPr lang="fr-FR" sz="2000" dirty="0"/>
              <a:t> ici en dix minutes.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696820" y="5844222"/>
            <a:ext cx="3457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j’</a:t>
            </a:r>
            <a:r>
              <a:rPr lang="fr-FR" sz="2000" dirty="0">
                <a:solidFill>
                  <a:srgbClr val="FF0000"/>
                </a:solidFill>
              </a:rPr>
              <a:t>avais acheté </a:t>
            </a:r>
            <a:r>
              <a:rPr lang="fr-FR" sz="2000" dirty="0"/>
              <a:t>une voiture …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154533" y="5683939"/>
            <a:ext cx="3405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 je n’</a:t>
            </a:r>
            <a:r>
              <a:rPr lang="fr-FR" sz="2000" dirty="0">
                <a:solidFill>
                  <a:schemeClr val="tx2"/>
                </a:solidFill>
              </a:rPr>
              <a:t>aurais</a:t>
            </a:r>
            <a:r>
              <a:rPr lang="fr-FR" sz="2000" dirty="0"/>
              <a:t> pas </a:t>
            </a:r>
            <a:r>
              <a:rPr lang="fr-FR" sz="2000" dirty="0">
                <a:solidFill>
                  <a:schemeClr val="tx2"/>
                </a:solidFill>
              </a:rPr>
              <a:t>eu</a:t>
            </a:r>
            <a:r>
              <a:rPr lang="fr-FR" sz="2000" dirty="0"/>
              <a:t> l’argent de faire mon tour du monde. 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09599" y="3434348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3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j’</a:t>
            </a:r>
            <a:r>
              <a:rPr lang="fr-FR" sz="2400" dirty="0">
                <a:solidFill>
                  <a:srgbClr val="FF0000"/>
                </a:solidFill>
              </a:rPr>
              <a:t>étais</a:t>
            </a:r>
            <a:r>
              <a:rPr lang="fr-FR" sz="2400" dirty="0"/>
              <a:t> à ta place, j’</a:t>
            </a:r>
            <a:r>
              <a:rPr lang="fr-FR" sz="2400" dirty="0">
                <a:solidFill>
                  <a:schemeClr val="tx2"/>
                </a:solidFill>
              </a:rPr>
              <a:t>aurais acheté </a:t>
            </a:r>
            <a:r>
              <a:rPr lang="fr-FR" sz="2400" dirty="0"/>
              <a:t>une voiture.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154533" y="6331508"/>
            <a:ext cx="3405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 j’</a:t>
            </a:r>
            <a:r>
              <a:rPr lang="fr-FR" sz="2000" dirty="0">
                <a:solidFill>
                  <a:schemeClr val="tx2"/>
                </a:solidFill>
              </a:rPr>
              <a:t>aurais acheté </a:t>
            </a:r>
            <a:r>
              <a:rPr lang="fr-FR" sz="2000" dirty="0"/>
              <a:t>une voiture.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696820" y="5196653"/>
            <a:ext cx="3457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j’étais à ta place…</a:t>
            </a:r>
          </a:p>
        </p:txBody>
      </p:sp>
    </p:spTree>
    <p:extLst>
      <p:ext uri="{BB962C8B-B14F-4D97-AF65-F5344CB8AC3E}">
        <p14:creationId xmlns:p14="http://schemas.microsoft.com/office/powerpoint/2010/main" val="142284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230702"/>
              </p:ext>
            </p:extLst>
          </p:nvPr>
        </p:nvGraphicFramePr>
        <p:xfrm>
          <a:off x="357810" y="3222995"/>
          <a:ext cx="11401290" cy="293414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6953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531406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330812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2269535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602057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irréelle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 </a:t>
                      </a:r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(si)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Conséquence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irréelle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874059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non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réalisée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 le présent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1237129">
                <a:tc>
                  <a:txBody>
                    <a:bodyPr/>
                    <a:lstStyle/>
                    <a:p>
                      <a:pPr algn="l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non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réalisable (</a:t>
                      </a:r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 le passé)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6128940" y="4200851"/>
            <a:ext cx="3446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 tu </a:t>
            </a:r>
            <a:r>
              <a:rPr lang="fr-FR" sz="2000" dirty="0">
                <a:solidFill>
                  <a:schemeClr val="tx2"/>
                </a:solidFill>
              </a:rPr>
              <a:t>serais</a:t>
            </a:r>
            <a:r>
              <a:rPr lang="fr-FR" sz="2000" dirty="0"/>
              <a:t> ici en dix minutes.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irréelle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001148" y="4104835"/>
            <a:ext cx="4088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avais</a:t>
            </a:r>
            <a:r>
              <a:rPr lang="fr-FR" sz="2000" dirty="0"/>
              <a:t> une voiture …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472892" y="5327847"/>
            <a:ext cx="3650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j’</a:t>
            </a:r>
            <a:r>
              <a:rPr lang="fr-FR" sz="2000" dirty="0">
                <a:solidFill>
                  <a:srgbClr val="FF0000"/>
                </a:solidFill>
              </a:rPr>
              <a:t>avais acheté</a:t>
            </a:r>
            <a:r>
              <a:rPr lang="fr-FR" sz="2000" dirty="0"/>
              <a:t> une voiture …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144734" y="4959411"/>
            <a:ext cx="3379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 je n’</a:t>
            </a:r>
            <a:r>
              <a:rPr lang="fr-FR" sz="2000" dirty="0">
                <a:solidFill>
                  <a:schemeClr val="tx2"/>
                </a:solidFill>
              </a:rPr>
              <a:t>aurais</a:t>
            </a:r>
            <a:r>
              <a:rPr lang="fr-FR" sz="2000" dirty="0"/>
              <a:t> pas </a:t>
            </a:r>
            <a:r>
              <a:rPr lang="fr-FR" sz="2000" dirty="0">
                <a:solidFill>
                  <a:schemeClr val="tx2"/>
                </a:solidFill>
              </a:rPr>
              <a:t>eu</a:t>
            </a:r>
            <a:r>
              <a:rPr lang="fr-FR" sz="2000" dirty="0"/>
              <a:t> l’argent de faire mon tour du monde.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128940" y="5727964"/>
            <a:ext cx="340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… j</a:t>
            </a:r>
            <a:r>
              <a:rPr lang="fr-FR" sz="2000" dirty="0">
                <a:solidFill>
                  <a:schemeClr val="tx2"/>
                </a:solidFill>
              </a:rPr>
              <a:t>’aurais acheté </a:t>
            </a:r>
            <a:r>
              <a:rPr lang="fr-FR" sz="2000" dirty="0"/>
              <a:t>une voiture.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438469" y="4445697"/>
            <a:ext cx="3650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j’</a:t>
            </a:r>
            <a:r>
              <a:rPr lang="fr-FR" sz="2000" dirty="0">
                <a:solidFill>
                  <a:srgbClr val="FF0000"/>
                </a:solidFill>
              </a:rPr>
              <a:t>étais</a:t>
            </a:r>
            <a:r>
              <a:rPr lang="fr-FR" sz="2000" dirty="0"/>
              <a:t> à ta place …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57810" y="2537865"/>
            <a:ext cx="11401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Quels temps sont utilisés dans les </a:t>
            </a:r>
            <a:r>
              <a:rPr lang="fr-FR" sz="2800" b="1" dirty="0" smtClean="0"/>
              <a:t>propositions </a:t>
            </a:r>
            <a:r>
              <a:rPr lang="fr-FR" sz="2800" b="1" dirty="0"/>
              <a:t>conditionnelles </a:t>
            </a:r>
            <a:r>
              <a:rPr lang="fr-FR" sz="2800" b="1" dirty="0">
                <a:solidFill>
                  <a:srgbClr val="FF0000"/>
                </a:solidFill>
              </a:rPr>
              <a:t>irréelles</a:t>
            </a:r>
            <a:r>
              <a:rPr lang="fr-FR" sz="2800" b="1" dirty="0"/>
              <a:t> ?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744035" y="4230074"/>
            <a:ext cx="162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imparfait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201245" y="5270531"/>
            <a:ext cx="2575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plus-que-parfait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261290" y="5266292"/>
            <a:ext cx="313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</a:rPr>
              <a:t>conditionnel passé</a:t>
            </a:r>
            <a:endParaRPr lang="fr-FR" sz="2400" dirty="0">
              <a:solidFill>
                <a:schemeClr val="tx2"/>
              </a:solidFill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6605268" y="6063175"/>
            <a:ext cx="2403773" cy="745400"/>
            <a:chOff x="6757478" y="5913807"/>
            <a:chExt cx="2403773" cy="745400"/>
          </a:xfrm>
        </p:grpSpPr>
        <p:sp>
          <p:nvSpPr>
            <p:cNvPr id="7" name="Legende mit Pfeil nach oben 6"/>
            <p:cNvSpPr/>
            <p:nvPr/>
          </p:nvSpPr>
          <p:spPr>
            <a:xfrm flipH="1">
              <a:off x="6762548" y="5913807"/>
              <a:ext cx="2398703" cy="688700"/>
            </a:xfrm>
            <a:prstGeom prst="upArrowCallou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6757478" y="6135987"/>
              <a:ext cx="2398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tx2"/>
                  </a:solidFill>
                </a:rPr>
                <a:t>temps en </a:t>
              </a:r>
              <a:r>
                <a:rPr lang="fr-FR" sz="2800" b="1" i="1" dirty="0">
                  <a:solidFill>
                    <a:schemeClr val="tx2"/>
                  </a:solidFill>
                </a:rPr>
                <a:t>-rais</a:t>
              </a:r>
              <a:endParaRPr lang="fr-FR" sz="2400" b="1" i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8" name="Textfeld 17"/>
          <p:cNvSpPr txBox="1"/>
          <p:nvPr/>
        </p:nvSpPr>
        <p:spPr>
          <a:xfrm>
            <a:off x="6049946" y="4232333"/>
            <a:ext cx="3474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</a:rPr>
              <a:t>conditionnel présent</a:t>
            </a:r>
            <a:endParaRPr lang="fr-FR" sz="2400" dirty="0">
              <a:solidFill>
                <a:schemeClr val="tx2"/>
              </a:solidFill>
            </a:endParaRPr>
          </a:p>
        </p:txBody>
      </p:sp>
      <p:grpSp>
        <p:nvGrpSpPr>
          <p:cNvPr id="22" name="Gruppieren 21"/>
          <p:cNvGrpSpPr/>
          <p:nvPr/>
        </p:nvGrpSpPr>
        <p:grpSpPr>
          <a:xfrm>
            <a:off x="3331702" y="6065465"/>
            <a:ext cx="2403773" cy="745400"/>
            <a:chOff x="6757478" y="5913807"/>
            <a:chExt cx="2403773" cy="745400"/>
          </a:xfrm>
        </p:grpSpPr>
        <p:sp>
          <p:nvSpPr>
            <p:cNvPr id="23" name="Legende mit Pfeil nach oben 22"/>
            <p:cNvSpPr/>
            <p:nvPr/>
          </p:nvSpPr>
          <p:spPr>
            <a:xfrm flipH="1">
              <a:off x="6762548" y="5913807"/>
              <a:ext cx="2398703" cy="688700"/>
            </a:xfrm>
            <a:prstGeom prst="upArrowCallout">
              <a:avLst/>
            </a:prstGeom>
            <a:solidFill>
              <a:srgbClr val="FFBEBE"/>
            </a:soli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6757478" y="6135987"/>
              <a:ext cx="2398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FF0000"/>
                  </a:solidFill>
                </a:rPr>
                <a:t>temps en </a:t>
              </a:r>
              <a:r>
                <a:rPr lang="fr-FR" sz="2800" b="1" i="1" dirty="0">
                  <a:solidFill>
                    <a:srgbClr val="FF0000"/>
                  </a:solidFill>
                </a:rPr>
                <a:t>-ais</a:t>
              </a:r>
              <a:endParaRPr lang="fr-FR" sz="2400" b="1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661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10" grpId="0"/>
      <p:bldP spid="11" grpId="0"/>
      <p:bldP spid="13" grpId="0"/>
      <p:bldP spid="19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197554"/>
              </p:ext>
            </p:extLst>
          </p:nvPr>
        </p:nvGraphicFramePr>
        <p:xfrm>
          <a:off x="420623" y="4672966"/>
          <a:ext cx="11401289" cy="204421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5448">
                  <a:extLst>
                    <a:ext uri="{9D8B030D-6E8A-4147-A177-3AD203B41FA5}">
                      <a16:colId xmlns:a16="http://schemas.microsoft.com/office/drawing/2014/main" xmlns="" val="3726344091"/>
                    </a:ext>
                  </a:extLst>
                </a:gridCol>
                <a:gridCol w="197671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501108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2945254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1892762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64809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noProof="0" dirty="0" smtClean="0"/>
                        <a:t>Proposition</a:t>
                      </a:r>
                      <a:r>
                        <a:rPr lang="fr-FR" sz="2000" baseline="0" noProof="0" dirty="0" smtClean="0"/>
                        <a:t> </a:t>
                      </a:r>
                      <a:r>
                        <a:rPr lang="fr-FR" sz="2000" baseline="0" noProof="0" dirty="0"/>
                        <a:t>conditionnelle irréelle</a:t>
                      </a:r>
                      <a:endParaRPr lang="fr-FR" sz="2000" noProof="0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irréelle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 smtClean="0">
                          <a:solidFill>
                            <a:srgbClr val="FF0000"/>
                          </a:solidFill>
                        </a:rPr>
                        <a:t>Phrase conditionnelle </a:t>
                      </a:r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(si)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 smtClean="0">
                          <a:solidFill>
                            <a:schemeClr val="tx2"/>
                          </a:solidFill>
                        </a:rPr>
                        <a:t>Phrase principale</a:t>
                      </a:r>
                      <a:endParaRPr lang="fr-FR" sz="2000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Conséquence</a:t>
                      </a:r>
                    </a:p>
                    <a:p>
                      <a:pPr algn="ct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impossible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642130">
                <a:tc vMerge="1">
                  <a:txBody>
                    <a:bodyPr/>
                    <a:lstStyle/>
                    <a:p>
                      <a:endParaRPr lang="fr-FR" sz="20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présent/futur</a:t>
                      </a:r>
                    </a:p>
                    <a:p>
                      <a:r>
                        <a:rPr lang="fr-FR" sz="1600" noProof="0" dirty="0">
                          <a:solidFill>
                            <a:srgbClr val="FF0000"/>
                          </a:solidFill>
                        </a:rPr>
                        <a:t>(non</a:t>
                      </a:r>
                      <a:r>
                        <a:rPr lang="fr-FR" sz="1600" baseline="0" noProof="0" dirty="0">
                          <a:solidFill>
                            <a:srgbClr val="FF0000"/>
                          </a:solidFill>
                        </a:rPr>
                        <a:t> réalisée)</a:t>
                      </a:r>
                      <a:endParaRPr lang="fr-FR" sz="16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000" baseline="0" noProof="0" dirty="0">
                          <a:solidFill>
                            <a:schemeClr val="tx2"/>
                          </a:solidFill>
                        </a:rPr>
                        <a:t> le présent/</a:t>
                      </a:r>
                    </a:p>
                    <a:p>
                      <a:pPr algn="r"/>
                      <a:r>
                        <a:rPr lang="fr-FR" sz="2000" baseline="0" noProof="0" dirty="0">
                          <a:solidFill>
                            <a:schemeClr val="tx2"/>
                          </a:solidFill>
                        </a:rPr>
                        <a:t>dans le futur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642130">
                <a:tc vMerge="1">
                  <a:txBody>
                    <a:bodyPr/>
                    <a:lstStyle/>
                    <a:p>
                      <a:endParaRPr lang="fr-FR" sz="20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passé</a:t>
                      </a:r>
                    </a:p>
                    <a:p>
                      <a:r>
                        <a:rPr lang="fr-FR" sz="1600" noProof="0" dirty="0">
                          <a:solidFill>
                            <a:srgbClr val="FF0000"/>
                          </a:solidFill>
                        </a:rPr>
                        <a:t>(non réalisable)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Résumé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4281268" y="5571473"/>
            <a:ext cx="1621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imparfait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804327" y="6242171"/>
            <a:ext cx="2575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plus-que-parfait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929733" y="6242171"/>
            <a:ext cx="313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conditionnel passé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929733" y="5571473"/>
            <a:ext cx="313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conditionnel présent</a:t>
            </a:r>
            <a:endParaRPr lang="fr-FR" b="1" dirty="0">
              <a:solidFill>
                <a:schemeClr val="tx2"/>
              </a:solidFill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799965"/>
              </p:ext>
            </p:extLst>
          </p:nvPr>
        </p:nvGraphicFramePr>
        <p:xfrm>
          <a:off x="420623" y="2580527"/>
          <a:ext cx="11401290" cy="199532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72001">
                  <a:extLst>
                    <a:ext uri="{9D8B030D-6E8A-4147-A177-3AD203B41FA5}">
                      <a16:colId xmlns:a16="http://schemas.microsoft.com/office/drawing/2014/main" xmlns="" val="2668665900"/>
                    </a:ext>
                  </a:extLst>
                </a:gridCol>
                <a:gridCol w="197671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514555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2945255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1892762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681894">
                <a:tc rowSpan="3">
                  <a:txBody>
                    <a:bodyPr/>
                    <a:lstStyle/>
                    <a:p>
                      <a:pPr algn="ctr"/>
                      <a:r>
                        <a:rPr lang="fr-FR" sz="2000" noProof="0" dirty="0" smtClean="0"/>
                        <a:t>Proposition</a:t>
                      </a:r>
                      <a:r>
                        <a:rPr lang="fr-FR" sz="2000" baseline="0" noProof="0" dirty="0" smtClean="0"/>
                        <a:t> </a:t>
                      </a:r>
                      <a:r>
                        <a:rPr lang="fr-FR" sz="2000" baseline="0" noProof="0" dirty="0"/>
                        <a:t>conditionnelle réelle </a:t>
                      </a:r>
                      <a:endParaRPr lang="fr-FR" sz="2000" noProof="0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réelle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 smtClean="0">
                          <a:solidFill>
                            <a:srgbClr val="FF0000"/>
                          </a:solidFill>
                        </a:rPr>
                        <a:t>Phrase </a:t>
                      </a:r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conditionnelle (si)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 smtClean="0">
                          <a:solidFill>
                            <a:schemeClr val="tx2"/>
                          </a:solidFill>
                        </a:rPr>
                        <a:t>Phrase </a:t>
                      </a:r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principale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Conséquence</a:t>
                      </a:r>
                    </a:p>
                    <a:p>
                      <a:pPr algn="ct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possible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709091">
                <a:tc vMerge="1">
                  <a:txBody>
                    <a:bodyPr/>
                    <a:lstStyle/>
                    <a:p>
                      <a:endParaRPr lang="fr-FR" sz="20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baseline="0" noProof="0" dirty="0">
                          <a:solidFill>
                            <a:srgbClr val="FF0000"/>
                          </a:solidFill>
                        </a:rPr>
                        <a:t>présent/futur</a:t>
                      </a:r>
                    </a:p>
                    <a:p>
                      <a:r>
                        <a:rPr lang="fr-FR" sz="1600" baseline="0" noProof="0" dirty="0">
                          <a:solidFill>
                            <a:srgbClr val="FF0000"/>
                          </a:solidFill>
                        </a:rPr>
                        <a:t>(possible)</a:t>
                      </a:r>
                      <a:endParaRPr lang="fr-FR" sz="16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000" baseline="0" noProof="0" dirty="0">
                          <a:solidFill>
                            <a:schemeClr val="tx2"/>
                          </a:solidFill>
                        </a:rPr>
                        <a:t> le présent/</a:t>
                      </a:r>
                    </a:p>
                    <a:p>
                      <a:pPr algn="r"/>
                      <a:r>
                        <a:rPr lang="fr-FR" sz="2000" baseline="0" noProof="0" dirty="0">
                          <a:solidFill>
                            <a:schemeClr val="tx2"/>
                          </a:solidFill>
                        </a:rPr>
                        <a:t>dans le futur</a:t>
                      </a:r>
                      <a:endParaRPr lang="fr-FR" sz="2000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585192">
                <a:tc vMerge="1">
                  <a:txBody>
                    <a:bodyPr/>
                    <a:lstStyle/>
                    <a:p>
                      <a:endParaRPr lang="fr-FR" sz="20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passé</a:t>
                      </a:r>
                      <a:r>
                        <a:rPr lang="fr-FR" sz="2000" baseline="0" noProof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600" noProof="0" dirty="0">
                          <a:solidFill>
                            <a:srgbClr val="FF0000"/>
                          </a:solidFill>
                        </a:rPr>
                        <a:t>(possible)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21" name="Textfeld 20"/>
          <p:cNvSpPr txBox="1"/>
          <p:nvPr/>
        </p:nvSpPr>
        <p:spPr>
          <a:xfrm>
            <a:off x="4296193" y="3395907"/>
            <a:ext cx="1432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présent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739877" y="4039670"/>
            <a:ext cx="2544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passé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</a:rPr>
              <a:t>composé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144653" y="4033669"/>
            <a:ext cx="2544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passé composé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700969" y="3290146"/>
            <a:ext cx="1432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présent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700969" y="3593508"/>
            <a:ext cx="1432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futur</a:t>
            </a:r>
            <a:endParaRPr lang="fr-FR" sz="2400" b="1" dirty="0">
              <a:solidFill>
                <a:schemeClr val="tx2"/>
              </a:solidFill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2090299" y="1495003"/>
            <a:ext cx="5844122" cy="1045473"/>
            <a:chOff x="2271177" y="1476923"/>
            <a:chExt cx="5844122" cy="1045473"/>
          </a:xfrm>
        </p:grpSpPr>
        <p:sp>
          <p:nvSpPr>
            <p:cNvPr id="4" name="Legende mit Pfeil nach unten 3"/>
            <p:cNvSpPr/>
            <p:nvPr/>
          </p:nvSpPr>
          <p:spPr>
            <a:xfrm>
              <a:off x="2439266" y="1476923"/>
              <a:ext cx="5507945" cy="1045473"/>
            </a:xfrm>
            <a:prstGeom prst="downArrowCallout">
              <a:avLst>
                <a:gd name="adj1" fmla="val 25000"/>
                <a:gd name="adj2" fmla="val 25000"/>
                <a:gd name="adj3" fmla="val 12805"/>
                <a:gd name="adj4" fmla="val 77173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2271177" y="1476923"/>
              <a:ext cx="584412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F0000"/>
                  </a:solidFill>
                </a:rPr>
                <a:t>pas de temps avec </a:t>
              </a:r>
              <a:r>
                <a:rPr lang="fr-FR" sz="2400" b="1" i="1" dirty="0">
                  <a:solidFill>
                    <a:srgbClr val="FF0000"/>
                  </a:solidFill>
                </a:rPr>
                <a:t>-r- </a:t>
              </a:r>
              <a:r>
                <a:rPr lang="fr-FR" sz="2400" dirty="0">
                  <a:solidFill>
                    <a:srgbClr val="FF0000"/>
                  </a:solidFill>
                </a:rPr>
                <a:t>devant terminaison !</a:t>
              </a:r>
            </a:p>
            <a:p>
              <a:pPr algn="ctr"/>
              <a:r>
                <a:rPr lang="fr-FR" sz="2000" dirty="0">
                  <a:solidFill>
                    <a:srgbClr val="FF0000"/>
                  </a:solidFill>
                </a:rPr>
                <a:t>(ni futur ni conditionnel)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Pfeil nach rechts 5"/>
          <p:cNvSpPr/>
          <p:nvPr/>
        </p:nvSpPr>
        <p:spPr>
          <a:xfrm>
            <a:off x="6050085" y="5565321"/>
            <a:ext cx="1278772" cy="215995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Pfeil nach rechts 18"/>
          <p:cNvSpPr/>
          <p:nvPr/>
        </p:nvSpPr>
        <p:spPr>
          <a:xfrm rot="1311029">
            <a:off x="5995263" y="5981436"/>
            <a:ext cx="1346771" cy="189152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rechts 28"/>
          <p:cNvSpPr/>
          <p:nvPr/>
        </p:nvSpPr>
        <p:spPr>
          <a:xfrm rot="20360515">
            <a:off x="6031160" y="6061592"/>
            <a:ext cx="1307322" cy="183702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feil nach rechts 29"/>
          <p:cNvSpPr/>
          <p:nvPr/>
        </p:nvSpPr>
        <p:spPr>
          <a:xfrm rot="21564810">
            <a:off x="6078503" y="6433488"/>
            <a:ext cx="1288397" cy="186075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21594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515" y="3348597"/>
            <a:ext cx="1737511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5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9" grpId="0" animBg="1"/>
      <p:bldP spid="3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rance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ce" id="{FD846142-F701-48F3-9D17-CEE42A495CEC}" vid="{9E7842C2-0FFE-4EE6-831F-DE3CB6609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France</Template>
  <TotalTime>0</TotalTime>
  <Words>859</Words>
  <Application>Microsoft Office PowerPoint</Application>
  <PresentationFormat>Breitbild</PresentationFormat>
  <Paragraphs>185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Candara</vt:lpstr>
      <vt:lpstr>Symbol</vt:lpstr>
      <vt:lpstr>France</vt:lpstr>
      <vt:lpstr>La proposition conditionnelle</vt:lpstr>
      <vt:lpstr>Exemples</vt:lpstr>
      <vt:lpstr>Les conditions réelles et irréelles</vt:lpstr>
      <vt:lpstr>Un peu de logique…</vt:lpstr>
      <vt:lpstr>Un peu de logique…</vt:lpstr>
      <vt:lpstr>La condition réelle</vt:lpstr>
      <vt:lpstr>La condition réelle</vt:lpstr>
      <vt:lpstr>La condition irréelle</vt:lpstr>
      <vt:lpstr>La condition irréelle</vt:lpstr>
      <vt:lpstr>Résumé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phrase conditionnelle</dc:title>
  <dc:creator>mistchild</dc:creator>
  <cp:lastModifiedBy>Niobe</cp:lastModifiedBy>
  <cp:revision>99</cp:revision>
  <dcterms:created xsi:type="dcterms:W3CDTF">2016-06-14T10:31:40Z</dcterms:created>
  <dcterms:modified xsi:type="dcterms:W3CDTF">2016-09-22T09:33:41Z</dcterms:modified>
</cp:coreProperties>
</file>