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5" r:id="rId6"/>
    <p:sldId id="259" r:id="rId7"/>
    <p:sldId id="260" r:id="rId8"/>
    <p:sldId id="268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/>
  </p:normalViewPr>
  <p:slideViewPr>
    <p:cSldViewPr>
      <p:cViewPr varScale="1">
        <p:scale>
          <a:sx n="87" d="100"/>
          <a:sy n="87" d="100"/>
        </p:scale>
        <p:origin x="108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A386CAC-BE04-4BF6-97A5-886EB173B519}" type="datetimeFigureOut">
              <a:rPr lang="de-DE" smtClean="0"/>
              <a:pPr/>
              <a:t>09.02.2016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DC06067-75D3-4D8D-81C2-C22B7FE164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anzoesisch-bw.d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780108"/>
          </a:xfrm>
        </p:spPr>
        <p:txBody>
          <a:bodyPr>
            <a:normAutofit/>
          </a:bodyPr>
          <a:lstStyle/>
          <a:p>
            <a:r>
              <a:rPr lang="fr-FR" sz="5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phrase interrogative</a:t>
            </a:r>
            <a:endParaRPr lang="fr-FR" sz="54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79512" y="6237312"/>
            <a:ext cx="8928992" cy="365125"/>
          </a:xfrm>
        </p:spPr>
        <p:txBody>
          <a:bodyPr/>
          <a:lstStyle/>
          <a:p>
            <a:r>
              <a:rPr lang="de-DE" dirty="0" smtClean="0">
                <a:hlinkClick r:id="rId2"/>
              </a:rPr>
              <a:t>www.franzoesisch-bw.de</a:t>
            </a:r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8680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53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Horizontaler Bildlauf 28"/>
          <p:cNvSpPr/>
          <p:nvPr/>
        </p:nvSpPr>
        <p:spPr>
          <a:xfrm>
            <a:off x="452048" y="5718570"/>
            <a:ext cx="7638021" cy="76061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338328"/>
            <a:ext cx="8424193" cy="1252728"/>
          </a:xfrm>
        </p:spPr>
        <p:txBody>
          <a:bodyPr/>
          <a:lstStyle/>
          <a:p>
            <a:r>
              <a:rPr lang="fr-FR" dirty="0" smtClean="0"/>
              <a:t>Comment formuler une question ?</a:t>
            </a:r>
            <a:endParaRPr lang="fr-FR" dirty="0"/>
          </a:p>
        </p:txBody>
      </p:sp>
      <p:sp>
        <p:nvSpPr>
          <p:cNvPr id="11" name="Textfeld 10"/>
          <p:cNvSpPr txBox="1"/>
          <p:nvPr/>
        </p:nvSpPr>
        <p:spPr>
          <a:xfrm>
            <a:off x="482857" y="4185200"/>
            <a:ext cx="8267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smtClean="0"/>
              <a:t>Transforme cette phrase affirmative en phrase </a:t>
            </a:r>
            <a:r>
              <a:rPr lang="fr-FR" sz="2400" b="1" i="1" dirty="0" smtClean="0"/>
              <a:t>interrogative</a:t>
            </a:r>
            <a:r>
              <a:rPr lang="fr-FR" sz="2400" i="1" dirty="0" smtClean="0"/>
              <a:t>.</a:t>
            </a:r>
            <a:endParaRPr lang="fr-FR" sz="2400" i="1" dirty="0"/>
          </a:p>
        </p:txBody>
      </p:sp>
      <p:sp>
        <p:nvSpPr>
          <p:cNvPr id="12" name="Textfeld 11"/>
          <p:cNvSpPr txBox="1"/>
          <p:nvPr/>
        </p:nvSpPr>
        <p:spPr>
          <a:xfrm>
            <a:off x="457199" y="4685486"/>
            <a:ext cx="7931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fr-FR" sz="2400" dirty="0" smtClean="0">
                <a:solidFill>
                  <a:srgbClr val="FF0000"/>
                </a:solidFill>
              </a:rPr>
              <a:t>– Ton frère connaît ma mère ? – Oui/non.</a:t>
            </a:r>
          </a:p>
          <a:p>
            <a:pPr marL="342900" indent="-342900"/>
            <a:r>
              <a:rPr lang="fr-FR" sz="2400" dirty="0" smtClean="0">
                <a:solidFill>
                  <a:srgbClr val="FF0000"/>
                </a:solidFill>
              </a:rPr>
              <a:t>– Est-ce que ton frère connaît ma mère? – Oui/non.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472379" y="1916832"/>
            <a:ext cx="453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La phrase affirmative: </a:t>
            </a:r>
            <a:endParaRPr lang="fr-FR" sz="28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457199" y="2480410"/>
            <a:ext cx="5122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Ton frère  connaît  ma mère.</a:t>
            </a:r>
          </a:p>
        </p:txBody>
      </p:sp>
      <p:sp>
        <p:nvSpPr>
          <p:cNvPr id="4" name="Legende mit Pfeil nach oben 3"/>
          <p:cNvSpPr/>
          <p:nvPr/>
        </p:nvSpPr>
        <p:spPr>
          <a:xfrm>
            <a:off x="683568" y="3279615"/>
            <a:ext cx="936104" cy="655474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723987" y="3513495"/>
            <a:ext cx="855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2400" cap="small" dirty="0" smtClean="0"/>
              <a:t>sujet</a:t>
            </a:r>
            <a:endParaRPr lang="fr-FR" sz="2400" cap="small" dirty="0"/>
          </a:p>
        </p:txBody>
      </p:sp>
      <p:sp>
        <p:nvSpPr>
          <p:cNvPr id="18" name="Geschweifte Klammer links 17"/>
          <p:cNvSpPr/>
          <p:nvPr/>
        </p:nvSpPr>
        <p:spPr>
          <a:xfrm rot="16200000">
            <a:off x="1031959" y="2394067"/>
            <a:ext cx="288032" cy="1175425"/>
          </a:xfrm>
          <a:prstGeom prst="leftBrace">
            <a:avLst>
              <a:gd name="adj1" fmla="val 73039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Legende mit Pfeil nach oben 18"/>
          <p:cNvSpPr/>
          <p:nvPr/>
        </p:nvSpPr>
        <p:spPr>
          <a:xfrm>
            <a:off x="1833701" y="3288312"/>
            <a:ext cx="936104" cy="655474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1828591" y="3513494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2400" cap="small" dirty="0" smtClean="0"/>
              <a:t>verbe</a:t>
            </a:r>
            <a:endParaRPr lang="fr-FR" sz="2400" cap="small" dirty="0"/>
          </a:p>
        </p:txBody>
      </p:sp>
      <p:sp>
        <p:nvSpPr>
          <p:cNvPr id="21" name="Geschweifte Klammer links 20"/>
          <p:cNvSpPr/>
          <p:nvPr/>
        </p:nvSpPr>
        <p:spPr>
          <a:xfrm rot="16200000">
            <a:off x="2191186" y="2475168"/>
            <a:ext cx="288032" cy="1013222"/>
          </a:xfrm>
          <a:prstGeom prst="leftBrace">
            <a:avLst>
              <a:gd name="adj1" fmla="val 73039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Legende mit Pfeil nach oben 24"/>
          <p:cNvSpPr/>
          <p:nvPr/>
        </p:nvSpPr>
        <p:spPr>
          <a:xfrm>
            <a:off x="3010313" y="3279614"/>
            <a:ext cx="936104" cy="655474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3050732" y="3513494"/>
            <a:ext cx="855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2400" cap="small" dirty="0" smtClean="0"/>
              <a:t>objet</a:t>
            </a:r>
            <a:endParaRPr lang="fr-FR" sz="2400" cap="small" dirty="0"/>
          </a:p>
        </p:txBody>
      </p:sp>
      <p:sp>
        <p:nvSpPr>
          <p:cNvPr id="27" name="Geschweifte Klammer links 26"/>
          <p:cNvSpPr/>
          <p:nvPr/>
        </p:nvSpPr>
        <p:spPr>
          <a:xfrm rot="16200000">
            <a:off x="3358704" y="2394066"/>
            <a:ext cx="288032" cy="1175425"/>
          </a:xfrm>
          <a:prstGeom prst="leftBrace">
            <a:avLst>
              <a:gd name="adj1" fmla="val 73039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546302" y="5868043"/>
            <a:ext cx="8267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2400" dirty="0" smtClean="0"/>
              <a:t>C’est une interrogation totale : la réponse est </a:t>
            </a:r>
            <a:r>
              <a:rPr lang="fr-FR" sz="2400" i="1" dirty="0" smtClean="0"/>
              <a:t>oui</a:t>
            </a:r>
            <a:r>
              <a:rPr lang="fr-FR" sz="2400" dirty="0" smtClean="0"/>
              <a:t> ou </a:t>
            </a:r>
            <a:r>
              <a:rPr lang="fr-FR" sz="2400" i="1" dirty="0" smtClean="0"/>
              <a:t>non</a:t>
            </a:r>
            <a:r>
              <a:rPr lang="fr-F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912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1" grpId="0"/>
      <p:bldP spid="12" grpId="0" build="p"/>
      <p:bldP spid="4" grpId="0" animBg="1"/>
      <p:bldP spid="17" grpId="0"/>
      <p:bldP spid="18" grpId="0" animBg="1"/>
      <p:bldP spid="19" grpId="0" animBg="1"/>
      <p:bldP spid="20" grpId="0"/>
      <p:bldP spid="21" grpId="0" animBg="1"/>
      <p:bldP spid="25" grpId="0" animBg="1"/>
      <p:bldP spid="26" grpId="0"/>
      <p:bldP spid="27" grpId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Horizontaler Bildlauf 28"/>
          <p:cNvSpPr/>
          <p:nvPr/>
        </p:nvSpPr>
        <p:spPr>
          <a:xfrm>
            <a:off x="433521" y="5085184"/>
            <a:ext cx="8361738" cy="1152128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433521" y="3165897"/>
            <a:ext cx="8267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smtClean="0"/>
              <a:t>Formule une question.</a:t>
            </a:r>
            <a:endParaRPr lang="fr-FR" sz="2400" i="1" dirty="0"/>
          </a:p>
        </p:txBody>
      </p:sp>
      <p:sp>
        <p:nvSpPr>
          <p:cNvPr id="12" name="Textfeld 11"/>
          <p:cNvSpPr txBox="1"/>
          <p:nvPr/>
        </p:nvSpPr>
        <p:spPr>
          <a:xfrm>
            <a:off x="433521" y="3777035"/>
            <a:ext cx="7931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Ton frère s’appelle comment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Comment est-ce que ton frère s’appelle 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33521" y="2227081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Ton frère s’appelle Julien.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467544" y="1700808"/>
            <a:ext cx="453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Un autre exemple :</a:t>
            </a:r>
            <a:endParaRPr lang="fr-FR" sz="2400" dirty="0"/>
          </a:p>
        </p:txBody>
      </p:sp>
      <p:sp>
        <p:nvSpPr>
          <p:cNvPr id="28" name="Textfeld 27"/>
          <p:cNvSpPr txBox="1"/>
          <p:nvPr/>
        </p:nvSpPr>
        <p:spPr>
          <a:xfrm>
            <a:off x="527775" y="5234657"/>
            <a:ext cx="8267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2400" dirty="0" smtClean="0"/>
              <a:t>C’est une interrogation partielle : avec un mot interrogatif (par exemple : comment, qui, que, quand, où</a:t>
            </a:r>
            <a:r>
              <a:rPr lang="fr-FR" sz="2400" dirty="0"/>
              <a:t>, </a:t>
            </a:r>
            <a:r>
              <a:rPr lang="fr-FR" sz="2400" dirty="0" smtClean="0"/>
              <a:t>pourquoi).</a:t>
            </a:r>
          </a:p>
        </p:txBody>
      </p:sp>
    </p:spTree>
    <p:extLst>
      <p:ext uri="{BB962C8B-B14F-4D97-AF65-F5344CB8AC3E}">
        <p14:creationId xmlns:p14="http://schemas.microsoft.com/office/powerpoint/2010/main" val="21472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2" grpId="0" build="p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er Bildlauf 4"/>
          <p:cNvSpPr/>
          <p:nvPr/>
        </p:nvSpPr>
        <p:spPr>
          <a:xfrm rot="21240892">
            <a:off x="4558496" y="5259519"/>
            <a:ext cx="3980346" cy="950819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338328"/>
            <a:ext cx="8424193" cy="1252728"/>
          </a:xfrm>
        </p:spPr>
        <p:txBody>
          <a:bodyPr/>
          <a:lstStyle/>
          <a:p>
            <a:r>
              <a:rPr lang="fr-FR" dirty="0" smtClean="0"/>
              <a:t>Comment formuler une question ?</a:t>
            </a:r>
            <a:endParaRPr lang="fr-FR" dirty="0"/>
          </a:p>
        </p:txBody>
      </p:sp>
      <p:sp>
        <p:nvSpPr>
          <p:cNvPr id="3" name="Textfeld 2"/>
          <p:cNvSpPr txBox="1"/>
          <p:nvPr/>
        </p:nvSpPr>
        <p:spPr>
          <a:xfrm>
            <a:off x="520569" y="3364394"/>
            <a:ext cx="2495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Possibilité n</a:t>
            </a:r>
            <a:r>
              <a:rPr lang="fr-FR" sz="2800" b="1" baseline="30000" dirty="0" smtClean="0"/>
              <a:t>o</a:t>
            </a:r>
            <a:r>
              <a:rPr lang="fr-FR" sz="2800" b="1" dirty="0" smtClean="0"/>
              <a:t>1 : </a:t>
            </a:r>
            <a:endParaRPr lang="fr-FR" sz="28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3036015" y="3364394"/>
            <a:ext cx="5608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L’interrogation par intonation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0470" y="4022681"/>
            <a:ext cx="8267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Structure de la phrase 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Interrogation marquée par 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Pronom interrogatif :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027282" y="4026111"/>
            <a:ext cx="4701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comme dans la phrase affirmative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692199" y="4392010"/>
            <a:ext cx="1759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l</a:t>
            </a:r>
            <a:r>
              <a:rPr lang="fr-FR" sz="2400" dirty="0" smtClean="0">
                <a:solidFill>
                  <a:srgbClr val="FF0000"/>
                </a:solidFill>
              </a:rPr>
              <a:t>’intonation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828103" y="4764775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en fin de phrase</a:t>
            </a:r>
          </a:p>
        </p:txBody>
      </p:sp>
      <p:sp>
        <p:nvSpPr>
          <p:cNvPr id="14" name="Textfeld 13"/>
          <p:cNvSpPr txBox="1"/>
          <p:nvPr/>
        </p:nvSpPr>
        <p:spPr>
          <a:xfrm rot="21214768">
            <a:off x="4777071" y="5429064"/>
            <a:ext cx="3849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Brush Script Std" pitchFamily="66" charset="0"/>
              </a:rPr>
              <a:t>Ne s’utilise qu’à l’oral !</a:t>
            </a:r>
            <a:endParaRPr lang="fr-FR" sz="2800" dirty="0">
              <a:solidFill>
                <a:srgbClr val="FF0000"/>
              </a:solidFill>
              <a:latin typeface="Brush Script Std" pitchFamily="66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20569" y="2248795"/>
            <a:ext cx="45683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« Ton </a:t>
            </a:r>
            <a:r>
              <a:rPr lang="fr-FR" sz="2400" dirty="0">
                <a:solidFill>
                  <a:srgbClr val="FF0000"/>
                </a:solidFill>
              </a:rPr>
              <a:t>frère </a:t>
            </a:r>
            <a:r>
              <a:rPr lang="fr-FR" sz="2400" dirty="0" smtClean="0">
                <a:solidFill>
                  <a:srgbClr val="FF0000"/>
                </a:solidFill>
              </a:rPr>
              <a:t>la connaît ? »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« Ton </a:t>
            </a:r>
            <a:r>
              <a:rPr lang="fr-FR" sz="2400" dirty="0">
                <a:solidFill>
                  <a:srgbClr val="FF0000"/>
                </a:solidFill>
              </a:rPr>
              <a:t>frère s’appelle comment </a:t>
            </a:r>
            <a:r>
              <a:rPr lang="fr-FR" sz="2400" dirty="0" smtClean="0">
                <a:solidFill>
                  <a:srgbClr val="FF0000"/>
                </a:solidFill>
              </a:rPr>
              <a:t>? » 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16481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Comment formuler une question?</a:t>
            </a:r>
            <a:endParaRPr lang="fr-FR"/>
          </a:p>
        </p:txBody>
      </p:sp>
      <p:sp>
        <p:nvSpPr>
          <p:cNvPr id="3" name="Textfeld 2"/>
          <p:cNvSpPr txBox="1"/>
          <p:nvPr/>
        </p:nvSpPr>
        <p:spPr>
          <a:xfrm>
            <a:off x="479402" y="3861048"/>
            <a:ext cx="2515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Possibilité n</a:t>
            </a:r>
            <a:r>
              <a:rPr lang="fr-FR" sz="2800" b="1" baseline="30000" dirty="0" smtClean="0"/>
              <a:t>o</a:t>
            </a:r>
            <a:r>
              <a:rPr lang="fr-FR" sz="2800" b="1" dirty="0" smtClean="0"/>
              <a:t>2 : </a:t>
            </a:r>
            <a:endParaRPr lang="fr-FR" sz="28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2911976" y="3861048"/>
            <a:ext cx="5814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L’interrogation avec </a:t>
            </a:r>
            <a:r>
              <a:rPr lang="fr-FR" sz="2800" i="1" dirty="0" smtClean="0">
                <a:solidFill>
                  <a:srgbClr val="FF0000"/>
                </a:solidFill>
              </a:rPr>
              <a:t>est-ce que</a:t>
            </a:r>
            <a:endParaRPr lang="fr-FR" sz="2800" i="1" dirty="0">
              <a:solidFill>
                <a:srgbClr val="FF00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9303" y="4519335"/>
            <a:ext cx="8267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400" dirty="0"/>
              <a:t>S</a:t>
            </a:r>
            <a:r>
              <a:rPr lang="fr-FR" sz="2400" dirty="0" smtClean="0"/>
              <a:t>tructure de la phrase :</a:t>
            </a:r>
          </a:p>
          <a:p>
            <a:r>
              <a:rPr lang="fr-FR" sz="2400" dirty="0" smtClean="0"/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Pronom interrogatif :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941232" y="4819548"/>
            <a:ext cx="7343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smtClean="0">
                <a:solidFill>
                  <a:srgbClr val="FF0000"/>
                </a:solidFill>
              </a:rPr>
              <a:t>est-ce que </a:t>
            </a:r>
            <a:r>
              <a:rPr lang="fr-FR" sz="2400" dirty="0" smtClean="0">
                <a:solidFill>
                  <a:srgbClr val="FF0000"/>
                </a:solidFill>
              </a:rPr>
              <a:t>+ structure de la phrase affirmative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733490" y="5252997"/>
            <a:ext cx="3509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en début de phrase (devant </a:t>
            </a:r>
            <a:r>
              <a:rPr lang="fr-FR" sz="2400" i="1" dirty="0" smtClean="0">
                <a:solidFill>
                  <a:srgbClr val="FF0000"/>
                </a:solidFill>
              </a:rPr>
              <a:t>est-ce que)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72518" y="2392445"/>
            <a:ext cx="6043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« Est-ce que ton frère la connaît ? »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« Comment </a:t>
            </a:r>
            <a:r>
              <a:rPr lang="fr-FR" sz="2400" dirty="0">
                <a:solidFill>
                  <a:srgbClr val="FF0000"/>
                </a:solidFill>
              </a:rPr>
              <a:t>est-ce que ton frère s’appelle </a:t>
            </a:r>
            <a:r>
              <a:rPr lang="fr-FR" sz="2400" dirty="0" smtClean="0">
                <a:solidFill>
                  <a:srgbClr val="FF0000"/>
                </a:solidFill>
              </a:rPr>
              <a:t>? »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01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formuler une question?</a:t>
            </a:r>
            <a:endParaRPr lang="fr-FR" dirty="0"/>
          </a:p>
        </p:txBody>
      </p:sp>
      <p:sp>
        <p:nvSpPr>
          <p:cNvPr id="3" name="Textfeld 2"/>
          <p:cNvSpPr txBox="1"/>
          <p:nvPr/>
        </p:nvSpPr>
        <p:spPr>
          <a:xfrm>
            <a:off x="602916" y="2780928"/>
            <a:ext cx="2515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Possibilité n</a:t>
            </a:r>
            <a:r>
              <a:rPr lang="fr-FR" sz="2800" b="1" baseline="30000" dirty="0" smtClean="0"/>
              <a:t>o</a:t>
            </a:r>
            <a:r>
              <a:rPr lang="fr-FR" sz="2800" b="1" dirty="0" smtClean="0"/>
              <a:t>3 : </a:t>
            </a:r>
            <a:endParaRPr lang="fr-FR" sz="28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3035491" y="2780928"/>
            <a:ext cx="4691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L’interrogation par inversion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02916" y="3490256"/>
            <a:ext cx="82674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Exemples 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Pourraient-elles </a:t>
            </a:r>
            <a:r>
              <a:rPr lang="fr-FR" sz="2400" dirty="0" smtClean="0"/>
              <a:t>venir avec </a:t>
            </a:r>
            <a:r>
              <a:rPr lang="fr-FR" sz="2400" dirty="0" smtClean="0"/>
              <a:t>nous ?</a:t>
            </a:r>
            <a:endParaRPr lang="fr-FR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L’élève </a:t>
            </a:r>
            <a:r>
              <a:rPr lang="fr-FR" sz="2400" dirty="0" err="1" smtClean="0"/>
              <a:t>a-t-il</a:t>
            </a:r>
            <a:r>
              <a:rPr lang="fr-FR" sz="2400" dirty="0" smtClean="0"/>
              <a:t> compris </a:t>
            </a:r>
            <a:r>
              <a:rPr lang="fr-FR" sz="2400" dirty="0"/>
              <a:t>la </a:t>
            </a:r>
            <a:r>
              <a:rPr lang="fr-FR" sz="2400" dirty="0" smtClean="0"/>
              <a:t>question </a:t>
            </a:r>
            <a:r>
              <a:rPr lang="fr-FR" sz="2400" dirty="0"/>
              <a:t>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Comment arrivez-vous à prendre votre petit-déjeuner en cinq minutes 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/>
              <a:t>Où les gens </a:t>
            </a:r>
            <a:r>
              <a:rPr lang="fr-FR" sz="2400" dirty="0" err="1" smtClean="0"/>
              <a:t>vont-ils</a:t>
            </a:r>
            <a:r>
              <a:rPr lang="fr-FR" sz="2400" dirty="0" smtClean="0"/>
              <a:t> ?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02916" y="5984688"/>
            <a:ext cx="851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Quelle est la structure de l’interrogation par inversion ?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74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L’interrogation par inversion</a:t>
            </a:r>
            <a:endParaRPr lang="fr-FR" dirty="0"/>
          </a:p>
        </p:txBody>
      </p:sp>
      <p:sp>
        <p:nvSpPr>
          <p:cNvPr id="7" name="Textfeld 6"/>
          <p:cNvSpPr txBox="1"/>
          <p:nvPr/>
        </p:nvSpPr>
        <p:spPr>
          <a:xfrm>
            <a:off x="632078" y="2458975"/>
            <a:ext cx="361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Le verbe conjugué se place devant le pronom sujet </a:t>
            </a:r>
            <a:r>
              <a:rPr lang="fr-FR" sz="2400" dirty="0" smtClean="0">
                <a:solidFill>
                  <a:srgbClr val="FF0000"/>
                </a:solidFill>
              </a:rPr>
              <a:t>(= inversion)</a:t>
            </a:r>
            <a:r>
              <a:rPr lang="fr-FR" sz="2400" dirty="0" smtClean="0"/>
              <a:t>. </a:t>
            </a:r>
          </a:p>
        </p:txBody>
      </p:sp>
      <p:sp>
        <p:nvSpPr>
          <p:cNvPr id="4" name="Rechteck 3"/>
          <p:cNvSpPr/>
          <p:nvPr/>
        </p:nvSpPr>
        <p:spPr>
          <a:xfrm>
            <a:off x="251520" y="1916832"/>
            <a:ext cx="3680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/>
              <a:t>Structure de la phrase :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32078" y="3659304"/>
            <a:ext cx="361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Le verbe et le pronom sont reliés par un trait d’union [-].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632078" y="4859633"/>
            <a:ext cx="8054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À</a:t>
            </a:r>
            <a:r>
              <a:rPr lang="fr-FR" sz="2400" dirty="0" smtClean="0"/>
              <a:t> la 3</a:t>
            </a:r>
            <a:r>
              <a:rPr lang="fr-FR" sz="2400" baseline="30000" dirty="0" smtClean="0"/>
              <a:t>e</a:t>
            </a:r>
            <a:r>
              <a:rPr lang="fr-FR" sz="2400" dirty="0" smtClean="0"/>
              <a:t> pers.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fr-FR" sz="2400" dirty="0" smtClean="0"/>
              <a:t>on </a:t>
            </a:r>
            <a:r>
              <a:rPr lang="fr-FR" sz="2400" dirty="0"/>
              <a:t>entend toujours un [t]. Aussi quand le verbe se termine par </a:t>
            </a:r>
            <a:r>
              <a:rPr lang="fr-FR" sz="2400" dirty="0" smtClean="0"/>
              <a:t>–d. </a:t>
            </a:r>
            <a:r>
              <a:rPr lang="fr-FR" sz="2400" dirty="0"/>
              <a:t>(Apprend-il le chinois </a:t>
            </a:r>
            <a:r>
              <a:rPr lang="fr-FR" sz="2400" dirty="0" smtClean="0"/>
              <a:t>?)</a:t>
            </a:r>
            <a:endParaRPr lang="fr-FR" sz="2400" dirty="0"/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fr-FR" sz="2400" dirty="0" smtClean="0"/>
              <a:t>on </a:t>
            </a:r>
            <a:r>
              <a:rPr lang="fr-FR" sz="2400" dirty="0"/>
              <a:t>écrit un -t- si le verbe se termine par une </a:t>
            </a:r>
            <a:r>
              <a:rPr lang="fr-FR" sz="2400" dirty="0" smtClean="0"/>
              <a:t>voyelle.</a:t>
            </a:r>
            <a:endParaRPr lang="de-DE" sz="2400" dirty="0"/>
          </a:p>
        </p:txBody>
      </p:sp>
      <p:sp>
        <p:nvSpPr>
          <p:cNvPr id="9" name="Rechteck 8"/>
          <p:cNvSpPr/>
          <p:nvPr/>
        </p:nvSpPr>
        <p:spPr>
          <a:xfrm>
            <a:off x="5076056" y="2696941"/>
            <a:ext cx="3839513" cy="1015663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000" b="1" dirty="0" smtClean="0"/>
              <a:t>Interrogation totale: </a:t>
            </a:r>
          </a:p>
          <a:p>
            <a:r>
              <a:rPr lang="fr-FR" sz="2000" smtClean="0"/>
              <a:t>              </a:t>
            </a:r>
            <a:r>
              <a:rPr lang="fr-FR" sz="2000" smtClean="0"/>
              <a:t>A-t-</a:t>
            </a:r>
            <a:r>
              <a:rPr lang="fr-FR" sz="2000" smtClean="0">
                <a:solidFill>
                  <a:srgbClr val="FF0000"/>
                </a:solidFill>
              </a:rPr>
              <a:t>il</a:t>
            </a:r>
            <a:r>
              <a:rPr lang="fr-FR" sz="2000" smtClean="0"/>
              <a:t> </a:t>
            </a:r>
            <a:r>
              <a:rPr lang="fr-FR" sz="2000" dirty="0" smtClean="0"/>
              <a:t>compris la question ?</a:t>
            </a:r>
          </a:p>
          <a:p>
            <a:r>
              <a:rPr lang="fr-FR" sz="2000" dirty="0" smtClean="0">
                <a:solidFill>
                  <a:srgbClr val="FF0000"/>
                </a:solidFill>
              </a:rPr>
              <a:t>L’élève</a:t>
            </a:r>
            <a:r>
              <a:rPr lang="fr-FR" sz="2000" dirty="0" smtClean="0"/>
              <a:t> </a:t>
            </a:r>
            <a:r>
              <a:rPr lang="fr-FR" sz="2000" dirty="0" err="1"/>
              <a:t>a-t-</a:t>
            </a:r>
            <a:r>
              <a:rPr lang="fr-FR" sz="2000" dirty="0" err="1">
                <a:solidFill>
                  <a:srgbClr val="FF0000"/>
                </a:solidFill>
              </a:rPr>
              <a:t>il</a:t>
            </a:r>
            <a:r>
              <a:rPr lang="fr-FR" sz="2000" dirty="0"/>
              <a:t> compris la question </a:t>
            </a:r>
            <a:r>
              <a:rPr lang="fr-FR" sz="2000" dirty="0" smtClean="0"/>
              <a:t>?</a:t>
            </a:r>
            <a:r>
              <a:rPr lang="fr-FR" sz="2000" b="1" dirty="0" smtClean="0"/>
              <a:t> </a:t>
            </a:r>
          </a:p>
        </p:txBody>
      </p:sp>
      <p:sp>
        <p:nvSpPr>
          <p:cNvPr id="10" name="Rechteck 9"/>
          <p:cNvSpPr/>
          <p:nvPr/>
        </p:nvSpPr>
        <p:spPr>
          <a:xfrm>
            <a:off x="5073698" y="3897270"/>
            <a:ext cx="3839514" cy="1015663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000" b="1" dirty="0" smtClean="0"/>
              <a:t>Interrogation partielle:</a:t>
            </a:r>
          </a:p>
          <a:p>
            <a:r>
              <a:rPr lang="fr-FR" sz="2000" b="1" dirty="0" smtClean="0"/>
              <a:t> </a:t>
            </a:r>
            <a:r>
              <a:rPr lang="fr-FR" sz="2000" dirty="0" smtClean="0"/>
              <a:t>Où                 </a:t>
            </a:r>
            <a:r>
              <a:rPr lang="fr-FR" sz="2000" dirty="0" err="1" smtClean="0"/>
              <a:t>vont-</a:t>
            </a:r>
            <a:r>
              <a:rPr lang="fr-FR" sz="2000" dirty="0" err="1" smtClean="0">
                <a:solidFill>
                  <a:srgbClr val="FF0000"/>
                </a:solidFill>
              </a:rPr>
              <a:t>ils</a:t>
            </a:r>
            <a:r>
              <a:rPr lang="fr-FR" sz="2000" dirty="0" smtClean="0"/>
              <a:t> ?</a:t>
            </a:r>
            <a:endParaRPr lang="fr-FR" sz="2000" dirty="0"/>
          </a:p>
          <a:p>
            <a:r>
              <a:rPr lang="fr-FR" sz="2000" dirty="0" smtClean="0"/>
              <a:t>Où </a:t>
            </a:r>
            <a:r>
              <a:rPr lang="fr-FR" sz="2000" dirty="0" smtClean="0">
                <a:solidFill>
                  <a:srgbClr val="FF0000"/>
                </a:solidFill>
              </a:rPr>
              <a:t>les </a:t>
            </a:r>
            <a:r>
              <a:rPr lang="fr-FR" sz="2000" dirty="0">
                <a:solidFill>
                  <a:srgbClr val="FF0000"/>
                </a:solidFill>
              </a:rPr>
              <a:t>gens </a:t>
            </a:r>
            <a:r>
              <a:rPr lang="fr-FR" sz="2000" dirty="0" err="1" smtClean="0"/>
              <a:t>vont-</a:t>
            </a:r>
            <a:r>
              <a:rPr lang="fr-FR" sz="2000" dirty="0" err="1" smtClean="0">
                <a:solidFill>
                  <a:srgbClr val="FF0000"/>
                </a:solidFill>
              </a:rPr>
              <a:t>ils</a:t>
            </a:r>
            <a:r>
              <a:rPr lang="fr-FR" sz="2000" dirty="0" smtClean="0"/>
              <a:t> ?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18547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L’interrogation par inversion</a:t>
            </a:r>
            <a:endParaRPr lang="fr-FR" dirty="0"/>
          </a:p>
        </p:txBody>
      </p:sp>
      <p:sp>
        <p:nvSpPr>
          <p:cNvPr id="7" name="Textfeld 6"/>
          <p:cNvSpPr txBox="1"/>
          <p:nvPr/>
        </p:nvSpPr>
        <p:spPr>
          <a:xfrm>
            <a:off x="632078" y="2458975"/>
            <a:ext cx="39399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/>
              <a:t>Quand le sujet est un </a:t>
            </a:r>
            <a:r>
              <a:rPr lang="fr-FR" sz="2400" dirty="0">
                <a:solidFill>
                  <a:srgbClr val="FF0000"/>
                </a:solidFill>
              </a:rPr>
              <a:t>substantif</a:t>
            </a:r>
            <a:r>
              <a:rPr lang="fr-FR" sz="2400" dirty="0"/>
              <a:t>, le sujet reste en début de phrase et est repris après le verbe par le pronom correspondant.</a:t>
            </a:r>
            <a:endParaRPr lang="de-DE" sz="2400" dirty="0"/>
          </a:p>
        </p:txBody>
      </p:sp>
      <p:sp>
        <p:nvSpPr>
          <p:cNvPr id="4" name="Rechteck 3"/>
          <p:cNvSpPr/>
          <p:nvPr/>
        </p:nvSpPr>
        <p:spPr>
          <a:xfrm>
            <a:off x="251520" y="1916832"/>
            <a:ext cx="3680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/>
              <a:t>Structure de la phrase :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32078" y="4367435"/>
            <a:ext cx="361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b="1" dirty="0" smtClean="0"/>
              <a:t>pronom interrogatif: </a:t>
            </a:r>
            <a:r>
              <a:rPr lang="fr-FR" sz="2400" dirty="0" smtClean="0"/>
              <a:t>en début de phrase</a:t>
            </a:r>
          </a:p>
        </p:txBody>
      </p:sp>
      <p:sp>
        <p:nvSpPr>
          <p:cNvPr id="9" name="Rechteck 8"/>
          <p:cNvSpPr/>
          <p:nvPr/>
        </p:nvSpPr>
        <p:spPr>
          <a:xfrm>
            <a:off x="5076056" y="2696941"/>
            <a:ext cx="3839513" cy="1015663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000" b="1" dirty="0" smtClean="0"/>
              <a:t>Interrogation totale: </a:t>
            </a:r>
          </a:p>
          <a:p>
            <a:r>
              <a:rPr lang="fr-FR" sz="2000" dirty="0" smtClean="0"/>
              <a:t>              </a:t>
            </a:r>
            <a:r>
              <a:rPr lang="fr-FR" sz="2000" dirty="0" err="1" smtClean="0"/>
              <a:t>A-t-</a:t>
            </a:r>
            <a:r>
              <a:rPr lang="fr-FR" sz="2000" dirty="0" err="1" smtClean="0">
                <a:solidFill>
                  <a:srgbClr val="FF0000"/>
                </a:solidFill>
              </a:rPr>
              <a:t>il</a:t>
            </a:r>
            <a:r>
              <a:rPr lang="fr-FR" sz="2000" dirty="0" smtClean="0"/>
              <a:t> compris la question ?</a:t>
            </a:r>
          </a:p>
          <a:p>
            <a:r>
              <a:rPr lang="fr-FR" sz="2000" dirty="0" smtClean="0">
                <a:solidFill>
                  <a:srgbClr val="FF0000"/>
                </a:solidFill>
              </a:rPr>
              <a:t>L’élève</a:t>
            </a:r>
            <a:r>
              <a:rPr lang="fr-FR" sz="2000" dirty="0" smtClean="0"/>
              <a:t> </a:t>
            </a:r>
            <a:r>
              <a:rPr lang="fr-FR" sz="2000" dirty="0" err="1"/>
              <a:t>a-t-</a:t>
            </a:r>
            <a:r>
              <a:rPr lang="fr-FR" sz="2000" dirty="0" err="1">
                <a:solidFill>
                  <a:srgbClr val="FF0000"/>
                </a:solidFill>
              </a:rPr>
              <a:t>il</a:t>
            </a:r>
            <a:r>
              <a:rPr lang="fr-FR" sz="2000" dirty="0"/>
              <a:t> compris la question </a:t>
            </a:r>
            <a:r>
              <a:rPr lang="fr-FR" sz="2000" dirty="0" smtClean="0"/>
              <a:t>?</a:t>
            </a:r>
            <a:r>
              <a:rPr lang="fr-FR" sz="2000" b="1" dirty="0" smtClean="0"/>
              <a:t> </a:t>
            </a:r>
          </a:p>
        </p:txBody>
      </p:sp>
      <p:sp>
        <p:nvSpPr>
          <p:cNvPr id="10" name="Rechteck 9"/>
          <p:cNvSpPr/>
          <p:nvPr/>
        </p:nvSpPr>
        <p:spPr>
          <a:xfrm>
            <a:off x="5073698" y="3897270"/>
            <a:ext cx="3839514" cy="1015663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000" b="1" dirty="0" smtClean="0"/>
              <a:t>Interrogation partielle:</a:t>
            </a:r>
          </a:p>
          <a:p>
            <a:r>
              <a:rPr lang="fr-FR" sz="2000" dirty="0" smtClean="0"/>
              <a:t>Où                 </a:t>
            </a:r>
            <a:r>
              <a:rPr lang="fr-FR" sz="2000" dirty="0" err="1" smtClean="0"/>
              <a:t>vont-</a:t>
            </a:r>
            <a:r>
              <a:rPr lang="fr-FR" sz="2000" dirty="0" err="1" smtClean="0">
                <a:solidFill>
                  <a:srgbClr val="FF0000"/>
                </a:solidFill>
              </a:rPr>
              <a:t>ils</a:t>
            </a:r>
            <a:r>
              <a:rPr lang="fr-FR" sz="2000" dirty="0" smtClean="0"/>
              <a:t> ?</a:t>
            </a:r>
            <a:endParaRPr lang="fr-FR" sz="2000" dirty="0"/>
          </a:p>
          <a:p>
            <a:r>
              <a:rPr lang="fr-FR" sz="2000" dirty="0" smtClean="0"/>
              <a:t>Où </a:t>
            </a:r>
            <a:r>
              <a:rPr lang="fr-FR" sz="2000" dirty="0" smtClean="0">
                <a:solidFill>
                  <a:srgbClr val="FF0000"/>
                </a:solidFill>
              </a:rPr>
              <a:t>les </a:t>
            </a:r>
            <a:r>
              <a:rPr lang="fr-FR" sz="2000" dirty="0">
                <a:solidFill>
                  <a:srgbClr val="FF0000"/>
                </a:solidFill>
              </a:rPr>
              <a:t>gens </a:t>
            </a:r>
            <a:r>
              <a:rPr lang="fr-FR" sz="2000" dirty="0" err="1" smtClean="0"/>
              <a:t>vont-</a:t>
            </a:r>
            <a:r>
              <a:rPr lang="fr-FR" sz="2000" dirty="0" err="1" smtClean="0">
                <a:solidFill>
                  <a:srgbClr val="FF0000"/>
                </a:solidFill>
              </a:rPr>
              <a:t>ils</a:t>
            </a:r>
            <a:r>
              <a:rPr lang="fr-FR" sz="2000" dirty="0" smtClean="0"/>
              <a:t> ?</a:t>
            </a:r>
            <a:endParaRPr lang="fr-FR" sz="2000" dirty="0"/>
          </a:p>
        </p:txBody>
      </p:sp>
      <p:sp>
        <p:nvSpPr>
          <p:cNvPr id="11" name="Textfeld 10"/>
          <p:cNvSpPr txBox="1"/>
          <p:nvPr/>
        </p:nvSpPr>
        <p:spPr>
          <a:xfrm>
            <a:off x="457200" y="5341086"/>
            <a:ext cx="8449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/>
              <a:t>Exemples :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fr-FR" sz="2400" dirty="0" smtClean="0"/>
              <a:t>Interrogation totale :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fr-FR" sz="2400" dirty="0" smtClean="0"/>
              <a:t>Interrogation partielle :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177064" y="5726053"/>
            <a:ext cx="3222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Ton frère la connaît-il 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494137" y="6110219"/>
            <a:ext cx="4485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Comment ton frère s’appelle-t-il ?</a:t>
            </a:r>
          </a:p>
        </p:txBody>
      </p:sp>
    </p:spTree>
    <p:extLst>
      <p:ext uri="{BB962C8B-B14F-4D97-AF65-F5344CB8AC3E}">
        <p14:creationId xmlns:p14="http://schemas.microsoft.com/office/powerpoint/2010/main" val="275749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1" grpId="0"/>
      <p:bldP spid="12" grpId="0"/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ellenform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409</Words>
  <Application>Microsoft Office PowerPoint</Application>
  <PresentationFormat>Bildschirmpräsentation (4:3)</PresentationFormat>
  <Paragraphs>77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Brush Script Std</vt:lpstr>
      <vt:lpstr>Candara</vt:lpstr>
      <vt:lpstr>Symbol</vt:lpstr>
      <vt:lpstr>Wingdings</vt:lpstr>
      <vt:lpstr>Wellenform</vt:lpstr>
      <vt:lpstr>La phrase interrogative</vt:lpstr>
      <vt:lpstr>Comment formuler une question ?</vt:lpstr>
      <vt:lpstr>PowerPoint-Präsentation</vt:lpstr>
      <vt:lpstr>Comment formuler une question ?</vt:lpstr>
      <vt:lpstr>Comment formuler une question?</vt:lpstr>
      <vt:lpstr>Comment formuler une question?</vt:lpstr>
      <vt:lpstr>L’interrogation par inversion</vt:lpstr>
      <vt:lpstr>L’interrogation par inversion</vt:lpstr>
    </vt:vector>
  </TitlesOfParts>
  <Company>SVA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phrase interrogative</dc:title>
  <dc:creator>Günther Sarah</dc:creator>
  <cp:lastModifiedBy>Niobe</cp:lastModifiedBy>
  <cp:revision>106</cp:revision>
  <dcterms:created xsi:type="dcterms:W3CDTF">2015-10-26T13:56:20Z</dcterms:created>
  <dcterms:modified xsi:type="dcterms:W3CDTF">2016-02-09T11:38:42Z</dcterms:modified>
</cp:coreProperties>
</file>