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  <p:sldId id="267" r:id="rId5"/>
    <p:sldId id="260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1583500C-3CB7-4DAE-A358-A337A42D91B1}">
          <p14:sldIdLst>
            <p14:sldId id="256"/>
          </p14:sldIdLst>
        </p14:section>
        <p14:section name="Abschnitt ohne Titel" id="{5175F7CF-4EE5-4D0E-9982-8FE36BF2FA94}">
          <p14:sldIdLst>
            <p14:sldId id="263"/>
            <p14:sldId id="265"/>
            <p14:sldId id="267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39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653C88-AE18-475F-A20F-554F56EC584C}" type="datetimeFigureOut">
              <a:rPr lang="de-DE" smtClean="0"/>
              <a:t>20.04.2016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8D377E7-27C1-42DC-805C-8C79774A486B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anzoesisch-bw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fr-FR" sz="7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L’accord du</a:t>
            </a:r>
            <a:br>
              <a:rPr lang="fr-FR" sz="7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fr-FR" sz="7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participe passé</a:t>
            </a:r>
            <a:endParaRPr lang="fr-F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Fußzeilenplatzhalter 2"/>
          <p:cNvSpPr>
            <a:spLocks noGrp="1"/>
          </p:cNvSpPr>
          <p:nvPr/>
        </p:nvSpPr>
        <p:spPr>
          <a:xfrm>
            <a:off x="215008" y="6270148"/>
            <a:ext cx="8677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hlinkClick r:id="rId2"/>
              </a:rPr>
              <a:t>www.franzoesisch-bw.de</a:t>
            </a:r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02121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46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4365104"/>
            <a:ext cx="453650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avec l’auxiliaire </a:t>
            </a:r>
            <a:r>
              <a:rPr lang="fr-FR" sz="3200" b="1" dirty="0" smtClean="0"/>
              <a:t>être</a:t>
            </a:r>
            <a:r>
              <a:rPr lang="fr-FR" sz="3200" dirty="0" smtClean="0"/>
              <a:t> :</a:t>
            </a:r>
            <a:endParaRPr lang="fr-FR" sz="3200" dirty="0"/>
          </a:p>
        </p:txBody>
      </p:sp>
      <p:sp>
        <p:nvSpPr>
          <p:cNvPr id="21" name="Textfeld 20"/>
          <p:cNvSpPr txBox="1"/>
          <p:nvPr/>
        </p:nvSpPr>
        <p:spPr>
          <a:xfrm>
            <a:off x="813774" y="4910051"/>
            <a:ext cx="7306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Le participe s’accorde en nombre et en genre avec </a:t>
            </a:r>
            <a:endParaRPr lang="fr-FR" sz="3200" dirty="0"/>
          </a:p>
        </p:txBody>
      </p:sp>
      <p:sp>
        <p:nvSpPr>
          <p:cNvPr id="25" name="Textfeld 24"/>
          <p:cNvSpPr txBox="1"/>
          <p:nvPr/>
        </p:nvSpPr>
        <p:spPr>
          <a:xfrm>
            <a:off x="2843808" y="5402494"/>
            <a:ext cx="1560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le sujet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Quand est-ce qu’on accorde le participe passé </a:t>
            </a:r>
            <a:r>
              <a:rPr lang="fr-FR" b="1" dirty="0" smtClean="0"/>
              <a:t>?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539552" y="2370335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Exemple :</a:t>
            </a:r>
            <a:endParaRPr lang="fr-FR" sz="2800" dirty="0"/>
          </a:p>
        </p:txBody>
      </p:sp>
      <p:sp>
        <p:nvSpPr>
          <p:cNvPr id="28" name="Textfeld 27"/>
          <p:cNvSpPr txBox="1"/>
          <p:nvPr/>
        </p:nvSpPr>
        <p:spPr>
          <a:xfrm>
            <a:off x="539552" y="295511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Stéphanie et Nadia</a:t>
            </a:r>
            <a:endParaRPr lang="fr-FR" sz="3200" dirty="0"/>
          </a:p>
        </p:txBody>
      </p:sp>
      <p:sp>
        <p:nvSpPr>
          <p:cNvPr id="29" name="Textfeld 28"/>
          <p:cNvSpPr txBox="1"/>
          <p:nvPr/>
        </p:nvSpPr>
        <p:spPr>
          <a:xfrm>
            <a:off x="3900000" y="2955109"/>
            <a:ext cx="2901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sont arrivé</a:t>
            </a:r>
            <a:r>
              <a:rPr lang="fr-FR" sz="3200" dirty="0" smtClean="0">
                <a:solidFill>
                  <a:srgbClr val="FF0000"/>
                </a:solidFill>
              </a:rPr>
              <a:t>es</a:t>
            </a:r>
            <a:r>
              <a:rPr lang="fr-FR" sz="3200" dirty="0" smtClean="0"/>
              <a:t>. </a:t>
            </a:r>
            <a:endParaRPr lang="fr-FR" sz="3200" dirty="0"/>
          </a:p>
        </p:txBody>
      </p:sp>
      <p:sp>
        <p:nvSpPr>
          <p:cNvPr id="30" name="Textfeld 29"/>
          <p:cNvSpPr txBox="1"/>
          <p:nvPr/>
        </p:nvSpPr>
        <p:spPr>
          <a:xfrm>
            <a:off x="3864229" y="2952612"/>
            <a:ext cx="1833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(arriver). </a:t>
            </a:r>
            <a:endParaRPr lang="fr-FR" sz="3200" dirty="0"/>
          </a:p>
        </p:txBody>
      </p:sp>
      <p:sp>
        <p:nvSpPr>
          <p:cNvPr id="10" name="Textfeld 9"/>
          <p:cNvSpPr txBox="1"/>
          <p:nvPr/>
        </p:nvSpPr>
        <p:spPr>
          <a:xfrm>
            <a:off x="539552" y="2952612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</a:rPr>
              <a:t>Stéphanie et Nadia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2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5" grpId="0"/>
      <p:bldP spid="27" grpId="0"/>
      <p:bldP spid="28" grpId="0"/>
      <p:bldP spid="29" grpId="0"/>
      <p:bldP spid="30" grpId="0"/>
      <p:bldP spid="30" grpId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83567" y="4077072"/>
            <a:ext cx="4457887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avec l’auxiliaire </a:t>
            </a:r>
            <a:r>
              <a:rPr lang="fr-FR" sz="3200" b="1" dirty="0" smtClean="0"/>
              <a:t>avoir</a:t>
            </a:r>
            <a:r>
              <a:rPr lang="fr-FR" sz="3200" dirty="0" smtClean="0"/>
              <a:t>:</a:t>
            </a:r>
            <a:endParaRPr lang="fr-FR" sz="3200" dirty="0"/>
          </a:p>
        </p:txBody>
      </p:sp>
      <p:sp>
        <p:nvSpPr>
          <p:cNvPr id="21" name="Textfeld 20"/>
          <p:cNvSpPr txBox="1"/>
          <p:nvPr/>
        </p:nvSpPr>
        <p:spPr>
          <a:xfrm>
            <a:off x="1189989" y="4622019"/>
            <a:ext cx="7306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Le participe s’accorde en nombre et en genre avec </a:t>
            </a:r>
            <a:endParaRPr lang="fr-FR" sz="3200" dirty="0"/>
          </a:p>
        </p:txBody>
      </p:sp>
      <p:sp>
        <p:nvSpPr>
          <p:cNvPr id="25" name="Textfeld 24"/>
          <p:cNvSpPr txBox="1"/>
          <p:nvPr/>
        </p:nvSpPr>
        <p:spPr>
          <a:xfrm>
            <a:off x="3197238" y="5114461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l’objet direct</a:t>
            </a:r>
            <a:endParaRPr lang="fr-FR" sz="3200" dirty="0">
              <a:solidFill>
                <a:schemeClr val="accent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82771" y="141277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Exemples :</a:t>
            </a:r>
            <a:endParaRPr lang="fr-FR" sz="2400" dirty="0"/>
          </a:p>
        </p:txBody>
      </p:sp>
      <p:sp>
        <p:nvSpPr>
          <p:cNvPr id="9" name="Textfeld 8"/>
          <p:cNvSpPr txBox="1"/>
          <p:nvPr/>
        </p:nvSpPr>
        <p:spPr>
          <a:xfrm>
            <a:off x="676726" y="2347509"/>
            <a:ext cx="6169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Symbol" pitchFamily="18" charset="2"/>
              <a:buChar char="-"/>
            </a:pPr>
            <a:r>
              <a:rPr lang="fr-FR" sz="2800" dirty="0" smtClean="0"/>
              <a:t>Combien de fleurs </a:t>
            </a:r>
            <a:r>
              <a:rPr lang="fr-FR" sz="2800" dirty="0" smtClean="0"/>
              <a:t>ont-ils </a:t>
            </a:r>
            <a:r>
              <a:rPr lang="fr-FR" sz="2800" dirty="0" smtClean="0"/>
              <a:t>vues? </a:t>
            </a:r>
            <a:endParaRPr lang="fr-FR" sz="2800" dirty="0"/>
          </a:p>
        </p:txBody>
      </p:sp>
      <p:sp>
        <p:nvSpPr>
          <p:cNvPr id="10" name="Textfeld 9"/>
          <p:cNvSpPr txBox="1"/>
          <p:nvPr/>
        </p:nvSpPr>
        <p:spPr>
          <a:xfrm>
            <a:off x="676726" y="2870729"/>
            <a:ext cx="7178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Symbol" pitchFamily="18" charset="2"/>
              <a:buChar char="-"/>
            </a:pPr>
            <a:r>
              <a:rPr lang="fr-FR" sz="2800" dirty="0" smtClean="0"/>
              <a:t>C’est la question </a:t>
            </a:r>
            <a:r>
              <a:rPr lang="fr-FR" sz="2800" dirty="0" smtClean="0"/>
              <a:t>que je </a:t>
            </a:r>
            <a:r>
              <a:rPr lang="fr-FR" sz="2800" dirty="0" smtClean="0"/>
              <a:t>leur </a:t>
            </a:r>
            <a:r>
              <a:rPr lang="fr-FR" sz="2800" dirty="0" smtClean="0"/>
              <a:t>ai posée aussi, mais ils ne les ont pas comptées.</a:t>
            </a:r>
            <a:endParaRPr lang="fr-FR" sz="2800" dirty="0"/>
          </a:p>
        </p:txBody>
      </p:sp>
      <p:sp>
        <p:nvSpPr>
          <p:cNvPr id="12" name="Textfeld 11"/>
          <p:cNvSpPr txBox="1"/>
          <p:nvPr/>
        </p:nvSpPr>
        <p:spPr>
          <a:xfrm>
            <a:off x="1189989" y="5596580"/>
            <a:ext cx="7306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quand </a:t>
            </a:r>
            <a:r>
              <a:rPr lang="fr-FR" sz="3200" b="1" dirty="0" smtClean="0">
                <a:solidFill>
                  <a:schemeClr val="accent1"/>
                </a:solidFill>
              </a:rPr>
              <a:t>l’objet direct </a:t>
            </a:r>
            <a:r>
              <a:rPr lang="fr-FR" sz="3200" dirty="0" smtClean="0"/>
              <a:t>se trouve </a:t>
            </a:r>
            <a:r>
              <a:rPr lang="fr-FR" sz="3200" b="1" dirty="0" smtClean="0"/>
              <a:t>devant le verbe</a:t>
            </a:r>
            <a:r>
              <a:rPr lang="fr-FR" sz="3200" dirty="0" smtClean="0"/>
              <a:t>.</a:t>
            </a:r>
            <a:endParaRPr lang="fr-FR" sz="3200" dirty="0"/>
          </a:p>
        </p:txBody>
      </p:sp>
      <p:sp>
        <p:nvSpPr>
          <p:cNvPr id="3" name="Rechteck 2"/>
          <p:cNvSpPr/>
          <p:nvPr/>
        </p:nvSpPr>
        <p:spPr>
          <a:xfrm>
            <a:off x="3052572" y="2347509"/>
            <a:ext cx="10422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fleurs</a:t>
            </a:r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684163" y="2878775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accent1"/>
                </a:solidFill>
              </a:rPr>
              <a:t>que</a:t>
            </a:r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741661" y="3299174"/>
            <a:ext cx="6014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accent1"/>
                </a:solidFill>
              </a:rPr>
              <a:t>les</a:t>
            </a:r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334979" y="2347508"/>
            <a:ext cx="5196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accent1"/>
                </a:solidFill>
              </a:rPr>
              <a:t>es</a:t>
            </a:r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199447" y="2873623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err="1" smtClean="0">
                <a:solidFill>
                  <a:schemeClr val="accent1"/>
                </a:solidFill>
              </a:rPr>
              <a:t>ée</a:t>
            </a:r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5580745" y="3300787"/>
            <a:ext cx="5196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accent1"/>
                </a:solidFill>
              </a:rPr>
              <a:t>es</a:t>
            </a:r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00215" y="1849573"/>
            <a:ext cx="7687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Symbol" pitchFamily="18" charset="2"/>
              <a:buChar char="-"/>
            </a:pPr>
            <a:r>
              <a:rPr lang="fr-FR" sz="2800" dirty="0" smtClean="0"/>
              <a:t>Ils ont étudié les fleurs au Jardin botanique. </a:t>
            </a:r>
            <a:endParaRPr lang="fr-FR" sz="2800" dirty="0"/>
          </a:p>
        </p:txBody>
      </p:sp>
      <p:sp>
        <p:nvSpPr>
          <p:cNvPr id="20" name="Rechteck 19"/>
          <p:cNvSpPr/>
          <p:nvPr/>
        </p:nvSpPr>
        <p:spPr>
          <a:xfrm>
            <a:off x="3254973" y="1849557"/>
            <a:ext cx="1537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accent1"/>
                </a:solidFill>
              </a:rPr>
              <a:t>les fleurs</a:t>
            </a:r>
            <a:endParaRPr 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58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5" grpId="0"/>
      <p:bldP spid="12" grpId="0"/>
      <p:bldP spid="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5"/>
          <p:cNvSpPr>
            <a:spLocks noGrp="1"/>
          </p:cNvSpPr>
          <p:nvPr>
            <p:ph type="title"/>
          </p:nvPr>
        </p:nvSpPr>
        <p:spPr>
          <a:xfrm>
            <a:off x="611560" y="377240"/>
            <a:ext cx="7992888" cy="1252728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Attention</a:t>
            </a:r>
            <a:r>
              <a:rPr lang="de-DE" b="1" dirty="0">
                <a:solidFill>
                  <a:srgbClr val="FF0000"/>
                </a:solidFill>
              </a:rPr>
              <a:t>: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fr-FR" b="1" dirty="0">
                <a:solidFill>
                  <a:srgbClr val="FF0000"/>
                </a:solidFill>
              </a:rPr>
              <a:t>v</a:t>
            </a:r>
            <a:r>
              <a:rPr lang="fr-FR" b="1" dirty="0" smtClean="0">
                <a:solidFill>
                  <a:srgbClr val="FF0000"/>
                </a:solidFill>
              </a:rPr>
              <a:t>erbes pronominaux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Gleichschenkliges Dreieck 12"/>
          <p:cNvSpPr/>
          <p:nvPr/>
        </p:nvSpPr>
        <p:spPr>
          <a:xfrm>
            <a:off x="611560" y="448784"/>
            <a:ext cx="1026114" cy="1095201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989602" y="552797"/>
            <a:ext cx="27003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de-DE" sz="60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de-DE" sz="6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Gleichschenkliges Dreieck 21"/>
          <p:cNvSpPr/>
          <p:nvPr/>
        </p:nvSpPr>
        <p:spPr>
          <a:xfrm>
            <a:off x="7434318" y="424309"/>
            <a:ext cx="1026114" cy="1095201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7812360" y="528322"/>
            <a:ext cx="27003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de-DE" sz="60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de-DE" sz="6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95536" y="191975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Exemples :</a:t>
            </a:r>
            <a:endParaRPr lang="fr-FR" sz="2000" dirty="0"/>
          </a:p>
        </p:txBody>
      </p:sp>
      <p:sp>
        <p:nvSpPr>
          <p:cNvPr id="25" name="Textfeld 24"/>
          <p:cNvSpPr txBox="1"/>
          <p:nvPr/>
        </p:nvSpPr>
        <p:spPr>
          <a:xfrm>
            <a:off x="378488" y="2802074"/>
            <a:ext cx="6169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fr-FR" sz="2400" dirty="0" smtClean="0"/>
              <a:t>Emma s’est lavé les mains. </a:t>
            </a:r>
            <a:endParaRPr lang="fr-FR" sz="2400" dirty="0"/>
          </a:p>
        </p:txBody>
      </p:sp>
      <p:sp>
        <p:nvSpPr>
          <p:cNvPr id="26" name="Textfeld 25"/>
          <p:cNvSpPr txBox="1"/>
          <p:nvPr/>
        </p:nvSpPr>
        <p:spPr>
          <a:xfrm>
            <a:off x="395536" y="2381417"/>
            <a:ext cx="717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fr-FR" sz="2400" dirty="0" smtClean="0"/>
              <a:t>Sophie s’est </a:t>
            </a:r>
            <a:r>
              <a:rPr lang="fr-FR" sz="2400" dirty="0" smtClean="0"/>
              <a:t>lavée.</a:t>
            </a:r>
            <a:endParaRPr lang="fr-FR" sz="2400" dirty="0"/>
          </a:p>
        </p:txBody>
      </p:sp>
      <p:sp>
        <p:nvSpPr>
          <p:cNvPr id="27" name="Textfeld 26"/>
          <p:cNvSpPr txBox="1"/>
          <p:nvPr/>
        </p:nvSpPr>
        <p:spPr>
          <a:xfrm>
            <a:off x="378488" y="3235772"/>
            <a:ext cx="717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fr-FR" sz="2400" dirty="0" smtClean="0"/>
              <a:t>Les deux filles ne se sont pas </a:t>
            </a:r>
            <a:r>
              <a:rPr lang="fr-FR" sz="2400" dirty="0" smtClean="0"/>
              <a:t>vues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sp>
        <p:nvSpPr>
          <p:cNvPr id="28" name="Textfeld 27"/>
          <p:cNvSpPr txBox="1"/>
          <p:nvPr/>
        </p:nvSpPr>
        <p:spPr>
          <a:xfrm>
            <a:off x="395536" y="3789040"/>
            <a:ext cx="8441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Les verbes pronominaux se construisent toujours avec l’auxiliaire</a:t>
            </a:r>
            <a:endParaRPr lang="fr-FR" sz="2800" dirty="0"/>
          </a:p>
        </p:txBody>
      </p:sp>
      <p:sp>
        <p:nvSpPr>
          <p:cNvPr id="29" name="Textfeld 28"/>
          <p:cNvSpPr txBox="1"/>
          <p:nvPr/>
        </p:nvSpPr>
        <p:spPr>
          <a:xfrm>
            <a:off x="2047675" y="4215659"/>
            <a:ext cx="996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être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sp>
        <p:nvSpPr>
          <p:cNvPr id="30" name="Textfeld 29"/>
          <p:cNvSpPr txBox="1"/>
          <p:nvPr/>
        </p:nvSpPr>
        <p:spPr>
          <a:xfrm>
            <a:off x="395536" y="4671362"/>
            <a:ext cx="8420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Mais l’accord se fait comme si les verbes étaient construits avec </a:t>
            </a:r>
            <a:r>
              <a:rPr lang="fr-FR" sz="2800" dirty="0" smtClean="0"/>
              <a:t>avoir, donc seulement si le </a:t>
            </a:r>
            <a:r>
              <a:rPr lang="fr-FR" sz="2800" b="1" dirty="0" smtClean="0"/>
              <a:t>pronom réfléchi </a:t>
            </a:r>
            <a:r>
              <a:rPr lang="fr-FR" sz="2800" dirty="0" smtClean="0"/>
              <a:t>est un </a:t>
            </a:r>
            <a:r>
              <a:rPr lang="fr-FR" sz="2800" b="1" dirty="0" smtClean="0">
                <a:solidFill>
                  <a:schemeClr val="accent1"/>
                </a:solidFill>
              </a:rPr>
              <a:t>objet </a:t>
            </a:r>
            <a:r>
              <a:rPr lang="fr-FR" sz="2800" b="1" dirty="0" smtClean="0">
                <a:solidFill>
                  <a:schemeClr val="accent1"/>
                </a:solidFill>
              </a:rPr>
              <a:t>direct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sp>
        <p:nvSpPr>
          <p:cNvPr id="2" name="Rechteck 1"/>
          <p:cNvSpPr/>
          <p:nvPr/>
        </p:nvSpPr>
        <p:spPr>
          <a:xfrm>
            <a:off x="1587493" y="2794403"/>
            <a:ext cx="312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2"/>
                </a:solidFill>
              </a:rPr>
              <a:t>s</a:t>
            </a:r>
            <a:endParaRPr lang="de-DE" b="1" dirty="0">
              <a:solidFill>
                <a:schemeClr val="tx2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696369" y="2381417"/>
            <a:ext cx="312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973709" y="3233946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se </a:t>
            </a:r>
            <a:endParaRPr lang="de-DE" sz="2400" b="1" dirty="0">
              <a:solidFill>
                <a:schemeClr val="accent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716490" y="2377094"/>
            <a:ext cx="498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chemeClr val="accent1"/>
                </a:solidFill>
              </a:rPr>
              <a:t>ée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784975" y="3231954"/>
            <a:ext cx="471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accent1"/>
                </a:solidFill>
              </a:rPr>
              <a:t>es</a:t>
            </a:r>
            <a:endParaRPr lang="de-D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27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2" grpId="0"/>
      <p:bldP spid="3" grpId="0"/>
      <p:bldP spid="4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583087"/>
            <a:ext cx="8229600" cy="954107"/>
          </a:xfrm>
        </p:spPr>
        <p:txBody>
          <a:bodyPr>
            <a:sp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fr-FR" sz="2800" dirty="0" smtClean="0">
                <a:solidFill>
                  <a:schemeClr val="tx1"/>
                </a:solidFill>
              </a:rPr>
              <a:t>Hier, Magalie et Thomas  _______________ (se costumer) en petits monstres.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67544" y="3693832"/>
            <a:ext cx="8229600" cy="5057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fr-FR" sz="2800" dirty="0" smtClean="0"/>
              <a:t>Leur mère, d’abord, ne les ________ (voir) .</a:t>
            </a:r>
            <a:endParaRPr lang="fr-FR" sz="2800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467544" y="4219656"/>
            <a:ext cx="8229600" cy="95410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fr-FR" sz="2800" dirty="0" smtClean="0"/>
              <a:t>Ensuite, ils lui _______ (faire) peur et elle __________ (tomber) par terre.</a:t>
            </a:r>
            <a:endParaRPr lang="fr-FR" sz="2800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467544" y="5350703"/>
            <a:ext cx="8229600" cy="95410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4"/>
            </a:pPr>
            <a:r>
              <a:rPr lang="fr-FR" sz="2800" dirty="0"/>
              <a:t>C</a:t>
            </a:r>
            <a:r>
              <a:rPr lang="fr-FR" sz="2800" dirty="0" smtClean="0"/>
              <a:t>’est l’histoire de ce petit accident que Thomas _________ (raconter) le soir en rigolant.</a:t>
            </a:r>
            <a:endParaRPr lang="fr-FR" sz="2800" dirty="0"/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4788024" y="2630104"/>
            <a:ext cx="2980750" cy="5023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b="1" dirty="0" smtClean="0">
                <a:solidFill>
                  <a:schemeClr val="tx1"/>
                </a:solidFill>
              </a:rPr>
              <a:t>se sont costumés</a:t>
            </a:r>
          </a:p>
        </p:txBody>
      </p:sp>
      <p:sp>
        <p:nvSpPr>
          <p:cNvPr id="13" name="Inhaltsplatzhalter 2"/>
          <p:cNvSpPr txBox="1">
            <a:spLocks/>
          </p:cNvSpPr>
          <p:nvPr/>
        </p:nvSpPr>
        <p:spPr>
          <a:xfrm>
            <a:off x="5004048" y="3638885"/>
            <a:ext cx="1584176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b="1" dirty="0" smtClean="0">
                <a:solidFill>
                  <a:schemeClr val="tx1"/>
                </a:solidFill>
              </a:rPr>
              <a:t>a pas vus</a:t>
            </a:r>
          </a:p>
        </p:txBody>
      </p:sp>
      <p:sp>
        <p:nvSpPr>
          <p:cNvPr id="14" name="Inhaltsplatzhalter 2"/>
          <p:cNvSpPr txBox="1">
            <a:spLocks/>
          </p:cNvSpPr>
          <p:nvPr/>
        </p:nvSpPr>
        <p:spPr>
          <a:xfrm>
            <a:off x="3131839" y="4219656"/>
            <a:ext cx="1426917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b="1" dirty="0" smtClean="0">
                <a:solidFill>
                  <a:schemeClr val="tx1"/>
                </a:solidFill>
              </a:rPr>
              <a:t>ont fait</a:t>
            </a:r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1043608" y="4650543"/>
            <a:ext cx="1923528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b="1" dirty="0" smtClean="0">
                <a:solidFill>
                  <a:schemeClr val="tx1"/>
                </a:solidFill>
              </a:rPr>
              <a:t>est tombée</a:t>
            </a:r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971600" y="5797951"/>
            <a:ext cx="1892896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b="1" dirty="0" smtClean="0">
                <a:solidFill>
                  <a:schemeClr val="tx1"/>
                </a:solidFill>
              </a:rPr>
              <a:t>a racontée</a:t>
            </a:r>
          </a:p>
        </p:txBody>
      </p:sp>
      <p:sp>
        <p:nvSpPr>
          <p:cNvPr id="17" name="Inhaltsplatzhalter 2"/>
          <p:cNvSpPr txBox="1">
            <a:spLocks/>
          </p:cNvSpPr>
          <p:nvPr/>
        </p:nvSpPr>
        <p:spPr>
          <a:xfrm>
            <a:off x="7647477" y="2630108"/>
            <a:ext cx="531214" cy="5023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dirty="0" smtClean="0">
                <a:solidFill>
                  <a:schemeClr val="accent1"/>
                </a:solidFill>
              </a:rPr>
              <a:t>se</a:t>
            </a:r>
          </a:p>
        </p:txBody>
      </p:sp>
      <p:sp>
        <p:nvSpPr>
          <p:cNvPr id="18" name="Inhaltsplatzhalter 2"/>
          <p:cNvSpPr txBox="1">
            <a:spLocks/>
          </p:cNvSpPr>
          <p:nvPr/>
        </p:nvSpPr>
        <p:spPr>
          <a:xfrm>
            <a:off x="4477024" y="3642756"/>
            <a:ext cx="668939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dirty="0" smtClean="0">
                <a:solidFill>
                  <a:schemeClr val="accent1"/>
                </a:solidFill>
              </a:rPr>
              <a:t>les</a:t>
            </a:r>
          </a:p>
        </p:txBody>
      </p:sp>
      <p:sp>
        <p:nvSpPr>
          <p:cNvPr id="19" name="Inhaltsplatzhalter 2"/>
          <p:cNvSpPr txBox="1">
            <a:spLocks/>
          </p:cNvSpPr>
          <p:nvPr/>
        </p:nvSpPr>
        <p:spPr>
          <a:xfrm>
            <a:off x="2635229" y="4265938"/>
            <a:ext cx="603222" cy="5023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dirty="0" smtClean="0"/>
              <a:t>lui</a:t>
            </a:r>
          </a:p>
        </p:txBody>
      </p:sp>
      <p:sp>
        <p:nvSpPr>
          <p:cNvPr id="20" name="Inhaltsplatzhalter 2"/>
          <p:cNvSpPr txBox="1">
            <a:spLocks/>
          </p:cNvSpPr>
          <p:nvPr/>
        </p:nvSpPr>
        <p:spPr>
          <a:xfrm>
            <a:off x="6198788" y="5392122"/>
            <a:ext cx="812776" cy="5023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dirty="0" smtClean="0">
                <a:solidFill>
                  <a:schemeClr val="accent1"/>
                </a:solidFill>
              </a:rPr>
              <a:t>que</a:t>
            </a:r>
          </a:p>
        </p:txBody>
      </p:sp>
      <p:sp>
        <p:nvSpPr>
          <p:cNvPr id="7" name="Nach unten gekrümmter Pfeil 6"/>
          <p:cNvSpPr/>
          <p:nvPr/>
        </p:nvSpPr>
        <p:spPr>
          <a:xfrm rot="10800000" flipV="1">
            <a:off x="2267744" y="5190124"/>
            <a:ext cx="4392488" cy="303738"/>
          </a:xfrm>
          <a:prstGeom prst="curvedDownArrow">
            <a:avLst>
              <a:gd name="adj1" fmla="val 64950"/>
              <a:gd name="adj2" fmla="val 149649"/>
              <a:gd name="adj3" fmla="val 33688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1" name="Inhaltsplatzhalter 2"/>
          <p:cNvSpPr txBox="1">
            <a:spLocks/>
          </p:cNvSpPr>
          <p:nvPr/>
        </p:nvSpPr>
        <p:spPr>
          <a:xfrm>
            <a:off x="6569026" y="4259296"/>
            <a:ext cx="784060" cy="5023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dirty="0" smtClean="0">
                <a:solidFill>
                  <a:srgbClr val="FF0000"/>
                </a:solidFill>
              </a:rPr>
              <a:t>elle</a:t>
            </a:r>
          </a:p>
        </p:txBody>
      </p:sp>
      <p:sp>
        <p:nvSpPr>
          <p:cNvPr id="22" name="Inhaltsplatzhalter 2"/>
          <p:cNvSpPr txBox="1">
            <a:spLocks/>
          </p:cNvSpPr>
          <p:nvPr/>
        </p:nvSpPr>
        <p:spPr>
          <a:xfrm>
            <a:off x="1971361" y="5392855"/>
            <a:ext cx="1324566" cy="5023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fr-FR" sz="2800" dirty="0" smtClean="0">
                <a:solidFill>
                  <a:schemeClr val="accent1"/>
                </a:solidFill>
              </a:rPr>
              <a:t>histoire</a:t>
            </a:r>
            <a:endParaRPr lang="fr-FR" sz="28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4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7" grpId="0" animBg="1"/>
      <p:bldP spid="21" grpId="0" build="p"/>
      <p:bldP spid="2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ellenform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252</Words>
  <Application>Microsoft Office PowerPoint</Application>
  <PresentationFormat>Bildschirmpräsentation (4:3)</PresentationFormat>
  <Paragraphs>57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Candara</vt:lpstr>
      <vt:lpstr>Symbol</vt:lpstr>
      <vt:lpstr>Wellenform</vt:lpstr>
      <vt:lpstr>L’accord du participe passé</vt:lpstr>
      <vt:lpstr>Quand est-ce qu’on accorde le participe passé ?</vt:lpstr>
      <vt:lpstr>PowerPoint-Präsentation</vt:lpstr>
      <vt:lpstr>Attention: verbes pronominaux</vt:lpstr>
      <vt:lpstr>Exercice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pronoms y et en</dc:title>
  <dc:creator>Schule</dc:creator>
  <cp:lastModifiedBy>Niobe</cp:lastModifiedBy>
  <cp:revision>91</cp:revision>
  <dcterms:created xsi:type="dcterms:W3CDTF">2015-01-13T10:11:16Z</dcterms:created>
  <dcterms:modified xsi:type="dcterms:W3CDTF">2016-04-20T09:57:09Z</dcterms:modified>
</cp:coreProperties>
</file>