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1583500C-3CB7-4DAE-A358-A337A42D91B1}">
          <p14:sldIdLst>
            <p14:sldId id="256"/>
          </p14:sldIdLst>
        </p14:section>
        <p14:section name="Abschnitt ohne Titel" id="{5175F7CF-4EE5-4D0E-9982-8FE36BF2FA94}">
          <p14:sldIdLst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3C695-02A6-4023-8F1E-66967B0DD859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D5FAC-3A92-4423-9715-500F5335C0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668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D5FAC-3A92-4423-9715-500F5335C0D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8390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Zusätzliche Informationen für interessierte Lerngruppen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D5FAC-3A92-4423-9715-500F5335C0D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308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C653C88-AE18-475F-A20F-554F56EC584C}" type="datetimeFigureOut">
              <a:rPr lang="de-DE" smtClean="0"/>
              <a:t>11.05.2016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anzoesisch-bw.d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3364284"/>
          </a:xfrm>
        </p:spPr>
        <p:txBody>
          <a:bodyPr>
            <a:normAutofit fontScale="90000"/>
          </a:bodyPr>
          <a:lstStyle/>
          <a:p>
            <a:r>
              <a:rPr lang="fr-FR" sz="72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L’emploi du passé composé et de l’imparfait</a:t>
            </a:r>
            <a:endParaRPr lang="fr-F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245832" y="6093296"/>
            <a:ext cx="8646648" cy="365125"/>
          </a:xfrm>
        </p:spPr>
        <p:txBody>
          <a:bodyPr/>
          <a:lstStyle/>
          <a:p>
            <a:r>
              <a:rPr lang="de-DE" dirty="0">
                <a:hlinkClick r:id="rId2"/>
              </a:rPr>
              <a:t>www.franzoesisch-bw.de</a:t>
            </a:r>
            <a:endParaRPr lang="de-D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04664"/>
            <a:ext cx="1038225" cy="10382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468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/>
          <p:cNvSpPr txBox="1"/>
          <p:nvPr/>
        </p:nvSpPr>
        <p:spPr>
          <a:xfrm>
            <a:off x="395536" y="2608281"/>
            <a:ext cx="8424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Il faisait beau. Comme tous les mercredis, Jeanne rentrait tôt de l’école. Elle s’achetait son magazine préféré et le feuilletait déjà dans le métro.</a:t>
            </a:r>
          </a:p>
          <a:p>
            <a:r>
              <a:rPr lang="fr-FR" sz="2800" dirty="0"/>
              <a:t>Ce mercredi, Jeanne buvait un thé et lisait son magazine sur son lit quand son frère est entré dans sa chambre. Claude était extraordinairement heureux. Il a tout de suite embrassé Jeanne qui a été toute surprise. Ensuite, il a ri et lui a raconté ce qui s’était passé à l’école, ce jour-là: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Identifier l’imparfait et le passé composé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395125" y="3037939"/>
            <a:ext cx="1431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</a:rPr>
              <a:t>rentrait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4585089" y="3041334"/>
            <a:ext cx="1431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</a:rPr>
              <a:t>achetait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2312705" y="345081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</a:rPr>
              <a:t>feuilletait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976948" y="4731298"/>
            <a:ext cx="957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</a:rPr>
              <a:t>était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5594471" y="5173417"/>
            <a:ext cx="957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</a:rPr>
              <a:t>a été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5951065" y="3897740"/>
            <a:ext cx="957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</a:rPr>
              <a:t>lisait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5913508" y="4315112"/>
            <a:ext cx="158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est entré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2371386" y="5171510"/>
            <a:ext cx="1687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embrassé</a:t>
            </a:r>
            <a:endParaRPr lang="fr-FR" sz="28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3250356" y="5600257"/>
            <a:ext cx="1689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a raconté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8428515" y="4731297"/>
            <a:ext cx="402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a</a:t>
            </a:r>
            <a:endParaRPr lang="fr-FR" sz="28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1907640" y="5592261"/>
            <a:ext cx="708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a ri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3509146" y="3897740"/>
            <a:ext cx="1149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</a:rPr>
              <a:t>buvait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651358" y="2608281"/>
            <a:ext cx="1181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</a:rPr>
              <a:t>faisait</a:t>
            </a:r>
          </a:p>
        </p:txBody>
      </p:sp>
    </p:spTree>
    <p:extLst>
      <p:ext uri="{BB962C8B-B14F-4D97-AF65-F5344CB8AC3E}">
        <p14:creationId xmlns:p14="http://schemas.microsoft.com/office/powerpoint/2010/main" val="199402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/>
          <p:cNvSpPr txBox="1"/>
          <p:nvPr/>
        </p:nvSpPr>
        <p:spPr>
          <a:xfrm>
            <a:off x="380660" y="2996952"/>
            <a:ext cx="433142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Il </a:t>
            </a:r>
            <a:r>
              <a:rPr lang="fr-F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faisait</a:t>
            </a:r>
            <a:r>
              <a:rPr lang="fr-FR" sz="2800" dirty="0"/>
              <a:t> beau.</a:t>
            </a:r>
          </a:p>
          <a:p>
            <a:r>
              <a:rPr lang="fr-FR" sz="2800" dirty="0"/>
              <a:t>Comme tous les mercredis, Jeanne </a:t>
            </a:r>
            <a:r>
              <a:rPr lang="fr-F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rentrait </a:t>
            </a:r>
            <a:r>
              <a:rPr lang="fr-FR" sz="2800" dirty="0"/>
              <a:t>tôt de l’école. Elle s’</a:t>
            </a:r>
            <a:r>
              <a:rPr lang="fr-F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achetait</a:t>
            </a:r>
            <a:r>
              <a:rPr lang="fr-FR" sz="2800" dirty="0"/>
              <a:t> son magazine préféré et le </a:t>
            </a:r>
            <a:r>
              <a:rPr lang="fr-F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feuilletait </a:t>
            </a:r>
            <a:r>
              <a:rPr lang="fr-FR" sz="2800" dirty="0"/>
              <a:t>déjà dans le métro.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L’emploi de l’imparfait et du passé composé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887818" y="2492896"/>
            <a:ext cx="404813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Das </a:t>
            </a:r>
            <a:r>
              <a:rPr lang="de-DE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Imparfait</a:t>
            </a:r>
            <a:r>
              <a:rPr lang="de-DE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de-DE" sz="2800" dirty="0"/>
              <a:t>steht bei</a:t>
            </a:r>
          </a:p>
          <a:p>
            <a:pPr marL="457200" indent="-457200">
              <a:buFont typeface="Symbol" panose="05050102010706020507" pitchFamily="18" charset="2"/>
              <a:buChar char="-"/>
            </a:pPr>
            <a:r>
              <a:rPr lang="de-DE" sz="2800" b="1" dirty="0"/>
              <a:t>Zuständen</a:t>
            </a:r>
            <a:r>
              <a:rPr lang="de-DE" sz="2800" dirty="0"/>
              <a:t>, die den Hintergrund der Handlung beschreiben</a:t>
            </a:r>
          </a:p>
          <a:p>
            <a:endParaRPr lang="de-DE" sz="1200" b="1" dirty="0"/>
          </a:p>
          <a:p>
            <a:pPr marL="457200" indent="-457200">
              <a:buFont typeface="Symbol" panose="05050102010706020507" pitchFamily="18" charset="2"/>
              <a:buChar char="-"/>
            </a:pPr>
            <a:r>
              <a:rPr lang="de-DE" sz="2800" b="1" dirty="0"/>
              <a:t>Gewohnheiten </a:t>
            </a:r>
            <a:r>
              <a:rPr lang="de-DE" sz="2800" dirty="0"/>
              <a:t>und </a:t>
            </a:r>
            <a:r>
              <a:rPr lang="de-DE" sz="2800" b="1" dirty="0"/>
              <a:t>Handlungen</a:t>
            </a:r>
            <a:r>
              <a:rPr lang="de-DE" sz="2800" dirty="0"/>
              <a:t>, die sich unbestimmt oft </a:t>
            </a:r>
            <a:r>
              <a:rPr lang="de-DE" sz="2800" b="1" dirty="0"/>
              <a:t>wiederholen</a:t>
            </a:r>
            <a:r>
              <a:rPr lang="de-DE" sz="2800" dirty="0"/>
              <a:t>.</a:t>
            </a:r>
          </a:p>
        </p:txBody>
      </p:sp>
      <p:sp>
        <p:nvSpPr>
          <p:cNvPr id="4" name="Geschweifte Klammer rechts 3"/>
          <p:cNvSpPr/>
          <p:nvPr/>
        </p:nvSpPr>
        <p:spPr>
          <a:xfrm>
            <a:off x="4568065" y="2996952"/>
            <a:ext cx="144016" cy="417396"/>
          </a:xfrm>
          <a:prstGeom prst="rightBrace">
            <a:avLst>
              <a:gd name="adj1" fmla="val 159049"/>
              <a:gd name="adj2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" name="Gruppieren 4"/>
          <p:cNvGrpSpPr/>
          <p:nvPr/>
        </p:nvGrpSpPr>
        <p:grpSpPr>
          <a:xfrm>
            <a:off x="7340838" y="5949279"/>
            <a:ext cx="1595117" cy="825782"/>
            <a:chOff x="7436266" y="5773041"/>
            <a:chExt cx="1595117" cy="825782"/>
          </a:xfrm>
        </p:grpSpPr>
        <p:sp>
          <p:nvSpPr>
            <p:cNvPr id="12" name="Wolkenförmige Legende 11"/>
            <p:cNvSpPr/>
            <p:nvPr/>
          </p:nvSpPr>
          <p:spPr>
            <a:xfrm>
              <a:off x="7436266" y="5773041"/>
              <a:ext cx="1595117" cy="825782"/>
            </a:xfrm>
            <a:prstGeom prst="cloudCallout">
              <a:avLst>
                <a:gd name="adj1" fmla="val 30371"/>
                <a:gd name="adj2" fmla="val -88492"/>
              </a:avLst>
            </a:prstGeom>
            <a:solidFill>
              <a:schemeClr val="bg2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7575534" y="5815142"/>
              <a:ext cx="13165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Was war schon?</a:t>
              </a:r>
            </a:p>
          </p:txBody>
        </p:sp>
      </p:grpSp>
      <p:sp>
        <p:nvSpPr>
          <p:cNvPr id="9" name="Geschweifte Klammer rechts 8"/>
          <p:cNvSpPr/>
          <p:nvPr/>
        </p:nvSpPr>
        <p:spPr>
          <a:xfrm>
            <a:off x="4568065" y="3938981"/>
            <a:ext cx="288032" cy="1617067"/>
          </a:xfrm>
          <a:prstGeom prst="rightBrace">
            <a:avLst>
              <a:gd name="adj1" fmla="val 159049"/>
              <a:gd name="adj2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1532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/>
          <p:cNvSpPr txBox="1"/>
          <p:nvPr/>
        </p:nvSpPr>
        <p:spPr>
          <a:xfrm>
            <a:off x="494583" y="2003480"/>
            <a:ext cx="390439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/>
              <a:t>Ce mercredi, Jeanne </a:t>
            </a:r>
            <a:r>
              <a:rPr lang="fr-F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buvait </a:t>
            </a:r>
            <a:r>
              <a:rPr lang="fr-FR" sz="2800" dirty="0"/>
              <a:t>un thé et </a:t>
            </a:r>
            <a:r>
              <a:rPr lang="fr-F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lisait </a:t>
            </a:r>
            <a:r>
              <a:rPr lang="fr-FR" sz="2800" dirty="0"/>
              <a:t>son magazine sur son lit quand son frère </a:t>
            </a:r>
            <a:r>
              <a:rPr lang="fr-FR" sz="2800" b="1" dirty="0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est entré </a:t>
            </a:r>
            <a:r>
              <a:rPr lang="fr-FR" sz="2800" dirty="0"/>
              <a:t>dans sa chambre. </a:t>
            </a:r>
          </a:p>
        </p:txBody>
      </p:sp>
      <p:sp>
        <p:nvSpPr>
          <p:cNvPr id="5" name="Geschweifte Klammer rechts 4"/>
          <p:cNvSpPr/>
          <p:nvPr/>
        </p:nvSpPr>
        <p:spPr>
          <a:xfrm>
            <a:off x="4302791" y="3531514"/>
            <a:ext cx="288032" cy="1694341"/>
          </a:xfrm>
          <a:prstGeom prst="rightBrace">
            <a:avLst>
              <a:gd name="adj1" fmla="val 159049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Geschweifte Klammer rechts 5"/>
          <p:cNvSpPr/>
          <p:nvPr/>
        </p:nvSpPr>
        <p:spPr>
          <a:xfrm>
            <a:off x="4302791" y="2101728"/>
            <a:ext cx="288032" cy="1143642"/>
          </a:xfrm>
          <a:prstGeom prst="rightBrace">
            <a:avLst>
              <a:gd name="adj1" fmla="val 159049"/>
              <a:gd name="adj2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4788024" y="1550165"/>
            <a:ext cx="4260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Das </a:t>
            </a:r>
            <a:r>
              <a:rPr lang="de-DE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Imparfait</a:t>
            </a:r>
            <a:r>
              <a:rPr lang="de-DE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de-DE" sz="2800" dirty="0"/>
              <a:t>steht bei</a:t>
            </a:r>
          </a:p>
          <a:p>
            <a:r>
              <a:rPr lang="de-DE" sz="2800" dirty="0"/>
              <a:t>Handlungen, die im </a:t>
            </a:r>
            <a:r>
              <a:rPr lang="de-DE" sz="2800" b="1" dirty="0"/>
              <a:t>Hinter-grund </a:t>
            </a:r>
            <a:r>
              <a:rPr lang="de-DE" sz="2800" dirty="0"/>
              <a:t>der Handlung verlaufen.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788024" y="3822893"/>
            <a:ext cx="4211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Das </a:t>
            </a:r>
            <a:r>
              <a:rPr lang="de-DE" sz="2800" b="1" dirty="0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Passé </a:t>
            </a:r>
            <a:r>
              <a:rPr lang="de-DE" sz="2800" b="1" dirty="0" err="1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composé</a:t>
            </a:r>
            <a:r>
              <a:rPr lang="de-DE" sz="2800" b="1" dirty="0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 </a:t>
            </a:r>
            <a:r>
              <a:rPr lang="de-DE" sz="2800" dirty="0"/>
              <a:t>steht bei </a:t>
            </a:r>
            <a:r>
              <a:rPr lang="de-DE" sz="2800" b="1" dirty="0"/>
              <a:t>Handlungen</a:t>
            </a:r>
            <a:r>
              <a:rPr lang="de-DE" sz="2800" dirty="0"/>
              <a:t>, die </a:t>
            </a:r>
            <a:r>
              <a:rPr lang="de-DE" sz="2800" b="1" dirty="0"/>
              <a:t>begrenzt </a:t>
            </a:r>
            <a:r>
              <a:rPr lang="de-DE" sz="2800" dirty="0"/>
              <a:t>(neu einsetzend oder abgeschlossen) sind.</a:t>
            </a:r>
          </a:p>
        </p:txBody>
      </p:sp>
      <p:sp>
        <p:nvSpPr>
          <p:cNvPr id="4" name="Pfeil nach rechts 3"/>
          <p:cNvSpPr/>
          <p:nvPr/>
        </p:nvSpPr>
        <p:spPr>
          <a:xfrm>
            <a:off x="774563" y="5958691"/>
            <a:ext cx="3849247" cy="333751"/>
          </a:xfrm>
          <a:prstGeom prst="rightArrow">
            <a:avLst>
              <a:gd name="adj1" fmla="val 27675"/>
              <a:gd name="adj2" fmla="val 8874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ichtungspfeil 8"/>
          <p:cNvSpPr/>
          <p:nvPr/>
        </p:nvSpPr>
        <p:spPr>
          <a:xfrm rot="5400000">
            <a:off x="3533293" y="5674662"/>
            <a:ext cx="360040" cy="201221"/>
          </a:xfrm>
          <a:prstGeom prst="homePlat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" name="Gruppieren 2"/>
          <p:cNvGrpSpPr/>
          <p:nvPr/>
        </p:nvGrpSpPr>
        <p:grpSpPr>
          <a:xfrm>
            <a:off x="7164288" y="2953156"/>
            <a:ext cx="1595117" cy="825782"/>
            <a:chOff x="7448396" y="3245370"/>
            <a:chExt cx="1595117" cy="825782"/>
          </a:xfrm>
        </p:grpSpPr>
        <p:sp>
          <p:nvSpPr>
            <p:cNvPr id="13" name="Wolkenförmige Legende 12"/>
            <p:cNvSpPr/>
            <p:nvPr/>
          </p:nvSpPr>
          <p:spPr>
            <a:xfrm>
              <a:off x="7448396" y="3245370"/>
              <a:ext cx="1595117" cy="825782"/>
            </a:xfrm>
            <a:prstGeom prst="cloudCallout">
              <a:avLst>
                <a:gd name="adj1" fmla="val 37427"/>
                <a:gd name="adj2" fmla="val -90195"/>
              </a:avLst>
            </a:prstGeom>
            <a:solidFill>
              <a:schemeClr val="bg2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7587664" y="3287471"/>
              <a:ext cx="13165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Was war schon?</a:t>
              </a:r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7092280" y="5712675"/>
            <a:ext cx="1667125" cy="825782"/>
            <a:chOff x="7267545" y="5879551"/>
            <a:chExt cx="1667125" cy="825782"/>
          </a:xfrm>
        </p:grpSpPr>
        <p:sp>
          <p:nvSpPr>
            <p:cNvPr id="16" name="Wolkenförmige Legende 15"/>
            <p:cNvSpPr/>
            <p:nvPr/>
          </p:nvSpPr>
          <p:spPr>
            <a:xfrm>
              <a:off x="7267545" y="5879551"/>
              <a:ext cx="1667125" cy="825782"/>
            </a:xfrm>
            <a:prstGeom prst="cloudCallout">
              <a:avLst>
                <a:gd name="adj1" fmla="val -72585"/>
                <a:gd name="adj2" fmla="val -33239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7409186" y="5986123"/>
              <a:ext cx="145584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b="1" dirty="0">
                  <a:ln w="10541" cmpd="sng">
                    <a:solidFill>
                      <a:srgbClr val="FF0000"/>
                    </a:solidFill>
                    <a:prstDash val="solid"/>
                  </a:ln>
                  <a:gradFill flip="none" rotWithShape="1">
                    <a:gsLst>
                      <a:gs pos="0">
                        <a:srgbClr val="FF0000">
                          <a:tint val="66000"/>
                          <a:satMod val="160000"/>
                        </a:srgbClr>
                      </a:gs>
                      <a:gs pos="50000">
                        <a:srgbClr val="FF0000">
                          <a:tint val="44500"/>
                          <a:satMod val="160000"/>
                        </a:srgbClr>
                      </a:gs>
                      <a:gs pos="100000">
                        <a:srgbClr val="FF0000">
                          <a:tint val="23500"/>
                          <a:satMod val="160000"/>
                        </a:srgbClr>
                      </a:gs>
                    </a:gsLst>
                    <a:lin ang="5400000" scaled="1"/>
                    <a:tileRect/>
                  </a:gradFill>
                </a:rPr>
                <a:t>Was geschah dann?</a:t>
              </a:r>
            </a:p>
          </p:txBody>
        </p:sp>
      </p:grpSp>
      <p:sp>
        <p:nvSpPr>
          <p:cNvPr id="18" name="Pfeil nach rechts 17"/>
          <p:cNvSpPr/>
          <p:nvPr/>
        </p:nvSpPr>
        <p:spPr>
          <a:xfrm>
            <a:off x="774563" y="6350698"/>
            <a:ext cx="3849247" cy="333751"/>
          </a:xfrm>
          <a:prstGeom prst="rightArrow">
            <a:avLst>
              <a:gd name="adj1" fmla="val 27675"/>
              <a:gd name="adj2" fmla="val 8874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3636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/>
          <p:cNvSpPr txBox="1"/>
          <p:nvPr/>
        </p:nvSpPr>
        <p:spPr>
          <a:xfrm>
            <a:off x="396247" y="1307750"/>
            <a:ext cx="44644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/>
              <a:t>Claude </a:t>
            </a:r>
            <a:r>
              <a:rPr lang="fr-F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était </a:t>
            </a:r>
            <a:r>
              <a:rPr lang="fr-FR" sz="2800" dirty="0"/>
              <a:t>extraordinairement heureux. Il </a:t>
            </a:r>
            <a:r>
              <a:rPr lang="fr-FR" sz="2800" b="1" dirty="0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a</a:t>
            </a:r>
            <a:r>
              <a:rPr lang="fr-FR" sz="2800" dirty="0"/>
              <a:t> tout de suite </a:t>
            </a:r>
            <a:r>
              <a:rPr lang="fr-FR" sz="2800" b="1" dirty="0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embrassé</a:t>
            </a:r>
            <a:r>
              <a:rPr lang="fr-FR" sz="2800" dirty="0"/>
              <a:t> Jeanne qui </a:t>
            </a:r>
            <a:r>
              <a:rPr lang="fr-FR" sz="2800" b="1" dirty="0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a été </a:t>
            </a:r>
            <a:r>
              <a:rPr lang="fr-FR" sz="2800" dirty="0"/>
              <a:t>toute surprise. Ensuite, il </a:t>
            </a:r>
            <a:r>
              <a:rPr lang="fr-FR" sz="2800" b="1" dirty="0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a ri </a:t>
            </a:r>
            <a:r>
              <a:rPr lang="fr-FR" sz="2800" dirty="0"/>
              <a:t>et lui </a:t>
            </a:r>
            <a:r>
              <a:rPr lang="fr-FR" sz="2800" b="1" dirty="0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a raconté</a:t>
            </a:r>
            <a:r>
              <a:rPr lang="fr-FR" sz="2800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 </a:t>
            </a:r>
            <a:r>
              <a:rPr lang="fr-FR" sz="2800" dirty="0"/>
              <a:t>ce qui s’était passé</a:t>
            </a:r>
            <a:r>
              <a:rPr lang="fr-FR" sz="2800" b="1" dirty="0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 </a:t>
            </a:r>
            <a:r>
              <a:rPr lang="fr-FR" sz="2800" dirty="0"/>
              <a:t>à l’école, ce jour-là.</a:t>
            </a:r>
          </a:p>
        </p:txBody>
      </p:sp>
      <p:sp>
        <p:nvSpPr>
          <p:cNvPr id="3" name="Geschweifte Klammer rechts 2"/>
          <p:cNvSpPr/>
          <p:nvPr/>
        </p:nvSpPr>
        <p:spPr>
          <a:xfrm>
            <a:off x="4833748" y="2708920"/>
            <a:ext cx="288032" cy="2448272"/>
          </a:xfrm>
          <a:prstGeom prst="rightBrace">
            <a:avLst>
              <a:gd name="adj1" fmla="val 159049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Geschweifte Klammer rechts 3"/>
          <p:cNvSpPr/>
          <p:nvPr/>
        </p:nvSpPr>
        <p:spPr>
          <a:xfrm>
            <a:off x="4860743" y="1474037"/>
            <a:ext cx="288032" cy="995912"/>
          </a:xfrm>
          <a:prstGeom prst="rightBrace">
            <a:avLst>
              <a:gd name="adj1" fmla="val 159049"/>
              <a:gd name="adj2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5433046" y="1712183"/>
            <a:ext cx="3397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Das </a:t>
            </a:r>
            <a:r>
              <a:rPr lang="de-DE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Imparfait</a:t>
            </a:r>
            <a:r>
              <a:rPr lang="de-DE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de-DE" sz="2800" dirty="0"/>
              <a:t>steht bei </a:t>
            </a:r>
            <a:r>
              <a:rPr lang="de-DE" sz="2800" b="1" dirty="0"/>
              <a:t>Zuständen.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433046" y="3532644"/>
            <a:ext cx="34673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Das </a:t>
            </a:r>
            <a:r>
              <a:rPr lang="de-DE" sz="2800" b="1" dirty="0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Passé </a:t>
            </a:r>
            <a:r>
              <a:rPr lang="de-DE" sz="2800" b="1" dirty="0" err="1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composé</a:t>
            </a:r>
            <a:r>
              <a:rPr lang="de-DE" sz="2800" b="1" dirty="0">
                <a:ln w="10541" cmpd="sng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a:rPr>
              <a:t> </a:t>
            </a:r>
            <a:r>
              <a:rPr lang="de-DE" sz="2800" dirty="0"/>
              <a:t>steht bei </a:t>
            </a:r>
            <a:r>
              <a:rPr lang="de-DE" sz="2800" b="1" dirty="0"/>
              <a:t>Handlungs-ketten</a:t>
            </a:r>
            <a:r>
              <a:rPr lang="de-DE" sz="2800" dirty="0"/>
              <a:t> in sich</a:t>
            </a:r>
            <a:r>
              <a:rPr lang="de-DE" sz="2800" b="1" dirty="0"/>
              <a:t> abgeschlossener Handlungen</a:t>
            </a:r>
            <a:r>
              <a:rPr lang="de-DE" sz="2800" dirty="0"/>
              <a:t>.</a:t>
            </a:r>
          </a:p>
        </p:txBody>
      </p:sp>
      <p:sp>
        <p:nvSpPr>
          <p:cNvPr id="8" name="Richtungspfeil 7"/>
          <p:cNvSpPr/>
          <p:nvPr/>
        </p:nvSpPr>
        <p:spPr>
          <a:xfrm rot="5400000">
            <a:off x="3537499" y="6066353"/>
            <a:ext cx="360040" cy="201221"/>
          </a:xfrm>
          <a:prstGeom prst="homePlat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rechts 8"/>
          <p:cNvSpPr/>
          <p:nvPr/>
        </p:nvSpPr>
        <p:spPr>
          <a:xfrm>
            <a:off x="755576" y="6309320"/>
            <a:ext cx="3849247" cy="333751"/>
          </a:xfrm>
          <a:prstGeom prst="rightArrow">
            <a:avLst>
              <a:gd name="adj1" fmla="val 27675"/>
              <a:gd name="adj2" fmla="val 8874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ichtungspfeil 9"/>
          <p:cNvSpPr/>
          <p:nvPr/>
        </p:nvSpPr>
        <p:spPr>
          <a:xfrm rot="5400000">
            <a:off x="2684104" y="6066353"/>
            <a:ext cx="360040" cy="201221"/>
          </a:xfrm>
          <a:prstGeom prst="homePlat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ichtungspfeil 11"/>
          <p:cNvSpPr/>
          <p:nvPr/>
        </p:nvSpPr>
        <p:spPr>
          <a:xfrm rot="5400000">
            <a:off x="3105451" y="6066354"/>
            <a:ext cx="360040" cy="201221"/>
          </a:xfrm>
          <a:prstGeom prst="homePlat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/>
          <p:cNvGrpSpPr/>
          <p:nvPr/>
        </p:nvGrpSpPr>
        <p:grpSpPr>
          <a:xfrm>
            <a:off x="7212274" y="2571747"/>
            <a:ext cx="1595117" cy="825782"/>
            <a:chOff x="7452320" y="2268647"/>
            <a:chExt cx="1595117" cy="825782"/>
          </a:xfrm>
        </p:grpSpPr>
        <p:sp>
          <p:nvSpPr>
            <p:cNvPr id="14" name="Wolkenförmige Legende 13"/>
            <p:cNvSpPr/>
            <p:nvPr/>
          </p:nvSpPr>
          <p:spPr>
            <a:xfrm>
              <a:off x="7452320" y="2268647"/>
              <a:ext cx="1595117" cy="825782"/>
            </a:xfrm>
            <a:prstGeom prst="cloudCallout">
              <a:avLst>
                <a:gd name="adj1" fmla="val 28607"/>
                <a:gd name="adj2" fmla="val -88492"/>
              </a:avLst>
            </a:prstGeom>
            <a:solidFill>
              <a:schemeClr val="bg2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7591588" y="2310748"/>
              <a:ext cx="13165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Was war schon?</a:t>
              </a:r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7166708" y="5746478"/>
            <a:ext cx="1667125" cy="825782"/>
            <a:chOff x="7144398" y="5268963"/>
            <a:chExt cx="1667125" cy="825782"/>
          </a:xfrm>
        </p:grpSpPr>
        <p:sp>
          <p:nvSpPr>
            <p:cNvPr id="21" name="Wolkenförmige Legende 20"/>
            <p:cNvSpPr/>
            <p:nvPr/>
          </p:nvSpPr>
          <p:spPr>
            <a:xfrm>
              <a:off x="7144398" y="5268963"/>
              <a:ext cx="1667125" cy="825782"/>
            </a:xfrm>
            <a:prstGeom prst="cloudCallout">
              <a:avLst>
                <a:gd name="adj1" fmla="val -66678"/>
                <a:gd name="adj2" fmla="val -41756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7286039" y="5375535"/>
              <a:ext cx="145584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b="1" dirty="0">
                  <a:ln w="10541" cmpd="sng">
                    <a:solidFill>
                      <a:srgbClr val="FF0000"/>
                    </a:solidFill>
                    <a:prstDash val="solid"/>
                  </a:ln>
                  <a:gradFill flip="none" rotWithShape="1">
                    <a:gsLst>
                      <a:gs pos="0">
                        <a:srgbClr val="FF0000">
                          <a:tint val="66000"/>
                          <a:satMod val="160000"/>
                        </a:srgbClr>
                      </a:gs>
                      <a:gs pos="50000">
                        <a:srgbClr val="FF0000">
                          <a:tint val="44500"/>
                          <a:satMod val="160000"/>
                        </a:srgbClr>
                      </a:gs>
                      <a:gs pos="100000">
                        <a:srgbClr val="FF0000">
                          <a:tint val="23500"/>
                          <a:satMod val="160000"/>
                        </a:srgbClr>
                      </a:gs>
                    </a:gsLst>
                    <a:lin ang="5400000" scaled="1"/>
                    <a:tileRect/>
                  </a:gradFill>
                </a:rPr>
                <a:t>Was geschah dann?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8135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/>
          <p:cNvSpPr txBox="1"/>
          <p:nvPr/>
        </p:nvSpPr>
        <p:spPr>
          <a:xfrm>
            <a:off x="395536" y="3140968"/>
            <a:ext cx="84249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Comment est-ce que c'était à l'école de Claude et qu’est-ce qui s’y est passé ?</a:t>
            </a:r>
          </a:p>
          <a:p>
            <a:endParaRPr lang="fr-FR" sz="2800" dirty="0"/>
          </a:p>
          <a:p>
            <a:r>
              <a:rPr lang="fr-FR" sz="2800" dirty="0"/>
              <a:t>Écris dix phrases et utilise l’imparfait et le passé composé.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Exercice</a:t>
            </a:r>
          </a:p>
        </p:txBody>
      </p:sp>
    </p:spTree>
    <p:extLst>
      <p:ext uri="{BB962C8B-B14F-4D97-AF65-F5344CB8AC3E}">
        <p14:creationId xmlns:p14="http://schemas.microsoft.com/office/powerpoint/2010/main" val="1552841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Traduire l’imparfait et le passé composé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23528" y="2564904"/>
            <a:ext cx="856895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Quelques verbes se traduisent différemment à l’imparfait et au passé composé.</a:t>
            </a:r>
          </a:p>
          <a:p>
            <a:r>
              <a:rPr lang="fr-FR" sz="2400" dirty="0"/>
              <a:t>Voilà quelques exemples.</a:t>
            </a:r>
          </a:p>
          <a:p>
            <a:endParaRPr lang="fr-FR" sz="1000" dirty="0"/>
          </a:p>
          <a:p>
            <a:r>
              <a:rPr lang="fr-FR" sz="2400" dirty="0"/>
              <a:t>Traduisez les phrases suivantes: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23993" y="4522298"/>
            <a:ext cx="39599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Il faisait nuit et j’</a:t>
            </a:r>
            <a:r>
              <a:rPr lang="fr-FR" sz="2400" b="1" dirty="0"/>
              <a:t>avais</a:t>
            </a:r>
            <a:r>
              <a:rPr lang="fr-FR" sz="2400" dirty="0"/>
              <a:t> peur.</a:t>
            </a:r>
          </a:p>
          <a:p>
            <a:endParaRPr lang="fr-FR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Il y a eu un bruit et j’</a:t>
            </a:r>
            <a:r>
              <a:rPr lang="fr-FR" sz="2400" b="1" dirty="0"/>
              <a:t>ai eu </a:t>
            </a:r>
            <a:r>
              <a:rPr lang="fr-FR" sz="2400" dirty="0"/>
              <a:t>peur.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493808" y="4509120"/>
            <a:ext cx="439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FF0000"/>
                </a:solidFill>
              </a:rPr>
              <a:t>Es war dunkel und ich</a:t>
            </a:r>
            <a:r>
              <a:rPr lang="de-DE" sz="2400" b="1" dirty="0">
                <a:solidFill>
                  <a:srgbClr val="FF0000"/>
                </a:solidFill>
              </a:rPr>
              <a:t> hatte Angst</a:t>
            </a:r>
            <a:r>
              <a:rPr lang="de-DE" sz="2400" dirty="0">
                <a:solidFill>
                  <a:srgbClr val="FF0000"/>
                </a:solidFill>
              </a:rPr>
              <a:t>.</a:t>
            </a:r>
          </a:p>
          <a:p>
            <a:endParaRPr lang="de-DE" sz="1000" dirty="0">
              <a:solidFill>
                <a:srgbClr val="FF0000"/>
              </a:solidFill>
            </a:endParaRPr>
          </a:p>
          <a:p>
            <a:r>
              <a:rPr lang="de-DE" sz="2400" dirty="0">
                <a:solidFill>
                  <a:srgbClr val="FF0000"/>
                </a:solidFill>
              </a:rPr>
              <a:t>Es gab ein Geräusch und ich </a:t>
            </a:r>
            <a:r>
              <a:rPr lang="de-DE" sz="2400" b="1" dirty="0">
                <a:solidFill>
                  <a:srgbClr val="FF0000"/>
                </a:solidFill>
              </a:rPr>
              <a:t>habe</a:t>
            </a:r>
            <a:r>
              <a:rPr lang="de-DE" sz="2400" dirty="0">
                <a:solidFill>
                  <a:srgbClr val="FF0000"/>
                </a:solidFill>
              </a:rPr>
              <a:t> Angst </a:t>
            </a:r>
            <a:r>
              <a:rPr lang="de-DE" sz="2400" b="1" dirty="0">
                <a:solidFill>
                  <a:srgbClr val="FF0000"/>
                </a:solidFill>
              </a:rPr>
              <a:t>bekommen</a:t>
            </a:r>
            <a:r>
              <a:rPr lang="de-DE" sz="24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832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916832"/>
            <a:ext cx="395997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Elles </a:t>
            </a:r>
            <a:r>
              <a:rPr lang="fr-FR" sz="2400" b="1" dirty="0"/>
              <a:t>se connaissaient </a:t>
            </a:r>
            <a:r>
              <a:rPr lang="fr-FR" sz="2400" dirty="0"/>
              <a:t>de longue date.</a:t>
            </a:r>
          </a:p>
          <a:p>
            <a:endParaRPr lang="fr-FR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Elles </a:t>
            </a:r>
            <a:r>
              <a:rPr lang="fr-FR" sz="2400" b="1" dirty="0"/>
              <a:t>se sont connues </a:t>
            </a:r>
            <a:r>
              <a:rPr lang="fr-FR" sz="2400" dirty="0"/>
              <a:t>hier.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565351" y="1903654"/>
            <a:ext cx="439867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FF0000"/>
                </a:solidFill>
              </a:rPr>
              <a:t>Sie </a:t>
            </a:r>
            <a:r>
              <a:rPr lang="de-DE" sz="2400" b="1" dirty="0">
                <a:solidFill>
                  <a:srgbClr val="FF0000"/>
                </a:solidFill>
              </a:rPr>
              <a:t>kannten</a:t>
            </a:r>
            <a:r>
              <a:rPr lang="de-DE" sz="2400" dirty="0">
                <a:solidFill>
                  <a:srgbClr val="FF0000"/>
                </a:solidFill>
              </a:rPr>
              <a:t> sich schon lange.</a:t>
            </a:r>
          </a:p>
          <a:p>
            <a:endParaRPr lang="de-DE" sz="2400" dirty="0">
              <a:solidFill>
                <a:srgbClr val="FF0000"/>
              </a:solidFill>
            </a:endParaRPr>
          </a:p>
          <a:p>
            <a:endParaRPr lang="de-DE" sz="1000" dirty="0">
              <a:solidFill>
                <a:srgbClr val="FF0000"/>
              </a:solidFill>
            </a:endParaRPr>
          </a:p>
          <a:p>
            <a:r>
              <a:rPr lang="de-DE" sz="2400" dirty="0">
                <a:solidFill>
                  <a:srgbClr val="FF0000"/>
                </a:solidFill>
              </a:rPr>
              <a:t>Sie haben sich gestern </a:t>
            </a:r>
            <a:r>
              <a:rPr lang="de-DE" sz="2400" b="1" dirty="0">
                <a:solidFill>
                  <a:srgbClr val="FF0000"/>
                </a:solidFill>
              </a:rPr>
              <a:t>kennen gelernt</a:t>
            </a:r>
            <a:r>
              <a:rPr lang="de-DE" sz="2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95536" y="4437112"/>
            <a:ext cx="395997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Simon </a:t>
            </a:r>
            <a:r>
              <a:rPr lang="fr-FR" sz="2400" b="1" dirty="0"/>
              <a:t>savait</a:t>
            </a:r>
            <a:r>
              <a:rPr lang="fr-FR" sz="2400" dirty="0"/>
              <a:t> tout ce dont il avait besoin.</a:t>
            </a:r>
          </a:p>
          <a:p>
            <a:endParaRPr lang="fr-FR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Simon </a:t>
            </a:r>
            <a:r>
              <a:rPr lang="fr-FR" sz="2400" b="1" dirty="0"/>
              <a:t>a su </a:t>
            </a:r>
            <a:r>
              <a:rPr lang="fr-FR" sz="2400" dirty="0"/>
              <a:t>hier que son père était mort.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565351" y="4423934"/>
            <a:ext cx="439867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FF0000"/>
                </a:solidFill>
              </a:rPr>
              <a:t>Simon </a:t>
            </a:r>
            <a:r>
              <a:rPr lang="de-DE" sz="2400" b="1" dirty="0">
                <a:solidFill>
                  <a:srgbClr val="FF0000"/>
                </a:solidFill>
              </a:rPr>
              <a:t>wusste</a:t>
            </a:r>
            <a:r>
              <a:rPr lang="de-DE" sz="2400" dirty="0">
                <a:solidFill>
                  <a:srgbClr val="FF0000"/>
                </a:solidFill>
              </a:rPr>
              <a:t> alles, was er brauchte.</a:t>
            </a:r>
          </a:p>
          <a:p>
            <a:endParaRPr lang="de-DE" sz="1000" dirty="0">
              <a:solidFill>
                <a:srgbClr val="FF0000"/>
              </a:solidFill>
            </a:endParaRPr>
          </a:p>
          <a:p>
            <a:r>
              <a:rPr lang="de-DE" sz="2400" dirty="0">
                <a:solidFill>
                  <a:srgbClr val="FF0000"/>
                </a:solidFill>
              </a:rPr>
              <a:t>Simon </a:t>
            </a:r>
            <a:r>
              <a:rPr lang="de-DE" sz="2400" b="1" dirty="0">
                <a:solidFill>
                  <a:srgbClr val="FF0000"/>
                </a:solidFill>
              </a:rPr>
              <a:t>hat</a:t>
            </a:r>
            <a:r>
              <a:rPr lang="de-DE" sz="2400" dirty="0">
                <a:solidFill>
                  <a:srgbClr val="FF0000"/>
                </a:solidFill>
              </a:rPr>
              <a:t> gestern </a:t>
            </a:r>
            <a:r>
              <a:rPr lang="de-DE" sz="2400" b="1" dirty="0">
                <a:solidFill>
                  <a:srgbClr val="FF0000"/>
                </a:solidFill>
              </a:rPr>
              <a:t>erfahren</a:t>
            </a:r>
            <a:r>
              <a:rPr lang="de-DE" sz="2400" dirty="0">
                <a:solidFill>
                  <a:srgbClr val="FF0000"/>
                </a:solidFill>
              </a:rPr>
              <a:t>, dass sein Vater gestorben ist.</a:t>
            </a:r>
          </a:p>
        </p:txBody>
      </p:sp>
    </p:spTree>
    <p:extLst>
      <p:ext uri="{BB962C8B-B14F-4D97-AF65-F5344CB8AC3E}">
        <p14:creationId xmlns:p14="http://schemas.microsoft.com/office/powerpoint/2010/main" val="261156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ellenform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464</Words>
  <Application>Microsoft Office PowerPoint</Application>
  <PresentationFormat>Bildschirmpräsentation (4:3)</PresentationFormat>
  <Paragraphs>68</Paragraphs>
  <Slides>8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Candara</vt:lpstr>
      <vt:lpstr>Symbol</vt:lpstr>
      <vt:lpstr>Wellenform</vt:lpstr>
      <vt:lpstr>L’emploi du passé composé et de l’imparfait</vt:lpstr>
      <vt:lpstr>Identifier l’imparfait et le passé composé</vt:lpstr>
      <vt:lpstr>L’emploi de l’imparfait et du passé composé</vt:lpstr>
      <vt:lpstr>PowerPoint-Präsentation</vt:lpstr>
      <vt:lpstr>PowerPoint-Präsentation</vt:lpstr>
      <vt:lpstr>Exercice</vt:lpstr>
      <vt:lpstr>Traduire l’imparfait et le passé composé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pronoms y et en</dc:title>
  <dc:creator>Schule</dc:creator>
  <cp:lastModifiedBy>mistchild</cp:lastModifiedBy>
  <cp:revision>136</cp:revision>
  <dcterms:created xsi:type="dcterms:W3CDTF">2015-01-13T10:11:16Z</dcterms:created>
  <dcterms:modified xsi:type="dcterms:W3CDTF">2016-05-11T09:07:01Z</dcterms:modified>
</cp:coreProperties>
</file>