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1" r:id="rId2"/>
    <p:sldId id="264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86" autoAdjust="0"/>
  </p:normalViewPr>
  <p:slideViewPr>
    <p:cSldViewPr>
      <p:cViewPr varScale="1">
        <p:scale>
          <a:sx n="85" d="100"/>
          <a:sy n="85" d="100"/>
        </p:scale>
        <p:origin x="11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08DF6-073A-40C3-87C9-3E0C05D3474C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D65A-D374-4E43-BFF9-DA06DB7750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2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Das Foto von Macron enthält den Link zum Video der Rede auf YouTube. Wenn </a:t>
            </a:r>
            <a:r>
              <a:rPr lang="de-DE" dirty="0" smtClean="0"/>
              <a:t>Sie in</a:t>
            </a:r>
            <a:r>
              <a:rPr lang="de-DE" baseline="0" dirty="0" smtClean="0"/>
              <a:t> der</a:t>
            </a:r>
            <a:r>
              <a:rPr lang="de-DE" dirty="0" smtClean="0"/>
              <a:t> </a:t>
            </a:r>
            <a:r>
              <a:rPr lang="de-DE" dirty="0"/>
              <a:t>Bildschirmpräsentation auf das Foto klicken, gelangen sie zum Video, das automatisch gestartet wird und dem Werbung vorgeschaltet ist. Die Passage, die für die </a:t>
            </a:r>
            <a:r>
              <a:rPr lang="de-DE" dirty="0" err="1"/>
              <a:t>Hörverstehensübung</a:t>
            </a:r>
            <a:r>
              <a:rPr lang="de-DE" dirty="0"/>
              <a:t> relevant ist: </a:t>
            </a:r>
            <a:r>
              <a:rPr lang="de-DE" dirty="0" smtClean="0"/>
              <a:t>9’36‘‘-13‘52‘‘.</a:t>
            </a:r>
            <a:endParaRPr lang="de-DE" dirty="0"/>
          </a:p>
          <a:p>
            <a:r>
              <a:rPr lang="de-DE" dirty="0"/>
              <a:t>Bildquelle: </a:t>
            </a:r>
            <a:r>
              <a:rPr lang="en-US" dirty="0"/>
              <a:t>Par EU2017EE Estonian Presidency — Tallinn Digital Summit. Welcome dinner hosted by HE Donald Tusk. Handshake, CC BY 2.0, https://commons.wikimedia.org/w/index.php?curid=62992740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7D65A-D374-4E43-BFF9-DA06DB77504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72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Eine mögliche Anschlussfrage</a:t>
            </a:r>
            <a:r>
              <a:rPr lang="de-DE" baseline="0" dirty="0" smtClean="0"/>
              <a:t> an diese </a:t>
            </a:r>
            <a:r>
              <a:rPr lang="de-DE" baseline="0" dirty="0" err="1" smtClean="0"/>
              <a:t>Hörverstehensübung</a:t>
            </a:r>
            <a:r>
              <a:rPr lang="de-DE" baseline="0" dirty="0" smtClean="0"/>
              <a:t> für eine Diskussion oder einen schriftlichen </a:t>
            </a:r>
            <a:r>
              <a:rPr lang="de-DE" i="1" baseline="0" dirty="0" err="1" smtClean="0"/>
              <a:t>commentaire</a:t>
            </a:r>
            <a:r>
              <a:rPr lang="de-DE" i="0" baseline="0" dirty="0" smtClean="0"/>
              <a:t> könnte lauten: </a:t>
            </a:r>
            <a:r>
              <a:rPr lang="fr-FR" i="0" baseline="0" noProof="0" dirty="0" smtClean="0"/>
              <a:t>« À votre avis, à quoi sert le travail de mémoire dans le contexte européen ? »</a:t>
            </a:r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7D65A-D374-4E43-BFF9-DA06DB77504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7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2F3DE38-0751-42D7-8C5D-614272DC19BA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2C069A5-6028-428B-A2AD-03F2E648D8BF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anzoesisch-bw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hyperlink" Target="https://www.youtube.com/watch?v=Ivq4aiXVEKQ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6596" y="2689077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fr-FR" sz="6000" dirty="0"/>
              <a:t>Le discours de Macron </a:t>
            </a:r>
            <a:r>
              <a:rPr lang="fr-FR" sz="6000" dirty="0" smtClean="0"/>
              <a:t>au Hartmannswillerkopf</a:t>
            </a:r>
            <a:endParaRPr lang="fr-FR" sz="6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18902" y="4633292"/>
            <a:ext cx="6400800" cy="880121"/>
          </a:xfrm>
        </p:spPr>
        <p:txBody>
          <a:bodyPr/>
          <a:lstStyle/>
          <a:p>
            <a:r>
              <a:rPr lang="de-DE" dirty="0"/>
              <a:t>Le </a:t>
            </a:r>
            <a:r>
              <a:rPr lang="de-DE" dirty="0" smtClean="0"/>
              <a:t>10/11/2017 en </a:t>
            </a:r>
            <a:r>
              <a:rPr lang="de-DE" dirty="0" err="1" smtClean="0"/>
              <a:t>Alsace</a:t>
            </a:r>
            <a:endParaRPr lang="de-DE" dirty="0"/>
          </a:p>
        </p:txBody>
      </p:sp>
      <p:sp>
        <p:nvSpPr>
          <p:cNvPr id="6" name="Fußzeilenplatzhalter 2">
            <a:extLst>
              <a:ext uri="{FF2B5EF4-FFF2-40B4-BE49-F238E27FC236}">
                <a16:creationId xmlns="" xmlns:a16="http://schemas.microsoft.com/office/drawing/2014/main" id="{C27E2B50-5857-467C-803B-210DEB620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832" y="6093296"/>
            <a:ext cx="8646648" cy="365125"/>
          </a:xfrm>
        </p:spPr>
        <p:txBody>
          <a:bodyPr/>
          <a:lstStyle/>
          <a:p>
            <a:r>
              <a:rPr lang="de-DE" dirty="0">
                <a:hlinkClick r:id="rId3"/>
              </a:rPr>
              <a:t>www.franzoesisch-bw.de</a:t>
            </a:r>
            <a:endParaRPr lang="de-DE" dirty="0"/>
          </a:p>
        </p:txBody>
      </p:sp>
      <p:pic>
        <p:nvPicPr>
          <p:cNvPr id="9" name="Grafik 8">
            <a:hlinkClick r:id="rId4"/>
            <a:extLst>
              <a:ext uri="{FF2B5EF4-FFF2-40B4-BE49-F238E27FC236}">
                <a16:creationId xmlns="" xmlns:a16="http://schemas.microsoft.com/office/drawing/2014/main" id="{F97EA789-581B-473C-BAB5-C218B9A15D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17" y="422945"/>
            <a:ext cx="1415171" cy="2039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feld 9">
            <a:extLst>
              <a:ext uri="{FF2B5EF4-FFF2-40B4-BE49-F238E27FC236}">
                <a16:creationId xmlns="" xmlns:a16="http://schemas.microsoft.com/office/drawing/2014/main" id="{38EC04C8-6EA3-4860-989A-59D01AF8F644}"/>
              </a:ext>
            </a:extLst>
          </p:cNvPr>
          <p:cNvSpPr txBox="1"/>
          <p:nvPr/>
        </p:nvSpPr>
        <p:spPr>
          <a:xfrm>
            <a:off x="2156204" y="422945"/>
            <a:ext cx="234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tx2"/>
                </a:solidFill>
              </a:rPr>
              <a:t>Emmanuel Macron en 2017,</a:t>
            </a:r>
          </a:p>
          <a:p>
            <a:r>
              <a:rPr lang="de-DE" sz="1000" dirty="0">
                <a:solidFill>
                  <a:schemeClr val="tx2"/>
                </a:solidFill>
              </a:rPr>
              <a:t>Source : </a:t>
            </a:r>
            <a:r>
              <a:rPr lang="en-US" sz="1000" dirty="0">
                <a:solidFill>
                  <a:schemeClr val="tx2"/>
                </a:solidFill>
              </a:rPr>
              <a:t>EU2017EE Estonian, CC BY 2.0</a:t>
            </a:r>
            <a:endParaRPr lang="de-DE" sz="1000" dirty="0">
              <a:solidFill>
                <a:schemeClr val="tx2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702" y="422945"/>
            <a:ext cx="857250" cy="857250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6084168" y="595852"/>
            <a:ext cx="1879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Landesbildungsserver Baden-Württemberg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0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41859" y="1533464"/>
            <a:ext cx="82786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FR" sz="2000" dirty="0" smtClean="0"/>
              <a:t>En quelle année le président de la République fédérale Joachim </a:t>
            </a:r>
            <a:r>
              <a:rPr lang="fr-FR" sz="2000" dirty="0" err="1" smtClean="0"/>
              <a:t>Gauck</a:t>
            </a:r>
            <a:r>
              <a:rPr lang="fr-FR" sz="2000" dirty="0" smtClean="0"/>
              <a:t> </a:t>
            </a:r>
            <a:r>
              <a:rPr lang="fr-FR" sz="2000" dirty="0" err="1" smtClean="0"/>
              <a:t>a-t-il</a:t>
            </a:r>
            <a:r>
              <a:rPr lang="fr-FR" sz="2000" dirty="0" smtClean="0"/>
              <a:t> visité le Hartmannswillerkopf ? _____</a:t>
            </a:r>
            <a:endParaRPr lang="fr-FR" sz="2000" dirty="0"/>
          </a:p>
          <a:p>
            <a:pPr marL="457200" indent="-457200">
              <a:buFont typeface="+mj-lt"/>
              <a:buAutoNum type="arabicParenR"/>
            </a:pPr>
            <a:endParaRPr lang="fr-FR" sz="2000" dirty="0"/>
          </a:p>
          <a:p>
            <a:pPr marL="457200" indent="-457200">
              <a:buFont typeface="+mj-lt"/>
              <a:buAutoNum type="arabicParenR"/>
            </a:pPr>
            <a:r>
              <a:rPr lang="fr-FR" sz="2000" dirty="0" smtClean="0"/>
              <a:t>Quelle est, d’après Macron, la meilleure réponse à la mémoire de la Grande Guerre ?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la réflexion sur l’histoire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la commémoration de la Grande Guerre</a:t>
            </a:r>
            <a:r>
              <a:rPr lang="fr-FR" sz="2000" dirty="0"/>
              <a:t>		</a:t>
            </a:r>
            <a:endParaRPr lang="fr-FR" sz="2000" dirty="0" smtClean="0"/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l’engagement pour l’Europe</a:t>
            </a:r>
            <a:r>
              <a:rPr lang="fr-FR" sz="2000" dirty="0"/>
              <a:t/>
            </a:r>
            <a:br>
              <a:rPr lang="fr-FR" sz="2000" dirty="0"/>
            </a:br>
            <a:endParaRPr lang="fr-FR" sz="2000" i="1" dirty="0"/>
          </a:p>
          <a:p>
            <a:pPr marL="457200" indent="-457200">
              <a:buFont typeface="+mj-lt"/>
              <a:buAutoNum type="arabicParenR"/>
            </a:pPr>
            <a:r>
              <a:rPr lang="fr-FR" sz="2000" dirty="0" smtClean="0"/>
              <a:t>D’après Macron, que dit le peuple allemand au peuple français par la présence de </a:t>
            </a:r>
            <a:r>
              <a:rPr lang="de-DE" sz="2000" dirty="0"/>
              <a:t>Frank-Walter Steinmeier</a:t>
            </a:r>
            <a:r>
              <a:rPr lang="fr-FR" sz="2000" dirty="0" smtClean="0"/>
              <a:t> ?</a:t>
            </a:r>
            <a:r>
              <a:rPr lang="fr-FR" sz="2000" dirty="0"/>
              <a:t>		</a:t>
            </a:r>
            <a:r>
              <a:rPr lang="fr-FR" sz="2000" dirty="0" smtClean="0"/>
              <a:t>vrai</a:t>
            </a:r>
            <a:r>
              <a:rPr lang="fr-FR" sz="2000" dirty="0"/>
              <a:t>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son désir de réconciliation	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son respect	</a:t>
            </a:r>
            <a:r>
              <a:rPr lang="fr-FR" sz="2000" dirty="0"/>
              <a:t>		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sa fraternité</a:t>
            </a:r>
            <a:r>
              <a:rPr lang="fr-FR" sz="2000" dirty="0"/>
              <a:t>		</a:t>
            </a:r>
            <a:r>
              <a:rPr lang="fr-FR" sz="2000" dirty="0" smtClean="0"/>
              <a:t>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son engagement pour l’Europe</a:t>
            </a:r>
            <a:r>
              <a:rPr lang="fr-FR" sz="2000" dirty="0"/>
              <a:t>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</a:t>
            </a:r>
            <a:r>
              <a:rPr lang="fr-FR" sz="2000" dirty="0" smtClean="0">
                <a:sym typeface="Wingdings"/>
              </a:rPr>
              <a:t></a:t>
            </a:r>
            <a:endParaRPr lang="fr-FR" sz="2000" dirty="0" smtClean="0"/>
          </a:p>
          <a:p>
            <a:pPr lvl="1"/>
            <a:r>
              <a:rPr lang="fr-FR" sz="2000" dirty="0" smtClean="0"/>
              <a:t>		</a:t>
            </a:r>
            <a:endParaRPr lang="fr-FR" sz="2000" dirty="0"/>
          </a:p>
        </p:txBody>
      </p:sp>
      <p:sp>
        <p:nvSpPr>
          <p:cNvPr id="2" name="Multiplizieren 1"/>
          <p:cNvSpPr/>
          <p:nvPr/>
        </p:nvSpPr>
        <p:spPr>
          <a:xfrm>
            <a:off x="1043608" y="3705728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7055693" y="4919410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Multiplizieren 8"/>
          <p:cNvSpPr/>
          <p:nvPr/>
        </p:nvSpPr>
        <p:spPr>
          <a:xfrm>
            <a:off x="6081861" y="5197476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Multiplizieren 9"/>
          <p:cNvSpPr/>
          <p:nvPr/>
        </p:nvSpPr>
        <p:spPr>
          <a:xfrm>
            <a:off x="6081861" y="5518275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Multiplizieren 10"/>
          <p:cNvSpPr/>
          <p:nvPr/>
        </p:nvSpPr>
        <p:spPr>
          <a:xfrm>
            <a:off x="7055693" y="583907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4932040" y="1831075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1914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8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1560" y="1916832"/>
            <a:ext cx="827861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4"/>
            </a:pPr>
            <a:r>
              <a:rPr lang="fr-FR" sz="2000" dirty="0" smtClean="0"/>
              <a:t>Qu’est-ce qui nous fait apprécier, sur le Hartmannswillerkopf, les liens entre la France et l’Allemagne ?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le spectacle de ce qui a séparé les deux nations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les chances économiques de la coopération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le succès du couple franco-allemand en Europe</a:t>
            </a:r>
            <a:br>
              <a:rPr lang="fr-FR" sz="2000" dirty="0" smtClean="0"/>
            </a:br>
            <a:endParaRPr lang="fr-FR" sz="2000" i="1" dirty="0" smtClean="0"/>
          </a:p>
          <a:p>
            <a:pPr marL="457200" indent="-457200">
              <a:buFont typeface="+mj-lt"/>
              <a:buAutoNum type="arabicParenR" startAt="4"/>
            </a:pPr>
            <a:r>
              <a:rPr lang="fr-FR" sz="2000" dirty="0" smtClean="0"/>
              <a:t>Comment Macron </a:t>
            </a:r>
            <a:r>
              <a:rPr lang="fr-FR" sz="2000" dirty="0" err="1" smtClean="0"/>
              <a:t>décrit-il</a:t>
            </a:r>
            <a:r>
              <a:rPr lang="fr-FR" sz="2000" dirty="0" smtClean="0"/>
              <a:t> la situation actuelle de l’Europe ?							vrai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/>
              <a:t>L</a:t>
            </a:r>
            <a:r>
              <a:rPr lang="fr-FR" sz="2000" dirty="0" smtClean="0"/>
              <a:t>’Europe a des doutes.	 		</a:t>
            </a:r>
            <a:r>
              <a:rPr lang="fr-FR" sz="2000" dirty="0" smtClean="0">
                <a:sym typeface="Wingdings"/>
              </a:rPr>
              <a:t>	 </a:t>
            </a:r>
            <a:endParaRPr lang="fr-FR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La crise économique a changé l’Europe.	</a:t>
            </a:r>
            <a:r>
              <a:rPr lang="fr-FR" sz="2000" dirty="0" smtClean="0">
                <a:sym typeface="Wingdings"/>
              </a:rPr>
              <a:t>	 </a:t>
            </a:r>
            <a:endParaRPr lang="fr-FR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Beaucoup d’Européens ont peur de </a:t>
            </a:r>
            <a:br>
              <a:rPr lang="fr-FR" sz="2000" dirty="0" smtClean="0"/>
            </a:br>
            <a:r>
              <a:rPr lang="fr-FR" sz="2000" dirty="0" smtClean="0"/>
              <a:t>l’avenir.					</a:t>
            </a:r>
            <a:r>
              <a:rPr lang="fr-FR" sz="2000" dirty="0" smtClean="0">
                <a:sym typeface="Wingdings"/>
              </a:rPr>
              <a:t>	 </a:t>
            </a:r>
            <a:endParaRPr lang="fr-FR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Certains peuples européens font face à</a:t>
            </a:r>
            <a:br>
              <a:rPr lang="fr-FR" sz="2000" dirty="0" smtClean="0"/>
            </a:br>
            <a:r>
              <a:rPr lang="fr-FR" sz="2000" dirty="0" smtClean="0"/>
              <a:t>un avenir difficile.				</a:t>
            </a:r>
            <a:r>
              <a:rPr lang="fr-FR" sz="2000" dirty="0" smtClean="0">
                <a:sym typeface="Wingdings"/>
              </a:rPr>
              <a:t>	 </a:t>
            </a:r>
            <a:endParaRPr lang="fr-FR" sz="2000" dirty="0" smtClean="0"/>
          </a:p>
          <a:p>
            <a:pPr lvl="1"/>
            <a:r>
              <a:rPr lang="fr-FR" sz="2000" dirty="0" smtClean="0"/>
              <a:t>		</a:t>
            </a:r>
            <a:endParaRPr lang="fr-FR" sz="2000" dirty="0"/>
          </a:p>
        </p:txBody>
      </p:sp>
      <p:sp>
        <p:nvSpPr>
          <p:cNvPr id="2" name="Multiplizieren 1"/>
          <p:cNvSpPr/>
          <p:nvPr/>
        </p:nvSpPr>
        <p:spPr>
          <a:xfrm>
            <a:off x="1124597" y="2538259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6165838" y="4354511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Multiplizieren 8"/>
          <p:cNvSpPr/>
          <p:nvPr/>
        </p:nvSpPr>
        <p:spPr>
          <a:xfrm>
            <a:off x="7122406" y="4677733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Multiplizieren 9"/>
          <p:cNvSpPr/>
          <p:nvPr/>
        </p:nvSpPr>
        <p:spPr>
          <a:xfrm>
            <a:off x="6151562" y="5292043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Multiplizieren 10"/>
          <p:cNvSpPr/>
          <p:nvPr/>
        </p:nvSpPr>
        <p:spPr>
          <a:xfrm>
            <a:off x="7114105" y="589506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59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11560" y="1556792"/>
            <a:ext cx="82786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6"/>
            </a:pPr>
            <a:r>
              <a:rPr lang="fr-FR" sz="2000" dirty="0" smtClean="0"/>
              <a:t>Que dit Macron de l’amitié franco-allemande ?</a:t>
            </a:r>
          </a:p>
          <a:p>
            <a:r>
              <a:rPr lang="fr-FR" sz="2000" dirty="0" smtClean="0"/>
              <a:t>							vrai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Elle donne confiance en l’idéal européen.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Elle est à l’origine des valeurs européennes.</a:t>
            </a:r>
            <a:r>
              <a:rPr lang="fr-FR" sz="2000" dirty="0"/>
              <a:t>	</a:t>
            </a:r>
            <a:r>
              <a:rPr lang="fr-FR" sz="2000" dirty="0" smtClean="0"/>
              <a:t>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/>
              <a:t>E</a:t>
            </a:r>
            <a:r>
              <a:rPr lang="fr-FR" sz="2000" dirty="0" smtClean="0"/>
              <a:t>lle est le moteur des plus éclatants développe-</a:t>
            </a:r>
            <a:br>
              <a:rPr lang="fr-FR" sz="2000" dirty="0" smtClean="0"/>
            </a:br>
            <a:r>
              <a:rPr lang="fr-FR" sz="2000" dirty="0" err="1" smtClean="0"/>
              <a:t>ments</a:t>
            </a:r>
            <a:r>
              <a:rPr lang="fr-FR" sz="2000" dirty="0" smtClean="0"/>
              <a:t> en Europe.		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/>
              <a:t>E</a:t>
            </a:r>
            <a:r>
              <a:rPr lang="fr-FR" sz="2000" dirty="0" smtClean="0"/>
              <a:t>lle est le meilleur exemple des résultats que peut</a:t>
            </a:r>
            <a:br>
              <a:rPr lang="fr-FR" sz="2000" dirty="0" smtClean="0"/>
            </a:br>
            <a:r>
              <a:rPr lang="fr-FR" sz="2000" dirty="0" smtClean="0"/>
              <a:t>produire la volonté de paix.	</a:t>
            </a:r>
            <a:r>
              <a:rPr lang="fr-FR" sz="2000" dirty="0"/>
              <a:t>	</a:t>
            </a:r>
            <a:r>
              <a:rPr lang="fr-FR" sz="2000" dirty="0" smtClean="0"/>
              <a:t>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457200" indent="-457200">
              <a:buFont typeface="+mj-lt"/>
              <a:buAutoNum type="arabicParenR" startAt="6"/>
            </a:pPr>
            <a:endParaRPr lang="fr-FR" sz="2000" dirty="0" smtClean="0"/>
          </a:p>
          <a:p>
            <a:pPr marL="457200" indent="-457200">
              <a:buFont typeface="+mj-lt"/>
              <a:buAutoNum type="arabicParenR" startAt="7"/>
            </a:pPr>
            <a:r>
              <a:rPr lang="fr-FR" sz="2000" dirty="0" smtClean="0"/>
              <a:t>Macron énumère les domaines de la coopération entre la France et l’Allemagne. </a:t>
            </a:r>
            <a:r>
              <a:rPr lang="fr-FR" sz="2000" dirty="0" err="1" smtClean="0"/>
              <a:t>Notez-en</a:t>
            </a:r>
            <a:r>
              <a:rPr lang="fr-FR" sz="2000" dirty="0" smtClean="0"/>
              <a:t> trois :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sz="2000" dirty="0" smtClean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sz="2000" dirty="0" smtClean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sz="2000" dirty="0" smtClean="0"/>
              <a:t>			</a:t>
            </a:r>
          </a:p>
        </p:txBody>
      </p:sp>
      <p:sp>
        <p:nvSpPr>
          <p:cNvPr id="2" name="Multiplizieren 1"/>
          <p:cNvSpPr/>
          <p:nvPr/>
        </p:nvSpPr>
        <p:spPr>
          <a:xfrm>
            <a:off x="8051083" y="2177711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8051083" y="2526915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Multiplizieren 8"/>
          <p:cNvSpPr/>
          <p:nvPr/>
        </p:nvSpPr>
        <p:spPr>
          <a:xfrm>
            <a:off x="8036806" y="308720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Multiplizieren 9"/>
          <p:cNvSpPr/>
          <p:nvPr/>
        </p:nvSpPr>
        <p:spPr>
          <a:xfrm>
            <a:off x="7077251" y="3712803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403648" y="4915475"/>
            <a:ext cx="73425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la politique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l’économie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la diplomatie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les sciences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l’éducation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77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39552" y="1772816"/>
            <a:ext cx="835062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8"/>
            </a:pPr>
            <a:r>
              <a:rPr lang="fr-FR" sz="2000" dirty="0" smtClean="0"/>
              <a:t>Quelle a </a:t>
            </a:r>
            <a:r>
              <a:rPr lang="fr-FR" sz="2000" dirty="0"/>
              <a:t>été, d’après Macron, </a:t>
            </a:r>
            <a:r>
              <a:rPr lang="fr-FR" sz="2000" dirty="0" smtClean="0"/>
              <a:t>la « nourriture » de l’amitié franco-allemande ?</a:t>
            </a:r>
          </a:p>
          <a:p>
            <a:r>
              <a:rPr lang="fr-FR" sz="2000" dirty="0" smtClean="0"/>
              <a:t>							vrai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la coopération économique	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des individus qui se sont engagés pour la paix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la volonté de dépasser le passé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les déchirures	</a:t>
            </a:r>
            <a:r>
              <a:rPr lang="fr-FR" sz="2000" dirty="0"/>
              <a:t>			</a:t>
            </a:r>
            <a:r>
              <a:rPr lang="fr-FR" sz="2000" dirty="0" smtClean="0"/>
              <a:t>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457200" indent="-457200">
              <a:buFont typeface="+mj-lt"/>
              <a:buAutoNum type="arabicParenR" startAt="6"/>
            </a:pPr>
            <a:endParaRPr lang="fr-FR" sz="2000" dirty="0" smtClean="0"/>
          </a:p>
          <a:p>
            <a:pPr marL="457200" indent="-457200">
              <a:buFont typeface="+mj-lt"/>
              <a:buAutoNum type="arabicParenR" startAt="9"/>
            </a:pPr>
            <a:r>
              <a:rPr lang="fr-FR" sz="2000" dirty="0" smtClean="0"/>
              <a:t>Que voit Macron au centre de la refondation de l’Europe qu’il souhaite ?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les défis de la mondialisation</a:t>
            </a:r>
            <a:endParaRPr lang="fr-FR" sz="2000" dirty="0"/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/>
              <a:t>la </a:t>
            </a:r>
            <a:r>
              <a:rPr lang="fr-FR" sz="2000" dirty="0" smtClean="0"/>
              <a:t>volonté de construire une mémoire commune</a:t>
            </a:r>
            <a:r>
              <a:rPr lang="fr-FR" sz="2000" dirty="0"/>
              <a:t>		</a:t>
            </a:r>
          </a:p>
          <a:p>
            <a:pPr marL="914400" lvl="1" indent="-457200">
              <a:buFont typeface="Wingdings" panose="05000000000000000000" pitchFamily="2" charset="2"/>
              <a:buChar char="o"/>
            </a:pPr>
            <a:r>
              <a:rPr lang="fr-FR" sz="2000" dirty="0" smtClean="0"/>
              <a:t>le pouvoir économique de la France et de l’Allemagne</a:t>
            </a:r>
          </a:p>
          <a:p>
            <a:endParaRPr lang="fr-FR" sz="2000" dirty="0"/>
          </a:p>
          <a:p>
            <a:pPr marL="457200" indent="-457200">
              <a:buFont typeface="+mj-lt"/>
              <a:buAutoNum type="arabicParenR" startAt="10"/>
            </a:pPr>
            <a:r>
              <a:rPr lang="fr-FR" sz="2000" dirty="0" smtClean="0"/>
              <a:t>Comment Macron caractérise-t-il les liens entre la France et   l’Allemagne ? _________________________</a:t>
            </a:r>
          </a:p>
        </p:txBody>
      </p:sp>
      <p:sp>
        <p:nvSpPr>
          <p:cNvPr id="2" name="Multiplizieren 1"/>
          <p:cNvSpPr/>
          <p:nvPr/>
        </p:nvSpPr>
        <p:spPr>
          <a:xfrm>
            <a:off x="7957784" y="2740108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7972592" y="300459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Multiplizieren 8"/>
          <p:cNvSpPr/>
          <p:nvPr/>
        </p:nvSpPr>
        <p:spPr>
          <a:xfrm>
            <a:off x="6998229" y="3310507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Multiplizieren 9"/>
          <p:cNvSpPr/>
          <p:nvPr/>
        </p:nvSpPr>
        <p:spPr>
          <a:xfrm>
            <a:off x="6994607" y="3620017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2555776" y="6036387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comme « indestructibles »</a:t>
            </a:r>
            <a:endParaRPr lang="fr-FR" dirty="0"/>
          </a:p>
        </p:txBody>
      </p:sp>
      <p:sp>
        <p:nvSpPr>
          <p:cNvPr id="12" name="Multiplizieren 11"/>
          <p:cNvSpPr/>
          <p:nvPr/>
        </p:nvSpPr>
        <p:spPr>
          <a:xfrm>
            <a:off x="1062296" y="4833573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27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build="p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39552" y="1772816"/>
            <a:ext cx="835062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 startAt="11"/>
            </a:pPr>
            <a:r>
              <a:rPr lang="fr-FR" sz="2000" dirty="0" smtClean="0"/>
              <a:t>Quel est l’exemple que Macron choisit pour un des premiers projets de coopération après le Seconde Guerre mondiale ? </a:t>
            </a:r>
            <a:br>
              <a:rPr lang="fr-FR" sz="2000" dirty="0" smtClean="0"/>
            </a:br>
            <a:r>
              <a:rPr lang="fr-FR" sz="2000" dirty="0" smtClean="0"/>
              <a:t>_________________________________________</a:t>
            </a:r>
          </a:p>
          <a:p>
            <a:pPr marL="457200" indent="-457200">
              <a:buFont typeface="+mj-lt"/>
              <a:buAutoNum type="arabicParenR" startAt="6"/>
            </a:pPr>
            <a:endParaRPr lang="fr-FR" sz="2000" dirty="0" smtClean="0"/>
          </a:p>
          <a:p>
            <a:pPr marL="457200" indent="-457200">
              <a:buFont typeface="+mj-lt"/>
              <a:buAutoNum type="arabicParenR" startAt="12"/>
            </a:pPr>
            <a:r>
              <a:rPr lang="fr-FR" sz="2000" dirty="0" smtClean="0"/>
              <a:t>Emmanuel Macron appelle le fait qu’il puisse tenir ce discours aujourd’hui, en ce lieu, une victoire…</a:t>
            </a:r>
          </a:p>
          <a:p>
            <a:r>
              <a:rPr lang="fr-FR" sz="2000" dirty="0"/>
              <a:t>						</a:t>
            </a:r>
            <a:r>
              <a:rPr lang="fr-FR" sz="2000" dirty="0" smtClean="0"/>
              <a:t>	vrai</a:t>
            </a:r>
            <a:r>
              <a:rPr lang="fr-FR" sz="2000" dirty="0"/>
              <a:t>	faux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qui est éclatante.</a:t>
            </a:r>
            <a:r>
              <a:rPr lang="fr-FR" sz="2000" dirty="0"/>
              <a:t> 		</a:t>
            </a:r>
            <a:r>
              <a:rPr lang="fr-FR" sz="2000" dirty="0" smtClean="0"/>
              <a:t>	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qui appartient à tous les Européens.</a:t>
            </a:r>
            <a:r>
              <a:rPr lang="fr-FR" sz="2000" dirty="0"/>
              <a:t>		</a:t>
            </a:r>
            <a:r>
              <a:rPr lang="fr-FR" sz="2000" dirty="0" smtClean="0">
                <a:sym typeface="Wingdings"/>
              </a:rPr>
              <a:t></a:t>
            </a:r>
            <a:r>
              <a:rPr lang="fr-FR" sz="2000" dirty="0">
                <a:sym typeface="Wingdings"/>
              </a:rPr>
              <a:t>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qui a donné </a:t>
            </a:r>
            <a:r>
              <a:rPr lang="fr-FR" sz="2000" dirty="0"/>
              <a:t>la </a:t>
            </a:r>
            <a:r>
              <a:rPr lang="fr-FR" sz="2000" dirty="0" smtClean="0"/>
              <a:t>paix à </a:t>
            </a:r>
            <a:r>
              <a:rPr lang="fr-FR" sz="2000" dirty="0"/>
              <a:t>l’Europe.</a:t>
            </a:r>
            <a:r>
              <a:rPr lang="fr-FR" sz="2000" dirty="0" smtClean="0"/>
              <a:t>		</a:t>
            </a:r>
            <a:r>
              <a:rPr lang="fr-FR" sz="2000" dirty="0"/>
              <a:t>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fr-FR" sz="2000" dirty="0" smtClean="0"/>
              <a:t>qui va éclairer l’avenir des deux peuples.</a:t>
            </a:r>
            <a:r>
              <a:rPr lang="fr-FR" sz="2000" dirty="0"/>
              <a:t>		</a:t>
            </a:r>
            <a:r>
              <a:rPr lang="fr-FR" sz="2000" dirty="0">
                <a:sym typeface="Wingdings"/>
              </a:rPr>
              <a:t>	 </a:t>
            </a:r>
            <a:endParaRPr lang="fr-FR" sz="2000" dirty="0"/>
          </a:p>
          <a:p>
            <a:endParaRPr lang="fr-FR" sz="2000" dirty="0"/>
          </a:p>
          <a:p>
            <a:pPr marL="457200" indent="-457200">
              <a:buFont typeface="+mj-lt"/>
              <a:buAutoNum type="arabicParenR" startAt="13"/>
            </a:pPr>
            <a:r>
              <a:rPr lang="fr-FR" sz="2000" dirty="0" smtClean="0"/>
              <a:t>Comment Macron caractérise-t-il ce qui a été gagné et instauré en Europe ? ______________________________</a:t>
            </a:r>
          </a:p>
        </p:txBody>
      </p:sp>
      <p:sp>
        <p:nvSpPr>
          <p:cNvPr id="2" name="Multiplizieren 1"/>
          <p:cNvSpPr/>
          <p:nvPr/>
        </p:nvSpPr>
        <p:spPr>
          <a:xfrm>
            <a:off x="6988271" y="3903452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Multiplizieren 7"/>
          <p:cNvSpPr/>
          <p:nvPr/>
        </p:nvSpPr>
        <p:spPr>
          <a:xfrm>
            <a:off x="6980501" y="4224382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Multiplizieren 8"/>
          <p:cNvSpPr/>
          <p:nvPr/>
        </p:nvSpPr>
        <p:spPr>
          <a:xfrm>
            <a:off x="6976983" y="4519007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Multiplizieren 9"/>
          <p:cNvSpPr/>
          <p:nvPr/>
        </p:nvSpPr>
        <p:spPr>
          <a:xfrm>
            <a:off x="7966783" y="4851094"/>
            <a:ext cx="288032" cy="320799"/>
          </a:xfrm>
          <a:prstGeom prst="mathMultiply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2070354" y="5720298"/>
            <a:ext cx="4013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comme un trésor précaire/fragile</a:t>
            </a:r>
            <a:endParaRPr lang="fr-FR" dirty="0"/>
          </a:p>
        </p:txBody>
      </p:sp>
      <p:sp>
        <p:nvSpPr>
          <p:cNvPr id="12" name="Textfeld 11"/>
          <p:cNvSpPr txBox="1"/>
          <p:nvPr/>
        </p:nvSpPr>
        <p:spPr>
          <a:xfrm>
            <a:off x="1057094" y="2384825"/>
            <a:ext cx="5387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FF0000"/>
                </a:solidFill>
              </a:rPr>
              <a:t>l’Office franco-allemand pour la Jeunesse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64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build="p"/>
      <p:bldP spid="1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ellenform">
  <a:themeElements>
    <a:clrScheme name="Wellen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ellen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ellen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265</Words>
  <Application>Microsoft Office PowerPoint</Application>
  <PresentationFormat>Bildschirmpräsentation (4:3)</PresentationFormat>
  <Paragraphs>76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Candara</vt:lpstr>
      <vt:lpstr>Symbol</vt:lpstr>
      <vt:lpstr>Wingdings</vt:lpstr>
      <vt:lpstr>Wellenform</vt:lpstr>
      <vt:lpstr>Le discours de Macron au Hartmannswillerkopf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SVA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 au Hartmannswillerkopf</dc:title>
  <dc:creator>LBS/Sarah Günther</dc:creator>
  <cp:lastModifiedBy>Niobe</cp:lastModifiedBy>
  <cp:revision>389</cp:revision>
  <dcterms:created xsi:type="dcterms:W3CDTF">2015-10-26T15:10:01Z</dcterms:created>
  <dcterms:modified xsi:type="dcterms:W3CDTF">2017-11-30T14:56:23Z</dcterms:modified>
</cp:coreProperties>
</file>