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6" r:id="rId12"/>
    <p:sldId id="265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10.08.2020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64854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10.08.2020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138405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10.08.2020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8889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10.08.2020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25796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10.08.2020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12936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10.08.2020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49365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10.08.2020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317614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10.08.2020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836070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10.08.2020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07320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10.08.2020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277032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10.08.2020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699498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0214D-A3E7-4EE5-8892-BA53D1A5AB22}" type="datetimeFigureOut">
              <a:rPr lang="de-DE" smtClean="0"/>
              <a:t>10.08.2020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844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Der MBED Ticker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Timer leicht gemacht?</a:t>
            </a:r>
            <a:endParaRPr lang="de-DE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63983" y="437049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00906" y="4370496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62841" y="5303837"/>
            <a:ext cx="4617016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</a:t>
            </a:r>
            <a:r>
              <a:rPr lang="de-DE" sz="2400" b="0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Mik</a:t>
            </a:r>
            <a:r>
              <a:rPr lang="de-DE" sz="2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Dein Mikrocontroller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69974"/>
      </p:ext>
    </p:extLst>
  </p:cSld>
  <p:clrMapOvr>
    <a:masterClrMapping/>
  </p:clrMapOvr>
  <p:transition spd="slow" advTm="3750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7265" y="348006"/>
            <a:ext cx="2397211" cy="451064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MBED Ticker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5609968" y="2401654"/>
            <a:ext cx="2537254" cy="17071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13470" y="3361038"/>
            <a:ext cx="2067698" cy="189470"/>
          </a:xfrm>
          <a:custGeom>
            <a:avLst/>
            <a:gdLst>
              <a:gd name="connsiteX0" fmla="*/ 0 w 2067698"/>
              <a:gd name="connsiteY0" fmla="*/ 189470 h 189470"/>
              <a:gd name="connsiteX1" fmla="*/ 1351006 w 2067698"/>
              <a:gd name="connsiteY1" fmla="*/ 189470 h 189470"/>
              <a:gd name="connsiteX2" fmla="*/ 2067698 w 2067698"/>
              <a:gd name="connsiteY2" fmla="*/ 0 h 189470"/>
              <a:gd name="connsiteX3" fmla="*/ 2067698 w 2067698"/>
              <a:gd name="connsiteY3" fmla="*/ 0 h 18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7698" h="189470">
                <a:moveTo>
                  <a:pt x="0" y="189470"/>
                </a:moveTo>
                <a:lnTo>
                  <a:pt x="1351006" y="189470"/>
                </a:lnTo>
                <a:lnTo>
                  <a:pt x="2067698" y="0"/>
                </a:lnTo>
                <a:lnTo>
                  <a:pt x="206769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>
            <a:off x="3789405" y="3558746"/>
            <a:ext cx="182056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1178" y="194731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ihandform 9"/>
          <p:cNvSpPr/>
          <p:nvPr/>
        </p:nvSpPr>
        <p:spPr>
          <a:xfrm>
            <a:off x="3336324" y="3171568"/>
            <a:ext cx="164757" cy="304800"/>
          </a:xfrm>
          <a:custGeom>
            <a:avLst/>
            <a:gdLst>
              <a:gd name="connsiteX0" fmla="*/ 0 w 164757"/>
              <a:gd name="connsiteY0" fmla="*/ 304800 h 304800"/>
              <a:gd name="connsiteX1" fmla="*/ 164757 w 164757"/>
              <a:gd name="connsiteY1" fmla="*/ 263610 h 304800"/>
              <a:gd name="connsiteX2" fmla="*/ 164757 w 164757"/>
              <a:gd name="connsiteY2" fmla="*/ 0 h 304800"/>
              <a:gd name="connsiteX3" fmla="*/ 98854 w 164757"/>
              <a:gd name="connsiteY3" fmla="*/ 0 h 304800"/>
              <a:gd name="connsiteX4" fmla="*/ 98854 w 164757"/>
              <a:gd name="connsiteY4" fmla="*/ 28832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57" h="304800">
                <a:moveTo>
                  <a:pt x="0" y="304800"/>
                </a:moveTo>
                <a:lnTo>
                  <a:pt x="164757" y="263610"/>
                </a:lnTo>
                <a:lnTo>
                  <a:pt x="164757" y="0"/>
                </a:lnTo>
                <a:lnTo>
                  <a:pt x="98854" y="0"/>
                </a:lnTo>
                <a:lnTo>
                  <a:pt x="98854" y="28832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220995" y="3097428"/>
            <a:ext cx="461319" cy="7414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6453" y="3461485"/>
            <a:ext cx="194034" cy="178046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69081" y="3319850"/>
            <a:ext cx="74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cxnSp>
        <p:nvCxnSpPr>
          <p:cNvPr id="15" name="Gerader Verbinder 14"/>
          <p:cNvCxnSpPr/>
          <p:nvPr/>
        </p:nvCxnSpPr>
        <p:spPr>
          <a:xfrm flipV="1">
            <a:off x="3789405" y="3476368"/>
            <a:ext cx="0" cy="8237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738929"/>
      </p:ext>
    </p:extLst>
  </p:cSld>
  <p:clrMapOvr>
    <a:masterClrMapping/>
  </p:clrMapOvr>
  <p:transition spd="slow" advTm="13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7265" y="348006"/>
            <a:ext cx="2397211" cy="451064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MBED Ticker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1748694" y="4382520"/>
            <a:ext cx="1022197" cy="864300"/>
          </a:xfrm>
          <a:prstGeom prst="wedgeRoundRectCallout">
            <a:avLst>
              <a:gd name="adj1" fmla="val 55757"/>
              <a:gd name="adj2" fmla="val -1314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Tick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609968" y="2401654"/>
            <a:ext cx="2537254" cy="17071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13469" y="3460289"/>
            <a:ext cx="2114845" cy="90220"/>
          </a:xfrm>
          <a:custGeom>
            <a:avLst/>
            <a:gdLst>
              <a:gd name="connsiteX0" fmla="*/ 0 w 2067698"/>
              <a:gd name="connsiteY0" fmla="*/ 189470 h 189470"/>
              <a:gd name="connsiteX1" fmla="*/ 1351006 w 2067698"/>
              <a:gd name="connsiteY1" fmla="*/ 189470 h 189470"/>
              <a:gd name="connsiteX2" fmla="*/ 2067698 w 2067698"/>
              <a:gd name="connsiteY2" fmla="*/ 0 h 189470"/>
              <a:gd name="connsiteX3" fmla="*/ 2067698 w 2067698"/>
              <a:gd name="connsiteY3" fmla="*/ 0 h 189470"/>
              <a:gd name="connsiteX0" fmla="*/ 0 w 2141312"/>
              <a:gd name="connsiteY0" fmla="*/ 190574 h 190574"/>
              <a:gd name="connsiteX1" fmla="*/ 1351006 w 2141312"/>
              <a:gd name="connsiteY1" fmla="*/ 190574 h 190574"/>
              <a:gd name="connsiteX2" fmla="*/ 2067698 w 2141312"/>
              <a:gd name="connsiteY2" fmla="*/ 1104 h 190574"/>
              <a:gd name="connsiteX3" fmla="*/ 2132703 w 2141312"/>
              <a:gd name="connsiteY3" fmla="*/ 118112 h 190574"/>
              <a:gd name="connsiteX0" fmla="*/ 0 w 2134445"/>
              <a:gd name="connsiteY0" fmla="*/ 94352 h 94352"/>
              <a:gd name="connsiteX1" fmla="*/ 1351006 w 2134445"/>
              <a:gd name="connsiteY1" fmla="*/ 94352 h 94352"/>
              <a:gd name="connsiteX2" fmla="*/ 2054698 w 2134445"/>
              <a:gd name="connsiteY2" fmla="*/ 17557 h 94352"/>
              <a:gd name="connsiteX3" fmla="*/ 2132703 w 2134445"/>
              <a:gd name="connsiteY3" fmla="*/ 21890 h 94352"/>
              <a:gd name="connsiteX0" fmla="*/ 0 w 2134445"/>
              <a:gd name="connsiteY0" fmla="*/ 100396 h 100396"/>
              <a:gd name="connsiteX1" fmla="*/ 1351006 w 2134445"/>
              <a:gd name="connsiteY1" fmla="*/ 100396 h 100396"/>
              <a:gd name="connsiteX2" fmla="*/ 2054698 w 2134445"/>
              <a:gd name="connsiteY2" fmla="*/ 10600 h 100396"/>
              <a:gd name="connsiteX3" fmla="*/ 2132703 w 2134445"/>
              <a:gd name="connsiteY3" fmla="*/ 27934 h 100396"/>
              <a:gd name="connsiteX0" fmla="*/ 0 w 2137037"/>
              <a:gd name="connsiteY0" fmla="*/ 92785 h 92785"/>
              <a:gd name="connsiteX1" fmla="*/ 1351006 w 2137037"/>
              <a:gd name="connsiteY1" fmla="*/ 92785 h 92785"/>
              <a:gd name="connsiteX2" fmla="*/ 2054698 w 2137037"/>
              <a:gd name="connsiteY2" fmla="*/ 2989 h 92785"/>
              <a:gd name="connsiteX3" fmla="*/ 2137037 w 2137037"/>
              <a:gd name="connsiteY3" fmla="*/ 41992 h 92785"/>
              <a:gd name="connsiteX0" fmla="*/ 0 w 2139045"/>
              <a:gd name="connsiteY0" fmla="*/ 82572 h 82572"/>
              <a:gd name="connsiteX1" fmla="*/ 1351006 w 2139045"/>
              <a:gd name="connsiteY1" fmla="*/ 82572 h 82572"/>
              <a:gd name="connsiteX2" fmla="*/ 2059031 w 2139045"/>
              <a:gd name="connsiteY2" fmla="*/ 5777 h 82572"/>
              <a:gd name="connsiteX3" fmla="*/ 2137037 w 2139045"/>
              <a:gd name="connsiteY3" fmla="*/ 31779 h 82572"/>
              <a:gd name="connsiteX0" fmla="*/ 0 w 2139045"/>
              <a:gd name="connsiteY0" fmla="*/ 97337 h 97337"/>
              <a:gd name="connsiteX1" fmla="*/ 1351006 w 2139045"/>
              <a:gd name="connsiteY1" fmla="*/ 97337 h 97337"/>
              <a:gd name="connsiteX2" fmla="*/ 2059031 w 2139045"/>
              <a:gd name="connsiteY2" fmla="*/ 20542 h 97337"/>
              <a:gd name="connsiteX3" fmla="*/ 2137037 w 2139045"/>
              <a:gd name="connsiteY3" fmla="*/ 20542 h 97337"/>
              <a:gd name="connsiteX0" fmla="*/ 0 w 2145705"/>
              <a:gd name="connsiteY0" fmla="*/ 82572 h 82572"/>
              <a:gd name="connsiteX1" fmla="*/ 1351006 w 2145705"/>
              <a:gd name="connsiteY1" fmla="*/ 82572 h 82572"/>
              <a:gd name="connsiteX2" fmla="*/ 2059031 w 2145705"/>
              <a:gd name="connsiteY2" fmla="*/ 5777 h 82572"/>
              <a:gd name="connsiteX3" fmla="*/ 2145705 w 2145705"/>
              <a:gd name="connsiteY3" fmla="*/ 31779 h 82572"/>
              <a:gd name="connsiteX0" fmla="*/ 0 w 2145705"/>
              <a:gd name="connsiteY0" fmla="*/ 90220 h 90220"/>
              <a:gd name="connsiteX1" fmla="*/ 1351006 w 2145705"/>
              <a:gd name="connsiteY1" fmla="*/ 90220 h 90220"/>
              <a:gd name="connsiteX2" fmla="*/ 2059031 w 2145705"/>
              <a:gd name="connsiteY2" fmla="*/ 13425 h 90220"/>
              <a:gd name="connsiteX3" fmla="*/ 2078474 w 2145705"/>
              <a:gd name="connsiteY3" fmla="*/ 2297 h 90220"/>
              <a:gd name="connsiteX4" fmla="*/ 2145705 w 2145705"/>
              <a:gd name="connsiteY4" fmla="*/ 39427 h 90220"/>
              <a:gd name="connsiteX0" fmla="*/ 0 w 2114845"/>
              <a:gd name="connsiteY0" fmla="*/ 90220 h 90220"/>
              <a:gd name="connsiteX1" fmla="*/ 1351006 w 2114845"/>
              <a:gd name="connsiteY1" fmla="*/ 90220 h 90220"/>
              <a:gd name="connsiteX2" fmla="*/ 2059031 w 2114845"/>
              <a:gd name="connsiteY2" fmla="*/ 13425 h 90220"/>
              <a:gd name="connsiteX3" fmla="*/ 2078474 w 2114845"/>
              <a:gd name="connsiteY3" fmla="*/ 2297 h 90220"/>
              <a:gd name="connsiteX4" fmla="*/ 2106702 w 2114845"/>
              <a:gd name="connsiteY4" fmla="*/ 4757 h 90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4845" h="90220">
                <a:moveTo>
                  <a:pt x="0" y="90220"/>
                </a:moveTo>
                <a:lnTo>
                  <a:pt x="1351006" y="90220"/>
                </a:lnTo>
                <a:cubicBezTo>
                  <a:pt x="1589903" y="27063"/>
                  <a:pt x="1937786" y="28079"/>
                  <a:pt x="2059031" y="13425"/>
                </a:cubicBezTo>
                <a:cubicBezTo>
                  <a:pt x="2180276" y="-1229"/>
                  <a:pt x="2064028" y="-2037"/>
                  <a:pt x="2078474" y="2297"/>
                </a:cubicBezTo>
                <a:cubicBezTo>
                  <a:pt x="2092920" y="6631"/>
                  <a:pt x="2105609" y="-1431"/>
                  <a:pt x="2106702" y="4757"/>
                </a:cubicBez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>
            <a:off x="3789405" y="3558746"/>
            <a:ext cx="1820563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1178" y="199498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ihandform 9"/>
          <p:cNvSpPr/>
          <p:nvPr/>
        </p:nvSpPr>
        <p:spPr>
          <a:xfrm>
            <a:off x="3437146" y="3171567"/>
            <a:ext cx="63935" cy="328579"/>
          </a:xfrm>
          <a:custGeom>
            <a:avLst/>
            <a:gdLst>
              <a:gd name="connsiteX0" fmla="*/ 0 w 164757"/>
              <a:gd name="connsiteY0" fmla="*/ 304800 h 304800"/>
              <a:gd name="connsiteX1" fmla="*/ 164757 w 164757"/>
              <a:gd name="connsiteY1" fmla="*/ 263610 h 304800"/>
              <a:gd name="connsiteX2" fmla="*/ 164757 w 164757"/>
              <a:gd name="connsiteY2" fmla="*/ 0 h 304800"/>
              <a:gd name="connsiteX3" fmla="*/ 98854 w 164757"/>
              <a:gd name="connsiteY3" fmla="*/ 0 h 304800"/>
              <a:gd name="connsiteX4" fmla="*/ 98854 w 164757"/>
              <a:gd name="connsiteY4" fmla="*/ 288324 h 304800"/>
              <a:gd name="connsiteX0" fmla="*/ 3888 w 65903"/>
              <a:gd name="connsiteY0" fmla="*/ 270575 h 288324"/>
              <a:gd name="connsiteX1" fmla="*/ 65903 w 65903"/>
              <a:gd name="connsiteY1" fmla="*/ 263610 h 288324"/>
              <a:gd name="connsiteX2" fmla="*/ 65903 w 65903"/>
              <a:gd name="connsiteY2" fmla="*/ 0 h 288324"/>
              <a:gd name="connsiteX3" fmla="*/ 0 w 65903"/>
              <a:gd name="connsiteY3" fmla="*/ 0 h 288324"/>
              <a:gd name="connsiteX4" fmla="*/ 0 w 65903"/>
              <a:gd name="connsiteY4" fmla="*/ 288324 h 28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903" h="288324">
                <a:moveTo>
                  <a:pt x="3888" y="270575"/>
                </a:moveTo>
                <a:lnTo>
                  <a:pt x="65903" y="263610"/>
                </a:lnTo>
                <a:lnTo>
                  <a:pt x="65903" y="0"/>
                </a:lnTo>
                <a:lnTo>
                  <a:pt x="0" y="0"/>
                </a:lnTo>
                <a:lnTo>
                  <a:pt x="0" y="28832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218808" y="3162791"/>
            <a:ext cx="461319" cy="7414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6453" y="3461485"/>
            <a:ext cx="194034" cy="178046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69081" y="3319850"/>
            <a:ext cx="74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V="1">
            <a:off x="3789405" y="3476368"/>
            <a:ext cx="0" cy="8237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Gewitterblitz 5"/>
          <p:cNvSpPr/>
          <p:nvPr/>
        </p:nvSpPr>
        <p:spPr>
          <a:xfrm>
            <a:off x="5698749" y="3335856"/>
            <a:ext cx="481035" cy="490756"/>
          </a:xfrm>
          <a:prstGeom prst="lightningBolt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6179784" y="3517557"/>
            <a:ext cx="1603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Interrupt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8888506" y="1331259"/>
            <a:ext cx="2608729" cy="3915561"/>
            <a:chOff x="8888506" y="1331259"/>
            <a:chExt cx="2608729" cy="3915561"/>
          </a:xfrm>
        </p:grpSpPr>
        <p:cxnSp>
          <p:nvCxnSpPr>
            <p:cNvPr id="16" name="Gerade Verbindung mit Pfeil 15"/>
            <p:cNvCxnSpPr/>
            <p:nvPr/>
          </p:nvCxnSpPr>
          <p:spPr>
            <a:xfrm>
              <a:off x="8888506" y="1331259"/>
              <a:ext cx="0" cy="3915561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feld 16"/>
            <p:cNvSpPr txBox="1"/>
            <p:nvPr/>
          </p:nvSpPr>
          <p:spPr>
            <a:xfrm>
              <a:off x="9130553" y="1331259"/>
              <a:ext cx="2366682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void</a:t>
              </a:r>
              <a:r>
                <a:rPr lang="de-DE" sz="2400" dirty="0" smtClean="0"/>
                <a:t> </a:t>
              </a:r>
              <a:r>
                <a:rPr lang="de-DE" sz="2400" dirty="0" err="1" smtClean="0"/>
                <a:t>tickerOp</a:t>
              </a:r>
              <a:r>
                <a:rPr lang="de-DE" sz="2400" dirty="0" smtClean="0"/>
                <a:t>()</a:t>
              </a:r>
            </a:p>
            <a:p>
              <a:r>
                <a:rPr lang="de-DE" sz="2400" dirty="0" smtClean="0"/>
                <a:t>{</a:t>
              </a:r>
            </a:p>
            <a:p>
              <a:endParaRPr lang="de-DE" sz="2400" dirty="0"/>
            </a:p>
            <a:p>
              <a:r>
                <a:rPr lang="de-DE" sz="2400" dirty="0" smtClean="0"/>
                <a:t> //z.B. Blinken</a:t>
              </a:r>
            </a:p>
            <a:p>
              <a:endParaRPr lang="de-DE" sz="2400" dirty="0"/>
            </a:p>
            <a:p>
              <a:endParaRPr lang="de-DE" sz="2400" dirty="0" smtClean="0"/>
            </a:p>
            <a:p>
              <a:endParaRPr lang="de-DE" sz="2400" dirty="0"/>
            </a:p>
            <a:p>
              <a:endParaRPr lang="de-DE" sz="2400" dirty="0" smtClean="0"/>
            </a:p>
            <a:p>
              <a:endParaRPr lang="de-DE" sz="2400" dirty="0"/>
            </a:p>
            <a:p>
              <a:r>
                <a:rPr lang="de-DE" sz="2400" dirty="0" smtClean="0"/>
                <a:t>}</a:t>
              </a:r>
            </a:p>
          </p:txBody>
        </p:sp>
      </p:grp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966407"/>
      </p:ext>
    </p:extLst>
  </p:cSld>
  <p:clrMapOvr>
    <a:masterClrMapping/>
  </p:clrMapOvr>
  <p:transition spd="slow" advTm="110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7265" y="348006"/>
            <a:ext cx="2397211" cy="451064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MBED Ticker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5609968" y="2401654"/>
            <a:ext cx="2537254" cy="17071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13470" y="3361038"/>
            <a:ext cx="2067698" cy="189470"/>
          </a:xfrm>
          <a:custGeom>
            <a:avLst/>
            <a:gdLst>
              <a:gd name="connsiteX0" fmla="*/ 0 w 2067698"/>
              <a:gd name="connsiteY0" fmla="*/ 189470 h 189470"/>
              <a:gd name="connsiteX1" fmla="*/ 1351006 w 2067698"/>
              <a:gd name="connsiteY1" fmla="*/ 189470 h 189470"/>
              <a:gd name="connsiteX2" fmla="*/ 2067698 w 2067698"/>
              <a:gd name="connsiteY2" fmla="*/ 0 h 189470"/>
              <a:gd name="connsiteX3" fmla="*/ 2067698 w 2067698"/>
              <a:gd name="connsiteY3" fmla="*/ 0 h 18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7698" h="189470">
                <a:moveTo>
                  <a:pt x="0" y="189470"/>
                </a:moveTo>
                <a:lnTo>
                  <a:pt x="1351006" y="189470"/>
                </a:lnTo>
                <a:lnTo>
                  <a:pt x="2067698" y="0"/>
                </a:lnTo>
                <a:lnTo>
                  <a:pt x="206769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>
            <a:off x="3789405" y="3558746"/>
            <a:ext cx="182056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1178" y="194731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ihandform 9"/>
          <p:cNvSpPr/>
          <p:nvPr/>
        </p:nvSpPr>
        <p:spPr>
          <a:xfrm>
            <a:off x="3336324" y="3171568"/>
            <a:ext cx="164757" cy="304800"/>
          </a:xfrm>
          <a:custGeom>
            <a:avLst/>
            <a:gdLst>
              <a:gd name="connsiteX0" fmla="*/ 0 w 164757"/>
              <a:gd name="connsiteY0" fmla="*/ 304800 h 304800"/>
              <a:gd name="connsiteX1" fmla="*/ 164757 w 164757"/>
              <a:gd name="connsiteY1" fmla="*/ 263610 h 304800"/>
              <a:gd name="connsiteX2" fmla="*/ 164757 w 164757"/>
              <a:gd name="connsiteY2" fmla="*/ 0 h 304800"/>
              <a:gd name="connsiteX3" fmla="*/ 98854 w 164757"/>
              <a:gd name="connsiteY3" fmla="*/ 0 h 304800"/>
              <a:gd name="connsiteX4" fmla="*/ 98854 w 164757"/>
              <a:gd name="connsiteY4" fmla="*/ 28832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57" h="304800">
                <a:moveTo>
                  <a:pt x="0" y="304800"/>
                </a:moveTo>
                <a:lnTo>
                  <a:pt x="164757" y="263610"/>
                </a:lnTo>
                <a:lnTo>
                  <a:pt x="164757" y="0"/>
                </a:lnTo>
                <a:lnTo>
                  <a:pt x="98854" y="0"/>
                </a:lnTo>
                <a:lnTo>
                  <a:pt x="98854" y="28832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220995" y="3097428"/>
            <a:ext cx="461319" cy="7414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6453" y="3461485"/>
            <a:ext cx="194034" cy="178046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69081" y="3319850"/>
            <a:ext cx="74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cxnSp>
        <p:nvCxnSpPr>
          <p:cNvPr id="15" name="Gerader Verbinder 14"/>
          <p:cNvCxnSpPr/>
          <p:nvPr/>
        </p:nvCxnSpPr>
        <p:spPr>
          <a:xfrm flipV="1">
            <a:off x="3789405" y="3476368"/>
            <a:ext cx="0" cy="8237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Google Shape;56;p1"/>
          <p:cNvSpPr/>
          <p:nvPr/>
        </p:nvSpPr>
        <p:spPr>
          <a:xfrm>
            <a:off x="3930853" y="4401546"/>
            <a:ext cx="3358230" cy="864300"/>
          </a:xfrm>
          <a:prstGeom prst="wedgeRoundRectCallout">
            <a:avLst>
              <a:gd name="adj1" fmla="val -76434"/>
              <a:gd name="adj2" fmla="val -13556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tickt die ganze Zeit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Vertikaler Bildlauf 5"/>
          <p:cNvSpPr/>
          <p:nvPr/>
        </p:nvSpPr>
        <p:spPr>
          <a:xfrm>
            <a:off x="6975531" y="881085"/>
            <a:ext cx="5216469" cy="5882785"/>
          </a:xfrm>
          <a:prstGeom prst="verticalScroll">
            <a:avLst>
              <a:gd name="adj" fmla="val 7804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2400" dirty="0" smtClean="0">
                <a:solidFill>
                  <a:srgbClr val="FF0000"/>
                </a:solidFill>
              </a:rPr>
              <a:t>Ticker </a:t>
            </a:r>
            <a:r>
              <a:rPr lang="de-DE" sz="2400" dirty="0" err="1" smtClean="0">
                <a:solidFill>
                  <a:srgbClr val="FF0000"/>
                </a:solidFill>
              </a:rPr>
              <a:t>Mik</a:t>
            </a:r>
            <a:r>
              <a:rPr lang="de-DE" sz="2400" dirty="0" smtClean="0">
                <a:solidFill>
                  <a:srgbClr val="FF0000"/>
                </a:solidFill>
              </a:rPr>
              <a:t>;</a:t>
            </a:r>
          </a:p>
          <a:p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err="1" smtClean="0">
                <a:solidFill>
                  <a:srgbClr val="FF0000"/>
                </a:solidFill>
              </a:rPr>
              <a:t>void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tickerOp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{</a:t>
            </a:r>
          </a:p>
          <a:p>
            <a:r>
              <a:rPr lang="de-DE" sz="2400" dirty="0">
                <a:solidFill>
                  <a:srgbClr val="FF0000"/>
                </a:solidFill>
              </a:rPr>
              <a:t> </a:t>
            </a:r>
            <a:r>
              <a:rPr lang="de-DE" sz="2400" dirty="0" smtClean="0">
                <a:solidFill>
                  <a:srgbClr val="FF0000"/>
                </a:solidFill>
              </a:rPr>
              <a:t> //blinken</a:t>
            </a:r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smtClean="0">
                <a:solidFill>
                  <a:srgbClr val="FF0000"/>
                </a:solidFill>
              </a:rPr>
              <a:t>}</a:t>
            </a:r>
          </a:p>
          <a:p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err="1" smtClean="0">
                <a:solidFill>
                  <a:srgbClr val="FF0000"/>
                </a:solidFill>
              </a:rPr>
              <a:t>int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main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br>
              <a:rPr lang="de-DE" sz="2400" dirty="0" smtClean="0">
                <a:solidFill>
                  <a:srgbClr val="FF0000"/>
                </a:solidFill>
              </a:rPr>
            </a:br>
            <a:r>
              <a:rPr lang="de-DE" sz="2400" dirty="0" smtClean="0">
                <a:solidFill>
                  <a:srgbClr val="FF0000"/>
                </a:solidFill>
              </a:rPr>
              <a:t>{</a:t>
            </a:r>
            <a:r>
              <a:rPr lang="de-DE" sz="2400" dirty="0">
                <a:solidFill>
                  <a:srgbClr val="FF0000"/>
                </a:solidFill>
              </a:rPr>
              <a:t> </a:t>
            </a:r>
            <a:endParaRPr lang="de-DE" sz="2400" dirty="0" smtClean="0">
              <a:solidFill>
                <a:srgbClr val="FF0000"/>
              </a:solidFill>
            </a:endParaRP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err="1" smtClean="0">
                <a:solidFill>
                  <a:srgbClr val="FF0000"/>
                </a:solidFill>
              </a:rPr>
              <a:t>Mik.attach</a:t>
            </a:r>
            <a:r>
              <a:rPr lang="de-DE" sz="2400" dirty="0" smtClean="0">
                <a:solidFill>
                  <a:srgbClr val="FF0000"/>
                </a:solidFill>
              </a:rPr>
              <a:t>(&amp;tickerOp,1);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err="1" smtClean="0">
                <a:solidFill>
                  <a:srgbClr val="FF0000"/>
                </a:solidFill>
              </a:rPr>
              <a:t>while</a:t>
            </a:r>
            <a:r>
              <a:rPr lang="de-DE" sz="2400" dirty="0" smtClean="0">
                <a:solidFill>
                  <a:srgbClr val="FF0000"/>
                </a:solidFill>
              </a:rPr>
              <a:t>(</a:t>
            </a:r>
            <a:r>
              <a:rPr lang="de-DE" sz="2400" dirty="0" err="1" smtClean="0">
                <a:solidFill>
                  <a:srgbClr val="FF0000"/>
                </a:solidFill>
              </a:rPr>
              <a:t>true</a:t>
            </a:r>
            <a:r>
              <a:rPr lang="de-DE" sz="24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smtClean="0">
                <a:solidFill>
                  <a:srgbClr val="FF0000"/>
                </a:solidFill>
              </a:rPr>
              <a:t>{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smtClean="0">
                <a:solidFill>
                  <a:srgbClr val="FF0000"/>
                </a:solidFill>
              </a:rPr>
              <a:t>}</a:t>
            </a:r>
          </a:p>
          <a:p>
            <a:r>
              <a:rPr lang="de-DE" sz="2400" dirty="0">
                <a:solidFill>
                  <a:srgbClr val="FF0000"/>
                </a:solidFill>
              </a:rPr>
              <a:t>}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70638"/>
      </p:ext>
    </p:extLst>
  </p:cSld>
  <p:clrMapOvr>
    <a:masterClrMapping/>
  </p:clrMapOvr>
  <p:transition spd="slow" advTm="144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7265" y="348006"/>
            <a:ext cx="2397211" cy="451064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MBED Ticker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5609968" y="2401654"/>
            <a:ext cx="2537254" cy="17071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13470" y="3361038"/>
            <a:ext cx="2067698" cy="189470"/>
          </a:xfrm>
          <a:custGeom>
            <a:avLst/>
            <a:gdLst>
              <a:gd name="connsiteX0" fmla="*/ 0 w 2067698"/>
              <a:gd name="connsiteY0" fmla="*/ 189470 h 189470"/>
              <a:gd name="connsiteX1" fmla="*/ 1351006 w 2067698"/>
              <a:gd name="connsiteY1" fmla="*/ 189470 h 189470"/>
              <a:gd name="connsiteX2" fmla="*/ 2067698 w 2067698"/>
              <a:gd name="connsiteY2" fmla="*/ 0 h 189470"/>
              <a:gd name="connsiteX3" fmla="*/ 2067698 w 2067698"/>
              <a:gd name="connsiteY3" fmla="*/ 0 h 18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7698" h="189470">
                <a:moveTo>
                  <a:pt x="0" y="189470"/>
                </a:moveTo>
                <a:lnTo>
                  <a:pt x="1351006" y="189470"/>
                </a:lnTo>
                <a:lnTo>
                  <a:pt x="2067698" y="0"/>
                </a:lnTo>
                <a:lnTo>
                  <a:pt x="206769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>
            <a:off x="3789405" y="3558746"/>
            <a:ext cx="182056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1178" y="194731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ihandform 9"/>
          <p:cNvSpPr/>
          <p:nvPr/>
        </p:nvSpPr>
        <p:spPr>
          <a:xfrm>
            <a:off x="3336324" y="3171568"/>
            <a:ext cx="164757" cy="304800"/>
          </a:xfrm>
          <a:custGeom>
            <a:avLst/>
            <a:gdLst>
              <a:gd name="connsiteX0" fmla="*/ 0 w 164757"/>
              <a:gd name="connsiteY0" fmla="*/ 304800 h 304800"/>
              <a:gd name="connsiteX1" fmla="*/ 164757 w 164757"/>
              <a:gd name="connsiteY1" fmla="*/ 263610 h 304800"/>
              <a:gd name="connsiteX2" fmla="*/ 164757 w 164757"/>
              <a:gd name="connsiteY2" fmla="*/ 0 h 304800"/>
              <a:gd name="connsiteX3" fmla="*/ 98854 w 164757"/>
              <a:gd name="connsiteY3" fmla="*/ 0 h 304800"/>
              <a:gd name="connsiteX4" fmla="*/ 98854 w 164757"/>
              <a:gd name="connsiteY4" fmla="*/ 28832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57" h="304800">
                <a:moveTo>
                  <a:pt x="0" y="304800"/>
                </a:moveTo>
                <a:lnTo>
                  <a:pt x="164757" y="263610"/>
                </a:lnTo>
                <a:lnTo>
                  <a:pt x="164757" y="0"/>
                </a:lnTo>
                <a:lnTo>
                  <a:pt x="98854" y="0"/>
                </a:lnTo>
                <a:lnTo>
                  <a:pt x="98854" y="28832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220995" y="3097428"/>
            <a:ext cx="461319" cy="7414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6453" y="3461485"/>
            <a:ext cx="194034" cy="178046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69081" y="3319850"/>
            <a:ext cx="74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cxnSp>
        <p:nvCxnSpPr>
          <p:cNvPr id="15" name="Gerader Verbinder 14"/>
          <p:cNvCxnSpPr/>
          <p:nvPr/>
        </p:nvCxnSpPr>
        <p:spPr>
          <a:xfrm flipV="1">
            <a:off x="3789405" y="3476368"/>
            <a:ext cx="0" cy="8237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Google Shape;56;p1"/>
          <p:cNvSpPr/>
          <p:nvPr/>
        </p:nvSpPr>
        <p:spPr>
          <a:xfrm>
            <a:off x="3064476" y="4401546"/>
            <a:ext cx="4224607" cy="864300"/>
          </a:xfrm>
          <a:prstGeom prst="wedgeRoundRectCallout">
            <a:avLst>
              <a:gd name="adj1" fmla="val 35684"/>
              <a:gd name="adj2" fmla="val -24913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Einen Ticker deklarieren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Vertikaler Bildlauf 5"/>
          <p:cNvSpPr/>
          <p:nvPr/>
        </p:nvSpPr>
        <p:spPr>
          <a:xfrm>
            <a:off x="6975531" y="881085"/>
            <a:ext cx="5216469" cy="5882785"/>
          </a:xfrm>
          <a:prstGeom prst="verticalScroll">
            <a:avLst>
              <a:gd name="adj" fmla="val 7804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3200" b="1" dirty="0" smtClean="0">
                <a:solidFill>
                  <a:srgbClr val="FF0000"/>
                </a:solidFill>
              </a:rPr>
              <a:t>Ticker </a:t>
            </a:r>
            <a:r>
              <a:rPr lang="de-DE" sz="3200" b="1" dirty="0" err="1" smtClean="0">
                <a:solidFill>
                  <a:srgbClr val="FF0000"/>
                </a:solidFill>
              </a:rPr>
              <a:t>Mik</a:t>
            </a:r>
            <a:r>
              <a:rPr lang="de-DE" sz="3200" b="1" dirty="0" smtClean="0">
                <a:solidFill>
                  <a:srgbClr val="FF0000"/>
                </a:solidFill>
              </a:rPr>
              <a:t>;</a:t>
            </a:r>
          </a:p>
          <a:p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err="1" smtClean="0">
                <a:solidFill>
                  <a:srgbClr val="FF0000"/>
                </a:solidFill>
              </a:rPr>
              <a:t>void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tickerOp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{</a:t>
            </a:r>
          </a:p>
          <a:p>
            <a:r>
              <a:rPr lang="de-DE" sz="2400" dirty="0">
                <a:solidFill>
                  <a:srgbClr val="FF0000"/>
                </a:solidFill>
              </a:rPr>
              <a:t> </a:t>
            </a:r>
            <a:r>
              <a:rPr lang="de-DE" sz="2400" dirty="0" smtClean="0">
                <a:solidFill>
                  <a:srgbClr val="FF0000"/>
                </a:solidFill>
              </a:rPr>
              <a:t> //blinken</a:t>
            </a:r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smtClean="0">
                <a:solidFill>
                  <a:srgbClr val="FF0000"/>
                </a:solidFill>
              </a:rPr>
              <a:t>}</a:t>
            </a:r>
          </a:p>
          <a:p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err="1" smtClean="0">
                <a:solidFill>
                  <a:srgbClr val="FF0000"/>
                </a:solidFill>
              </a:rPr>
              <a:t>int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main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br>
              <a:rPr lang="de-DE" sz="2400" dirty="0" smtClean="0">
                <a:solidFill>
                  <a:srgbClr val="FF0000"/>
                </a:solidFill>
              </a:rPr>
            </a:br>
            <a:r>
              <a:rPr lang="de-DE" sz="2400" dirty="0" smtClean="0">
                <a:solidFill>
                  <a:srgbClr val="FF0000"/>
                </a:solidFill>
              </a:rPr>
              <a:t>{</a:t>
            </a:r>
            <a:r>
              <a:rPr lang="de-DE" sz="2400" dirty="0">
                <a:solidFill>
                  <a:srgbClr val="FF0000"/>
                </a:solidFill>
              </a:rPr>
              <a:t> </a:t>
            </a:r>
            <a:endParaRPr lang="de-DE" sz="2400" dirty="0" smtClean="0">
              <a:solidFill>
                <a:srgbClr val="FF0000"/>
              </a:solidFill>
            </a:endParaRP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err="1" smtClean="0">
                <a:solidFill>
                  <a:srgbClr val="FF0000"/>
                </a:solidFill>
              </a:rPr>
              <a:t>Mik.attach</a:t>
            </a:r>
            <a:r>
              <a:rPr lang="de-DE" sz="2400" dirty="0" smtClean="0">
                <a:solidFill>
                  <a:srgbClr val="FF0000"/>
                </a:solidFill>
              </a:rPr>
              <a:t>(&amp;tickerOp,1);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err="1" smtClean="0">
                <a:solidFill>
                  <a:srgbClr val="FF0000"/>
                </a:solidFill>
              </a:rPr>
              <a:t>while</a:t>
            </a:r>
            <a:r>
              <a:rPr lang="de-DE" sz="2400" dirty="0" smtClean="0">
                <a:solidFill>
                  <a:srgbClr val="FF0000"/>
                </a:solidFill>
              </a:rPr>
              <a:t>(</a:t>
            </a:r>
            <a:r>
              <a:rPr lang="de-DE" sz="2400" dirty="0" err="1" smtClean="0">
                <a:solidFill>
                  <a:srgbClr val="FF0000"/>
                </a:solidFill>
              </a:rPr>
              <a:t>true</a:t>
            </a:r>
            <a:r>
              <a:rPr lang="de-DE" sz="24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smtClean="0">
                <a:solidFill>
                  <a:srgbClr val="FF0000"/>
                </a:solidFill>
              </a:rPr>
              <a:t>{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smtClean="0">
                <a:solidFill>
                  <a:srgbClr val="FF0000"/>
                </a:solidFill>
              </a:rPr>
              <a:t>}</a:t>
            </a:r>
          </a:p>
          <a:p>
            <a:r>
              <a:rPr lang="de-DE" sz="2400" dirty="0">
                <a:solidFill>
                  <a:srgbClr val="FF0000"/>
                </a:solidFill>
              </a:rPr>
              <a:t>}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1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49157" y="903630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035627"/>
      </p:ext>
    </p:extLst>
  </p:cSld>
  <p:clrMapOvr>
    <a:masterClrMapping/>
  </p:clrMapOvr>
  <p:transition spd="slow" advTm="166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7265" y="348006"/>
            <a:ext cx="2397211" cy="451064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MBED Ticker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5609968" y="2401654"/>
            <a:ext cx="2537254" cy="17071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13470" y="3361038"/>
            <a:ext cx="2067698" cy="189470"/>
          </a:xfrm>
          <a:custGeom>
            <a:avLst/>
            <a:gdLst>
              <a:gd name="connsiteX0" fmla="*/ 0 w 2067698"/>
              <a:gd name="connsiteY0" fmla="*/ 189470 h 189470"/>
              <a:gd name="connsiteX1" fmla="*/ 1351006 w 2067698"/>
              <a:gd name="connsiteY1" fmla="*/ 189470 h 189470"/>
              <a:gd name="connsiteX2" fmla="*/ 2067698 w 2067698"/>
              <a:gd name="connsiteY2" fmla="*/ 0 h 189470"/>
              <a:gd name="connsiteX3" fmla="*/ 2067698 w 2067698"/>
              <a:gd name="connsiteY3" fmla="*/ 0 h 18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7698" h="189470">
                <a:moveTo>
                  <a:pt x="0" y="189470"/>
                </a:moveTo>
                <a:lnTo>
                  <a:pt x="1351006" y="189470"/>
                </a:lnTo>
                <a:lnTo>
                  <a:pt x="2067698" y="0"/>
                </a:lnTo>
                <a:lnTo>
                  <a:pt x="206769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>
            <a:off x="3789405" y="3558746"/>
            <a:ext cx="182056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1178" y="194731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ihandform 9"/>
          <p:cNvSpPr/>
          <p:nvPr/>
        </p:nvSpPr>
        <p:spPr>
          <a:xfrm>
            <a:off x="3336324" y="3171568"/>
            <a:ext cx="164757" cy="304800"/>
          </a:xfrm>
          <a:custGeom>
            <a:avLst/>
            <a:gdLst>
              <a:gd name="connsiteX0" fmla="*/ 0 w 164757"/>
              <a:gd name="connsiteY0" fmla="*/ 304800 h 304800"/>
              <a:gd name="connsiteX1" fmla="*/ 164757 w 164757"/>
              <a:gd name="connsiteY1" fmla="*/ 263610 h 304800"/>
              <a:gd name="connsiteX2" fmla="*/ 164757 w 164757"/>
              <a:gd name="connsiteY2" fmla="*/ 0 h 304800"/>
              <a:gd name="connsiteX3" fmla="*/ 98854 w 164757"/>
              <a:gd name="connsiteY3" fmla="*/ 0 h 304800"/>
              <a:gd name="connsiteX4" fmla="*/ 98854 w 164757"/>
              <a:gd name="connsiteY4" fmla="*/ 28832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57" h="304800">
                <a:moveTo>
                  <a:pt x="0" y="304800"/>
                </a:moveTo>
                <a:lnTo>
                  <a:pt x="164757" y="263610"/>
                </a:lnTo>
                <a:lnTo>
                  <a:pt x="164757" y="0"/>
                </a:lnTo>
                <a:lnTo>
                  <a:pt x="98854" y="0"/>
                </a:lnTo>
                <a:lnTo>
                  <a:pt x="98854" y="28832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220995" y="3097428"/>
            <a:ext cx="461319" cy="7414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6453" y="3461485"/>
            <a:ext cx="194034" cy="178046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69081" y="3319850"/>
            <a:ext cx="74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cxnSp>
        <p:nvCxnSpPr>
          <p:cNvPr id="15" name="Gerader Verbinder 14"/>
          <p:cNvCxnSpPr/>
          <p:nvPr/>
        </p:nvCxnSpPr>
        <p:spPr>
          <a:xfrm flipV="1">
            <a:off x="3789405" y="3476368"/>
            <a:ext cx="0" cy="8237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Google Shape;56;p1"/>
          <p:cNvSpPr/>
          <p:nvPr/>
        </p:nvSpPr>
        <p:spPr>
          <a:xfrm>
            <a:off x="2296161" y="5110537"/>
            <a:ext cx="4224607" cy="864300"/>
          </a:xfrm>
          <a:prstGeom prst="wedgeRoundRectCallout">
            <a:avLst>
              <a:gd name="adj1" fmla="val 48416"/>
              <a:gd name="adj2" fmla="val -25536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Eine </a:t>
            </a:r>
            <a:r>
              <a:rPr lang="de-DE" sz="2400" b="0" i="0" u="none" strike="noStrike" cap="none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Ticker-Operation schreiben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Vertikaler Bildlauf 5"/>
          <p:cNvSpPr/>
          <p:nvPr/>
        </p:nvSpPr>
        <p:spPr>
          <a:xfrm>
            <a:off x="6975531" y="497541"/>
            <a:ext cx="5216469" cy="6266329"/>
          </a:xfrm>
          <a:prstGeom prst="verticalScroll">
            <a:avLst>
              <a:gd name="adj" fmla="val 7804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2400" dirty="0" smtClean="0">
                <a:solidFill>
                  <a:srgbClr val="FF0000"/>
                </a:solidFill>
              </a:rPr>
              <a:t>Ticker </a:t>
            </a:r>
            <a:r>
              <a:rPr lang="de-DE" sz="2400" dirty="0" err="1" smtClean="0">
                <a:solidFill>
                  <a:srgbClr val="FF0000"/>
                </a:solidFill>
              </a:rPr>
              <a:t>Mik</a:t>
            </a:r>
            <a:r>
              <a:rPr lang="de-DE" sz="2400" dirty="0" smtClean="0">
                <a:solidFill>
                  <a:srgbClr val="FF0000"/>
                </a:solidFill>
              </a:rPr>
              <a:t>;</a:t>
            </a:r>
          </a:p>
          <a:p>
            <a:endParaRPr lang="de-DE" sz="2400" dirty="0">
              <a:solidFill>
                <a:srgbClr val="FF0000"/>
              </a:solidFill>
            </a:endParaRPr>
          </a:p>
          <a:p>
            <a:r>
              <a:rPr lang="de-DE" sz="3200" b="1" dirty="0" err="1" smtClean="0">
                <a:solidFill>
                  <a:srgbClr val="FF0000"/>
                </a:solidFill>
              </a:rPr>
              <a:t>void</a:t>
            </a:r>
            <a:r>
              <a:rPr lang="de-DE" sz="3200" b="1" dirty="0" smtClean="0">
                <a:solidFill>
                  <a:srgbClr val="FF0000"/>
                </a:solidFill>
              </a:rPr>
              <a:t> </a:t>
            </a:r>
            <a:r>
              <a:rPr lang="de-DE" sz="3200" b="1" dirty="0" err="1" smtClean="0">
                <a:solidFill>
                  <a:srgbClr val="FF0000"/>
                </a:solidFill>
              </a:rPr>
              <a:t>tickerOp</a:t>
            </a:r>
            <a:r>
              <a:rPr lang="de-DE" sz="3200" b="1" dirty="0" smtClean="0">
                <a:solidFill>
                  <a:srgbClr val="FF0000"/>
                </a:solidFill>
              </a:rPr>
              <a:t>()</a:t>
            </a:r>
          </a:p>
          <a:p>
            <a:r>
              <a:rPr lang="de-DE" sz="3200" b="1" dirty="0" smtClean="0">
                <a:solidFill>
                  <a:srgbClr val="FF0000"/>
                </a:solidFill>
              </a:rPr>
              <a:t>{</a:t>
            </a:r>
          </a:p>
          <a:p>
            <a:r>
              <a:rPr lang="de-DE" sz="3200" b="1" dirty="0">
                <a:solidFill>
                  <a:srgbClr val="FF0000"/>
                </a:solidFill>
              </a:rPr>
              <a:t> </a:t>
            </a:r>
            <a:r>
              <a:rPr lang="de-DE" sz="3200" b="1" dirty="0" smtClean="0">
                <a:solidFill>
                  <a:srgbClr val="FF0000"/>
                </a:solidFill>
              </a:rPr>
              <a:t> //blinken</a:t>
            </a:r>
            <a:endParaRPr lang="de-DE" sz="3200" b="1" dirty="0">
              <a:solidFill>
                <a:srgbClr val="FF0000"/>
              </a:solidFill>
            </a:endParaRPr>
          </a:p>
          <a:p>
            <a:r>
              <a:rPr lang="de-DE" sz="3200" b="1" dirty="0" smtClean="0">
                <a:solidFill>
                  <a:srgbClr val="FF0000"/>
                </a:solidFill>
              </a:rPr>
              <a:t>}</a:t>
            </a:r>
          </a:p>
          <a:p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err="1" smtClean="0">
                <a:solidFill>
                  <a:srgbClr val="FF0000"/>
                </a:solidFill>
              </a:rPr>
              <a:t>int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main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br>
              <a:rPr lang="de-DE" sz="2400" dirty="0" smtClean="0">
                <a:solidFill>
                  <a:srgbClr val="FF0000"/>
                </a:solidFill>
              </a:rPr>
            </a:br>
            <a:r>
              <a:rPr lang="de-DE" sz="2400" dirty="0" smtClean="0">
                <a:solidFill>
                  <a:srgbClr val="FF0000"/>
                </a:solidFill>
              </a:rPr>
              <a:t>{</a:t>
            </a:r>
            <a:r>
              <a:rPr lang="de-DE" sz="2400" dirty="0">
                <a:solidFill>
                  <a:srgbClr val="FF0000"/>
                </a:solidFill>
              </a:rPr>
              <a:t> </a:t>
            </a:r>
            <a:endParaRPr lang="de-DE" sz="2400" dirty="0" smtClean="0">
              <a:solidFill>
                <a:srgbClr val="FF0000"/>
              </a:solidFill>
            </a:endParaRP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err="1" smtClean="0">
                <a:solidFill>
                  <a:srgbClr val="FF0000"/>
                </a:solidFill>
              </a:rPr>
              <a:t>Mik.attach</a:t>
            </a:r>
            <a:r>
              <a:rPr lang="de-DE" sz="2400" dirty="0" smtClean="0">
                <a:solidFill>
                  <a:srgbClr val="FF0000"/>
                </a:solidFill>
              </a:rPr>
              <a:t>(&amp;tickerOp,1);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err="1" smtClean="0">
                <a:solidFill>
                  <a:srgbClr val="FF0000"/>
                </a:solidFill>
              </a:rPr>
              <a:t>while</a:t>
            </a:r>
            <a:r>
              <a:rPr lang="de-DE" sz="2400" dirty="0" smtClean="0">
                <a:solidFill>
                  <a:srgbClr val="FF0000"/>
                </a:solidFill>
              </a:rPr>
              <a:t>(</a:t>
            </a:r>
            <a:r>
              <a:rPr lang="de-DE" sz="2400" dirty="0" err="1" smtClean="0">
                <a:solidFill>
                  <a:srgbClr val="FF0000"/>
                </a:solidFill>
              </a:rPr>
              <a:t>true</a:t>
            </a:r>
            <a:r>
              <a:rPr lang="de-DE" sz="24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smtClean="0">
                <a:solidFill>
                  <a:srgbClr val="FF0000"/>
                </a:solidFill>
              </a:rPr>
              <a:t>{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smtClean="0">
                <a:solidFill>
                  <a:srgbClr val="FF0000"/>
                </a:solidFill>
              </a:rPr>
              <a:t>}</a:t>
            </a:r>
          </a:p>
          <a:p>
            <a:r>
              <a:rPr lang="de-DE" sz="2400" dirty="0">
                <a:solidFill>
                  <a:srgbClr val="FF0000"/>
                </a:solidFill>
              </a:rPr>
              <a:t>}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1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66006" y="148059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52530"/>
      </p:ext>
    </p:extLst>
  </p:cSld>
  <p:clrMapOvr>
    <a:masterClrMapping/>
  </p:clrMapOvr>
  <p:transition spd="slow" advTm="136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7265" y="348006"/>
            <a:ext cx="2397211" cy="451064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MBED Ticker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5609968" y="2401654"/>
            <a:ext cx="2537254" cy="17071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13470" y="3361038"/>
            <a:ext cx="2067698" cy="189470"/>
          </a:xfrm>
          <a:custGeom>
            <a:avLst/>
            <a:gdLst>
              <a:gd name="connsiteX0" fmla="*/ 0 w 2067698"/>
              <a:gd name="connsiteY0" fmla="*/ 189470 h 189470"/>
              <a:gd name="connsiteX1" fmla="*/ 1351006 w 2067698"/>
              <a:gd name="connsiteY1" fmla="*/ 189470 h 189470"/>
              <a:gd name="connsiteX2" fmla="*/ 2067698 w 2067698"/>
              <a:gd name="connsiteY2" fmla="*/ 0 h 189470"/>
              <a:gd name="connsiteX3" fmla="*/ 2067698 w 2067698"/>
              <a:gd name="connsiteY3" fmla="*/ 0 h 18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7698" h="189470">
                <a:moveTo>
                  <a:pt x="0" y="189470"/>
                </a:moveTo>
                <a:lnTo>
                  <a:pt x="1351006" y="189470"/>
                </a:lnTo>
                <a:lnTo>
                  <a:pt x="2067698" y="0"/>
                </a:lnTo>
                <a:lnTo>
                  <a:pt x="206769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>
            <a:off x="3789405" y="3558746"/>
            <a:ext cx="182056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1178" y="194731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ihandform 9"/>
          <p:cNvSpPr/>
          <p:nvPr/>
        </p:nvSpPr>
        <p:spPr>
          <a:xfrm>
            <a:off x="3336324" y="3171568"/>
            <a:ext cx="164757" cy="304800"/>
          </a:xfrm>
          <a:custGeom>
            <a:avLst/>
            <a:gdLst>
              <a:gd name="connsiteX0" fmla="*/ 0 w 164757"/>
              <a:gd name="connsiteY0" fmla="*/ 304800 h 304800"/>
              <a:gd name="connsiteX1" fmla="*/ 164757 w 164757"/>
              <a:gd name="connsiteY1" fmla="*/ 263610 h 304800"/>
              <a:gd name="connsiteX2" fmla="*/ 164757 w 164757"/>
              <a:gd name="connsiteY2" fmla="*/ 0 h 304800"/>
              <a:gd name="connsiteX3" fmla="*/ 98854 w 164757"/>
              <a:gd name="connsiteY3" fmla="*/ 0 h 304800"/>
              <a:gd name="connsiteX4" fmla="*/ 98854 w 164757"/>
              <a:gd name="connsiteY4" fmla="*/ 28832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57" h="304800">
                <a:moveTo>
                  <a:pt x="0" y="304800"/>
                </a:moveTo>
                <a:lnTo>
                  <a:pt x="164757" y="263610"/>
                </a:lnTo>
                <a:lnTo>
                  <a:pt x="164757" y="0"/>
                </a:lnTo>
                <a:lnTo>
                  <a:pt x="98854" y="0"/>
                </a:lnTo>
                <a:lnTo>
                  <a:pt x="98854" y="28832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220995" y="3097428"/>
            <a:ext cx="461319" cy="7414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6453" y="3461485"/>
            <a:ext cx="194034" cy="178046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69081" y="3319850"/>
            <a:ext cx="74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cxnSp>
        <p:nvCxnSpPr>
          <p:cNvPr id="15" name="Gerader Verbinder 14"/>
          <p:cNvCxnSpPr/>
          <p:nvPr/>
        </p:nvCxnSpPr>
        <p:spPr>
          <a:xfrm flipV="1">
            <a:off x="3789405" y="3476368"/>
            <a:ext cx="0" cy="8237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Google Shape;56;p1"/>
          <p:cNvSpPr/>
          <p:nvPr/>
        </p:nvSpPr>
        <p:spPr>
          <a:xfrm>
            <a:off x="2296161" y="4633460"/>
            <a:ext cx="4224607" cy="1341377"/>
          </a:xfrm>
          <a:prstGeom prst="wedgeRoundRectCallout">
            <a:avLst>
              <a:gd name="adj1" fmla="val 55631"/>
              <a:gd name="adj2" fmla="val -3518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Operation mit dem Ticker verbinden und das Zeitintervall festlegen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Vertikaler Bildlauf 5"/>
          <p:cNvSpPr/>
          <p:nvPr/>
        </p:nvSpPr>
        <p:spPr>
          <a:xfrm>
            <a:off x="6975531" y="497541"/>
            <a:ext cx="5216469" cy="6266329"/>
          </a:xfrm>
          <a:prstGeom prst="verticalScroll">
            <a:avLst>
              <a:gd name="adj" fmla="val 7804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2400" dirty="0" smtClean="0">
                <a:solidFill>
                  <a:srgbClr val="FF0000"/>
                </a:solidFill>
              </a:rPr>
              <a:t>Ticker </a:t>
            </a:r>
            <a:r>
              <a:rPr lang="de-DE" sz="2400" dirty="0" err="1" smtClean="0">
                <a:solidFill>
                  <a:srgbClr val="FF0000"/>
                </a:solidFill>
              </a:rPr>
              <a:t>Mik</a:t>
            </a:r>
            <a:r>
              <a:rPr lang="de-DE" sz="2400" dirty="0" smtClean="0">
                <a:solidFill>
                  <a:srgbClr val="FF0000"/>
                </a:solidFill>
              </a:rPr>
              <a:t>;</a:t>
            </a:r>
          </a:p>
          <a:p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err="1" smtClean="0">
                <a:solidFill>
                  <a:srgbClr val="FF0000"/>
                </a:solidFill>
              </a:rPr>
              <a:t>void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tickerOp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{</a:t>
            </a:r>
          </a:p>
          <a:p>
            <a:r>
              <a:rPr lang="de-DE" sz="2400" dirty="0">
                <a:solidFill>
                  <a:srgbClr val="FF0000"/>
                </a:solidFill>
              </a:rPr>
              <a:t> </a:t>
            </a:r>
            <a:r>
              <a:rPr lang="de-DE" sz="2400" dirty="0" smtClean="0">
                <a:solidFill>
                  <a:srgbClr val="FF0000"/>
                </a:solidFill>
              </a:rPr>
              <a:t> //blinken</a:t>
            </a:r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smtClean="0">
                <a:solidFill>
                  <a:srgbClr val="FF0000"/>
                </a:solidFill>
              </a:rPr>
              <a:t>}</a:t>
            </a:r>
          </a:p>
          <a:p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err="1" smtClean="0">
                <a:solidFill>
                  <a:srgbClr val="FF0000"/>
                </a:solidFill>
              </a:rPr>
              <a:t>int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main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br>
              <a:rPr lang="de-DE" sz="2400" dirty="0" smtClean="0">
                <a:solidFill>
                  <a:srgbClr val="FF0000"/>
                </a:solidFill>
              </a:rPr>
            </a:br>
            <a:r>
              <a:rPr lang="de-DE" sz="2400" dirty="0" smtClean="0">
                <a:solidFill>
                  <a:srgbClr val="FF0000"/>
                </a:solidFill>
              </a:rPr>
              <a:t>{</a:t>
            </a:r>
            <a:r>
              <a:rPr lang="de-DE" sz="2400" dirty="0">
                <a:solidFill>
                  <a:srgbClr val="FF0000"/>
                </a:solidFill>
              </a:rPr>
              <a:t> </a:t>
            </a:r>
            <a:endParaRPr lang="de-DE" sz="2400" dirty="0" smtClean="0">
              <a:solidFill>
                <a:srgbClr val="FF0000"/>
              </a:solidFill>
            </a:endParaRP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b="1" dirty="0" err="1" smtClean="0">
                <a:solidFill>
                  <a:srgbClr val="FF0000"/>
                </a:solidFill>
              </a:rPr>
              <a:t>Mik.attach</a:t>
            </a:r>
            <a:r>
              <a:rPr lang="de-DE" sz="2400" b="1" dirty="0" smtClean="0">
                <a:solidFill>
                  <a:srgbClr val="FF0000"/>
                </a:solidFill>
              </a:rPr>
              <a:t>(&amp;tickerOp,1);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err="1" smtClean="0">
                <a:solidFill>
                  <a:srgbClr val="FF0000"/>
                </a:solidFill>
              </a:rPr>
              <a:t>while</a:t>
            </a:r>
            <a:r>
              <a:rPr lang="de-DE" sz="2400" dirty="0" smtClean="0">
                <a:solidFill>
                  <a:srgbClr val="FF0000"/>
                </a:solidFill>
              </a:rPr>
              <a:t>(</a:t>
            </a:r>
            <a:r>
              <a:rPr lang="de-DE" sz="2400" dirty="0" err="1" smtClean="0">
                <a:solidFill>
                  <a:srgbClr val="FF0000"/>
                </a:solidFill>
              </a:rPr>
              <a:t>true</a:t>
            </a:r>
            <a:r>
              <a:rPr lang="de-DE" sz="24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smtClean="0">
                <a:solidFill>
                  <a:srgbClr val="FF0000"/>
                </a:solidFill>
              </a:rPr>
              <a:t>{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smtClean="0">
                <a:solidFill>
                  <a:srgbClr val="FF0000"/>
                </a:solidFill>
              </a:rPr>
              <a:t>}</a:t>
            </a:r>
          </a:p>
          <a:p>
            <a:r>
              <a:rPr lang="de-DE" sz="2400" dirty="0">
                <a:solidFill>
                  <a:srgbClr val="FF0000"/>
                </a:solidFill>
              </a:rPr>
              <a:t>}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1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90936" y="4297937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354460"/>
      </p:ext>
    </p:extLst>
  </p:cSld>
  <p:clrMapOvr>
    <a:masterClrMapping/>
  </p:clrMapOvr>
  <p:transition spd="slow" advTm="743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7265" y="348006"/>
            <a:ext cx="2397211" cy="451064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MBED Ticker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5609968" y="2401654"/>
            <a:ext cx="2537254" cy="17071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13470" y="3361038"/>
            <a:ext cx="2067698" cy="189470"/>
          </a:xfrm>
          <a:custGeom>
            <a:avLst/>
            <a:gdLst>
              <a:gd name="connsiteX0" fmla="*/ 0 w 2067698"/>
              <a:gd name="connsiteY0" fmla="*/ 189470 h 189470"/>
              <a:gd name="connsiteX1" fmla="*/ 1351006 w 2067698"/>
              <a:gd name="connsiteY1" fmla="*/ 189470 h 189470"/>
              <a:gd name="connsiteX2" fmla="*/ 2067698 w 2067698"/>
              <a:gd name="connsiteY2" fmla="*/ 0 h 189470"/>
              <a:gd name="connsiteX3" fmla="*/ 2067698 w 2067698"/>
              <a:gd name="connsiteY3" fmla="*/ 0 h 18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7698" h="189470">
                <a:moveTo>
                  <a:pt x="0" y="189470"/>
                </a:moveTo>
                <a:lnTo>
                  <a:pt x="1351006" y="189470"/>
                </a:lnTo>
                <a:lnTo>
                  <a:pt x="2067698" y="0"/>
                </a:lnTo>
                <a:lnTo>
                  <a:pt x="206769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>
            <a:off x="3789405" y="3558746"/>
            <a:ext cx="182056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1178" y="194731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ihandform 9"/>
          <p:cNvSpPr/>
          <p:nvPr/>
        </p:nvSpPr>
        <p:spPr>
          <a:xfrm>
            <a:off x="3336324" y="3171568"/>
            <a:ext cx="164757" cy="304800"/>
          </a:xfrm>
          <a:custGeom>
            <a:avLst/>
            <a:gdLst>
              <a:gd name="connsiteX0" fmla="*/ 0 w 164757"/>
              <a:gd name="connsiteY0" fmla="*/ 304800 h 304800"/>
              <a:gd name="connsiteX1" fmla="*/ 164757 w 164757"/>
              <a:gd name="connsiteY1" fmla="*/ 263610 h 304800"/>
              <a:gd name="connsiteX2" fmla="*/ 164757 w 164757"/>
              <a:gd name="connsiteY2" fmla="*/ 0 h 304800"/>
              <a:gd name="connsiteX3" fmla="*/ 98854 w 164757"/>
              <a:gd name="connsiteY3" fmla="*/ 0 h 304800"/>
              <a:gd name="connsiteX4" fmla="*/ 98854 w 164757"/>
              <a:gd name="connsiteY4" fmla="*/ 28832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57" h="304800">
                <a:moveTo>
                  <a:pt x="0" y="304800"/>
                </a:moveTo>
                <a:lnTo>
                  <a:pt x="164757" y="263610"/>
                </a:lnTo>
                <a:lnTo>
                  <a:pt x="164757" y="0"/>
                </a:lnTo>
                <a:lnTo>
                  <a:pt x="98854" y="0"/>
                </a:lnTo>
                <a:lnTo>
                  <a:pt x="98854" y="28832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220995" y="3097428"/>
            <a:ext cx="461319" cy="7414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6453" y="3461485"/>
            <a:ext cx="194034" cy="178046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69081" y="3319850"/>
            <a:ext cx="74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cxnSp>
        <p:nvCxnSpPr>
          <p:cNvPr id="15" name="Gerader Verbinder 14"/>
          <p:cNvCxnSpPr/>
          <p:nvPr/>
        </p:nvCxnSpPr>
        <p:spPr>
          <a:xfrm flipV="1">
            <a:off x="3789405" y="3476368"/>
            <a:ext cx="0" cy="8237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Google Shape;56;p1"/>
          <p:cNvSpPr/>
          <p:nvPr/>
        </p:nvSpPr>
        <p:spPr>
          <a:xfrm>
            <a:off x="2296161" y="4633460"/>
            <a:ext cx="4224607" cy="1341377"/>
          </a:xfrm>
          <a:prstGeom prst="wedgeRoundRectCallout">
            <a:avLst>
              <a:gd name="adj1" fmla="val 55631"/>
              <a:gd name="adj2" fmla="val -3518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Damit wird die Operation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tickerOp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 jede Sekunde automatisch aufgerufen.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Vertikaler Bildlauf 5"/>
          <p:cNvSpPr/>
          <p:nvPr/>
        </p:nvSpPr>
        <p:spPr>
          <a:xfrm>
            <a:off x="6975531" y="497541"/>
            <a:ext cx="5216469" cy="6266329"/>
          </a:xfrm>
          <a:prstGeom prst="verticalScroll">
            <a:avLst>
              <a:gd name="adj" fmla="val 7804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2400" dirty="0" smtClean="0">
                <a:solidFill>
                  <a:srgbClr val="FF0000"/>
                </a:solidFill>
              </a:rPr>
              <a:t>Ticker </a:t>
            </a:r>
            <a:r>
              <a:rPr lang="de-DE" sz="2400" dirty="0" err="1" smtClean="0">
                <a:solidFill>
                  <a:srgbClr val="FF0000"/>
                </a:solidFill>
              </a:rPr>
              <a:t>Mik</a:t>
            </a:r>
            <a:r>
              <a:rPr lang="de-DE" sz="2400" dirty="0" smtClean="0">
                <a:solidFill>
                  <a:srgbClr val="FF0000"/>
                </a:solidFill>
              </a:rPr>
              <a:t>;</a:t>
            </a:r>
          </a:p>
          <a:p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err="1" smtClean="0">
                <a:solidFill>
                  <a:srgbClr val="FF0000"/>
                </a:solidFill>
              </a:rPr>
              <a:t>void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tickerOp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{</a:t>
            </a:r>
          </a:p>
          <a:p>
            <a:r>
              <a:rPr lang="de-DE" sz="2400" dirty="0">
                <a:solidFill>
                  <a:srgbClr val="FF0000"/>
                </a:solidFill>
              </a:rPr>
              <a:t> </a:t>
            </a:r>
            <a:r>
              <a:rPr lang="de-DE" sz="2400" dirty="0" smtClean="0">
                <a:solidFill>
                  <a:srgbClr val="FF0000"/>
                </a:solidFill>
              </a:rPr>
              <a:t> //blinken</a:t>
            </a:r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smtClean="0">
                <a:solidFill>
                  <a:srgbClr val="FF0000"/>
                </a:solidFill>
              </a:rPr>
              <a:t>}</a:t>
            </a:r>
          </a:p>
          <a:p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err="1" smtClean="0">
                <a:solidFill>
                  <a:srgbClr val="FF0000"/>
                </a:solidFill>
              </a:rPr>
              <a:t>int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main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br>
              <a:rPr lang="de-DE" sz="2400" dirty="0" smtClean="0">
                <a:solidFill>
                  <a:srgbClr val="FF0000"/>
                </a:solidFill>
              </a:rPr>
            </a:br>
            <a:r>
              <a:rPr lang="de-DE" sz="2400" dirty="0" smtClean="0">
                <a:solidFill>
                  <a:srgbClr val="FF0000"/>
                </a:solidFill>
              </a:rPr>
              <a:t>{</a:t>
            </a:r>
            <a:r>
              <a:rPr lang="de-DE" sz="2400" dirty="0">
                <a:solidFill>
                  <a:srgbClr val="FF0000"/>
                </a:solidFill>
              </a:rPr>
              <a:t> </a:t>
            </a:r>
            <a:endParaRPr lang="de-DE" sz="2400" dirty="0" smtClean="0">
              <a:solidFill>
                <a:srgbClr val="FF0000"/>
              </a:solidFill>
            </a:endParaRP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b="1" dirty="0" err="1" smtClean="0">
                <a:solidFill>
                  <a:srgbClr val="FF0000"/>
                </a:solidFill>
              </a:rPr>
              <a:t>Mik.attach</a:t>
            </a:r>
            <a:r>
              <a:rPr lang="de-DE" sz="2400" b="1" dirty="0" smtClean="0">
                <a:solidFill>
                  <a:srgbClr val="FF0000"/>
                </a:solidFill>
              </a:rPr>
              <a:t>(&amp;tickerOp,1);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err="1" smtClean="0">
                <a:solidFill>
                  <a:srgbClr val="FF0000"/>
                </a:solidFill>
              </a:rPr>
              <a:t>while</a:t>
            </a:r>
            <a:r>
              <a:rPr lang="de-DE" sz="2400" dirty="0" smtClean="0">
                <a:solidFill>
                  <a:srgbClr val="FF0000"/>
                </a:solidFill>
              </a:rPr>
              <a:t>(</a:t>
            </a:r>
            <a:r>
              <a:rPr lang="de-DE" sz="2400" dirty="0" err="1" smtClean="0">
                <a:solidFill>
                  <a:srgbClr val="FF0000"/>
                </a:solidFill>
              </a:rPr>
              <a:t>true</a:t>
            </a:r>
            <a:r>
              <a:rPr lang="de-DE" sz="24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smtClean="0">
                <a:solidFill>
                  <a:srgbClr val="FF0000"/>
                </a:solidFill>
              </a:rPr>
              <a:t>{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smtClean="0">
                <a:solidFill>
                  <a:srgbClr val="FF0000"/>
                </a:solidFill>
              </a:rPr>
              <a:t>}</a:t>
            </a:r>
          </a:p>
          <a:p>
            <a:r>
              <a:rPr lang="de-DE" sz="2400" dirty="0">
                <a:solidFill>
                  <a:srgbClr val="FF0000"/>
                </a:solidFill>
              </a:rPr>
              <a:t>}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1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90936" y="4297937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218410"/>
      </p:ext>
    </p:extLst>
  </p:cSld>
  <p:clrMapOvr>
    <a:masterClrMapping/>
  </p:clrMapOvr>
  <p:transition spd="slow" advTm="2299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7265" y="348006"/>
            <a:ext cx="2397211" cy="451064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MBED Ticker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5609968" y="2401654"/>
            <a:ext cx="2537254" cy="17071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13470" y="3361038"/>
            <a:ext cx="2067698" cy="189470"/>
          </a:xfrm>
          <a:custGeom>
            <a:avLst/>
            <a:gdLst>
              <a:gd name="connsiteX0" fmla="*/ 0 w 2067698"/>
              <a:gd name="connsiteY0" fmla="*/ 189470 h 189470"/>
              <a:gd name="connsiteX1" fmla="*/ 1351006 w 2067698"/>
              <a:gd name="connsiteY1" fmla="*/ 189470 h 189470"/>
              <a:gd name="connsiteX2" fmla="*/ 2067698 w 2067698"/>
              <a:gd name="connsiteY2" fmla="*/ 0 h 189470"/>
              <a:gd name="connsiteX3" fmla="*/ 2067698 w 2067698"/>
              <a:gd name="connsiteY3" fmla="*/ 0 h 18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7698" h="189470">
                <a:moveTo>
                  <a:pt x="0" y="189470"/>
                </a:moveTo>
                <a:lnTo>
                  <a:pt x="1351006" y="189470"/>
                </a:lnTo>
                <a:lnTo>
                  <a:pt x="2067698" y="0"/>
                </a:lnTo>
                <a:lnTo>
                  <a:pt x="206769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>
            <a:off x="3789405" y="3558746"/>
            <a:ext cx="182056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1178" y="194731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ihandform 9"/>
          <p:cNvSpPr/>
          <p:nvPr/>
        </p:nvSpPr>
        <p:spPr>
          <a:xfrm>
            <a:off x="3336324" y="3171568"/>
            <a:ext cx="164757" cy="304800"/>
          </a:xfrm>
          <a:custGeom>
            <a:avLst/>
            <a:gdLst>
              <a:gd name="connsiteX0" fmla="*/ 0 w 164757"/>
              <a:gd name="connsiteY0" fmla="*/ 304800 h 304800"/>
              <a:gd name="connsiteX1" fmla="*/ 164757 w 164757"/>
              <a:gd name="connsiteY1" fmla="*/ 263610 h 304800"/>
              <a:gd name="connsiteX2" fmla="*/ 164757 w 164757"/>
              <a:gd name="connsiteY2" fmla="*/ 0 h 304800"/>
              <a:gd name="connsiteX3" fmla="*/ 98854 w 164757"/>
              <a:gd name="connsiteY3" fmla="*/ 0 h 304800"/>
              <a:gd name="connsiteX4" fmla="*/ 98854 w 164757"/>
              <a:gd name="connsiteY4" fmla="*/ 28832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57" h="304800">
                <a:moveTo>
                  <a:pt x="0" y="304800"/>
                </a:moveTo>
                <a:lnTo>
                  <a:pt x="164757" y="263610"/>
                </a:lnTo>
                <a:lnTo>
                  <a:pt x="164757" y="0"/>
                </a:lnTo>
                <a:lnTo>
                  <a:pt x="98854" y="0"/>
                </a:lnTo>
                <a:lnTo>
                  <a:pt x="98854" y="28832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220995" y="3097428"/>
            <a:ext cx="461319" cy="7414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6453" y="3461485"/>
            <a:ext cx="194034" cy="178046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69081" y="3319850"/>
            <a:ext cx="74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cxnSp>
        <p:nvCxnSpPr>
          <p:cNvPr id="15" name="Gerader Verbinder 14"/>
          <p:cNvCxnSpPr/>
          <p:nvPr/>
        </p:nvCxnSpPr>
        <p:spPr>
          <a:xfrm flipV="1">
            <a:off x="3789405" y="3476368"/>
            <a:ext cx="0" cy="8237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Google Shape;56;p1"/>
          <p:cNvSpPr/>
          <p:nvPr/>
        </p:nvSpPr>
        <p:spPr>
          <a:xfrm>
            <a:off x="952172" y="4409892"/>
            <a:ext cx="4224607" cy="1341377"/>
          </a:xfrm>
          <a:prstGeom prst="wedgeRoundRectCallout">
            <a:avLst>
              <a:gd name="adj1" fmla="val 55631"/>
              <a:gd name="adj2" fmla="val -3518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Alternativ: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attach_us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für kurze Intervalle.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Vertikaler Bildlauf 5"/>
          <p:cNvSpPr/>
          <p:nvPr/>
        </p:nvSpPr>
        <p:spPr>
          <a:xfrm>
            <a:off x="5898293" y="497541"/>
            <a:ext cx="6293708" cy="6266329"/>
          </a:xfrm>
          <a:prstGeom prst="verticalScroll">
            <a:avLst>
              <a:gd name="adj" fmla="val 7804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2400" dirty="0" smtClean="0">
                <a:solidFill>
                  <a:srgbClr val="FF0000"/>
                </a:solidFill>
              </a:rPr>
              <a:t>Ticker </a:t>
            </a:r>
            <a:r>
              <a:rPr lang="de-DE" sz="2400" dirty="0" err="1" smtClean="0">
                <a:solidFill>
                  <a:srgbClr val="FF0000"/>
                </a:solidFill>
              </a:rPr>
              <a:t>Mik</a:t>
            </a:r>
            <a:r>
              <a:rPr lang="de-DE" sz="2400" dirty="0" smtClean="0">
                <a:solidFill>
                  <a:srgbClr val="FF0000"/>
                </a:solidFill>
              </a:rPr>
              <a:t>;</a:t>
            </a:r>
          </a:p>
          <a:p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err="1" smtClean="0">
                <a:solidFill>
                  <a:srgbClr val="FF0000"/>
                </a:solidFill>
              </a:rPr>
              <a:t>void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tickerOp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{</a:t>
            </a:r>
          </a:p>
          <a:p>
            <a:r>
              <a:rPr lang="de-DE" sz="2400" dirty="0">
                <a:solidFill>
                  <a:srgbClr val="FF0000"/>
                </a:solidFill>
              </a:rPr>
              <a:t> </a:t>
            </a:r>
            <a:r>
              <a:rPr lang="de-DE" sz="2400" dirty="0" smtClean="0">
                <a:solidFill>
                  <a:srgbClr val="FF0000"/>
                </a:solidFill>
              </a:rPr>
              <a:t> //blinken</a:t>
            </a:r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smtClean="0">
                <a:solidFill>
                  <a:srgbClr val="FF0000"/>
                </a:solidFill>
              </a:rPr>
              <a:t>}</a:t>
            </a:r>
          </a:p>
          <a:p>
            <a:endParaRPr lang="de-DE" sz="2400" dirty="0">
              <a:solidFill>
                <a:srgbClr val="FF0000"/>
              </a:solidFill>
            </a:endParaRPr>
          </a:p>
          <a:p>
            <a:r>
              <a:rPr lang="de-DE" sz="2400" dirty="0" err="1" smtClean="0">
                <a:solidFill>
                  <a:srgbClr val="FF0000"/>
                </a:solidFill>
              </a:rPr>
              <a:t>int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main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br>
              <a:rPr lang="de-DE" sz="2400" dirty="0" smtClean="0">
                <a:solidFill>
                  <a:srgbClr val="FF0000"/>
                </a:solidFill>
              </a:rPr>
            </a:br>
            <a:r>
              <a:rPr lang="de-DE" sz="2400" dirty="0" smtClean="0">
                <a:solidFill>
                  <a:srgbClr val="FF0000"/>
                </a:solidFill>
              </a:rPr>
              <a:t>{</a:t>
            </a:r>
            <a:r>
              <a:rPr lang="de-DE" sz="2400" dirty="0">
                <a:solidFill>
                  <a:srgbClr val="FF0000"/>
                </a:solidFill>
              </a:rPr>
              <a:t> </a:t>
            </a:r>
            <a:endParaRPr lang="de-DE" sz="2400" dirty="0" smtClean="0">
              <a:solidFill>
                <a:srgbClr val="FF0000"/>
              </a:solidFill>
            </a:endParaRP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b="1" dirty="0" err="1" smtClean="0">
                <a:solidFill>
                  <a:srgbClr val="FF0000"/>
                </a:solidFill>
              </a:rPr>
              <a:t>Mik.attach_us</a:t>
            </a:r>
            <a:r>
              <a:rPr lang="de-DE" sz="2400" b="1" dirty="0" smtClean="0">
                <a:solidFill>
                  <a:srgbClr val="FF0000"/>
                </a:solidFill>
              </a:rPr>
              <a:t>(&amp;tickerOp,100);</a:t>
            </a:r>
            <a:endParaRPr lang="de-DE" sz="2400" b="1" dirty="0" smtClean="0">
              <a:solidFill>
                <a:srgbClr val="FF0000"/>
              </a:solidFill>
            </a:endParaRP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err="1" smtClean="0">
                <a:solidFill>
                  <a:srgbClr val="FF0000"/>
                </a:solidFill>
              </a:rPr>
              <a:t>while</a:t>
            </a:r>
            <a:r>
              <a:rPr lang="de-DE" sz="2400" dirty="0" smtClean="0">
                <a:solidFill>
                  <a:srgbClr val="FF0000"/>
                </a:solidFill>
              </a:rPr>
              <a:t>(</a:t>
            </a:r>
            <a:r>
              <a:rPr lang="de-DE" sz="2400" dirty="0" err="1" smtClean="0">
                <a:solidFill>
                  <a:srgbClr val="FF0000"/>
                </a:solidFill>
              </a:rPr>
              <a:t>true</a:t>
            </a:r>
            <a:r>
              <a:rPr lang="de-DE" sz="24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smtClean="0">
                <a:solidFill>
                  <a:srgbClr val="FF0000"/>
                </a:solidFill>
              </a:rPr>
              <a:t>{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</a:t>
            </a:r>
            <a:r>
              <a:rPr lang="de-DE" sz="2400" dirty="0" smtClean="0">
                <a:solidFill>
                  <a:srgbClr val="FF0000"/>
                </a:solidFill>
              </a:rPr>
              <a:t>}</a:t>
            </a:r>
          </a:p>
          <a:p>
            <a:r>
              <a:rPr lang="de-DE" sz="2400" dirty="0">
                <a:solidFill>
                  <a:srgbClr val="FF0000"/>
                </a:solidFill>
              </a:rPr>
              <a:t>}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1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85920" y="3976661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681899"/>
      </p:ext>
    </p:extLst>
  </p:cSld>
  <p:clrMapOvr>
    <a:masterClrMapping/>
  </p:clrMapOvr>
  <p:transition spd="slow" advTm="209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7265" y="348006"/>
            <a:ext cx="2397211" cy="451064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MBED Ticker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5609968" y="2401654"/>
            <a:ext cx="2537254" cy="17071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13470" y="3361038"/>
            <a:ext cx="2067698" cy="189470"/>
          </a:xfrm>
          <a:custGeom>
            <a:avLst/>
            <a:gdLst>
              <a:gd name="connsiteX0" fmla="*/ 0 w 2067698"/>
              <a:gd name="connsiteY0" fmla="*/ 189470 h 189470"/>
              <a:gd name="connsiteX1" fmla="*/ 1351006 w 2067698"/>
              <a:gd name="connsiteY1" fmla="*/ 189470 h 189470"/>
              <a:gd name="connsiteX2" fmla="*/ 2067698 w 2067698"/>
              <a:gd name="connsiteY2" fmla="*/ 0 h 189470"/>
              <a:gd name="connsiteX3" fmla="*/ 2067698 w 2067698"/>
              <a:gd name="connsiteY3" fmla="*/ 0 h 18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7698" h="189470">
                <a:moveTo>
                  <a:pt x="0" y="189470"/>
                </a:moveTo>
                <a:lnTo>
                  <a:pt x="1351006" y="189470"/>
                </a:lnTo>
                <a:lnTo>
                  <a:pt x="2067698" y="0"/>
                </a:lnTo>
                <a:lnTo>
                  <a:pt x="206769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>
            <a:off x="3789405" y="3558746"/>
            <a:ext cx="182056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1178" y="194731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ihandform 9"/>
          <p:cNvSpPr/>
          <p:nvPr/>
        </p:nvSpPr>
        <p:spPr>
          <a:xfrm>
            <a:off x="3336324" y="3171568"/>
            <a:ext cx="164757" cy="304800"/>
          </a:xfrm>
          <a:custGeom>
            <a:avLst/>
            <a:gdLst>
              <a:gd name="connsiteX0" fmla="*/ 0 w 164757"/>
              <a:gd name="connsiteY0" fmla="*/ 304800 h 304800"/>
              <a:gd name="connsiteX1" fmla="*/ 164757 w 164757"/>
              <a:gd name="connsiteY1" fmla="*/ 263610 h 304800"/>
              <a:gd name="connsiteX2" fmla="*/ 164757 w 164757"/>
              <a:gd name="connsiteY2" fmla="*/ 0 h 304800"/>
              <a:gd name="connsiteX3" fmla="*/ 98854 w 164757"/>
              <a:gd name="connsiteY3" fmla="*/ 0 h 304800"/>
              <a:gd name="connsiteX4" fmla="*/ 98854 w 164757"/>
              <a:gd name="connsiteY4" fmla="*/ 28832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57" h="304800">
                <a:moveTo>
                  <a:pt x="0" y="304800"/>
                </a:moveTo>
                <a:lnTo>
                  <a:pt x="164757" y="263610"/>
                </a:lnTo>
                <a:lnTo>
                  <a:pt x="164757" y="0"/>
                </a:lnTo>
                <a:lnTo>
                  <a:pt x="98854" y="0"/>
                </a:lnTo>
                <a:lnTo>
                  <a:pt x="98854" y="28832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220995" y="3097428"/>
            <a:ext cx="461319" cy="7414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6453" y="3461485"/>
            <a:ext cx="194034" cy="178046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69081" y="3319850"/>
            <a:ext cx="74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cxnSp>
        <p:nvCxnSpPr>
          <p:cNvPr id="15" name="Gerader Verbinder 14"/>
          <p:cNvCxnSpPr/>
          <p:nvPr/>
        </p:nvCxnSpPr>
        <p:spPr>
          <a:xfrm flipV="1">
            <a:off x="3789405" y="3476368"/>
            <a:ext cx="0" cy="8237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Google Shape;56;p1"/>
          <p:cNvSpPr/>
          <p:nvPr/>
        </p:nvSpPr>
        <p:spPr>
          <a:xfrm>
            <a:off x="4266252" y="987347"/>
            <a:ext cx="3358230" cy="864300"/>
          </a:xfrm>
          <a:prstGeom prst="wedgeRoundRectCallout">
            <a:avLst>
              <a:gd name="adj1" fmla="val -65623"/>
              <a:gd name="adj2" fmla="val 962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ist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Mik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der Ticker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624596"/>
      </p:ext>
    </p:extLst>
  </p:cSld>
  <p:clrMapOvr>
    <a:masterClrMapping/>
  </p:clrMapOvr>
  <p:transition spd="slow" advTm="108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7265" y="348006"/>
            <a:ext cx="2397211" cy="451064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MBED Ticker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1748694" y="4382520"/>
            <a:ext cx="1022197" cy="864300"/>
          </a:xfrm>
          <a:prstGeom prst="wedgeRoundRectCallout">
            <a:avLst>
              <a:gd name="adj1" fmla="val 55757"/>
              <a:gd name="adj2" fmla="val -1314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Tick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609968" y="2401654"/>
            <a:ext cx="2537254" cy="198086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13469" y="3460289"/>
            <a:ext cx="2114845" cy="90220"/>
          </a:xfrm>
          <a:custGeom>
            <a:avLst/>
            <a:gdLst>
              <a:gd name="connsiteX0" fmla="*/ 0 w 2067698"/>
              <a:gd name="connsiteY0" fmla="*/ 189470 h 189470"/>
              <a:gd name="connsiteX1" fmla="*/ 1351006 w 2067698"/>
              <a:gd name="connsiteY1" fmla="*/ 189470 h 189470"/>
              <a:gd name="connsiteX2" fmla="*/ 2067698 w 2067698"/>
              <a:gd name="connsiteY2" fmla="*/ 0 h 189470"/>
              <a:gd name="connsiteX3" fmla="*/ 2067698 w 2067698"/>
              <a:gd name="connsiteY3" fmla="*/ 0 h 189470"/>
              <a:gd name="connsiteX0" fmla="*/ 0 w 2141312"/>
              <a:gd name="connsiteY0" fmla="*/ 190574 h 190574"/>
              <a:gd name="connsiteX1" fmla="*/ 1351006 w 2141312"/>
              <a:gd name="connsiteY1" fmla="*/ 190574 h 190574"/>
              <a:gd name="connsiteX2" fmla="*/ 2067698 w 2141312"/>
              <a:gd name="connsiteY2" fmla="*/ 1104 h 190574"/>
              <a:gd name="connsiteX3" fmla="*/ 2132703 w 2141312"/>
              <a:gd name="connsiteY3" fmla="*/ 118112 h 190574"/>
              <a:gd name="connsiteX0" fmla="*/ 0 w 2134445"/>
              <a:gd name="connsiteY0" fmla="*/ 94352 h 94352"/>
              <a:gd name="connsiteX1" fmla="*/ 1351006 w 2134445"/>
              <a:gd name="connsiteY1" fmla="*/ 94352 h 94352"/>
              <a:gd name="connsiteX2" fmla="*/ 2054698 w 2134445"/>
              <a:gd name="connsiteY2" fmla="*/ 17557 h 94352"/>
              <a:gd name="connsiteX3" fmla="*/ 2132703 w 2134445"/>
              <a:gd name="connsiteY3" fmla="*/ 21890 h 94352"/>
              <a:gd name="connsiteX0" fmla="*/ 0 w 2134445"/>
              <a:gd name="connsiteY0" fmla="*/ 100396 h 100396"/>
              <a:gd name="connsiteX1" fmla="*/ 1351006 w 2134445"/>
              <a:gd name="connsiteY1" fmla="*/ 100396 h 100396"/>
              <a:gd name="connsiteX2" fmla="*/ 2054698 w 2134445"/>
              <a:gd name="connsiteY2" fmla="*/ 10600 h 100396"/>
              <a:gd name="connsiteX3" fmla="*/ 2132703 w 2134445"/>
              <a:gd name="connsiteY3" fmla="*/ 27934 h 100396"/>
              <a:gd name="connsiteX0" fmla="*/ 0 w 2137037"/>
              <a:gd name="connsiteY0" fmla="*/ 92785 h 92785"/>
              <a:gd name="connsiteX1" fmla="*/ 1351006 w 2137037"/>
              <a:gd name="connsiteY1" fmla="*/ 92785 h 92785"/>
              <a:gd name="connsiteX2" fmla="*/ 2054698 w 2137037"/>
              <a:gd name="connsiteY2" fmla="*/ 2989 h 92785"/>
              <a:gd name="connsiteX3" fmla="*/ 2137037 w 2137037"/>
              <a:gd name="connsiteY3" fmla="*/ 41992 h 92785"/>
              <a:gd name="connsiteX0" fmla="*/ 0 w 2139045"/>
              <a:gd name="connsiteY0" fmla="*/ 82572 h 82572"/>
              <a:gd name="connsiteX1" fmla="*/ 1351006 w 2139045"/>
              <a:gd name="connsiteY1" fmla="*/ 82572 h 82572"/>
              <a:gd name="connsiteX2" fmla="*/ 2059031 w 2139045"/>
              <a:gd name="connsiteY2" fmla="*/ 5777 h 82572"/>
              <a:gd name="connsiteX3" fmla="*/ 2137037 w 2139045"/>
              <a:gd name="connsiteY3" fmla="*/ 31779 h 82572"/>
              <a:gd name="connsiteX0" fmla="*/ 0 w 2139045"/>
              <a:gd name="connsiteY0" fmla="*/ 97337 h 97337"/>
              <a:gd name="connsiteX1" fmla="*/ 1351006 w 2139045"/>
              <a:gd name="connsiteY1" fmla="*/ 97337 h 97337"/>
              <a:gd name="connsiteX2" fmla="*/ 2059031 w 2139045"/>
              <a:gd name="connsiteY2" fmla="*/ 20542 h 97337"/>
              <a:gd name="connsiteX3" fmla="*/ 2137037 w 2139045"/>
              <a:gd name="connsiteY3" fmla="*/ 20542 h 97337"/>
              <a:gd name="connsiteX0" fmla="*/ 0 w 2145705"/>
              <a:gd name="connsiteY0" fmla="*/ 82572 h 82572"/>
              <a:gd name="connsiteX1" fmla="*/ 1351006 w 2145705"/>
              <a:gd name="connsiteY1" fmla="*/ 82572 h 82572"/>
              <a:gd name="connsiteX2" fmla="*/ 2059031 w 2145705"/>
              <a:gd name="connsiteY2" fmla="*/ 5777 h 82572"/>
              <a:gd name="connsiteX3" fmla="*/ 2145705 w 2145705"/>
              <a:gd name="connsiteY3" fmla="*/ 31779 h 82572"/>
              <a:gd name="connsiteX0" fmla="*/ 0 w 2145705"/>
              <a:gd name="connsiteY0" fmla="*/ 90220 h 90220"/>
              <a:gd name="connsiteX1" fmla="*/ 1351006 w 2145705"/>
              <a:gd name="connsiteY1" fmla="*/ 90220 h 90220"/>
              <a:gd name="connsiteX2" fmla="*/ 2059031 w 2145705"/>
              <a:gd name="connsiteY2" fmla="*/ 13425 h 90220"/>
              <a:gd name="connsiteX3" fmla="*/ 2078474 w 2145705"/>
              <a:gd name="connsiteY3" fmla="*/ 2297 h 90220"/>
              <a:gd name="connsiteX4" fmla="*/ 2145705 w 2145705"/>
              <a:gd name="connsiteY4" fmla="*/ 39427 h 90220"/>
              <a:gd name="connsiteX0" fmla="*/ 0 w 2114845"/>
              <a:gd name="connsiteY0" fmla="*/ 90220 h 90220"/>
              <a:gd name="connsiteX1" fmla="*/ 1351006 w 2114845"/>
              <a:gd name="connsiteY1" fmla="*/ 90220 h 90220"/>
              <a:gd name="connsiteX2" fmla="*/ 2059031 w 2114845"/>
              <a:gd name="connsiteY2" fmla="*/ 13425 h 90220"/>
              <a:gd name="connsiteX3" fmla="*/ 2078474 w 2114845"/>
              <a:gd name="connsiteY3" fmla="*/ 2297 h 90220"/>
              <a:gd name="connsiteX4" fmla="*/ 2106702 w 2114845"/>
              <a:gd name="connsiteY4" fmla="*/ 4757 h 90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4845" h="90220">
                <a:moveTo>
                  <a:pt x="0" y="90220"/>
                </a:moveTo>
                <a:lnTo>
                  <a:pt x="1351006" y="90220"/>
                </a:lnTo>
                <a:cubicBezTo>
                  <a:pt x="1589903" y="27063"/>
                  <a:pt x="1937786" y="28079"/>
                  <a:pt x="2059031" y="13425"/>
                </a:cubicBezTo>
                <a:cubicBezTo>
                  <a:pt x="2180276" y="-1229"/>
                  <a:pt x="2064028" y="-2037"/>
                  <a:pt x="2078474" y="2297"/>
                </a:cubicBezTo>
                <a:cubicBezTo>
                  <a:pt x="2092920" y="6631"/>
                  <a:pt x="2105609" y="-1431"/>
                  <a:pt x="2106702" y="4757"/>
                </a:cubicBez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>
            <a:off x="3789405" y="3558746"/>
            <a:ext cx="1820563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1178" y="199498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ihandform 9"/>
          <p:cNvSpPr/>
          <p:nvPr/>
        </p:nvSpPr>
        <p:spPr>
          <a:xfrm>
            <a:off x="3437146" y="3171567"/>
            <a:ext cx="63935" cy="328579"/>
          </a:xfrm>
          <a:custGeom>
            <a:avLst/>
            <a:gdLst>
              <a:gd name="connsiteX0" fmla="*/ 0 w 164757"/>
              <a:gd name="connsiteY0" fmla="*/ 304800 h 304800"/>
              <a:gd name="connsiteX1" fmla="*/ 164757 w 164757"/>
              <a:gd name="connsiteY1" fmla="*/ 263610 h 304800"/>
              <a:gd name="connsiteX2" fmla="*/ 164757 w 164757"/>
              <a:gd name="connsiteY2" fmla="*/ 0 h 304800"/>
              <a:gd name="connsiteX3" fmla="*/ 98854 w 164757"/>
              <a:gd name="connsiteY3" fmla="*/ 0 h 304800"/>
              <a:gd name="connsiteX4" fmla="*/ 98854 w 164757"/>
              <a:gd name="connsiteY4" fmla="*/ 288324 h 304800"/>
              <a:gd name="connsiteX0" fmla="*/ 3888 w 65903"/>
              <a:gd name="connsiteY0" fmla="*/ 270575 h 288324"/>
              <a:gd name="connsiteX1" fmla="*/ 65903 w 65903"/>
              <a:gd name="connsiteY1" fmla="*/ 263610 h 288324"/>
              <a:gd name="connsiteX2" fmla="*/ 65903 w 65903"/>
              <a:gd name="connsiteY2" fmla="*/ 0 h 288324"/>
              <a:gd name="connsiteX3" fmla="*/ 0 w 65903"/>
              <a:gd name="connsiteY3" fmla="*/ 0 h 288324"/>
              <a:gd name="connsiteX4" fmla="*/ 0 w 65903"/>
              <a:gd name="connsiteY4" fmla="*/ 288324 h 28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903" h="288324">
                <a:moveTo>
                  <a:pt x="3888" y="270575"/>
                </a:moveTo>
                <a:lnTo>
                  <a:pt x="65903" y="263610"/>
                </a:lnTo>
                <a:lnTo>
                  <a:pt x="65903" y="0"/>
                </a:lnTo>
                <a:lnTo>
                  <a:pt x="0" y="0"/>
                </a:lnTo>
                <a:lnTo>
                  <a:pt x="0" y="28832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218808" y="3162791"/>
            <a:ext cx="461319" cy="7414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6453" y="3461485"/>
            <a:ext cx="194034" cy="178046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69081" y="3319850"/>
            <a:ext cx="74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V="1">
            <a:off x="3789405" y="3476368"/>
            <a:ext cx="0" cy="8237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Gewitterblitz 5"/>
          <p:cNvSpPr/>
          <p:nvPr/>
        </p:nvSpPr>
        <p:spPr>
          <a:xfrm>
            <a:off x="5698749" y="3335856"/>
            <a:ext cx="481035" cy="490756"/>
          </a:xfrm>
          <a:prstGeom prst="lightningBolt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6179784" y="3517557"/>
            <a:ext cx="1603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Interrupt</a:t>
            </a:r>
          </a:p>
        </p:txBody>
      </p:sp>
      <p:grpSp>
        <p:nvGrpSpPr>
          <p:cNvPr id="18" name="Gruppieren 17"/>
          <p:cNvGrpSpPr/>
          <p:nvPr/>
        </p:nvGrpSpPr>
        <p:grpSpPr>
          <a:xfrm>
            <a:off x="8888506" y="1331259"/>
            <a:ext cx="2608729" cy="3915561"/>
            <a:chOff x="8888506" y="1331259"/>
            <a:chExt cx="2608729" cy="3915561"/>
          </a:xfrm>
        </p:grpSpPr>
        <p:cxnSp>
          <p:nvCxnSpPr>
            <p:cNvPr id="16" name="Gerade Verbindung mit Pfeil 15"/>
            <p:cNvCxnSpPr/>
            <p:nvPr/>
          </p:nvCxnSpPr>
          <p:spPr>
            <a:xfrm>
              <a:off x="8888506" y="1331259"/>
              <a:ext cx="0" cy="3915561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feld 16"/>
            <p:cNvSpPr txBox="1"/>
            <p:nvPr/>
          </p:nvSpPr>
          <p:spPr>
            <a:xfrm>
              <a:off x="9130553" y="1331259"/>
              <a:ext cx="2366682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void</a:t>
              </a:r>
              <a:r>
                <a:rPr lang="de-DE" sz="2400" dirty="0" smtClean="0"/>
                <a:t> </a:t>
              </a:r>
              <a:r>
                <a:rPr lang="de-DE" sz="2400" dirty="0" err="1" smtClean="0"/>
                <a:t>tickerOp</a:t>
              </a:r>
              <a:r>
                <a:rPr lang="de-DE" sz="2400" dirty="0" smtClean="0"/>
                <a:t>()</a:t>
              </a:r>
            </a:p>
            <a:p>
              <a:r>
                <a:rPr lang="de-DE" sz="2400" dirty="0" smtClean="0"/>
                <a:t>{</a:t>
              </a:r>
            </a:p>
            <a:p>
              <a:endParaRPr lang="de-DE" sz="2400" dirty="0"/>
            </a:p>
            <a:p>
              <a:r>
                <a:rPr lang="de-DE" sz="2400" dirty="0" smtClean="0"/>
                <a:t> //z.B. Blinken</a:t>
              </a:r>
            </a:p>
            <a:p>
              <a:endParaRPr lang="de-DE" sz="2400" dirty="0"/>
            </a:p>
            <a:p>
              <a:endParaRPr lang="de-DE" sz="2400" dirty="0" smtClean="0"/>
            </a:p>
            <a:p>
              <a:endParaRPr lang="de-DE" sz="2400" dirty="0"/>
            </a:p>
            <a:p>
              <a:endParaRPr lang="de-DE" sz="2400" dirty="0" smtClean="0"/>
            </a:p>
            <a:p>
              <a:endParaRPr lang="de-DE" sz="2400" dirty="0"/>
            </a:p>
            <a:p>
              <a:r>
                <a:rPr lang="de-DE" sz="2400" dirty="0" smtClean="0"/>
                <a:t>}</a:t>
              </a:r>
            </a:p>
          </p:txBody>
        </p:sp>
      </p:grp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41837"/>
      </p:ext>
    </p:extLst>
  </p:cSld>
  <p:clrMapOvr>
    <a:masterClrMapping/>
  </p:clrMapOvr>
  <p:transition spd="slow" advTm="10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7265" y="348006"/>
            <a:ext cx="2397211" cy="451064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MBED Ticker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5609968" y="2401654"/>
            <a:ext cx="2537254" cy="17071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13470" y="3361038"/>
            <a:ext cx="2067698" cy="189470"/>
          </a:xfrm>
          <a:custGeom>
            <a:avLst/>
            <a:gdLst>
              <a:gd name="connsiteX0" fmla="*/ 0 w 2067698"/>
              <a:gd name="connsiteY0" fmla="*/ 189470 h 189470"/>
              <a:gd name="connsiteX1" fmla="*/ 1351006 w 2067698"/>
              <a:gd name="connsiteY1" fmla="*/ 189470 h 189470"/>
              <a:gd name="connsiteX2" fmla="*/ 2067698 w 2067698"/>
              <a:gd name="connsiteY2" fmla="*/ 0 h 189470"/>
              <a:gd name="connsiteX3" fmla="*/ 2067698 w 2067698"/>
              <a:gd name="connsiteY3" fmla="*/ 0 h 18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7698" h="189470">
                <a:moveTo>
                  <a:pt x="0" y="189470"/>
                </a:moveTo>
                <a:lnTo>
                  <a:pt x="1351006" y="189470"/>
                </a:lnTo>
                <a:lnTo>
                  <a:pt x="2067698" y="0"/>
                </a:lnTo>
                <a:lnTo>
                  <a:pt x="206769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>
            <a:off x="3789405" y="3558746"/>
            <a:ext cx="182056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1178" y="194731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ihandform 9"/>
          <p:cNvSpPr/>
          <p:nvPr/>
        </p:nvSpPr>
        <p:spPr>
          <a:xfrm>
            <a:off x="3336324" y="3171568"/>
            <a:ext cx="164757" cy="304800"/>
          </a:xfrm>
          <a:custGeom>
            <a:avLst/>
            <a:gdLst>
              <a:gd name="connsiteX0" fmla="*/ 0 w 164757"/>
              <a:gd name="connsiteY0" fmla="*/ 304800 h 304800"/>
              <a:gd name="connsiteX1" fmla="*/ 164757 w 164757"/>
              <a:gd name="connsiteY1" fmla="*/ 263610 h 304800"/>
              <a:gd name="connsiteX2" fmla="*/ 164757 w 164757"/>
              <a:gd name="connsiteY2" fmla="*/ 0 h 304800"/>
              <a:gd name="connsiteX3" fmla="*/ 98854 w 164757"/>
              <a:gd name="connsiteY3" fmla="*/ 0 h 304800"/>
              <a:gd name="connsiteX4" fmla="*/ 98854 w 164757"/>
              <a:gd name="connsiteY4" fmla="*/ 28832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57" h="304800">
                <a:moveTo>
                  <a:pt x="0" y="304800"/>
                </a:moveTo>
                <a:lnTo>
                  <a:pt x="164757" y="263610"/>
                </a:lnTo>
                <a:lnTo>
                  <a:pt x="164757" y="0"/>
                </a:lnTo>
                <a:lnTo>
                  <a:pt x="98854" y="0"/>
                </a:lnTo>
                <a:lnTo>
                  <a:pt x="98854" y="28832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220995" y="3097428"/>
            <a:ext cx="461319" cy="7414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6453" y="3461485"/>
            <a:ext cx="194034" cy="178046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69081" y="3319850"/>
            <a:ext cx="74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cxnSp>
        <p:nvCxnSpPr>
          <p:cNvPr id="15" name="Gerader Verbinder 14"/>
          <p:cNvCxnSpPr/>
          <p:nvPr/>
        </p:nvCxnSpPr>
        <p:spPr>
          <a:xfrm flipV="1">
            <a:off x="3789405" y="3476368"/>
            <a:ext cx="0" cy="8237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193298"/>
      </p:ext>
    </p:extLst>
  </p:cSld>
  <p:clrMapOvr>
    <a:masterClrMapping/>
  </p:clrMapOvr>
  <p:transition spd="slow" advTm="7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7265" y="348006"/>
            <a:ext cx="2397211" cy="451064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MBED Ticker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1748694" y="4382520"/>
            <a:ext cx="1022197" cy="864300"/>
          </a:xfrm>
          <a:prstGeom prst="wedgeRoundRectCallout">
            <a:avLst>
              <a:gd name="adj1" fmla="val 55757"/>
              <a:gd name="adj2" fmla="val -1314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Tick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609968" y="2401654"/>
            <a:ext cx="2537254" cy="17071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13469" y="3460289"/>
            <a:ext cx="2114845" cy="90220"/>
          </a:xfrm>
          <a:custGeom>
            <a:avLst/>
            <a:gdLst>
              <a:gd name="connsiteX0" fmla="*/ 0 w 2067698"/>
              <a:gd name="connsiteY0" fmla="*/ 189470 h 189470"/>
              <a:gd name="connsiteX1" fmla="*/ 1351006 w 2067698"/>
              <a:gd name="connsiteY1" fmla="*/ 189470 h 189470"/>
              <a:gd name="connsiteX2" fmla="*/ 2067698 w 2067698"/>
              <a:gd name="connsiteY2" fmla="*/ 0 h 189470"/>
              <a:gd name="connsiteX3" fmla="*/ 2067698 w 2067698"/>
              <a:gd name="connsiteY3" fmla="*/ 0 h 189470"/>
              <a:gd name="connsiteX0" fmla="*/ 0 w 2141312"/>
              <a:gd name="connsiteY0" fmla="*/ 190574 h 190574"/>
              <a:gd name="connsiteX1" fmla="*/ 1351006 w 2141312"/>
              <a:gd name="connsiteY1" fmla="*/ 190574 h 190574"/>
              <a:gd name="connsiteX2" fmla="*/ 2067698 w 2141312"/>
              <a:gd name="connsiteY2" fmla="*/ 1104 h 190574"/>
              <a:gd name="connsiteX3" fmla="*/ 2132703 w 2141312"/>
              <a:gd name="connsiteY3" fmla="*/ 118112 h 190574"/>
              <a:gd name="connsiteX0" fmla="*/ 0 w 2134445"/>
              <a:gd name="connsiteY0" fmla="*/ 94352 h 94352"/>
              <a:gd name="connsiteX1" fmla="*/ 1351006 w 2134445"/>
              <a:gd name="connsiteY1" fmla="*/ 94352 h 94352"/>
              <a:gd name="connsiteX2" fmla="*/ 2054698 w 2134445"/>
              <a:gd name="connsiteY2" fmla="*/ 17557 h 94352"/>
              <a:gd name="connsiteX3" fmla="*/ 2132703 w 2134445"/>
              <a:gd name="connsiteY3" fmla="*/ 21890 h 94352"/>
              <a:gd name="connsiteX0" fmla="*/ 0 w 2134445"/>
              <a:gd name="connsiteY0" fmla="*/ 100396 h 100396"/>
              <a:gd name="connsiteX1" fmla="*/ 1351006 w 2134445"/>
              <a:gd name="connsiteY1" fmla="*/ 100396 h 100396"/>
              <a:gd name="connsiteX2" fmla="*/ 2054698 w 2134445"/>
              <a:gd name="connsiteY2" fmla="*/ 10600 h 100396"/>
              <a:gd name="connsiteX3" fmla="*/ 2132703 w 2134445"/>
              <a:gd name="connsiteY3" fmla="*/ 27934 h 100396"/>
              <a:gd name="connsiteX0" fmla="*/ 0 w 2137037"/>
              <a:gd name="connsiteY0" fmla="*/ 92785 h 92785"/>
              <a:gd name="connsiteX1" fmla="*/ 1351006 w 2137037"/>
              <a:gd name="connsiteY1" fmla="*/ 92785 h 92785"/>
              <a:gd name="connsiteX2" fmla="*/ 2054698 w 2137037"/>
              <a:gd name="connsiteY2" fmla="*/ 2989 h 92785"/>
              <a:gd name="connsiteX3" fmla="*/ 2137037 w 2137037"/>
              <a:gd name="connsiteY3" fmla="*/ 41992 h 92785"/>
              <a:gd name="connsiteX0" fmla="*/ 0 w 2139045"/>
              <a:gd name="connsiteY0" fmla="*/ 82572 h 82572"/>
              <a:gd name="connsiteX1" fmla="*/ 1351006 w 2139045"/>
              <a:gd name="connsiteY1" fmla="*/ 82572 h 82572"/>
              <a:gd name="connsiteX2" fmla="*/ 2059031 w 2139045"/>
              <a:gd name="connsiteY2" fmla="*/ 5777 h 82572"/>
              <a:gd name="connsiteX3" fmla="*/ 2137037 w 2139045"/>
              <a:gd name="connsiteY3" fmla="*/ 31779 h 82572"/>
              <a:gd name="connsiteX0" fmla="*/ 0 w 2139045"/>
              <a:gd name="connsiteY0" fmla="*/ 97337 h 97337"/>
              <a:gd name="connsiteX1" fmla="*/ 1351006 w 2139045"/>
              <a:gd name="connsiteY1" fmla="*/ 97337 h 97337"/>
              <a:gd name="connsiteX2" fmla="*/ 2059031 w 2139045"/>
              <a:gd name="connsiteY2" fmla="*/ 20542 h 97337"/>
              <a:gd name="connsiteX3" fmla="*/ 2137037 w 2139045"/>
              <a:gd name="connsiteY3" fmla="*/ 20542 h 97337"/>
              <a:gd name="connsiteX0" fmla="*/ 0 w 2145705"/>
              <a:gd name="connsiteY0" fmla="*/ 82572 h 82572"/>
              <a:gd name="connsiteX1" fmla="*/ 1351006 w 2145705"/>
              <a:gd name="connsiteY1" fmla="*/ 82572 h 82572"/>
              <a:gd name="connsiteX2" fmla="*/ 2059031 w 2145705"/>
              <a:gd name="connsiteY2" fmla="*/ 5777 h 82572"/>
              <a:gd name="connsiteX3" fmla="*/ 2145705 w 2145705"/>
              <a:gd name="connsiteY3" fmla="*/ 31779 h 82572"/>
              <a:gd name="connsiteX0" fmla="*/ 0 w 2145705"/>
              <a:gd name="connsiteY0" fmla="*/ 90220 h 90220"/>
              <a:gd name="connsiteX1" fmla="*/ 1351006 w 2145705"/>
              <a:gd name="connsiteY1" fmla="*/ 90220 h 90220"/>
              <a:gd name="connsiteX2" fmla="*/ 2059031 w 2145705"/>
              <a:gd name="connsiteY2" fmla="*/ 13425 h 90220"/>
              <a:gd name="connsiteX3" fmla="*/ 2078474 w 2145705"/>
              <a:gd name="connsiteY3" fmla="*/ 2297 h 90220"/>
              <a:gd name="connsiteX4" fmla="*/ 2145705 w 2145705"/>
              <a:gd name="connsiteY4" fmla="*/ 39427 h 90220"/>
              <a:gd name="connsiteX0" fmla="*/ 0 w 2114845"/>
              <a:gd name="connsiteY0" fmla="*/ 90220 h 90220"/>
              <a:gd name="connsiteX1" fmla="*/ 1351006 w 2114845"/>
              <a:gd name="connsiteY1" fmla="*/ 90220 h 90220"/>
              <a:gd name="connsiteX2" fmla="*/ 2059031 w 2114845"/>
              <a:gd name="connsiteY2" fmla="*/ 13425 h 90220"/>
              <a:gd name="connsiteX3" fmla="*/ 2078474 w 2114845"/>
              <a:gd name="connsiteY3" fmla="*/ 2297 h 90220"/>
              <a:gd name="connsiteX4" fmla="*/ 2106702 w 2114845"/>
              <a:gd name="connsiteY4" fmla="*/ 4757 h 90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4845" h="90220">
                <a:moveTo>
                  <a:pt x="0" y="90220"/>
                </a:moveTo>
                <a:lnTo>
                  <a:pt x="1351006" y="90220"/>
                </a:lnTo>
                <a:cubicBezTo>
                  <a:pt x="1589903" y="27063"/>
                  <a:pt x="1937786" y="28079"/>
                  <a:pt x="2059031" y="13425"/>
                </a:cubicBezTo>
                <a:cubicBezTo>
                  <a:pt x="2180276" y="-1229"/>
                  <a:pt x="2064028" y="-2037"/>
                  <a:pt x="2078474" y="2297"/>
                </a:cubicBezTo>
                <a:cubicBezTo>
                  <a:pt x="2092920" y="6631"/>
                  <a:pt x="2105609" y="-1431"/>
                  <a:pt x="2106702" y="4757"/>
                </a:cubicBez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>
            <a:off x="3789405" y="3558746"/>
            <a:ext cx="1820563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1178" y="199498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ihandform 9"/>
          <p:cNvSpPr/>
          <p:nvPr/>
        </p:nvSpPr>
        <p:spPr>
          <a:xfrm>
            <a:off x="3437146" y="3171567"/>
            <a:ext cx="63935" cy="328579"/>
          </a:xfrm>
          <a:custGeom>
            <a:avLst/>
            <a:gdLst>
              <a:gd name="connsiteX0" fmla="*/ 0 w 164757"/>
              <a:gd name="connsiteY0" fmla="*/ 304800 h 304800"/>
              <a:gd name="connsiteX1" fmla="*/ 164757 w 164757"/>
              <a:gd name="connsiteY1" fmla="*/ 263610 h 304800"/>
              <a:gd name="connsiteX2" fmla="*/ 164757 w 164757"/>
              <a:gd name="connsiteY2" fmla="*/ 0 h 304800"/>
              <a:gd name="connsiteX3" fmla="*/ 98854 w 164757"/>
              <a:gd name="connsiteY3" fmla="*/ 0 h 304800"/>
              <a:gd name="connsiteX4" fmla="*/ 98854 w 164757"/>
              <a:gd name="connsiteY4" fmla="*/ 288324 h 304800"/>
              <a:gd name="connsiteX0" fmla="*/ 3888 w 65903"/>
              <a:gd name="connsiteY0" fmla="*/ 270575 h 288324"/>
              <a:gd name="connsiteX1" fmla="*/ 65903 w 65903"/>
              <a:gd name="connsiteY1" fmla="*/ 263610 h 288324"/>
              <a:gd name="connsiteX2" fmla="*/ 65903 w 65903"/>
              <a:gd name="connsiteY2" fmla="*/ 0 h 288324"/>
              <a:gd name="connsiteX3" fmla="*/ 0 w 65903"/>
              <a:gd name="connsiteY3" fmla="*/ 0 h 288324"/>
              <a:gd name="connsiteX4" fmla="*/ 0 w 65903"/>
              <a:gd name="connsiteY4" fmla="*/ 288324 h 28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903" h="288324">
                <a:moveTo>
                  <a:pt x="3888" y="270575"/>
                </a:moveTo>
                <a:lnTo>
                  <a:pt x="65903" y="263610"/>
                </a:lnTo>
                <a:lnTo>
                  <a:pt x="65903" y="0"/>
                </a:lnTo>
                <a:lnTo>
                  <a:pt x="0" y="0"/>
                </a:lnTo>
                <a:lnTo>
                  <a:pt x="0" y="28832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218808" y="3162791"/>
            <a:ext cx="461319" cy="7414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6453" y="3461485"/>
            <a:ext cx="194034" cy="178046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69081" y="3319850"/>
            <a:ext cx="74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V="1">
            <a:off x="3789405" y="3476368"/>
            <a:ext cx="0" cy="8237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Gewitterblitz 5"/>
          <p:cNvSpPr/>
          <p:nvPr/>
        </p:nvSpPr>
        <p:spPr>
          <a:xfrm>
            <a:off x="5698749" y="3335856"/>
            <a:ext cx="481035" cy="490756"/>
          </a:xfrm>
          <a:prstGeom prst="lightningBolt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6179784" y="3517557"/>
            <a:ext cx="1603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Interrupt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8888506" y="1331259"/>
            <a:ext cx="2608729" cy="3915561"/>
            <a:chOff x="8888506" y="1331259"/>
            <a:chExt cx="2608729" cy="3915561"/>
          </a:xfrm>
        </p:grpSpPr>
        <p:cxnSp>
          <p:nvCxnSpPr>
            <p:cNvPr id="16" name="Gerade Verbindung mit Pfeil 15"/>
            <p:cNvCxnSpPr/>
            <p:nvPr/>
          </p:nvCxnSpPr>
          <p:spPr>
            <a:xfrm>
              <a:off x="8888506" y="1331259"/>
              <a:ext cx="0" cy="3915561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feld 16"/>
            <p:cNvSpPr txBox="1"/>
            <p:nvPr/>
          </p:nvSpPr>
          <p:spPr>
            <a:xfrm>
              <a:off x="9130553" y="1331259"/>
              <a:ext cx="2366682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void</a:t>
              </a:r>
              <a:r>
                <a:rPr lang="de-DE" sz="2400" dirty="0" smtClean="0"/>
                <a:t> </a:t>
              </a:r>
              <a:r>
                <a:rPr lang="de-DE" sz="2400" dirty="0" err="1" smtClean="0"/>
                <a:t>tickerOp</a:t>
              </a:r>
              <a:r>
                <a:rPr lang="de-DE" sz="2400" dirty="0" smtClean="0"/>
                <a:t>()</a:t>
              </a:r>
            </a:p>
            <a:p>
              <a:r>
                <a:rPr lang="de-DE" sz="2400" dirty="0" smtClean="0"/>
                <a:t>{</a:t>
              </a:r>
            </a:p>
            <a:p>
              <a:endParaRPr lang="de-DE" sz="2400" dirty="0"/>
            </a:p>
            <a:p>
              <a:r>
                <a:rPr lang="de-DE" sz="2400" dirty="0" smtClean="0"/>
                <a:t> //z.B. Blinken</a:t>
              </a:r>
            </a:p>
            <a:p>
              <a:endParaRPr lang="de-DE" sz="2400" dirty="0"/>
            </a:p>
            <a:p>
              <a:endParaRPr lang="de-DE" sz="2400" dirty="0" smtClean="0"/>
            </a:p>
            <a:p>
              <a:endParaRPr lang="de-DE" sz="2400" dirty="0"/>
            </a:p>
            <a:p>
              <a:endParaRPr lang="de-DE" sz="2400" dirty="0" smtClean="0"/>
            </a:p>
            <a:p>
              <a:endParaRPr lang="de-DE" sz="2400" dirty="0"/>
            </a:p>
            <a:p>
              <a:r>
                <a:rPr lang="de-DE" sz="2400" dirty="0" smtClean="0"/>
                <a:t>}</a:t>
              </a:r>
            </a:p>
          </p:txBody>
        </p:sp>
      </p:grp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245972"/>
      </p:ext>
    </p:extLst>
  </p:cSld>
  <p:clrMapOvr>
    <a:masterClrMapping/>
  </p:clrMapOvr>
  <p:transition spd="slow" advTm="8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7265" y="348006"/>
            <a:ext cx="2397211" cy="451064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MBED Ticker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5609968" y="2401654"/>
            <a:ext cx="2537254" cy="17071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13470" y="3361038"/>
            <a:ext cx="2067698" cy="189470"/>
          </a:xfrm>
          <a:custGeom>
            <a:avLst/>
            <a:gdLst>
              <a:gd name="connsiteX0" fmla="*/ 0 w 2067698"/>
              <a:gd name="connsiteY0" fmla="*/ 189470 h 189470"/>
              <a:gd name="connsiteX1" fmla="*/ 1351006 w 2067698"/>
              <a:gd name="connsiteY1" fmla="*/ 189470 h 189470"/>
              <a:gd name="connsiteX2" fmla="*/ 2067698 w 2067698"/>
              <a:gd name="connsiteY2" fmla="*/ 0 h 189470"/>
              <a:gd name="connsiteX3" fmla="*/ 2067698 w 2067698"/>
              <a:gd name="connsiteY3" fmla="*/ 0 h 18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7698" h="189470">
                <a:moveTo>
                  <a:pt x="0" y="189470"/>
                </a:moveTo>
                <a:lnTo>
                  <a:pt x="1351006" y="189470"/>
                </a:lnTo>
                <a:lnTo>
                  <a:pt x="2067698" y="0"/>
                </a:lnTo>
                <a:lnTo>
                  <a:pt x="206769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>
            <a:off x="3789405" y="3558746"/>
            <a:ext cx="182056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1178" y="194731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ihandform 9"/>
          <p:cNvSpPr/>
          <p:nvPr/>
        </p:nvSpPr>
        <p:spPr>
          <a:xfrm>
            <a:off x="3336324" y="3171568"/>
            <a:ext cx="164757" cy="304800"/>
          </a:xfrm>
          <a:custGeom>
            <a:avLst/>
            <a:gdLst>
              <a:gd name="connsiteX0" fmla="*/ 0 w 164757"/>
              <a:gd name="connsiteY0" fmla="*/ 304800 h 304800"/>
              <a:gd name="connsiteX1" fmla="*/ 164757 w 164757"/>
              <a:gd name="connsiteY1" fmla="*/ 263610 h 304800"/>
              <a:gd name="connsiteX2" fmla="*/ 164757 w 164757"/>
              <a:gd name="connsiteY2" fmla="*/ 0 h 304800"/>
              <a:gd name="connsiteX3" fmla="*/ 98854 w 164757"/>
              <a:gd name="connsiteY3" fmla="*/ 0 h 304800"/>
              <a:gd name="connsiteX4" fmla="*/ 98854 w 164757"/>
              <a:gd name="connsiteY4" fmla="*/ 28832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57" h="304800">
                <a:moveTo>
                  <a:pt x="0" y="304800"/>
                </a:moveTo>
                <a:lnTo>
                  <a:pt x="164757" y="263610"/>
                </a:lnTo>
                <a:lnTo>
                  <a:pt x="164757" y="0"/>
                </a:lnTo>
                <a:lnTo>
                  <a:pt x="98854" y="0"/>
                </a:lnTo>
                <a:lnTo>
                  <a:pt x="98854" y="28832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220995" y="3097428"/>
            <a:ext cx="461319" cy="7414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6453" y="3461485"/>
            <a:ext cx="194034" cy="178046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69081" y="3319850"/>
            <a:ext cx="74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cxnSp>
        <p:nvCxnSpPr>
          <p:cNvPr id="15" name="Gerader Verbinder 14"/>
          <p:cNvCxnSpPr/>
          <p:nvPr/>
        </p:nvCxnSpPr>
        <p:spPr>
          <a:xfrm flipV="1">
            <a:off x="3789405" y="3476368"/>
            <a:ext cx="0" cy="8237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079275"/>
      </p:ext>
    </p:extLst>
  </p:cSld>
  <p:clrMapOvr>
    <a:masterClrMapping/>
  </p:clrMapOvr>
  <p:transition spd="slow" advTm="7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7265" y="348006"/>
            <a:ext cx="2397211" cy="451064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MBED Ticker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1748694" y="4382520"/>
            <a:ext cx="1022197" cy="864300"/>
          </a:xfrm>
          <a:prstGeom prst="wedgeRoundRectCallout">
            <a:avLst>
              <a:gd name="adj1" fmla="val 55757"/>
              <a:gd name="adj2" fmla="val -1314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Tick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609968" y="2401654"/>
            <a:ext cx="2537254" cy="17071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13469" y="3460289"/>
            <a:ext cx="2114845" cy="90220"/>
          </a:xfrm>
          <a:custGeom>
            <a:avLst/>
            <a:gdLst>
              <a:gd name="connsiteX0" fmla="*/ 0 w 2067698"/>
              <a:gd name="connsiteY0" fmla="*/ 189470 h 189470"/>
              <a:gd name="connsiteX1" fmla="*/ 1351006 w 2067698"/>
              <a:gd name="connsiteY1" fmla="*/ 189470 h 189470"/>
              <a:gd name="connsiteX2" fmla="*/ 2067698 w 2067698"/>
              <a:gd name="connsiteY2" fmla="*/ 0 h 189470"/>
              <a:gd name="connsiteX3" fmla="*/ 2067698 w 2067698"/>
              <a:gd name="connsiteY3" fmla="*/ 0 h 189470"/>
              <a:gd name="connsiteX0" fmla="*/ 0 w 2141312"/>
              <a:gd name="connsiteY0" fmla="*/ 190574 h 190574"/>
              <a:gd name="connsiteX1" fmla="*/ 1351006 w 2141312"/>
              <a:gd name="connsiteY1" fmla="*/ 190574 h 190574"/>
              <a:gd name="connsiteX2" fmla="*/ 2067698 w 2141312"/>
              <a:gd name="connsiteY2" fmla="*/ 1104 h 190574"/>
              <a:gd name="connsiteX3" fmla="*/ 2132703 w 2141312"/>
              <a:gd name="connsiteY3" fmla="*/ 118112 h 190574"/>
              <a:gd name="connsiteX0" fmla="*/ 0 w 2134445"/>
              <a:gd name="connsiteY0" fmla="*/ 94352 h 94352"/>
              <a:gd name="connsiteX1" fmla="*/ 1351006 w 2134445"/>
              <a:gd name="connsiteY1" fmla="*/ 94352 h 94352"/>
              <a:gd name="connsiteX2" fmla="*/ 2054698 w 2134445"/>
              <a:gd name="connsiteY2" fmla="*/ 17557 h 94352"/>
              <a:gd name="connsiteX3" fmla="*/ 2132703 w 2134445"/>
              <a:gd name="connsiteY3" fmla="*/ 21890 h 94352"/>
              <a:gd name="connsiteX0" fmla="*/ 0 w 2134445"/>
              <a:gd name="connsiteY0" fmla="*/ 100396 h 100396"/>
              <a:gd name="connsiteX1" fmla="*/ 1351006 w 2134445"/>
              <a:gd name="connsiteY1" fmla="*/ 100396 h 100396"/>
              <a:gd name="connsiteX2" fmla="*/ 2054698 w 2134445"/>
              <a:gd name="connsiteY2" fmla="*/ 10600 h 100396"/>
              <a:gd name="connsiteX3" fmla="*/ 2132703 w 2134445"/>
              <a:gd name="connsiteY3" fmla="*/ 27934 h 100396"/>
              <a:gd name="connsiteX0" fmla="*/ 0 w 2137037"/>
              <a:gd name="connsiteY0" fmla="*/ 92785 h 92785"/>
              <a:gd name="connsiteX1" fmla="*/ 1351006 w 2137037"/>
              <a:gd name="connsiteY1" fmla="*/ 92785 h 92785"/>
              <a:gd name="connsiteX2" fmla="*/ 2054698 w 2137037"/>
              <a:gd name="connsiteY2" fmla="*/ 2989 h 92785"/>
              <a:gd name="connsiteX3" fmla="*/ 2137037 w 2137037"/>
              <a:gd name="connsiteY3" fmla="*/ 41992 h 92785"/>
              <a:gd name="connsiteX0" fmla="*/ 0 w 2139045"/>
              <a:gd name="connsiteY0" fmla="*/ 82572 h 82572"/>
              <a:gd name="connsiteX1" fmla="*/ 1351006 w 2139045"/>
              <a:gd name="connsiteY1" fmla="*/ 82572 h 82572"/>
              <a:gd name="connsiteX2" fmla="*/ 2059031 w 2139045"/>
              <a:gd name="connsiteY2" fmla="*/ 5777 h 82572"/>
              <a:gd name="connsiteX3" fmla="*/ 2137037 w 2139045"/>
              <a:gd name="connsiteY3" fmla="*/ 31779 h 82572"/>
              <a:gd name="connsiteX0" fmla="*/ 0 w 2139045"/>
              <a:gd name="connsiteY0" fmla="*/ 97337 h 97337"/>
              <a:gd name="connsiteX1" fmla="*/ 1351006 w 2139045"/>
              <a:gd name="connsiteY1" fmla="*/ 97337 h 97337"/>
              <a:gd name="connsiteX2" fmla="*/ 2059031 w 2139045"/>
              <a:gd name="connsiteY2" fmla="*/ 20542 h 97337"/>
              <a:gd name="connsiteX3" fmla="*/ 2137037 w 2139045"/>
              <a:gd name="connsiteY3" fmla="*/ 20542 h 97337"/>
              <a:gd name="connsiteX0" fmla="*/ 0 w 2145705"/>
              <a:gd name="connsiteY0" fmla="*/ 82572 h 82572"/>
              <a:gd name="connsiteX1" fmla="*/ 1351006 w 2145705"/>
              <a:gd name="connsiteY1" fmla="*/ 82572 h 82572"/>
              <a:gd name="connsiteX2" fmla="*/ 2059031 w 2145705"/>
              <a:gd name="connsiteY2" fmla="*/ 5777 h 82572"/>
              <a:gd name="connsiteX3" fmla="*/ 2145705 w 2145705"/>
              <a:gd name="connsiteY3" fmla="*/ 31779 h 82572"/>
              <a:gd name="connsiteX0" fmla="*/ 0 w 2145705"/>
              <a:gd name="connsiteY0" fmla="*/ 90220 h 90220"/>
              <a:gd name="connsiteX1" fmla="*/ 1351006 w 2145705"/>
              <a:gd name="connsiteY1" fmla="*/ 90220 h 90220"/>
              <a:gd name="connsiteX2" fmla="*/ 2059031 w 2145705"/>
              <a:gd name="connsiteY2" fmla="*/ 13425 h 90220"/>
              <a:gd name="connsiteX3" fmla="*/ 2078474 w 2145705"/>
              <a:gd name="connsiteY3" fmla="*/ 2297 h 90220"/>
              <a:gd name="connsiteX4" fmla="*/ 2145705 w 2145705"/>
              <a:gd name="connsiteY4" fmla="*/ 39427 h 90220"/>
              <a:gd name="connsiteX0" fmla="*/ 0 w 2114845"/>
              <a:gd name="connsiteY0" fmla="*/ 90220 h 90220"/>
              <a:gd name="connsiteX1" fmla="*/ 1351006 w 2114845"/>
              <a:gd name="connsiteY1" fmla="*/ 90220 h 90220"/>
              <a:gd name="connsiteX2" fmla="*/ 2059031 w 2114845"/>
              <a:gd name="connsiteY2" fmla="*/ 13425 h 90220"/>
              <a:gd name="connsiteX3" fmla="*/ 2078474 w 2114845"/>
              <a:gd name="connsiteY3" fmla="*/ 2297 h 90220"/>
              <a:gd name="connsiteX4" fmla="*/ 2106702 w 2114845"/>
              <a:gd name="connsiteY4" fmla="*/ 4757 h 90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4845" h="90220">
                <a:moveTo>
                  <a:pt x="0" y="90220"/>
                </a:moveTo>
                <a:lnTo>
                  <a:pt x="1351006" y="90220"/>
                </a:lnTo>
                <a:cubicBezTo>
                  <a:pt x="1589903" y="27063"/>
                  <a:pt x="1937786" y="28079"/>
                  <a:pt x="2059031" y="13425"/>
                </a:cubicBezTo>
                <a:cubicBezTo>
                  <a:pt x="2180276" y="-1229"/>
                  <a:pt x="2064028" y="-2037"/>
                  <a:pt x="2078474" y="2297"/>
                </a:cubicBezTo>
                <a:cubicBezTo>
                  <a:pt x="2092920" y="6631"/>
                  <a:pt x="2105609" y="-1431"/>
                  <a:pt x="2106702" y="4757"/>
                </a:cubicBez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>
            <a:off x="3789405" y="3558746"/>
            <a:ext cx="1820563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1178" y="199498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ihandform 9"/>
          <p:cNvSpPr/>
          <p:nvPr/>
        </p:nvSpPr>
        <p:spPr>
          <a:xfrm>
            <a:off x="3437146" y="3171567"/>
            <a:ext cx="63935" cy="328579"/>
          </a:xfrm>
          <a:custGeom>
            <a:avLst/>
            <a:gdLst>
              <a:gd name="connsiteX0" fmla="*/ 0 w 164757"/>
              <a:gd name="connsiteY0" fmla="*/ 304800 h 304800"/>
              <a:gd name="connsiteX1" fmla="*/ 164757 w 164757"/>
              <a:gd name="connsiteY1" fmla="*/ 263610 h 304800"/>
              <a:gd name="connsiteX2" fmla="*/ 164757 w 164757"/>
              <a:gd name="connsiteY2" fmla="*/ 0 h 304800"/>
              <a:gd name="connsiteX3" fmla="*/ 98854 w 164757"/>
              <a:gd name="connsiteY3" fmla="*/ 0 h 304800"/>
              <a:gd name="connsiteX4" fmla="*/ 98854 w 164757"/>
              <a:gd name="connsiteY4" fmla="*/ 288324 h 304800"/>
              <a:gd name="connsiteX0" fmla="*/ 3888 w 65903"/>
              <a:gd name="connsiteY0" fmla="*/ 270575 h 288324"/>
              <a:gd name="connsiteX1" fmla="*/ 65903 w 65903"/>
              <a:gd name="connsiteY1" fmla="*/ 263610 h 288324"/>
              <a:gd name="connsiteX2" fmla="*/ 65903 w 65903"/>
              <a:gd name="connsiteY2" fmla="*/ 0 h 288324"/>
              <a:gd name="connsiteX3" fmla="*/ 0 w 65903"/>
              <a:gd name="connsiteY3" fmla="*/ 0 h 288324"/>
              <a:gd name="connsiteX4" fmla="*/ 0 w 65903"/>
              <a:gd name="connsiteY4" fmla="*/ 288324 h 28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903" h="288324">
                <a:moveTo>
                  <a:pt x="3888" y="270575"/>
                </a:moveTo>
                <a:lnTo>
                  <a:pt x="65903" y="263610"/>
                </a:lnTo>
                <a:lnTo>
                  <a:pt x="65903" y="0"/>
                </a:lnTo>
                <a:lnTo>
                  <a:pt x="0" y="0"/>
                </a:lnTo>
                <a:lnTo>
                  <a:pt x="0" y="28832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218808" y="3162791"/>
            <a:ext cx="461319" cy="7414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6453" y="3461485"/>
            <a:ext cx="194034" cy="178046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69081" y="3319850"/>
            <a:ext cx="74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V="1">
            <a:off x="3789405" y="3476368"/>
            <a:ext cx="0" cy="8237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Gewitterblitz 5"/>
          <p:cNvSpPr/>
          <p:nvPr/>
        </p:nvSpPr>
        <p:spPr>
          <a:xfrm>
            <a:off x="5698749" y="3335856"/>
            <a:ext cx="481035" cy="490756"/>
          </a:xfrm>
          <a:prstGeom prst="lightningBolt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6179784" y="3517557"/>
            <a:ext cx="1603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Interrupt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8888506" y="1331259"/>
            <a:ext cx="2608729" cy="3915561"/>
            <a:chOff x="8888506" y="1331259"/>
            <a:chExt cx="2608729" cy="3915561"/>
          </a:xfrm>
        </p:grpSpPr>
        <p:cxnSp>
          <p:nvCxnSpPr>
            <p:cNvPr id="16" name="Gerade Verbindung mit Pfeil 15"/>
            <p:cNvCxnSpPr/>
            <p:nvPr/>
          </p:nvCxnSpPr>
          <p:spPr>
            <a:xfrm>
              <a:off x="8888506" y="1331259"/>
              <a:ext cx="0" cy="3915561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feld 16"/>
            <p:cNvSpPr txBox="1"/>
            <p:nvPr/>
          </p:nvSpPr>
          <p:spPr>
            <a:xfrm>
              <a:off x="9130553" y="1331259"/>
              <a:ext cx="2366682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void</a:t>
              </a:r>
              <a:r>
                <a:rPr lang="de-DE" sz="2400" dirty="0" smtClean="0"/>
                <a:t> </a:t>
              </a:r>
              <a:r>
                <a:rPr lang="de-DE" sz="2400" dirty="0" err="1" smtClean="0"/>
                <a:t>tickerOp</a:t>
              </a:r>
              <a:r>
                <a:rPr lang="de-DE" sz="2400" dirty="0" smtClean="0"/>
                <a:t>()</a:t>
              </a:r>
            </a:p>
            <a:p>
              <a:r>
                <a:rPr lang="de-DE" sz="2400" dirty="0" smtClean="0"/>
                <a:t>{</a:t>
              </a:r>
            </a:p>
            <a:p>
              <a:endParaRPr lang="de-DE" sz="2400" dirty="0"/>
            </a:p>
            <a:p>
              <a:r>
                <a:rPr lang="de-DE" sz="2400" dirty="0" smtClean="0"/>
                <a:t> //z.B. Blinken</a:t>
              </a:r>
            </a:p>
            <a:p>
              <a:endParaRPr lang="de-DE" sz="2400" dirty="0"/>
            </a:p>
            <a:p>
              <a:endParaRPr lang="de-DE" sz="2400" dirty="0" smtClean="0"/>
            </a:p>
            <a:p>
              <a:endParaRPr lang="de-DE" sz="2400" dirty="0"/>
            </a:p>
            <a:p>
              <a:endParaRPr lang="de-DE" sz="2400" dirty="0" smtClean="0"/>
            </a:p>
            <a:p>
              <a:endParaRPr lang="de-DE" sz="2400" dirty="0"/>
            </a:p>
            <a:p>
              <a:r>
                <a:rPr lang="de-DE" sz="2400" dirty="0" smtClean="0"/>
                <a:t>}</a:t>
              </a:r>
            </a:p>
          </p:txBody>
        </p:sp>
      </p:grp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78793"/>
      </p:ext>
    </p:extLst>
  </p:cSld>
  <p:clrMapOvr>
    <a:masterClrMapping/>
  </p:clrMapOvr>
  <p:transition spd="slow" advTm="10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7265" y="348006"/>
            <a:ext cx="2397211" cy="451064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MBED Ticker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5609968" y="2401654"/>
            <a:ext cx="2537254" cy="17071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13470" y="3361038"/>
            <a:ext cx="2067698" cy="189470"/>
          </a:xfrm>
          <a:custGeom>
            <a:avLst/>
            <a:gdLst>
              <a:gd name="connsiteX0" fmla="*/ 0 w 2067698"/>
              <a:gd name="connsiteY0" fmla="*/ 189470 h 189470"/>
              <a:gd name="connsiteX1" fmla="*/ 1351006 w 2067698"/>
              <a:gd name="connsiteY1" fmla="*/ 189470 h 189470"/>
              <a:gd name="connsiteX2" fmla="*/ 2067698 w 2067698"/>
              <a:gd name="connsiteY2" fmla="*/ 0 h 189470"/>
              <a:gd name="connsiteX3" fmla="*/ 2067698 w 2067698"/>
              <a:gd name="connsiteY3" fmla="*/ 0 h 18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7698" h="189470">
                <a:moveTo>
                  <a:pt x="0" y="189470"/>
                </a:moveTo>
                <a:lnTo>
                  <a:pt x="1351006" y="189470"/>
                </a:lnTo>
                <a:lnTo>
                  <a:pt x="2067698" y="0"/>
                </a:lnTo>
                <a:lnTo>
                  <a:pt x="2067698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>
            <a:off x="3789405" y="3558746"/>
            <a:ext cx="182056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1178" y="194731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ihandform 9"/>
          <p:cNvSpPr/>
          <p:nvPr/>
        </p:nvSpPr>
        <p:spPr>
          <a:xfrm>
            <a:off x="3336324" y="3171568"/>
            <a:ext cx="164757" cy="304800"/>
          </a:xfrm>
          <a:custGeom>
            <a:avLst/>
            <a:gdLst>
              <a:gd name="connsiteX0" fmla="*/ 0 w 164757"/>
              <a:gd name="connsiteY0" fmla="*/ 304800 h 304800"/>
              <a:gd name="connsiteX1" fmla="*/ 164757 w 164757"/>
              <a:gd name="connsiteY1" fmla="*/ 263610 h 304800"/>
              <a:gd name="connsiteX2" fmla="*/ 164757 w 164757"/>
              <a:gd name="connsiteY2" fmla="*/ 0 h 304800"/>
              <a:gd name="connsiteX3" fmla="*/ 98854 w 164757"/>
              <a:gd name="connsiteY3" fmla="*/ 0 h 304800"/>
              <a:gd name="connsiteX4" fmla="*/ 98854 w 164757"/>
              <a:gd name="connsiteY4" fmla="*/ 28832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57" h="304800">
                <a:moveTo>
                  <a:pt x="0" y="304800"/>
                </a:moveTo>
                <a:lnTo>
                  <a:pt x="164757" y="263610"/>
                </a:lnTo>
                <a:lnTo>
                  <a:pt x="164757" y="0"/>
                </a:lnTo>
                <a:lnTo>
                  <a:pt x="98854" y="0"/>
                </a:lnTo>
                <a:lnTo>
                  <a:pt x="98854" y="28832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220995" y="3097428"/>
            <a:ext cx="461319" cy="7414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6453" y="3461485"/>
            <a:ext cx="194034" cy="178046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69081" y="3319850"/>
            <a:ext cx="74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cxnSp>
        <p:nvCxnSpPr>
          <p:cNvPr id="15" name="Gerader Verbinder 14"/>
          <p:cNvCxnSpPr/>
          <p:nvPr/>
        </p:nvCxnSpPr>
        <p:spPr>
          <a:xfrm flipV="1">
            <a:off x="3789405" y="3476368"/>
            <a:ext cx="0" cy="8237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310396"/>
      </p:ext>
    </p:extLst>
  </p:cSld>
  <p:clrMapOvr>
    <a:masterClrMapping/>
  </p:clrMapOvr>
  <p:transition spd="slow" advTm="7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7265" y="348006"/>
            <a:ext cx="2397211" cy="451064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MBED Ticker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1748694" y="4382520"/>
            <a:ext cx="1022197" cy="864300"/>
          </a:xfrm>
          <a:prstGeom prst="wedgeRoundRectCallout">
            <a:avLst>
              <a:gd name="adj1" fmla="val 55757"/>
              <a:gd name="adj2" fmla="val -1314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Tick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609968" y="2401654"/>
            <a:ext cx="2537254" cy="17071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Mikrocontroller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Freihandform 3"/>
          <p:cNvSpPr/>
          <p:nvPr/>
        </p:nvSpPr>
        <p:spPr>
          <a:xfrm>
            <a:off x="1713469" y="3460289"/>
            <a:ext cx="2114845" cy="90220"/>
          </a:xfrm>
          <a:custGeom>
            <a:avLst/>
            <a:gdLst>
              <a:gd name="connsiteX0" fmla="*/ 0 w 2067698"/>
              <a:gd name="connsiteY0" fmla="*/ 189470 h 189470"/>
              <a:gd name="connsiteX1" fmla="*/ 1351006 w 2067698"/>
              <a:gd name="connsiteY1" fmla="*/ 189470 h 189470"/>
              <a:gd name="connsiteX2" fmla="*/ 2067698 w 2067698"/>
              <a:gd name="connsiteY2" fmla="*/ 0 h 189470"/>
              <a:gd name="connsiteX3" fmla="*/ 2067698 w 2067698"/>
              <a:gd name="connsiteY3" fmla="*/ 0 h 189470"/>
              <a:gd name="connsiteX0" fmla="*/ 0 w 2141312"/>
              <a:gd name="connsiteY0" fmla="*/ 190574 h 190574"/>
              <a:gd name="connsiteX1" fmla="*/ 1351006 w 2141312"/>
              <a:gd name="connsiteY1" fmla="*/ 190574 h 190574"/>
              <a:gd name="connsiteX2" fmla="*/ 2067698 w 2141312"/>
              <a:gd name="connsiteY2" fmla="*/ 1104 h 190574"/>
              <a:gd name="connsiteX3" fmla="*/ 2132703 w 2141312"/>
              <a:gd name="connsiteY3" fmla="*/ 118112 h 190574"/>
              <a:gd name="connsiteX0" fmla="*/ 0 w 2134445"/>
              <a:gd name="connsiteY0" fmla="*/ 94352 h 94352"/>
              <a:gd name="connsiteX1" fmla="*/ 1351006 w 2134445"/>
              <a:gd name="connsiteY1" fmla="*/ 94352 h 94352"/>
              <a:gd name="connsiteX2" fmla="*/ 2054698 w 2134445"/>
              <a:gd name="connsiteY2" fmla="*/ 17557 h 94352"/>
              <a:gd name="connsiteX3" fmla="*/ 2132703 w 2134445"/>
              <a:gd name="connsiteY3" fmla="*/ 21890 h 94352"/>
              <a:gd name="connsiteX0" fmla="*/ 0 w 2134445"/>
              <a:gd name="connsiteY0" fmla="*/ 100396 h 100396"/>
              <a:gd name="connsiteX1" fmla="*/ 1351006 w 2134445"/>
              <a:gd name="connsiteY1" fmla="*/ 100396 h 100396"/>
              <a:gd name="connsiteX2" fmla="*/ 2054698 w 2134445"/>
              <a:gd name="connsiteY2" fmla="*/ 10600 h 100396"/>
              <a:gd name="connsiteX3" fmla="*/ 2132703 w 2134445"/>
              <a:gd name="connsiteY3" fmla="*/ 27934 h 100396"/>
              <a:gd name="connsiteX0" fmla="*/ 0 w 2137037"/>
              <a:gd name="connsiteY0" fmla="*/ 92785 h 92785"/>
              <a:gd name="connsiteX1" fmla="*/ 1351006 w 2137037"/>
              <a:gd name="connsiteY1" fmla="*/ 92785 h 92785"/>
              <a:gd name="connsiteX2" fmla="*/ 2054698 w 2137037"/>
              <a:gd name="connsiteY2" fmla="*/ 2989 h 92785"/>
              <a:gd name="connsiteX3" fmla="*/ 2137037 w 2137037"/>
              <a:gd name="connsiteY3" fmla="*/ 41992 h 92785"/>
              <a:gd name="connsiteX0" fmla="*/ 0 w 2139045"/>
              <a:gd name="connsiteY0" fmla="*/ 82572 h 82572"/>
              <a:gd name="connsiteX1" fmla="*/ 1351006 w 2139045"/>
              <a:gd name="connsiteY1" fmla="*/ 82572 h 82572"/>
              <a:gd name="connsiteX2" fmla="*/ 2059031 w 2139045"/>
              <a:gd name="connsiteY2" fmla="*/ 5777 h 82572"/>
              <a:gd name="connsiteX3" fmla="*/ 2137037 w 2139045"/>
              <a:gd name="connsiteY3" fmla="*/ 31779 h 82572"/>
              <a:gd name="connsiteX0" fmla="*/ 0 w 2139045"/>
              <a:gd name="connsiteY0" fmla="*/ 97337 h 97337"/>
              <a:gd name="connsiteX1" fmla="*/ 1351006 w 2139045"/>
              <a:gd name="connsiteY1" fmla="*/ 97337 h 97337"/>
              <a:gd name="connsiteX2" fmla="*/ 2059031 w 2139045"/>
              <a:gd name="connsiteY2" fmla="*/ 20542 h 97337"/>
              <a:gd name="connsiteX3" fmla="*/ 2137037 w 2139045"/>
              <a:gd name="connsiteY3" fmla="*/ 20542 h 97337"/>
              <a:gd name="connsiteX0" fmla="*/ 0 w 2145705"/>
              <a:gd name="connsiteY0" fmla="*/ 82572 h 82572"/>
              <a:gd name="connsiteX1" fmla="*/ 1351006 w 2145705"/>
              <a:gd name="connsiteY1" fmla="*/ 82572 h 82572"/>
              <a:gd name="connsiteX2" fmla="*/ 2059031 w 2145705"/>
              <a:gd name="connsiteY2" fmla="*/ 5777 h 82572"/>
              <a:gd name="connsiteX3" fmla="*/ 2145705 w 2145705"/>
              <a:gd name="connsiteY3" fmla="*/ 31779 h 82572"/>
              <a:gd name="connsiteX0" fmla="*/ 0 w 2145705"/>
              <a:gd name="connsiteY0" fmla="*/ 90220 h 90220"/>
              <a:gd name="connsiteX1" fmla="*/ 1351006 w 2145705"/>
              <a:gd name="connsiteY1" fmla="*/ 90220 h 90220"/>
              <a:gd name="connsiteX2" fmla="*/ 2059031 w 2145705"/>
              <a:gd name="connsiteY2" fmla="*/ 13425 h 90220"/>
              <a:gd name="connsiteX3" fmla="*/ 2078474 w 2145705"/>
              <a:gd name="connsiteY3" fmla="*/ 2297 h 90220"/>
              <a:gd name="connsiteX4" fmla="*/ 2145705 w 2145705"/>
              <a:gd name="connsiteY4" fmla="*/ 39427 h 90220"/>
              <a:gd name="connsiteX0" fmla="*/ 0 w 2114845"/>
              <a:gd name="connsiteY0" fmla="*/ 90220 h 90220"/>
              <a:gd name="connsiteX1" fmla="*/ 1351006 w 2114845"/>
              <a:gd name="connsiteY1" fmla="*/ 90220 h 90220"/>
              <a:gd name="connsiteX2" fmla="*/ 2059031 w 2114845"/>
              <a:gd name="connsiteY2" fmla="*/ 13425 h 90220"/>
              <a:gd name="connsiteX3" fmla="*/ 2078474 w 2114845"/>
              <a:gd name="connsiteY3" fmla="*/ 2297 h 90220"/>
              <a:gd name="connsiteX4" fmla="*/ 2106702 w 2114845"/>
              <a:gd name="connsiteY4" fmla="*/ 4757 h 90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4845" h="90220">
                <a:moveTo>
                  <a:pt x="0" y="90220"/>
                </a:moveTo>
                <a:lnTo>
                  <a:pt x="1351006" y="90220"/>
                </a:lnTo>
                <a:cubicBezTo>
                  <a:pt x="1589903" y="27063"/>
                  <a:pt x="1937786" y="28079"/>
                  <a:pt x="2059031" y="13425"/>
                </a:cubicBezTo>
                <a:cubicBezTo>
                  <a:pt x="2180276" y="-1229"/>
                  <a:pt x="2064028" y="-2037"/>
                  <a:pt x="2078474" y="2297"/>
                </a:cubicBezTo>
                <a:cubicBezTo>
                  <a:pt x="2092920" y="6631"/>
                  <a:pt x="2105609" y="-1431"/>
                  <a:pt x="2106702" y="4757"/>
                </a:cubicBez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>
            <a:off x="3789405" y="3558746"/>
            <a:ext cx="1820563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1178" y="199498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ihandform 9"/>
          <p:cNvSpPr/>
          <p:nvPr/>
        </p:nvSpPr>
        <p:spPr>
          <a:xfrm>
            <a:off x="3437146" y="3171567"/>
            <a:ext cx="63935" cy="328579"/>
          </a:xfrm>
          <a:custGeom>
            <a:avLst/>
            <a:gdLst>
              <a:gd name="connsiteX0" fmla="*/ 0 w 164757"/>
              <a:gd name="connsiteY0" fmla="*/ 304800 h 304800"/>
              <a:gd name="connsiteX1" fmla="*/ 164757 w 164757"/>
              <a:gd name="connsiteY1" fmla="*/ 263610 h 304800"/>
              <a:gd name="connsiteX2" fmla="*/ 164757 w 164757"/>
              <a:gd name="connsiteY2" fmla="*/ 0 h 304800"/>
              <a:gd name="connsiteX3" fmla="*/ 98854 w 164757"/>
              <a:gd name="connsiteY3" fmla="*/ 0 h 304800"/>
              <a:gd name="connsiteX4" fmla="*/ 98854 w 164757"/>
              <a:gd name="connsiteY4" fmla="*/ 288324 h 304800"/>
              <a:gd name="connsiteX0" fmla="*/ 3888 w 65903"/>
              <a:gd name="connsiteY0" fmla="*/ 270575 h 288324"/>
              <a:gd name="connsiteX1" fmla="*/ 65903 w 65903"/>
              <a:gd name="connsiteY1" fmla="*/ 263610 h 288324"/>
              <a:gd name="connsiteX2" fmla="*/ 65903 w 65903"/>
              <a:gd name="connsiteY2" fmla="*/ 0 h 288324"/>
              <a:gd name="connsiteX3" fmla="*/ 0 w 65903"/>
              <a:gd name="connsiteY3" fmla="*/ 0 h 288324"/>
              <a:gd name="connsiteX4" fmla="*/ 0 w 65903"/>
              <a:gd name="connsiteY4" fmla="*/ 288324 h 28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903" h="288324">
                <a:moveTo>
                  <a:pt x="3888" y="270575"/>
                </a:moveTo>
                <a:lnTo>
                  <a:pt x="65903" y="263610"/>
                </a:lnTo>
                <a:lnTo>
                  <a:pt x="65903" y="0"/>
                </a:lnTo>
                <a:lnTo>
                  <a:pt x="0" y="0"/>
                </a:lnTo>
                <a:lnTo>
                  <a:pt x="0" y="28832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218808" y="3162791"/>
            <a:ext cx="461319" cy="7414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6453" y="3461485"/>
            <a:ext cx="194034" cy="178046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69081" y="3319850"/>
            <a:ext cx="74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V="1">
            <a:off x="3789405" y="3476368"/>
            <a:ext cx="0" cy="8237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Gewitterblitz 5"/>
          <p:cNvSpPr/>
          <p:nvPr/>
        </p:nvSpPr>
        <p:spPr>
          <a:xfrm>
            <a:off x="5698749" y="3335856"/>
            <a:ext cx="481035" cy="490756"/>
          </a:xfrm>
          <a:prstGeom prst="lightningBolt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6179784" y="3517557"/>
            <a:ext cx="1603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Interrupt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8888506" y="1331259"/>
            <a:ext cx="2608729" cy="3915561"/>
            <a:chOff x="8888506" y="1331259"/>
            <a:chExt cx="2608729" cy="3915561"/>
          </a:xfrm>
        </p:grpSpPr>
        <p:cxnSp>
          <p:nvCxnSpPr>
            <p:cNvPr id="16" name="Gerade Verbindung mit Pfeil 15"/>
            <p:cNvCxnSpPr/>
            <p:nvPr/>
          </p:nvCxnSpPr>
          <p:spPr>
            <a:xfrm>
              <a:off x="8888506" y="1331259"/>
              <a:ext cx="0" cy="3915561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feld 16"/>
            <p:cNvSpPr txBox="1"/>
            <p:nvPr/>
          </p:nvSpPr>
          <p:spPr>
            <a:xfrm>
              <a:off x="9130553" y="1331259"/>
              <a:ext cx="2366682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void</a:t>
              </a:r>
              <a:r>
                <a:rPr lang="de-DE" sz="2400" dirty="0" smtClean="0"/>
                <a:t> </a:t>
              </a:r>
              <a:r>
                <a:rPr lang="de-DE" sz="2400" dirty="0" err="1" smtClean="0"/>
                <a:t>tickerOp</a:t>
              </a:r>
              <a:r>
                <a:rPr lang="de-DE" sz="2400" dirty="0" smtClean="0"/>
                <a:t>()</a:t>
              </a:r>
            </a:p>
            <a:p>
              <a:r>
                <a:rPr lang="de-DE" sz="2400" dirty="0" smtClean="0"/>
                <a:t>{</a:t>
              </a:r>
            </a:p>
            <a:p>
              <a:endParaRPr lang="de-DE" sz="2400" dirty="0"/>
            </a:p>
            <a:p>
              <a:r>
                <a:rPr lang="de-DE" sz="2400" dirty="0" smtClean="0"/>
                <a:t> //z.B. Blinken</a:t>
              </a:r>
            </a:p>
            <a:p>
              <a:endParaRPr lang="de-DE" sz="2400" dirty="0"/>
            </a:p>
            <a:p>
              <a:endParaRPr lang="de-DE" sz="2400" dirty="0" smtClean="0"/>
            </a:p>
            <a:p>
              <a:endParaRPr lang="de-DE" sz="2400" dirty="0"/>
            </a:p>
            <a:p>
              <a:endParaRPr lang="de-DE" sz="2400" dirty="0" smtClean="0"/>
            </a:p>
            <a:p>
              <a:endParaRPr lang="de-DE" sz="2400" dirty="0"/>
            </a:p>
            <a:p>
              <a:r>
                <a:rPr lang="de-DE" sz="2400" dirty="0" smtClean="0"/>
                <a:t>}</a:t>
              </a:r>
            </a:p>
          </p:txBody>
        </p:sp>
      </p:grp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954519"/>
      </p:ext>
    </p:extLst>
  </p:cSld>
  <p:clrMapOvr>
    <a:masterClrMapping/>
  </p:clrMapOvr>
  <p:transition spd="slow" advTm="175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222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</Words>
  <Application>Microsoft Office PowerPoint</Application>
  <PresentationFormat>Breitbild</PresentationFormat>
  <Paragraphs>196</Paragraphs>
  <Slides>17</Slides>
  <Notes>0</Notes>
  <HiddenSlides>0</HiddenSlides>
  <MMClips>17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Der MBED Ticker</vt:lpstr>
      <vt:lpstr>Der MBED Ticker</vt:lpstr>
      <vt:lpstr>Der MBED Ticker</vt:lpstr>
      <vt:lpstr>Der MBED Ticker</vt:lpstr>
      <vt:lpstr>Der MBED Ticker</vt:lpstr>
      <vt:lpstr>Der MBED Ticker</vt:lpstr>
      <vt:lpstr>Der MBED Ticker</vt:lpstr>
      <vt:lpstr>Der MBED Ticker</vt:lpstr>
      <vt:lpstr>Der MBED Ticker</vt:lpstr>
      <vt:lpstr>Der MBED Ticker</vt:lpstr>
      <vt:lpstr>Der MBED Ticker</vt:lpstr>
      <vt:lpstr>Der MBED Ticker</vt:lpstr>
      <vt:lpstr>Der MBED Ticker</vt:lpstr>
      <vt:lpstr>Der MBED Ticker</vt:lpstr>
      <vt:lpstr>Der MBED Ticker</vt:lpstr>
      <vt:lpstr>Der MBED Ticker</vt:lpstr>
      <vt:lpstr>Der MBED Ticker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Timer</dc:title>
  <dc:creator>Jörg Sturm</dc:creator>
  <cp:lastModifiedBy>Jörg Sturm</cp:lastModifiedBy>
  <cp:revision>98</cp:revision>
  <dcterms:created xsi:type="dcterms:W3CDTF">2020-04-14T15:29:24Z</dcterms:created>
  <dcterms:modified xsi:type="dcterms:W3CDTF">2020-08-10T17:34:48Z</dcterms:modified>
</cp:coreProperties>
</file>