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napToObjects="1">
      <p:cViewPr>
        <p:scale>
          <a:sx n="87" d="100"/>
          <a:sy n="87" d="100"/>
        </p:scale>
        <p:origin x="618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78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72A47-D8E7-4708-A218-E95F45C843B7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99CBC-5243-4EE6-8E2D-6E1F45C81F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26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D24D-F7AD-4672-8093-387C9A86EF22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9B3BA-A246-4728-806B-126A6412B0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835" cy="365760"/>
          </a:xfrm>
        </p:spPr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5434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835" cy="365760"/>
          </a:xfrm>
        </p:spPr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1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6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4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9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9A2C-825F-4961-A8B9-9611E97E80FE}" type="datetimeFigureOut">
              <a:rPr lang="en-US" smtClean="0"/>
              <a:t>8/13/2020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1.gif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1.gif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5270" cy="2388870"/>
          </a:xfr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60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60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6000" dirty="0">
              <a:latin typeface="NanumGothic" charset="0"/>
              <a:ea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5270" cy="1656715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dirty="0" smtClean="0">
                <a:latin typeface="NanumGothic" charset="0"/>
                <a:ea typeface="Arial" charset="0"/>
              </a:rPr>
              <a:t>Die Welt </a:t>
            </a:r>
            <a:r>
              <a:rPr lang="en-US" altLang="ko-KR" dirty="0" err="1" smtClean="0">
                <a:latin typeface="NanumGothic" charset="0"/>
                <a:ea typeface="Arial" charset="0"/>
              </a:rPr>
              <a:t>ist</a:t>
            </a:r>
            <a:r>
              <a:rPr lang="en-US" altLang="ko-KR" dirty="0" smtClean="0">
                <a:latin typeface="NanumGothic" charset="0"/>
                <a:ea typeface="Arial" charset="0"/>
              </a:rPr>
              <a:t> analog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0" y="3749040"/>
            <a:ext cx="1924685" cy="282194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1" y="3339985"/>
            <a:ext cx="2222328" cy="313257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4242435" y="4243705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Hallo, ich bin Mik, Dein 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5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6549802" y="2137024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5725667" y="216946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6525768" y="1430688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8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525230" y="691107"/>
            <a:ext cx="5086350" cy="3495517"/>
            <a:chOff x="3314700" y="1764912"/>
            <a:chExt cx="5086350" cy="3495517"/>
          </a:xfrm>
        </p:grpSpPr>
        <p:sp>
          <p:nvSpPr>
            <p:cNvPr id="18" name="Textfeld 17"/>
            <p:cNvSpPr txBox="1"/>
            <p:nvPr/>
          </p:nvSpPr>
          <p:spPr>
            <a:xfrm>
              <a:off x="4088884" y="1992717"/>
              <a:ext cx="19785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Temperatur</a:t>
              </a:r>
              <a:endParaRPr lang="de-DE" sz="24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088883" y="3379708"/>
              <a:ext cx="1702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S</a:t>
              </a:r>
              <a:r>
                <a:rPr lang="de-DE" sz="2400" dirty="0" smtClean="0"/>
                <a:t>pannung</a:t>
              </a:r>
              <a:endParaRPr lang="de-DE" sz="2400" dirty="0"/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7562851" y="1850658"/>
              <a:ext cx="685800" cy="654136"/>
              <a:chOff x="6629401" y="764442"/>
              <a:chExt cx="685800" cy="654136"/>
            </a:xfrm>
          </p:grpSpPr>
          <p:sp>
            <p:nvSpPr>
              <p:cNvPr id="29" name="Rechteck 28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r Verbinder 29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33" name="Pfeil nach rechts 32"/>
            <p:cNvSpPr/>
            <p:nvPr/>
          </p:nvSpPr>
          <p:spPr>
            <a:xfrm>
              <a:off x="6619875" y="1839141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5" name="Gruppieren 34"/>
            <p:cNvGrpSpPr/>
            <p:nvPr/>
          </p:nvGrpSpPr>
          <p:grpSpPr>
            <a:xfrm>
              <a:off x="7562851" y="3320171"/>
              <a:ext cx="685800" cy="654136"/>
              <a:chOff x="6629401" y="764442"/>
              <a:chExt cx="685800" cy="654136"/>
            </a:xfrm>
          </p:grpSpPr>
          <p:sp>
            <p:nvSpPr>
              <p:cNvPr id="36" name="Rechteck 35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7" name="Gerader Verbinder 36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feld 37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40" name="Pfeil nach rechts 39"/>
            <p:cNvSpPr/>
            <p:nvPr/>
          </p:nvSpPr>
          <p:spPr>
            <a:xfrm>
              <a:off x="6619875" y="3308654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7515226" y="489109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3314700" y="1764912"/>
              <a:ext cx="5086350" cy="3495517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2" name="Gerade Verbindung mit Pfeil 51"/>
            <p:cNvCxnSpPr/>
            <p:nvPr/>
          </p:nvCxnSpPr>
          <p:spPr>
            <a:xfrm flipV="1">
              <a:off x="4257675" y="1992717"/>
              <a:ext cx="0" cy="27983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53"/>
            <p:cNvCxnSpPr/>
            <p:nvPr/>
          </p:nvCxnSpPr>
          <p:spPr>
            <a:xfrm>
              <a:off x="4151870" y="4706277"/>
              <a:ext cx="388723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3603111" y="1864493"/>
              <a:ext cx="7704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Zahl</a:t>
              </a:r>
              <a:endParaRPr lang="de-DE" dirty="0"/>
            </a:p>
          </p:txBody>
        </p:sp>
        <p:cxnSp>
          <p:nvCxnSpPr>
            <p:cNvPr id="58" name="Gewinkelte Verbindung 57"/>
            <p:cNvCxnSpPr/>
            <p:nvPr/>
          </p:nvCxnSpPr>
          <p:spPr>
            <a:xfrm flipV="1">
              <a:off x="4257675" y="428625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winkelte Verbindung 58"/>
            <p:cNvCxnSpPr/>
            <p:nvPr/>
          </p:nvCxnSpPr>
          <p:spPr>
            <a:xfrm flipV="1">
              <a:off x="4719637" y="3866488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winkelte Verbindung 59"/>
            <p:cNvCxnSpPr/>
            <p:nvPr/>
          </p:nvCxnSpPr>
          <p:spPr>
            <a:xfrm flipV="1">
              <a:off x="5176044" y="344959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winkelte Verbindung 60"/>
            <p:cNvCxnSpPr/>
            <p:nvPr/>
          </p:nvCxnSpPr>
          <p:spPr>
            <a:xfrm flipV="1">
              <a:off x="5629277" y="3029563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winkelte Verbindung 61"/>
            <p:cNvCxnSpPr/>
            <p:nvPr/>
          </p:nvCxnSpPr>
          <p:spPr>
            <a:xfrm flipV="1">
              <a:off x="6082510" y="2609536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winkelte Verbindung 62"/>
            <p:cNvCxnSpPr/>
            <p:nvPr/>
          </p:nvCxnSpPr>
          <p:spPr>
            <a:xfrm flipV="1">
              <a:off x="6543675" y="2189509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63"/>
            <p:cNvSpPr txBox="1"/>
            <p:nvPr/>
          </p:nvSpPr>
          <p:spPr>
            <a:xfrm>
              <a:off x="3837174" y="4511531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3813413" y="412144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1</a:t>
              </a:r>
              <a:endParaRPr lang="de-DE" dirty="0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817797" y="3635910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3817797" y="322521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3</a:t>
              </a:r>
              <a:endParaRPr lang="de-DE" dirty="0"/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3810001" y="2760289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4</a:t>
              </a:r>
              <a:endParaRPr lang="de-DE" dirty="0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798044" y="235819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5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4065772" y="476859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6978591" y="4716358"/>
              <a:ext cx="1344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Temperatur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4879923" y="4746803"/>
              <a:ext cx="535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23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75" name="Gerade Verbindung mit Pfeil 74"/>
            <p:cNvCxnSpPr/>
            <p:nvPr/>
          </p:nvCxnSpPr>
          <p:spPr>
            <a:xfrm flipV="1">
              <a:off x="5127281" y="3856408"/>
              <a:ext cx="0" cy="82865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/>
            <p:cNvCxnSpPr/>
            <p:nvPr/>
          </p:nvCxnSpPr>
          <p:spPr>
            <a:xfrm flipH="1" flipV="1">
              <a:off x="4243513" y="3869617"/>
              <a:ext cx="883768" cy="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7235602" y="2457163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7463989" y="2335525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7362825" y="2552215"/>
            <a:ext cx="36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8010525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839196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8750561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912203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9503162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988460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0243198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1061467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724" y="1860826"/>
            <a:ext cx="1924685" cy="282194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5418421" y="3096250"/>
            <a:ext cx="4498758" cy="967869"/>
          </a:xfrm>
          <a:prstGeom prst="wedgeRectCallout">
            <a:avLst>
              <a:gd name="adj1" fmla="val -59600"/>
              <a:gd name="adj2" fmla="val -49091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Die Treppe hat 2</a:t>
            </a:r>
            <a:r>
              <a:rPr lang="de-DE" altLang="ko-KR" sz="2400" baseline="300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8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 = 256 Stufen</a:t>
            </a:r>
          </a:p>
        </p:txBody>
      </p:sp>
    </p:spTree>
    <p:extLst>
      <p:ext uri="{BB962C8B-B14F-4D97-AF65-F5344CB8AC3E}">
        <p14:creationId xmlns:p14="http://schemas.microsoft.com/office/powerpoint/2010/main" val="76466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29" y="2288850"/>
            <a:ext cx="1924685" cy="282194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4474381" y="3699820"/>
            <a:ext cx="4498758" cy="967869"/>
          </a:xfrm>
          <a:prstGeom prst="wedgeRectCallout">
            <a:avLst>
              <a:gd name="adj1" fmla="val -59600"/>
              <a:gd name="adj2" fmla="val -49091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Wie erfolgt die Wandlung (Abbildung)?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9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8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146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29" y="2288850"/>
            <a:ext cx="1924685" cy="282194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4474381" y="3699820"/>
            <a:ext cx="4498758" cy="967869"/>
          </a:xfrm>
          <a:prstGeom prst="wedgeRectCallout">
            <a:avLst>
              <a:gd name="adj1" fmla="val -59600"/>
              <a:gd name="adj2" fmla="val -49091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Beispiel: Drehknopf (</a:t>
            </a:r>
            <a:r>
              <a:rPr lang="de-DE" altLang="ko-KR" sz="2400" dirty="0" err="1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Poti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) an PA_0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9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8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7602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129" y="2288850"/>
            <a:ext cx="1924685" cy="282194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4474381" y="3699820"/>
            <a:ext cx="5264530" cy="1410970"/>
          </a:xfrm>
          <a:prstGeom prst="wedgeRectCallout">
            <a:avLst>
              <a:gd name="adj1" fmla="val -59600"/>
              <a:gd name="adj2" fmla="val -49091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Mit dem Drehknopf (</a:t>
            </a:r>
            <a:r>
              <a:rPr lang="de-DE" altLang="ko-KR" sz="2400" dirty="0" err="1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Poti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) wurde eine Spannung </a:t>
            </a:r>
            <a:r>
              <a:rPr lang="de-DE" altLang="ko-KR" sz="2400" dirty="0" err="1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Ue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=1,5V eingestellt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9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8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289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4089113" y="4547262"/>
            <a:ext cx="4911667" cy="1247610"/>
          </a:xfrm>
          <a:prstGeom prst="wedgeRectCallout">
            <a:avLst>
              <a:gd name="adj1" fmla="val -29724"/>
              <a:gd name="adj2" fmla="val -7185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Der AD-Wandler hat 12Bit und einen Eingangsbereich von 0..3,3V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9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8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92" y="1407501"/>
            <a:ext cx="1924685" cy="2821940"/>
          </a:xfrm>
          <a:prstGeom prst="rect">
            <a:avLst/>
          </a:prstGeom>
          <a:noFill/>
        </p:spPr>
      </p:pic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081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019550" y="5218743"/>
            <a:ext cx="4911667" cy="1247610"/>
          </a:xfrm>
          <a:prstGeom prst="wedgeRectCallout">
            <a:avLst>
              <a:gd name="adj1" fmla="val -29724"/>
              <a:gd name="adj2" fmla="val -7185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Größte Eingangsspannung ergibt größte Zahl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79" y="2407720"/>
            <a:ext cx="1924685" cy="2821940"/>
          </a:xfrm>
          <a:prstGeom prst="rect">
            <a:avLst/>
          </a:prstGeom>
          <a:noFill/>
        </p:spPr>
      </p:pic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019550" y="5218743"/>
            <a:ext cx="4911667" cy="1247610"/>
          </a:xfrm>
          <a:prstGeom prst="wedgeRectCallout">
            <a:avLst>
              <a:gd name="adj1" fmla="val -29724"/>
              <a:gd name="adj2" fmla="val -7185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Kleinste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 Eingangsspannung ergibt kleinste Zahl = 0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79" y="2407720"/>
            <a:ext cx="1924685" cy="2821940"/>
          </a:xfrm>
          <a:prstGeom prst="rect">
            <a:avLst/>
          </a:prstGeom>
          <a:noFill/>
        </p:spPr>
      </p:pic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1"/>
          </p:cNvCxnSpPr>
          <p:nvPr/>
        </p:nvCxnSpPr>
        <p:spPr>
          <a:xfrm flipH="1">
            <a:off x="1743700" y="2478305"/>
            <a:ext cx="1004631" cy="7826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0V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0</a:t>
            </a:r>
            <a:endParaRPr lang="de-DE" dirty="0"/>
          </a:p>
        </p:txBody>
      </p:sp>
      <p:cxnSp>
        <p:nvCxnSpPr>
          <p:cNvPr id="38" name="Gerade Verbindung mit Pfeil 37"/>
          <p:cNvCxnSpPr>
            <a:endCxn id="37" idx="0"/>
          </p:cNvCxnSpPr>
          <p:nvPr/>
        </p:nvCxnSpPr>
        <p:spPr>
          <a:xfrm>
            <a:off x="3549428" y="1454227"/>
            <a:ext cx="764335" cy="17908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93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019550" y="5218743"/>
            <a:ext cx="4911667" cy="1247610"/>
          </a:xfrm>
          <a:prstGeom prst="wedgeRectCallout">
            <a:avLst>
              <a:gd name="adj1" fmla="val -29724"/>
              <a:gd name="adj2" fmla="val -7185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Andere Werte können mittels Dreisatz ermittelt werden.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79" y="2407720"/>
            <a:ext cx="1924685" cy="2821940"/>
          </a:xfrm>
          <a:prstGeom prst="rect">
            <a:avLst/>
          </a:prstGeom>
          <a:noFill/>
        </p:spPr>
      </p:pic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336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169462" y="3440831"/>
            <a:ext cx="4911667" cy="1590233"/>
          </a:xfrm>
          <a:prstGeom prst="wedgeRectCallout">
            <a:avLst>
              <a:gd name="adj1" fmla="val -57761"/>
              <a:gd name="adj2" fmla="val 3145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Welche „analoge Auflösung“ hat der AD-Wandler?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3648658" y="4523232"/>
            <a:ext cx="3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757826" y="4384733"/>
            <a:ext cx="1526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3,3V/4095 </a:t>
            </a:r>
            <a:br>
              <a:rPr lang="de-DE" dirty="0" smtClean="0"/>
            </a:br>
            <a:r>
              <a:rPr lang="de-DE" dirty="0" smtClean="0"/>
              <a:t>= 0,806 mV </a:t>
            </a:r>
            <a:endParaRPr lang="de-DE" dirty="0"/>
          </a:p>
        </p:txBody>
      </p:sp>
      <p:cxnSp>
        <p:nvCxnSpPr>
          <p:cNvPr id="48" name="Gerade Verbindung mit Pfeil 47"/>
          <p:cNvCxnSpPr>
            <a:stCxn id="46" idx="1"/>
            <a:endCxn id="47" idx="3"/>
          </p:cNvCxnSpPr>
          <p:nvPr/>
        </p:nvCxnSpPr>
        <p:spPr>
          <a:xfrm flipH="1">
            <a:off x="2284752" y="4707898"/>
            <a:ext cx="136390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74" y="3648710"/>
            <a:ext cx="1924685" cy="2821940"/>
          </a:xfrm>
          <a:prstGeom prst="rect">
            <a:avLst/>
          </a:prstGeom>
          <a:noFill/>
        </p:spPr>
      </p:pic>
      <p:sp>
        <p:nvSpPr>
          <p:cNvPr id="14" name="Rechteck 13"/>
          <p:cNvSpPr/>
          <p:nvPr/>
        </p:nvSpPr>
        <p:spPr>
          <a:xfrm>
            <a:off x="757826" y="4377491"/>
            <a:ext cx="3282972" cy="76738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78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169462" y="3440831"/>
            <a:ext cx="4911667" cy="1267068"/>
          </a:xfrm>
          <a:prstGeom prst="wedgeRectCallout">
            <a:avLst>
              <a:gd name="adj1" fmla="val -57761"/>
              <a:gd name="adj2" fmla="val 3145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Wie genau kann gemessen werden?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+- halbe analoge Auflösung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3648658" y="4523232"/>
            <a:ext cx="3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757826" y="4384733"/>
            <a:ext cx="1526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3,3V/4095 </a:t>
            </a:r>
            <a:br>
              <a:rPr lang="de-DE" dirty="0" smtClean="0"/>
            </a:br>
            <a:r>
              <a:rPr lang="de-DE" dirty="0" smtClean="0"/>
              <a:t>= 0,806 mV </a:t>
            </a:r>
            <a:endParaRPr lang="de-DE" dirty="0"/>
          </a:p>
        </p:txBody>
      </p:sp>
      <p:cxnSp>
        <p:nvCxnSpPr>
          <p:cNvPr id="48" name="Gerade Verbindung mit Pfeil 47"/>
          <p:cNvCxnSpPr>
            <a:stCxn id="46" idx="1"/>
            <a:endCxn id="47" idx="3"/>
          </p:cNvCxnSpPr>
          <p:nvPr/>
        </p:nvCxnSpPr>
        <p:spPr>
          <a:xfrm flipH="1">
            <a:off x="2284752" y="4707898"/>
            <a:ext cx="136390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74" y="3648710"/>
            <a:ext cx="1924685" cy="2821940"/>
          </a:xfrm>
          <a:prstGeom prst="rect">
            <a:avLst/>
          </a:prstGeom>
          <a:noFill/>
        </p:spPr>
      </p:pic>
      <p:sp>
        <p:nvSpPr>
          <p:cNvPr id="14" name="Rechteck 13"/>
          <p:cNvSpPr/>
          <p:nvPr/>
        </p:nvSpPr>
        <p:spPr>
          <a:xfrm>
            <a:off x="796887" y="5149816"/>
            <a:ext cx="3282972" cy="76738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724876" y="5318403"/>
            <a:ext cx="3426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+- 0,806 mV/2 = +- 0,403mV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21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7158672" y="787384"/>
            <a:ext cx="4396105" cy="1563370"/>
          </a:xfrm>
          <a:prstGeom prst="wedgeRectCallout">
            <a:avLst>
              <a:gd name="adj1" fmla="val -41475"/>
              <a:gd name="adj2" fmla="val 9203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Kennzeichen analoger Größen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: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Sie können beliebige Werte annehmen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765331" cy="651817"/>
            <a:chOff x="260179" y="738059"/>
            <a:chExt cx="4790960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400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5660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768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29" y="3052616"/>
            <a:ext cx="1924685" cy="2821940"/>
          </a:xfrm>
          <a:prstGeom prst="rect">
            <a:avLst/>
          </a:prstGeom>
          <a:noFill/>
        </p:spPr>
      </p:pic>
      <p:sp>
        <p:nvSpPr>
          <p:cNvPr id="21" name="Textfeld 20"/>
          <p:cNvSpPr txBox="1"/>
          <p:nvPr/>
        </p:nvSpPr>
        <p:spPr>
          <a:xfrm>
            <a:off x="4088883" y="3379708"/>
            <a:ext cx="1768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1" y="4975344"/>
            <a:ext cx="27024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4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169462" y="3440831"/>
            <a:ext cx="4911667" cy="1267068"/>
          </a:xfrm>
          <a:prstGeom prst="wedgeRectCallout">
            <a:avLst>
              <a:gd name="adj1" fmla="val -57761"/>
              <a:gd name="adj2" fmla="val 3145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Wie genau kann gemessen werden?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+- halbe analoge Auflösung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3648658" y="4523232"/>
            <a:ext cx="39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47" name="Textfeld 46"/>
          <p:cNvSpPr txBox="1"/>
          <p:nvPr/>
        </p:nvSpPr>
        <p:spPr>
          <a:xfrm>
            <a:off x="757826" y="4384733"/>
            <a:ext cx="1526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3,3V/4095 </a:t>
            </a:r>
            <a:br>
              <a:rPr lang="de-DE" dirty="0" smtClean="0"/>
            </a:br>
            <a:r>
              <a:rPr lang="de-DE" dirty="0" smtClean="0"/>
              <a:t>= 0,806 mV </a:t>
            </a:r>
            <a:endParaRPr lang="de-DE" dirty="0"/>
          </a:p>
        </p:txBody>
      </p:sp>
      <p:cxnSp>
        <p:nvCxnSpPr>
          <p:cNvPr id="48" name="Gerade Verbindung mit Pfeil 47"/>
          <p:cNvCxnSpPr>
            <a:stCxn id="46" idx="1"/>
            <a:endCxn id="47" idx="3"/>
          </p:cNvCxnSpPr>
          <p:nvPr/>
        </p:nvCxnSpPr>
        <p:spPr>
          <a:xfrm flipH="1">
            <a:off x="2284752" y="4707898"/>
            <a:ext cx="136390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674" y="3648710"/>
            <a:ext cx="1924685" cy="2821940"/>
          </a:xfrm>
          <a:prstGeom prst="rect">
            <a:avLst/>
          </a:prstGeom>
          <a:noFill/>
        </p:spPr>
      </p:pic>
      <p:sp>
        <p:nvSpPr>
          <p:cNvPr id="14" name="Rechteck 13"/>
          <p:cNvSpPr/>
          <p:nvPr/>
        </p:nvSpPr>
        <p:spPr>
          <a:xfrm>
            <a:off x="796887" y="5149816"/>
            <a:ext cx="3282972" cy="76738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724876" y="5318403"/>
            <a:ext cx="3426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+- 0,806 mV/2 = +- 0,403mV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331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5255002" y="4770304"/>
            <a:ext cx="4911667" cy="1784732"/>
          </a:xfrm>
          <a:prstGeom prst="wedgeRectCallout">
            <a:avLst>
              <a:gd name="adj1" fmla="val -64939"/>
              <a:gd name="adj2" fmla="val -294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MBED </a:t>
            </a:r>
            <a:r>
              <a:rPr lang="de-DE" altLang="ko-KR" sz="2400" dirty="0" err="1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AnalogIn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 </a:t>
            </a:r>
            <a:r>
              <a:rPr lang="de-DE" altLang="ko-KR" sz="2400" dirty="0" err="1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poti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(PA_0);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..</a:t>
            </a:r>
          </a:p>
          <a:p>
            <a:pPr algn="ctr"/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 </a:t>
            </a:r>
            <a:r>
              <a:rPr lang="de-DE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float</a:t>
            </a:r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 in=</a:t>
            </a:r>
            <a:r>
              <a:rPr lang="de-DE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poti</a:t>
            </a:r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;</a:t>
            </a:r>
          </a:p>
          <a:p>
            <a:pPr algn="ctr"/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        </a:t>
            </a:r>
            <a:r>
              <a:rPr lang="de-DE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mylcd.printf</a:t>
            </a:r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("%</a:t>
            </a:r>
            <a:r>
              <a:rPr lang="de-DE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f",in</a:t>
            </a:r>
            <a:r>
              <a:rPr lang="de-DE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); </a:t>
            </a:r>
            <a:endParaRPr lang="de-DE" altLang="ko-KR" sz="2400" dirty="0" smtClean="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  <p:pic>
        <p:nvPicPr>
          <p:cNvPr id="51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55" y="4384509"/>
            <a:ext cx="1641742" cy="2314182"/>
          </a:xfrm>
          <a:prstGeom prst="rect">
            <a:avLst/>
          </a:prstGeom>
          <a:noFill/>
        </p:spPr>
      </p:pic>
      <p:sp>
        <p:nvSpPr>
          <p:cNvPr id="52" name="Textfeld 51"/>
          <p:cNvSpPr txBox="1"/>
          <p:nvPr/>
        </p:nvSpPr>
        <p:spPr>
          <a:xfrm>
            <a:off x="5162678" y="3239863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: 4095</a:t>
            </a:r>
            <a:endParaRPr lang="de-DE" dirty="0"/>
          </a:p>
        </p:txBody>
      </p:sp>
      <p:sp>
        <p:nvSpPr>
          <p:cNvPr id="54" name="Textfeld 53"/>
          <p:cNvSpPr txBox="1"/>
          <p:nvPr/>
        </p:nvSpPr>
        <p:spPr>
          <a:xfrm>
            <a:off x="5184812" y="3761595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: 4095</a:t>
            </a:r>
            <a:endParaRPr lang="de-DE" dirty="0"/>
          </a:p>
        </p:txBody>
      </p:sp>
      <p:sp>
        <p:nvSpPr>
          <p:cNvPr id="55" name="Textfeld 54"/>
          <p:cNvSpPr txBox="1"/>
          <p:nvPr/>
        </p:nvSpPr>
        <p:spPr>
          <a:xfrm>
            <a:off x="6601179" y="3239863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=1,0</a:t>
            </a:r>
            <a:endParaRPr lang="de-DE" dirty="0"/>
          </a:p>
        </p:txBody>
      </p:sp>
      <p:sp>
        <p:nvSpPr>
          <p:cNvPr id="58" name="Textfeld 57"/>
          <p:cNvSpPr txBox="1"/>
          <p:nvPr/>
        </p:nvSpPr>
        <p:spPr>
          <a:xfrm>
            <a:off x="6769226" y="3706488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=0,4545</a:t>
            </a:r>
            <a:endParaRPr lang="de-DE" dirty="0"/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4986979" y="3442479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6519556" y="3429695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54" idx="1"/>
          </p:cNvCxnSpPr>
          <p:nvPr/>
        </p:nvCxnSpPr>
        <p:spPr>
          <a:xfrm>
            <a:off x="5184812" y="3946261"/>
            <a:ext cx="40019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>
            <a:off x="6519556" y="3913406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03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2863627" y="1623197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2839593" y="916861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12</a:t>
            </a:r>
            <a:endParaRPr lang="de-DE" dirty="0"/>
          </a:p>
        </p:txBody>
      </p: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3549427" y="1943336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3777814" y="1821698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3676650" y="2038388"/>
            <a:ext cx="47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579798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617942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6538023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6909498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7290624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767206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8030660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8402135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7477588" y="4173112"/>
            <a:ext cx="3904063" cy="2437007"/>
          </a:xfrm>
          <a:prstGeom prst="wedgeRectCallout">
            <a:avLst>
              <a:gd name="adj1" fmla="val -64939"/>
              <a:gd name="adj2" fmla="val -294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MBED normiert!!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Egal, wie viele Bit der AD-Wandler hat, MBED bildet immer in den Kommazahlenbereich 0..1,0 ab</a:t>
            </a:r>
          </a:p>
        </p:txBody>
      </p:sp>
      <p:sp>
        <p:nvSpPr>
          <p:cNvPr id="72" name="Rechteck 71"/>
          <p:cNvSpPr/>
          <p:nvPr/>
        </p:nvSpPr>
        <p:spPr>
          <a:xfrm>
            <a:off x="4315001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7" name="Rechteck 76"/>
          <p:cNvSpPr/>
          <p:nvPr/>
        </p:nvSpPr>
        <p:spPr>
          <a:xfrm>
            <a:off x="469644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1" name="Rechteck 80"/>
          <p:cNvSpPr/>
          <p:nvPr/>
        </p:nvSpPr>
        <p:spPr>
          <a:xfrm>
            <a:off x="5055037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5426512" y="1678508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1067350" y="1671063"/>
            <a:ext cx="581334" cy="544546"/>
            <a:chOff x="1017783" y="1678508"/>
            <a:chExt cx="581334" cy="544546"/>
          </a:xfrm>
        </p:grpSpPr>
        <p:sp>
          <p:nvSpPr>
            <p:cNvPr id="22" name="Rechteck 21"/>
            <p:cNvSpPr/>
            <p:nvPr/>
          </p:nvSpPr>
          <p:spPr>
            <a:xfrm>
              <a:off x="1017783" y="1678508"/>
              <a:ext cx="581334" cy="54454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Ellipse 18"/>
            <p:cNvSpPr/>
            <p:nvPr/>
          </p:nvSpPr>
          <p:spPr>
            <a:xfrm>
              <a:off x="1183766" y="1820735"/>
              <a:ext cx="255006" cy="25850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Pfeil nach rechts 33"/>
            <p:cNvSpPr/>
            <p:nvPr/>
          </p:nvSpPr>
          <p:spPr>
            <a:xfrm rot="13622299">
              <a:off x="1196526" y="1902739"/>
              <a:ext cx="224670" cy="95052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87" name="Gerade Verbindung mit Pfeil 86"/>
          <p:cNvCxnSpPr>
            <a:stCxn id="22" idx="3"/>
            <a:endCxn id="3" idx="1"/>
          </p:cNvCxnSpPr>
          <p:nvPr/>
        </p:nvCxnSpPr>
        <p:spPr>
          <a:xfrm>
            <a:off x="1648684" y="1943336"/>
            <a:ext cx="121494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1743699" y="1621541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2748331" y="229363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0..3,3V</a:t>
            </a:r>
            <a:endParaRPr lang="de-DE" dirty="0"/>
          </a:p>
        </p:txBody>
      </p:sp>
      <p:sp>
        <p:nvSpPr>
          <p:cNvPr id="33" name="Textfeld 32"/>
          <p:cNvSpPr txBox="1"/>
          <p:nvPr/>
        </p:nvSpPr>
        <p:spPr>
          <a:xfrm>
            <a:off x="5621597" y="1309176"/>
            <a:ext cx="20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Wandelwert</a:t>
            </a:r>
            <a:endParaRPr lang="de-DE" dirty="0"/>
          </a:p>
        </p:txBody>
      </p:sp>
      <p:cxnSp>
        <p:nvCxnSpPr>
          <p:cNvPr id="7" name="Gerade Verbindung mit Pfeil 6"/>
          <p:cNvCxnSpPr>
            <a:stCxn id="32" idx="2"/>
          </p:cNvCxnSpPr>
          <p:nvPr/>
        </p:nvCxnSpPr>
        <p:spPr>
          <a:xfrm flipH="1">
            <a:off x="1743699" y="2662971"/>
            <a:ext cx="1480311" cy="5980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1173005" y="3245029"/>
            <a:ext cx="9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3,3V</a:t>
            </a:r>
            <a:endParaRPr lang="de-DE" dirty="0"/>
          </a:p>
        </p:txBody>
      </p:sp>
      <p:sp>
        <p:nvSpPr>
          <p:cNvPr id="37" name="Textfeld 36"/>
          <p:cNvSpPr txBox="1"/>
          <p:nvPr/>
        </p:nvSpPr>
        <p:spPr>
          <a:xfrm>
            <a:off x="3438581" y="3245029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</a:t>
            </a:r>
            <a:r>
              <a:rPr lang="de-DE" baseline="30000" dirty="0" smtClean="0"/>
              <a:t>12</a:t>
            </a:r>
            <a:r>
              <a:rPr lang="de-DE" dirty="0" smtClean="0"/>
              <a:t>-1=4095</a:t>
            </a:r>
            <a:endParaRPr lang="de-DE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3549428" y="1454227"/>
            <a:ext cx="1072741" cy="18067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>
            <a:off x="2106177" y="3424529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1122145" y="3738178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1,5V</a:t>
            </a:r>
            <a:endParaRPr lang="de-DE" dirty="0"/>
          </a:p>
        </p:txBody>
      </p:sp>
      <p:sp>
        <p:nvSpPr>
          <p:cNvPr id="40" name="Textfeld 39"/>
          <p:cNvSpPr txBox="1"/>
          <p:nvPr/>
        </p:nvSpPr>
        <p:spPr>
          <a:xfrm>
            <a:off x="3438581" y="3738178"/>
            <a:ext cx="175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4095/3,3 * 1,5 =1861</a:t>
            </a:r>
            <a:endParaRPr lang="de-DE" dirty="0"/>
          </a:p>
        </p:txBody>
      </p:sp>
      <p:cxnSp>
        <p:nvCxnSpPr>
          <p:cNvPr id="43" name="Gerade Verbindung mit Pfeil 42"/>
          <p:cNvCxnSpPr/>
          <p:nvPr/>
        </p:nvCxnSpPr>
        <p:spPr>
          <a:xfrm>
            <a:off x="2035661" y="3905255"/>
            <a:ext cx="1542481" cy="163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2255499" y="3993993"/>
            <a:ext cx="1053077" cy="38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Dreisatz</a:t>
            </a:r>
            <a:endParaRPr lang="de-DE" dirty="0"/>
          </a:p>
        </p:txBody>
      </p:sp>
      <p:sp>
        <p:nvSpPr>
          <p:cNvPr id="52" name="Textfeld 51"/>
          <p:cNvSpPr txBox="1"/>
          <p:nvPr/>
        </p:nvSpPr>
        <p:spPr>
          <a:xfrm>
            <a:off x="5162678" y="3239863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: 4095</a:t>
            </a:r>
            <a:endParaRPr lang="de-DE" dirty="0"/>
          </a:p>
        </p:txBody>
      </p:sp>
      <p:sp>
        <p:nvSpPr>
          <p:cNvPr id="54" name="Textfeld 53"/>
          <p:cNvSpPr txBox="1"/>
          <p:nvPr/>
        </p:nvSpPr>
        <p:spPr>
          <a:xfrm>
            <a:off x="5184812" y="3761595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: 4095</a:t>
            </a:r>
            <a:endParaRPr lang="de-DE" dirty="0"/>
          </a:p>
        </p:txBody>
      </p:sp>
      <p:sp>
        <p:nvSpPr>
          <p:cNvPr id="55" name="Textfeld 54"/>
          <p:cNvSpPr txBox="1"/>
          <p:nvPr/>
        </p:nvSpPr>
        <p:spPr>
          <a:xfrm>
            <a:off x="6601179" y="3239863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=1,0</a:t>
            </a:r>
            <a:endParaRPr lang="de-DE" dirty="0"/>
          </a:p>
        </p:txBody>
      </p:sp>
      <p:sp>
        <p:nvSpPr>
          <p:cNvPr id="58" name="Textfeld 57"/>
          <p:cNvSpPr txBox="1"/>
          <p:nvPr/>
        </p:nvSpPr>
        <p:spPr>
          <a:xfrm>
            <a:off x="6769226" y="3706488"/>
            <a:ext cx="1750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=0,4545</a:t>
            </a:r>
            <a:endParaRPr lang="de-DE" dirty="0"/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4986979" y="3442479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6519556" y="3429695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/>
          <p:cNvCxnSpPr>
            <a:stCxn id="54" idx="1"/>
          </p:cNvCxnSpPr>
          <p:nvPr/>
        </p:nvCxnSpPr>
        <p:spPr>
          <a:xfrm>
            <a:off x="5184812" y="3946261"/>
            <a:ext cx="40019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>
            <a:off x="6519556" y="3913406"/>
            <a:ext cx="634618" cy="6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028" y="4061343"/>
            <a:ext cx="1641742" cy="23141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126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248401" y="5666153"/>
            <a:ext cx="5710556" cy="1024722"/>
          </a:xfrm>
          <a:prstGeom prst="wedgeRectCallout">
            <a:avLst>
              <a:gd name="adj1" fmla="val 21143"/>
              <a:gd name="adj2" fmla="val -9427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Damit der Mikrocontroller die Daten verarbeiten kann, muss er sie messen</a:t>
            </a: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97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356" y="2329007"/>
            <a:ext cx="1924685" cy="2821940"/>
          </a:xfrm>
          <a:prstGeom prst="rect">
            <a:avLst/>
          </a:prstGeom>
          <a:noFill/>
        </p:spPr>
      </p:pic>
      <p:sp>
        <p:nvSpPr>
          <p:cNvPr id="21" name="Textfeld 20"/>
          <p:cNvSpPr txBox="1"/>
          <p:nvPr/>
        </p:nvSpPr>
        <p:spPr>
          <a:xfrm>
            <a:off x="4088883" y="3379708"/>
            <a:ext cx="1702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2" y="4975344"/>
            <a:ext cx="254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572377" y="834376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6629401" y="822859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8743950" y="904699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0 .. 100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562851" y="1850658"/>
            <a:ext cx="685800" cy="654136"/>
            <a:chOff x="6629401" y="764442"/>
            <a:chExt cx="685800" cy="654136"/>
          </a:xfrm>
        </p:grpSpPr>
        <p:sp>
          <p:nvSpPr>
            <p:cNvPr id="29" name="Rechteck 28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33" name="Pfeil nach rechts 32"/>
          <p:cNvSpPr/>
          <p:nvPr/>
        </p:nvSpPr>
        <p:spPr>
          <a:xfrm>
            <a:off x="6619875" y="1839141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8734424" y="1920981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-20 .. 120</a:t>
            </a:r>
            <a:endParaRPr lang="de-DE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7562851" y="3320171"/>
            <a:ext cx="685800" cy="654136"/>
            <a:chOff x="6629401" y="764442"/>
            <a:chExt cx="685800" cy="654136"/>
          </a:xfrm>
        </p:grpSpPr>
        <p:sp>
          <p:nvSpPr>
            <p:cNvPr id="36" name="Rechteck 35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0" name="Pfeil nach rechts 39"/>
          <p:cNvSpPr/>
          <p:nvPr/>
        </p:nvSpPr>
        <p:spPr>
          <a:xfrm>
            <a:off x="6619875" y="3308654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8734424" y="3390494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0 .. 400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7515226" y="4877262"/>
            <a:ext cx="685800" cy="654136"/>
            <a:chOff x="6629401" y="764442"/>
            <a:chExt cx="685800" cy="654136"/>
          </a:xfrm>
        </p:grpSpPr>
        <p:sp>
          <p:nvSpPr>
            <p:cNvPr id="43" name="Rechteck 4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4" name="Gerader Verbinder 43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7" name="Pfeil nach rechts 46"/>
          <p:cNvSpPr/>
          <p:nvPr/>
        </p:nvSpPr>
        <p:spPr>
          <a:xfrm>
            <a:off x="6572250" y="486574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8686799" y="4947585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0 .. 300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8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97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sp>
        <p:nvSpPr>
          <p:cNvPr id="21" name="Textfeld 20"/>
          <p:cNvSpPr txBox="1"/>
          <p:nvPr/>
        </p:nvSpPr>
        <p:spPr>
          <a:xfrm>
            <a:off x="4088883" y="3379708"/>
            <a:ext cx="1702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2" y="4975344"/>
            <a:ext cx="254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572377" y="834376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6629401" y="822859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8743950" y="904699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0 .. 100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562851" y="1850658"/>
            <a:ext cx="685800" cy="654136"/>
            <a:chOff x="6629401" y="764442"/>
            <a:chExt cx="685800" cy="654136"/>
          </a:xfrm>
        </p:grpSpPr>
        <p:sp>
          <p:nvSpPr>
            <p:cNvPr id="29" name="Rechteck 28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33" name="Pfeil nach rechts 32"/>
          <p:cNvSpPr/>
          <p:nvPr/>
        </p:nvSpPr>
        <p:spPr>
          <a:xfrm>
            <a:off x="6619875" y="1839141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8734424" y="1920981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-20 .. 120</a:t>
            </a:r>
            <a:endParaRPr lang="de-DE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7562851" y="3320171"/>
            <a:ext cx="685800" cy="654136"/>
            <a:chOff x="6629401" y="764442"/>
            <a:chExt cx="685800" cy="654136"/>
          </a:xfrm>
        </p:grpSpPr>
        <p:sp>
          <p:nvSpPr>
            <p:cNvPr id="36" name="Rechteck 35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0" name="Pfeil nach rechts 39"/>
          <p:cNvSpPr/>
          <p:nvPr/>
        </p:nvSpPr>
        <p:spPr>
          <a:xfrm>
            <a:off x="6619875" y="3308654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8734424" y="3390494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0 .. 400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7515226" y="4877262"/>
            <a:ext cx="685800" cy="654136"/>
            <a:chOff x="6629401" y="764442"/>
            <a:chExt cx="685800" cy="654136"/>
          </a:xfrm>
        </p:grpSpPr>
        <p:sp>
          <p:nvSpPr>
            <p:cNvPr id="43" name="Rechteck 4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4" name="Gerader Verbinder 43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7" name="Pfeil nach rechts 46"/>
          <p:cNvSpPr/>
          <p:nvPr/>
        </p:nvSpPr>
        <p:spPr>
          <a:xfrm>
            <a:off x="6572250" y="486574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8686799" y="4947585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0 .. 300</a:t>
            </a:r>
            <a:endParaRPr lang="de-DE" dirty="0"/>
          </a:p>
        </p:txBody>
      </p:sp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744" y="1417067"/>
            <a:ext cx="1924685" cy="282194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1069659" y="1048405"/>
            <a:ext cx="5710556" cy="1024722"/>
          </a:xfrm>
          <a:prstGeom prst="wedgeRectCallout">
            <a:avLst>
              <a:gd name="adj1" fmla="val 72516"/>
              <a:gd name="adj2" fmla="val 69322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Dafür verwendet er einen 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Analog/Digital-Wandler</a:t>
            </a:r>
          </a:p>
        </p:txBody>
      </p:sp>
    </p:spTree>
    <p:extLst>
      <p:ext uri="{BB962C8B-B14F-4D97-AF65-F5344CB8AC3E}">
        <p14:creationId xmlns:p14="http://schemas.microsoft.com/office/powerpoint/2010/main" val="169121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97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sp>
        <p:nvSpPr>
          <p:cNvPr id="21" name="Textfeld 20"/>
          <p:cNvSpPr txBox="1"/>
          <p:nvPr/>
        </p:nvSpPr>
        <p:spPr>
          <a:xfrm>
            <a:off x="4088883" y="3379708"/>
            <a:ext cx="1702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2" y="4975344"/>
            <a:ext cx="254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572377" y="834376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6629401" y="822859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8743950" y="904699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0 .. 100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562851" y="1850658"/>
            <a:ext cx="685800" cy="654136"/>
            <a:chOff x="6629401" y="764442"/>
            <a:chExt cx="685800" cy="654136"/>
          </a:xfrm>
        </p:grpSpPr>
        <p:sp>
          <p:nvSpPr>
            <p:cNvPr id="29" name="Rechteck 28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33" name="Pfeil nach rechts 32"/>
          <p:cNvSpPr/>
          <p:nvPr/>
        </p:nvSpPr>
        <p:spPr>
          <a:xfrm>
            <a:off x="6619875" y="1839141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8734424" y="1920981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-20 .. 120</a:t>
            </a:r>
            <a:endParaRPr lang="de-DE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7562851" y="3320171"/>
            <a:ext cx="685800" cy="654136"/>
            <a:chOff x="6629401" y="764442"/>
            <a:chExt cx="685800" cy="654136"/>
          </a:xfrm>
        </p:grpSpPr>
        <p:sp>
          <p:nvSpPr>
            <p:cNvPr id="36" name="Rechteck 35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0" name="Pfeil nach rechts 39"/>
          <p:cNvSpPr/>
          <p:nvPr/>
        </p:nvSpPr>
        <p:spPr>
          <a:xfrm>
            <a:off x="6619875" y="3308654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8734424" y="3390494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0 .. 400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7515226" y="4877262"/>
            <a:ext cx="685800" cy="654136"/>
            <a:chOff x="6629401" y="764442"/>
            <a:chExt cx="685800" cy="654136"/>
          </a:xfrm>
        </p:grpSpPr>
        <p:sp>
          <p:nvSpPr>
            <p:cNvPr id="43" name="Rechteck 4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4" name="Gerader Verbinder 43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7" name="Pfeil nach rechts 46"/>
          <p:cNvSpPr/>
          <p:nvPr/>
        </p:nvSpPr>
        <p:spPr>
          <a:xfrm>
            <a:off x="6572250" y="486574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8686799" y="4947585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0 .. 300</a:t>
            </a:r>
            <a:endParaRPr lang="de-DE" dirty="0"/>
          </a:p>
        </p:txBody>
      </p:sp>
      <p:pic>
        <p:nvPicPr>
          <p:cNvPr id="19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4" y="4438649"/>
            <a:ext cx="1673005" cy="2357597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1187561" y="5316917"/>
            <a:ext cx="5710556" cy="1024722"/>
          </a:xfrm>
          <a:prstGeom prst="wedgeRectCallout">
            <a:avLst>
              <a:gd name="adj1" fmla="val 93866"/>
              <a:gd name="adj2" fmla="val -4779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Die reale Welt wird abgebildet</a:t>
            </a:r>
          </a:p>
        </p:txBody>
      </p:sp>
      <p:sp>
        <p:nvSpPr>
          <p:cNvPr id="4" name="Vertikaler Bildlauf 3"/>
          <p:cNvSpPr/>
          <p:nvPr/>
        </p:nvSpPr>
        <p:spPr>
          <a:xfrm>
            <a:off x="409220" y="1864492"/>
            <a:ext cx="3670136" cy="3110851"/>
          </a:xfrm>
          <a:prstGeom prst="verticalScroll">
            <a:avLst>
              <a:gd name="adj" fmla="val 10804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2400" dirty="0" smtClean="0">
                <a:solidFill>
                  <a:srgbClr val="FF0000"/>
                </a:solidFill>
              </a:rPr>
              <a:t>Analog: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Physikalische </a:t>
            </a:r>
            <a:r>
              <a:rPr lang="de-DE" sz="2400" dirty="0">
                <a:solidFill>
                  <a:srgbClr val="FF0000"/>
                </a:solidFill>
              </a:rPr>
              <a:t>G</a:t>
            </a:r>
            <a:r>
              <a:rPr lang="de-DE" sz="2400" dirty="0" smtClean="0">
                <a:solidFill>
                  <a:srgbClr val="FF0000"/>
                </a:solidFill>
              </a:rPr>
              <a:t>rößen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Beliebige Werte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Kontinuierlich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Unendlich viele Werte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49" name="Vertikaler Bildlauf 48"/>
          <p:cNvSpPr/>
          <p:nvPr/>
        </p:nvSpPr>
        <p:spPr>
          <a:xfrm>
            <a:off x="8086726" y="1920981"/>
            <a:ext cx="3953272" cy="2273051"/>
          </a:xfrm>
          <a:prstGeom prst="verticalScroll">
            <a:avLst>
              <a:gd name="adj" fmla="val 11745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de-DE" sz="2400" dirty="0">
                <a:solidFill>
                  <a:srgbClr val="FF0000"/>
                </a:solidFill>
              </a:rPr>
              <a:t>D</a:t>
            </a:r>
            <a:r>
              <a:rPr lang="de-DE" sz="2400" dirty="0" smtClean="0">
                <a:solidFill>
                  <a:srgbClr val="FF0000"/>
                </a:solidFill>
              </a:rPr>
              <a:t>igital: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Zahlen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Fester Wertebereich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Diskret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Endlich viele Werte</a:t>
            </a: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6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97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sp>
        <p:nvSpPr>
          <p:cNvPr id="21" name="Textfeld 20"/>
          <p:cNvSpPr txBox="1"/>
          <p:nvPr/>
        </p:nvSpPr>
        <p:spPr>
          <a:xfrm>
            <a:off x="4088883" y="3379708"/>
            <a:ext cx="1702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2" y="4975344"/>
            <a:ext cx="254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572377" y="834376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6629401" y="822859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8743950" y="904699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0 .. 100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562851" y="1850658"/>
            <a:ext cx="685800" cy="654136"/>
            <a:chOff x="6629401" y="764442"/>
            <a:chExt cx="685800" cy="654136"/>
          </a:xfrm>
        </p:grpSpPr>
        <p:sp>
          <p:nvSpPr>
            <p:cNvPr id="29" name="Rechteck 28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33" name="Pfeil nach rechts 32"/>
          <p:cNvSpPr/>
          <p:nvPr/>
        </p:nvSpPr>
        <p:spPr>
          <a:xfrm>
            <a:off x="6619875" y="1839141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8734424" y="1920981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-20 .. 120</a:t>
            </a:r>
            <a:endParaRPr lang="de-DE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7562851" y="3320171"/>
            <a:ext cx="685800" cy="654136"/>
            <a:chOff x="6629401" y="764442"/>
            <a:chExt cx="685800" cy="654136"/>
          </a:xfrm>
        </p:grpSpPr>
        <p:sp>
          <p:nvSpPr>
            <p:cNvPr id="36" name="Rechteck 35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0" name="Pfeil nach rechts 39"/>
          <p:cNvSpPr/>
          <p:nvPr/>
        </p:nvSpPr>
        <p:spPr>
          <a:xfrm>
            <a:off x="6619875" y="3308654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8734424" y="3390494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0 .. 400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7515226" y="4877262"/>
            <a:ext cx="685800" cy="654136"/>
            <a:chOff x="6629401" y="764442"/>
            <a:chExt cx="685800" cy="654136"/>
          </a:xfrm>
        </p:grpSpPr>
        <p:sp>
          <p:nvSpPr>
            <p:cNvPr id="43" name="Rechteck 4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4" name="Gerader Verbinder 43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7" name="Pfeil nach rechts 46"/>
          <p:cNvSpPr/>
          <p:nvPr/>
        </p:nvSpPr>
        <p:spPr>
          <a:xfrm>
            <a:off x="6572250" y="486574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8686799" y="4947585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0 .. 300</a:t>
            </a:r>
            <a:endParaRPr lang="de-DE" dirty="0"/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747833" y="5619709"/>
            <a:ext cx="5710556" cy="1024722"/>
          </a:xfrm>
          <a:prstGeom prst="wedgeRectCallout">
            <a:avLst>
              <a:gd name="adj1" fmla="val -19222"/>
              <a:gd name="adj2" fmla="val -8590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Die digitale Welt ist stufig</a:t>
            </a:r>
          </a:p>
        </p:txBody>
      </p:sp>
      <p:sp>
        <p:nvSpPr>
          <p:cNvPr id="50" name="Rechteck 49"/>
          <p:cNvSpPr/>
          <p:nvPr/>
        </p:nvSpPr>
        <p:spPr>
          <a:xfrm>
            <a:off x="3314700" y="1764912"/>
            <a:ext cx="5086350" cy="3495517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2" name="Gerade Verbindung mit Pfeil 51"/>
          <p:cNvCxnSpPr/>
          <p:nvPr/>
        </p:nvCxnSpPr>
        <p:spPr>
          <a:xfrm flipV="1">
            <a:off x="4257675" y="1992717"/>
            <a:ext cx="0" cy="279835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>
            <a:off x="4151870" y="4706277"/>
            <a:ext cx="388723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3603111" y="1864493"/>
            <a:ext cx="77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Zahl</a:t>
            </a:r>
            <a:endParaRPr lang="de-DE" dirty="0"/>
          </a:p>
        </p:txBody>
      </p:sp>
      <p:cxnSp>
        <p:nvCxnSpPr>
          <p:cNvPr id="58" name="Gewinkelte Verbindung 57"/>
          <p:cNvCxnSpPr/>
          <p:nvPr/>
        </p:nvCxnSpPr>
        <p:spPr>
          <a:xfrm flipV="1">
            <a:off x="4257675" y="4286250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winkelte Verbindung 58"/>
          <p:cNvCxnSpPr/>
          <p:nvPr/>
        </p:nvCxnSpPr>
        <p:spPr>
          <a:xfrm flipV="1">
            <a:off x="4719637" y="3866488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winkelte Verbindung 59"/>
          <p:cNvCxnSpPr/>
          <p:nvPr/>
        </p:nvCxnSpPr>
        <p:spPr>
          <a:xfrm flipV="1">
            <a:off x="5176044" y="3449590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/>
          <p:nvPr/>
        </p:nvCxnSpPr>
        <p:spPr>
          <a:xfrm flipV="1">
            <a:off x="5629277" y="3029563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winkelte Verbindung 61"/>
          <p:cNvCxnSpPr/>
          <p:nvPr/>
        </p:nvCxnSpPr>
        <p:spPr>
          <a:xfrm flipV="1">
            <a:off x="6082510" y="2609536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 Verbindung 62"/>
          <p:cNvCxnSpPr/>
          <p:nvPr/>
        </p:nvCxnSpPr>
        <p:spPr>
          <a:xfrm flipV="1">
            <a:off x="6543675" y="2189509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3837174" y="4511531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65" name="Textfeld 64"/>
          <p:cNvSpPr txBox="1"/>
          <p:nvPr/>
        </p:nvSpPr>
        <p:spPr>
          <a:xfrm>
            <a:off x="3813413" y="4121445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66" name="Textfeld 65"/>
          <p:cNvSpPr txBox="1"/>
          <p:nvPr/>
        </p:nvSpPr>
        <p:spPr>
          <a:xfrm>
            <a:off x="3817797" y="3635910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67" name="Textfeld 66"/>
          <p:cNvSpPr txBox="1"/>
          <p:nvPr/>
        </p:nvSpPr>
        <p:spPr>
          <a:xfrm>
            <a:off x="3817797" y="3225212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68" name="Textfeld 67"/>
          <p:cNvSpPr txBox="1"/>
          <p:nvPr/>
        </p:nvSpPr>
        <p:spPr>
          <a:xfrm>
            <a:off x="3810001" y="2760289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69" name="Textfeld 68"/>
          <p:cNvSpPr txBox="1"/>
          <p:nvPr/>
        </p:nvSpPr>
        <p:spPr>
          <a:xfrm>
            <a:off x="3798044" y="2358195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4065772" y="4768592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71" name="Textfeld 70"/>
          <p:cNvSpPr txBox="1"/>
          <p:nvPr/>
        </p:nvSpPr>
        <p:spPr>
          <a:xfrm>
            <a:off x="6978591" y="4716358"/>
            <a:ext cx="134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Temperatur</a:t>
            </a:r>
            <a:endParaRPr lang="de-DE" dirty="0"/>
          </a:p>
        </p:txBody>
      </p:sp>
      <p:pic>
        <p:nvPicPr>
          <p:cNvPr id="72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33" y="2127859"/>
            <a:ext cx="2222328" cy="3132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61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088884" y="1992717"/>
            <a:ext cx="19785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Temperatur</a:t>
            </a:r>
            <a:endParaRPr lang="de-DE" sz="2400" dirty="0"/>
          </a:p>
        </p:txBody>
      </p:sp>
      <p:sp>
        <p:nvSpPr>
          <p:cNvPr id="21" name="Textfeld 20"/>
          <p:cNvSpPr txBox="1"/>
          <p:nvPr/>
        </p:nvSpPr>
        <p:spPr>
          <a:xfrm>
            <a:off x="4088883" y="3379708"/>
            <a:ext cx="1702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</a:t>
            </a:r>
            <a:r>
              <a:rPr lang="de-DE" sz="2400" dirty="0" smtClean="0"/>
              <a:t>pannung</a:t>
            </a:r>
            <a:endParaRPr lang="de-DE" sz="2400" dirty="0"/>
          </a:p>
        </p:txBody>
      </p:sp>
      <p:sp>
        <p:nvSpPr>
          <p:cNvPr id="22" name="Textfeld 21"/>
          <p:cNvSpPr txBox="1"/>
          <p:nvPr/>
        </p:nvSpPr>
        <p:spPr>
          <a:xfrm>
            <a:off x="4088882" y="4975344"/>
            <a:ext cx="254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Geschwindigkeit</a:t>
            </a:r>
            <a:endParaRPr lang="de-DE" sz="24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7572377" y="834376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6629401" y="822859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8743950" y="904699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0 .. 100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562851" y="1850658"/>
            <a:ext cx="685800" cy="654136"/>
            <a:chOff x="6629401" y="764442"/>
            <a:chExt cx="685800" cy="654136"/>
          </a:xfrm>
        </p:grpSpPr>
        <p:sp>
          <p:nvSpPr>
            <p:cNvPr id="29" name="Rechteck 28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0" name="Gerader Verbinder 29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33" name="Pfeil nach rechts 32"/>
          <p:cNvSpPr/>
          <p:nvPr/>
        </p:nvSpPr>
        <p:spPr>
          <a:xfrm>
            <a:off x="6619875" y="1839141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8734424" y="1920981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-20 .. 120</a:t>
            </a:r>
            <a:endParaRPr lang="de-DE" dirty="0"/>
          </a:p>
        </p:txBody>
      </p:sp>
      <p:grpSp>
        <p:nvGrpSpPr>
          <p:cNvPr id="35" name="Gruppieren 34"/>
          <p:cNvGrpSpPr/>
          <p:nvPr/>
        </p:nvGrpSpPr>
        <p:grpSpPr>
          <a:xfrm>
            <a:off x="7562851" y="3320171"/>
            <a:ext cx="685800" cy="654136"/>
            <a:chOff x="6629401" y="764442"/>
            <a:chExt cx="685800" cy="654136"/>
          </a:xfrm>
        </p:grpSpPr>
        <p:sp>
          <p:nvSpPr>
            <p:cNvPr id="36" name="Rechteck 35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7" name="Gerader Verbinder 36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0" name="Pfeil nach rechts 39"/>
          <p:cNvSpPr/>
          <p:nvPr/>
        </p:nvSpPr>
        <p:spPr>
          <a:xfrm>
            <a:off x="6619875" y="3308654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8734424" y="3390494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0 .. 400</a:t>
            </a:r>
            <a:endParaRPr lang="de-DE" dirty="0"/>
          </a:p>
        </p:txBody>
      </p:sp>
      <p:grpSp>
        <p:nvGrpSpPr>
          <p:cNvPr id="42" name="Gruppieren 41"/>
          <p:cNvGrpSpPr/>
          <p:nvPr/>
        </p:nvGrpSpPr>
        <p:grpSpPr>
          <a:xfrm>
            <a:off x="7515226" y="4877262"/>
            <a:ext cx="685800" cy="654136"/>
            <a:chOff x="6629401" y="764442"/>
            <a:chExt cx="685800" cy="654136"/>
          </a:xfrm>
        </p:grpSpPr>
        <p:sp>
          <p:nvSpPr>
            <p:cNvPr id="43" name="Rechteck 4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4" name="Gerader Verbinder 43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46" name="Textfeld 45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47" name="Pfeil nach rechts 46"/>
          <p:cNvSpPr/>
          <p:nvPr/>
        </p:nvSpPr>
        <p:spPr>
          <a:xfrm>
            <a:off x="6572250" y="486574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/>
          <p:cNvSpPr txBox="1"/>
          <p:nvPr/>
        </p:nvSpPr>
        <p:spPr>
          <a:xfrm>
            <a:off x="8686799" y="4947585"/>
            <a:ext cx="1247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0 .. 300</a:t>
            </a:r>
            <a:endParaRPr lang="de-DE" dirty="0"/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747833" y="5430869"/>
            <a:ext cx="5710556" cy="1213562"/>
          </a:xfrm>
          <a:prstGeom prst="wedgeRectCallout">
            <a:avLst>
              <a:gd name="adj1" fmla="val -15386"/>
              <a:gd name="adj2" fmla="val -67071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Sehr einfaches Beispiel: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Alle Temperaturen von 20 bis 29.999 ergeben den Zahlenwert 2</a:t>
            </a:r>
          </a:p>
        </p:txBody>
      </p:sp>
      <p:sp>
        <p:nvSpPr>
          <p:cNvPr id="50" name="Rechteck 49"/>
          <p:cNvSpPr/>
          <p:nvPr/>
        </p:nvSpPr>
        <p:spPr>
          <a:xfrm>
            <a:off x="3314700" y="1764912"/>
            <a:ext cx="5086350" cy="3495517"/>
          </a:xfrm>
          <a:prstGeom prst="rect">
            <a:avLst/>
          </a:prstGeom>
          <a:solidFill>
            <a:schemeClr val="bg1"/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52" name="Gerade Verbindung mit Pfeil 51"/>
          <p:cNvCxnSpPr/>
          <p:nvPr/>
        </p:nvCxnSpPr>
        <p:spPr>
          <a:xfrm flipV="1">
            <a:off x="4257675" y="1992717"/>
            <a:ext cx="0" cy="279835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>
            <a:off x="4151870" y="4706277"/>
            <a:ext cx="3887230" cy="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3603111" y="1864493"/>
            <a:ext cx="770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Zahl</a:t>
            </a:r>
            <a:endParaRPr lang="de-DE" dirty="0"/>
          </a:p>
        </p:txBody>
      </p:sp>
      <p:cxnSp>
        <p:nvCxnSpPr>
          <p:cNvPr id="58" name="Gewinkelte Verbindung 57"/>
          <p:cNvCxnSpPr/>
          <p:nvPr/>
        </p:nvCxnSpPr>
        <p:spPr>
          <a:xfrm flipV="1">
            <a:off x="4257675" y="4286250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winkelte Verbindung 58"/>
          <p:cNvCxnSpPr/>
          <p:nvPr/>
        </p:nvCxnSpPr>
        <p:spPr>
          <a:xfrm flipV="1">
            <a:off x="4719637" y="3866488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winkelte Verbindung 59"/>
          <p:cNvCxnSpPr/>
          <p:nvPr/>
        </p:nvCxnSpPr>
        <p:spPr>
          <a:xfrm flipV="1">
            <a:off x="5176044" y="3449590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/>
          <p:nvPr/>
        </p:nvCxnSpPr>
        <p:spPr>
          <a:xfrm flipV="1">
            <a:off x="5629277" y="3029563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winkelte Verbindung 61"/>
          <p:cNvCxnSpPr/>
          <p:nvPr/>
        </p:nvCxnSpPr>
        <p:spPr>
          <a:xfrm flipV="1">
            <a:off x="6082510" y="2609536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winkelte Verbindung 62"/>
          <p:cNvCxnSpPr/>
          <p:nvPr/>
        </p:nvCxnSpPr>
        <p:spPr>
          <a:xfrm flipV="1">
            <a:off x="6543675" y="2189509"/>
            <a:ext cx="476250" cy="420027"/>
          </a:xfrm>
          <a:prstGeom prst="bentConnector3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3837174" y="4511531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65" name="Textfeld 64"/>
          <p:cNvSpPr txBox="1"/>
          <p:nvPr/>
        </p:nvSpPr>
        <p:spPr>
          <a:xfrm>
            <a:off x="3813413" y="4121445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66" name="Textfeld 65"/>
          <p:cNvSpPr txBox="1"/>
          <p:nvPr/>
        </p:nvSpPr>
        <p:spPr>
          <a:xfrm>
            <a:off x="3817797" y="3635910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2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3817797" y="3225212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68" name="Textfeld 67"/>
          <p:cNvSpPr txBox="1"/>
          <p:nvPr/>
        </p:nvSpPr>
        <p:spPr>
          <a:xfrm>
            <a:off x="3810001" y="2760289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69" name="Textfeld 68"/>
          <p:cNvSpPr txBox="1"/>
          <p:nvPr/>
        </p:nvSpPr>
        <p:spPr>
          <a:xfrm>
            <a:off x="3798044" y="2358195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70" name="Textfeld 69"/>
          <p:cNvSpPr txBox="1"/>
          <p:nvPr/>
        </p:nvSpPr>
        <p:spPr>
          <a:xfrm>
            <a:off x="4065772" y="4768592"/>
            <a:ext cx="355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0</a:t>
            </a:r>
            <a:endParaRPr lang="de-DE" dirty="0"/>
          </a:p>
        </p:txBody>
      </p:sp>
      <p:sp>
        <p:nvSpPr>
          <p:cNvPr id="71" name="Textfeld 70"/>
          <p:cNvSpPr txBox="1"/>
          <p:nvPr/>
        </p:nvSpPr>
        <p:spPr>
          <a:xfrm>
            <a:off x="6978591" y="4716358"/>
            <a:ext cx="134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/>
              <a:t>Temperatur</a:t>
            </a:r>
            <a:endParaRPr lang="de-DE" dirty="0"/>
          </a:p>
        </p:txBody>
      </p:sp>
      <p:pic>
        <p:nvPicPr>
          <p:cNvPr id="72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33" y="2127859"/>
            <a:ext cx="2222328" cy="3132570"/>
          </a:xfrm>
          <a:prstGeom prst="rect">
            <a:avLst/>
          </a:prstGeom>
          <a:noFill/>
        </p:spPr>
      </p:pic>
      <p:sp>
        <p:nvSpPr>
          <p:cNvPr id="73" name="Textfeld 72"/>
          <p:cNvSpPr txBox="1"/>
          <p:nvPr/>
        </p:nvSpPr>
        <p:spPr>
          <a:xfrm>
            <a:off x="4879923" y="4746803"/>
            <a:ext cx="535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dirty="0" smtClean="0">
                <a:solidFill>
                  <a:srgbClr val="FF0000"/>
                </a:solidFill>
              </a:rPr>
              <a:t>23</a:t>
            </a:r>
            <a:endParaRPr lang="de-DE" dirty="0">
              <a:solidFill>
                <a:srgbClr val="FF0000"/>
              </a:solidFill>
            </a:endParaRPr>
          </a:p>
        </p:txBody>
      </p:sp>
      <p:cxnSp>
        <p:nvCxnSpPr>
          <p:cNvPr id="75" name="Gerade Verbindung mit Pfeil 74"/>
          <p:cNvCxnSpPr/>
          <p:nvPr/>
        </p:nvCxnSpPr>
        <p:spPr>
          <a:xfrm flipV="1">
            <a:off x="5127281" y="3856408"/>
            <a:ext cx="0" cy="82865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 flipV="1">
            <a:off x="4243513" y="3869617"/>
            <a:ext cx="883768" cy="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87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6549802" y="2137024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5725667" y="216946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6525768" y="1430688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8</a:t>
            </a:r>
            <a:endParaRPr lang="de-DE" dirty="0"/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8106204" y="2989152"/>
            <a:ext cx="3708624" cy="1213562"/>
          </a:xfrm>
          <a:prstGeom prst="wedgeRectCallout">
            <a:avLst>
              <a:gd name="adj1" fmla="val -57483"/>
              <a:gd name="adj2" fmla="val 3260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AD-Wandler haben eine begrenzte „Bitzahl“</a:t>
            </a:r>
          </a:p>
        </p:txBody>
      </p:sp>
      <p:pic>
        <p:nvPicPr>
          <p:cNvPr id="72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54" y="2883606"/>
            <a:ext cx="2222328" cy="3132570"/>
          </a:xfrm>
          <a:prstGeom prst="rect">
            <a:avLst/>
          </a:prstGeom>
          <a:noFill/>
        </p:spPr>
      </p:pic>
      <p:grpSp>
        <p:nvGrpSpPr>
          <p:cNvPr id="4" name="Gruppieren 3"/>
          <p:cNvGrpSpPr/>
          <p:nvPr/>
        </p:nvGrpSpPr>
        <p:grpSpPr>
          <a:xfrm>
            <a:off x="525230" y="691107"/>
            <a:ext cx="5086350" cy="3495517"/>
            <a:chOff x="3314700" y="1764912"/>
            <a:chExt cx="5086350" cy="3495517"/>
          </a:xfrm>
        </p:grpSpPr>
        <p:sp>
          <p:nvSpPr>
            <p:cNvPr id="18" name="Textfeld 17"/>
            <p:cNvSpPr txBox="1"/>
            <p:nvPr/>
          </p:nvSpPr>
          <p:spPr>
            <a:xfrm>
              <a:off x="4088884" y="1992717"/>
              <a:ext cx="19785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Temperatur</a:t>
              </a:r>
              <a:endParaRPr lang="de-DE" sz="24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088883" y="3379708"/>
              <a:ext cx="1702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S</a:t>
              </a:r>
              <a:r>
                <a:rPr lang="de-DE" sz="2400" dirty="0" smtClean="0"/>
                <a:t>pannung</a:t>
              </a:r>
              <a:endParaRPr lang="de-DE" sz="2400" dirty="0"/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7562851" y="1850658"/>
              <a:ext cx="685800" cy="654136"/>
              <a:chOff x="6629401" y="764442"/>
              <a:chExt cx="685800" cy="654136"/>
            </a:xfrm>
          </p:grpSpPr>
          <p:sp>
            <p:nvSpPr>
              <p:cNvPr id="29" name="Rechteck 28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r Verbinder 29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33" name="Pfeil nach rechts 32"/>
            <p:cNvSpPr/>
            <p:nvPr/>
          </p:nvSpPr>
          <p:spPr>
            <a:xfrm>
              <a:off x="6619875" y="1839141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5" name="Gruppieren 34"/>
            <p:cNvGrpSpPr/>
            <p:nvPr/>
          </p:nvGrpSpPr>
          <p:grpSpPr>
            <a:xfrm>
              <a:off x="7562851" y="3320171"/>
              <a:ext cx="685800" cy="654136"/>
              <a:chOff x="6629401" y="764442"/>
              <a:chExt cx="685800" cy="654136"/>
            </a:xfrm>
          </p:grpSpPr>
          <p:sp>
            <p:nvSpPr>
              <p:cNvPr id="36" name="Rechteck 35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7" name="Gerader Verbinder 36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feld 37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40" name="Pfeil nach rechts 39"/>
            <p:cNvSpPr/>
            <p:nvPr/>
          </p:nvSpPr>
          <p:spPr>
            <a:xfrm>
              <a:off x="6619875" y="3308654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7515226" y="489109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3314700" y="1764912"/>
              <a:ext cx="5086350" cy="3495517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2" name="Gerade Verbindung mit Pfeil 51"/>
            <p:cNvCxnSpPr/>
            <p:nvPr/>
          </p:nvCxnSpPr>
          <p:spPr>
            <a:xfrm flipV="1">
              <a:off x="4257675" y="1992717"/>
              <a:ext cx="0" cy="27983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53"/>
            <p:cNvCxnSpPr/>
            <p:nvPr/>
          </p:nvCxnSpPr>
          <p:spPr>
            <a:xfrm>
              <a:off x="4151870" y="4706277"/>
              <a:ext cx="388723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3603111" y="1864493"/>
              <a:ext cx="7704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Zahl</a:t>
              </a:r>
              <a:endParaRPr lang="de-DE" dirty="0"/>
            </a:p>
          </p:txBody>
        </p:sp>
        <p:cxnSp>
          <p:nvCxnSpPr>
            <p:cNvPr id="58" name="Gewinkelte Verbindung 57"/>
            <p:cNvCxnSpPr/>
            <p:nvPr/>
          </p:nvCxnSpPr>
          <p:spPr>
            <a:xfrm flipV="1">
              <a:off x="4257675" y="428625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winkelte Verbindung 58"/>
            <p:cNvCxnSpPr/>
            <p:nvPr/>
          </p:nvCxnSpPr>
          <p:spPr>
            <a:xfrm flipV="1">
              <a:off x="4719637" y="3866488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winkelte Verbindung 59"/>
            <p:cNvCxnSpPr/>
            <p:nvPr/>
          </p:nvCxnSpPr>
          <p:spPr>
            <a:xfrm flipV="1">
              <a:off x="5176044" y="344959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winkelte Verbindung 60"/>
            <p:cNvCxnSpPr/>
            <p:nvPr/>
          </p:nvCxnSpPr>
          <p:spPr>
            <a:xfrm flipV="1">
              <a:off x="5629277" y="3029563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winkelte Verbindung 61"/>
            <p:cNvCxnSpPr/>
            <p:nvPr/>
          </p:nvCxnSpPr>
          <p:spPr>
            <a:xfrm flipV="1">
              <a:off x="6082510" y="2609536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winkelte Verbindung 62"/>
            <p:cNvCxnSpPr/>
            <p:nvPr/>
          </p:nvCxnSpPr>
          <p:spPr>
            <a:xfrm flipV="1">
              <a:off x="6543675" y="2189509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63"/>
            <p:cNvSpPr txBox="1"/>
            <p:nvPr/>
          </p:nvSpPr>
          <p:spPr>
            <a:xfrm>
              <a:off x="3837174" y="4511531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3813413" y="412144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1</a:t>
              </a:r>
              <a:endParaRPr lang="de-DE" dirty="0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817797" y="3635910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3817797" y="322521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3</a:t>
              </a:r>
              <a:endParaRPr lang="de-DE" dirty="0"/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3810001" y="2760289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4</a:t>
              </a:r>
              <a:endParaRPr lang="de-DE" dirty="0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798044" y="235819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5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4065772" y="476859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6978591" y="4716358"/>
              <a:ext cx="1344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Temperatur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4879923" y="4746803"/>
              <a:ext cx="535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23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75" name="Gerade Verbindung mit Pfeil 74"/>
            <p:cNvCxnSpPr/>
            <p:nvPr/>
          </p:nvCxnSpPr>
          <p:spPr>
            <a:xfrm flipV="1">
              <a:off x="5127281" y="3856408"/>
              <a:ext cx="0" cy="82865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/>
            <p:cNvCxnSpPr/>
            <p:nvPr/>
          </p:nvCxnSpPr>
          <p:spPr>
            <a:xfrm flipH="1" flipV="1">
              <a:off x="4243513" y="3869617"/>
              <a:ext cx="883768" cy="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7235602" y="2457163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7463989" y="2335525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7362825" y="2552215"/>
            <a:ext cx="36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8010525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839196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8750561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912203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9503162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988460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0243198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1061467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98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2"/>
          <a:srcRect r="13544"/>
          <a:stretch/>
        </p:blipFill>
        <p:spPr>
          <a:xfrm>
            <a:off x="1142481" y="2896922"/>
            <a:ext cx="2857623" cy="16861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51870" cy="417796"/>
          </a:xfrm>
        </p:spPr>
        <p:txBody>
          <a:bodyPr vert="horz" wrap="square" lIns="91440" tIns="45720" rIns="91440" bIns="45720" numCol="1" anchor="b">
            <a:normAutofit fontScale="9000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smtClean="0">
                <a:latin typeface="NanumGothic" charset="0"/>
                <a:ea typeface="Arial" charset="0"/>
              </a:rPr>
              <a:t>Analog/Digital-</a:t>
            </a:r>
            <a:r>
              <a:rPr lang="en-US" altLang="ko-KR" sz="2400" dirty="0" err="1" smtClean="0">
                <a:latin typeface="NanumGothic" charset="0"/>
                <a:ea typeface="Arial" charset="0"/>
              </a:rPr>
              <a:t>Wandlung</a:t>
            </a:r>
            <a:endParaRPr lang="ko-KR" altLang="en-US" sz="2400" dirty="0">
              <a:latin typeface="NanumGothic" charset="0"/>
              <a:ea typeface="Arial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863944" y="766760"/>
            <a:ext cx="4927255" cy="651817"/>
            <a:chOff x="260179" y="738059"/>
            <a:chExt cx="4927255" cy="651817"/>
          </a:xfrm>
        </p:grpSpPr>
        <p:sp>
          <p:nvSpPr>
            <p:cNvPr id="14" name="Rechteck 13"/>
            <p:cNvSpPr/>
            <p:nvPr/>
          </p:nvSpPr>
          <p:spPr>
            <a:xfrm>
              <a:off x="260179" y="738059"/>
              <a:ext cx="875785" cy="63564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154194" y="738059"/>
              <a:ext cx="1114080" cy="6260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200150" y="738059"/>
              <a:ext cx="875785" cy="62607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Sonne 6"/>
            <p:cNvSpPr/>
            <p:nvPr/>
          </p:nvSpPr>
          <p:spPr>
            <a:xfrm>
              <a:off x="394984" y="763801"/>
              <a:ext cx="642552" cy="626075"/>
            </a:xfrm>
            <a:prstGeom prst="su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Mond 7"/>
            <p:cNvSpPr/>
            <p:nvPr/>
          </p:nvSpPr>
          <p:spPr>
            <a:xfrm>
              <a:off x="1463846" y="788173"/>
              <a:ext cx="323765" cy="544984"/>
            </a:xfrm>
            <a:prstGeom prst="moon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Wolke 9"/>
            <p:cNvSpPr/>
            <p:nvPr/>
          </p:nvSpPr>
          <p:spPr>
            <a:xfrm>
              <a:off x="2247815" y="820050"/>
              <a:ext cx="895350" cy="449734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3485120" y="875998"/>
              <a:ext cx="17023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Helligkeit</a:t>
              </a:r>
              <a:endParaRPr lang="de-DE" sz="2400" dirty="0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85" y="1764912"/>
            <a:ext cx="1273546" cy="8548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46" y="1569069"/>
            <a:ext cx="860193" cy="1290290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59458" y="4706277"/>
            <a:ext cx="1812581" cy="1270000"/>
          </a:xfrm>
          <a:prstGeom prst="rect">
            <a:avLst/>
          </a:prstGeom>
        </p:spPr>
      </p:pic>
      <p:grpSp>
        <p:nvGrpSpPr>
          <p:cNvPr id="6" name="Gruppieren 5"/>
          <p:cNvGrpSpPr/>
          <p:nvPr/>
        </p:nvGrpSpPr>
        <p:grpSpPr>
          <a:xfrm>
            <a:off x="6549802" y="2137024"/>
            <a:ext cx="685800" cy="654136"/>
            <a:chOff x="6629401" y="764442"/>
            <a:chExt cx="685800" cy="654136"/>
          </a:xfrm>
        </p:grpSpPr>
        <p:sp>
          <p:nvSpPr>
            <p:cNvPr id="3" name="Rechteck 2"/>
            <p:cNvSpPr/>
            <p:nvPr/>
          </p:nvSpPr>
          <p:spPr>
            <a:xfrm>
              <a:off x="6629401" y="764442"/>
              <a:ext cx="685800" cy="654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r Verbinder 4"/>
            <p:cNvCxnSpPr/>
            <p:nvPr/>
          </p:nvCxnSpPr>
          <p:spPr>
            <a:xfrm flipV="1">
              <a:off x="6629401" y="766760"/>
              <a:ext cx="685800" cy="63564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6629401" y="77827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6924676" y="1024186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D</a:t>
              </a:r>
              <a:endParaRPr lang="de-DE" dirty="0"/>
            </a:p>
          </p:txBody>
        </p:sp>
      </p:grpSp>
      <p:sp>
        <p:nvSpPr>
          <p:cNvPr id="26" name="Pfeil nach rechts 25"/>
          <p:cNvSpPr/>
          <p:nvPr/>
        </p:nvSpPr>
        <p:spPr>
          <a:xfrm>
            <a:off x="5725667" y="2169465"/>
            <a:ext cx="800100" cy="65181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/>
          <p:cNvSpPr txBox="1"/>
          <p:nvPr/>
        </p:nvSpPr>
        <p:spPr>
          <a:xfrm>
            <a:off x="6525768" y="1430688"/>
            <a:ext cx="95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Bitzahl z.B. 8</a:t>
            </a:r>
            <a:endParaRPr lang="de-DE" dirty="0"/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978867" y="3084208"/>
            <a:ext cx="4498758" cy="2040242"/>
          </a:xfrm>
          <a:prstGeom prst="wedgeRectCallout">
            <a:avLst>
              <a:gd name="adj1" fmla="val -57483"/>
              <a:gd name="adj2" fmla="val 3260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Beispiel 8-Bit-AD-Wandler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:</a:t>
            </a: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Die gewandelte Zahl ist eine 8Bit-Binär-Zahl mit einem Wertebereich von </a:t>
            </a:r>
            <a:b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</a:b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0 bis 2</a:t>
            </a:r>
            <a:r>
              <a:rPr lang="de-DE" altLang="ko-KR" sz="2400" baseline="300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8</a:t>
            </a:r>
            <a:r>
              <a:rPr lang="de-DE" altLang="ko-KR" sz="2400" dirty="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-1=255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525230" y="691107"/>
            <a:ext cx="5086350" cy="3495517"/>
            <a:chOff x="3314700" y="1764912"/>
            <a:chExt cx="5086350" cy="3495517"/>
          </a:xfrm>
        </p:grpSpPr>
        <p:sp>
          <p:nvSpPr>
            <p:cNvPr id="18" name="Textfeld 17"/>
            <p:cNvSpPr txBox="1"/>
            <p:nvPr/>
          </p:nvSpPr>
          <p:spPr>
            <a:xfrm>
              <a:off x="4088884" y="1992717"/>
              <a:ext cx="19785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Temperatur</a:t>
              </a:r>
              <a:endParaRPr lang="de-DE" sz="24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088883" y="3379708"/>
              <a:ext cx="170231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/>
                <a:t>S</a:t>
              </a:r>
              <a:r>
                <a:rPr lang="de-DE" sz="2400" dirty="0" smtClean="0"/>
                <a:t>pannung</a:t>
              </a:r>
              <a:endParaRPr lang="de-DE" sz="2400" dirty="0"/>
            </a:p>
          </p:txBody>
        </p:sp>
        <p:grpSp>
          <p:nvGrpSpPr>
            <p:cNvPr id="28" name="Gruppieren 27"/>
            <p:cNvGrpSpPr/>
            <p:nvPr/>
          </p:nvGrpSpPr>
          <p:grpSpPr>
            <a:xfrm>
              <a:off x="7562851" y="1850658"/>
              <a:ext cx="685800" cy="654136"/>
              <a:chOff x="6629401" y="764442"/>
              <a:chExt cx="685800" cy="654136"/>
            </a:xfrm>
          </p:grpSpPr>
          <p:sp>
            <p:nvSpPr>
              <p:cNvPr id="29" name="Rechteck 28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0" name="Gerader Verbinder 29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feld 30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33" name="Pfeil nach rechts 32"/>
            <p:cNvSpPr/>
            <p:nvPr/>
          </p:nvSpPr>
          <p:spPr>
            <a:xfrm>
              <a:off x="6619875" y="1839141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5" name="Gruppieren 34"/>
            <p:cNvGrpSpPr/>
            <p:nvPr/>
          </p:nvGrpSpPr>
          <p:grpSpPr>
            <a:xfrm>
              <a:off x="7562851" y="3320171"/>
              <a:ext cx="685800" cy="654136"/>
              <a:chOff x="6629401" y="764442"/>
              <a:chExt cx="685800" cy="654136"/>
            </a:xfrm>
          </p:grpSpPr>
          <p:sp>
            <p:nvSpPr>
              <p:cNvPr id="36" name="Rechteck 35"/>
              <p:cNvSpPr/>
              <p:nvPr/>
            </p:nvSpPr>
            <p:spPr>
              <a:xfrm>
                <a:off x="6629401" y="764442"/>
                <a:ext cx="685800" cy="654136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7" name="Gerader Verbinder 36"/>
              <p:cNvCxnSpPr/>
              <p:nvPr/>
            </p:nvCxnSpPr>
            <p:spPr>
              <a:xfrm flipV="1">
                <a:off x="6629401" y="766760"/>
                <a:ext cx="685800" cy="63564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feld 37"/>
              <p:cNvSpPr txBox="1"/>
              <p:nvPr/>
            </p:nvSpPr>
            <p:spPr>
              <a:xfrm>
                <a:off x="6629401" y="778277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A</a:t>
                </a:r>
                <a:endParaRPr lang="de-DE" dirty="0"/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6924676" y="1024186"/>
                <a:ext cx="380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D</a:t>
                </a:r>
                <a:endParaRPr lang="de-DE" dirty="0"/>
              </a:p>
            </p:txBody>
          </p:sp>
        </p:grpSp>
        <p:sp>
          <p:nvSpPr>
            <p:cNvPr id="40" name="Pfeil nach rechts 39"/>
            <p:cNvSpPr/>
            <p:nvPr/>
          </p:nvSpPr>
          <p:spPr>
            <a:xfrm>
              <a:off x="6619875" y="3308654"/>
              <a:ext cx="800100" cy="651817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7515226" y="4891097"/>
              <a:ext cx="3809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A</a:t>
              </a:r>
              <a:endParaRPr lang="de-DE" dirty="0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3314700" y="1764912"/>
              <a:ext cx="5086350" cy="3495517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2" name="Gerade Verbindung mit Pfeil 51"/>
            <p:cNvCxnSpPr/>
            <p:nvPr/>
          </p:nvCxnSpPr>
          <p:spPr>
            <a:xfrm flipV="1">
              <a:off x="4257675" y="1992717"/>
              <a:ext cx="0" cy="279835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53"/>
            <p:cNvCxnSpPr/>
            <p:nvPr/>
          </p:nvCxnSpPr>
          <p:spPr>
            <a:xfrm>
              <a:off x="4151870" y="4706277"/>
              <a:ext cx="388723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3603111" y="1864493"/>
              <a:ext cx="7704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Zahl</a:t>
              </a:r>
              <a:endParaRPr lang="de-DE" dirty="0"/>
            </a:p>
          </p:txBody>
        </p:sp>
        <p:cxnSp>
          <p:nvCxnSpPr>
            <p:cNvPr id="58" name="Gewinkelte Verbindung 57"/>
            <p:cNvCxnSpPr/>
            <p:nvPr/>
          </p:nvCxnSpPr>
          <p:spPr>
            <a:xfrm flipV="1">
              <a:off x="4257675" y="428625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winkelte Verbindung 58"/>
            <p:cNvCxnSpPr/>
            <p:nvPr/>
          </p:nvCxnSpPr>
          <p:spPr>
            <a:xfrm flipV="1">
              <a:off x="4719637" y="3866488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winkelte Verbindung 59"/>
            <p:cNvCxnSpPr/>
            <p:nvPr/>
          </p:nvCxnSpPr>
          <p:spPr>
            <a:xfrm flipV="1">
              <a:off x="5176044" y="3449590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winkelte Verbindung 60"/>
            <p:cNvCxnSpPr/>
            <p:nvPr/>
          </p:nvCxnSpPr>
          <p:spPr>
            <a:xfrm flipV="1">
              <a:off x="5629277" y="3029563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winkelte Verbindung 61"/>
            <p:cNvCxnSpPr/>
            <p:nvPr/>
          </p:nvCxnSpPr>
          <p:spPr>
            <a:xfrm flipV="1">
              <a:off x="6082510" y="2609536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winkelte Verbindung 62"/>
            <p:cNvCxnSpPr/>
            <p:nvPr/>
          </p:nvCxnSpPr>
          <p:spPr>
            <a:xfrm flipV="1">
              <a:off x="6543675" y="2189509"/>
              <a:ext cx="476250" cy="420027"/>
            </a:xfrm>
            <a:prstGeom prst="bentConnector3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feld 63"/>
            <p:cNvSpPr txBox="1"/>
            <p:nvPr/>
          </p:nvSpPr>
          <p:spPr>
            <a:xfrm>
              <a:off x="3837174" y="4511531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65" name="Textfeld 64"/>
            <p:cNvSpPr txBox="1"/>
            <p:nvPr/>
          </p:nvSpPr>
          <p:spPr>
            <a:xfrm>
              <a:off x="3813413" y="412144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1</a:t>
              </a:r>
              <a:endParaRPr lang="de-DE" dirty="0"/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3817797" y="3635910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3817797" y="322521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3</a:t>
              </a:r>
              <a:endParaRPr lang="de-DE" dirty="0"/>
            </a:p>
          </p:txBody>
        </p:sp>
        <p:sp>
          <p:nvSpPr>
            <p:cNvPr id="68" name="Textfeld 67"/>
            <p:cNvSpPr txBox="1"/>
            <p:nvPr/>
          </p:nvSpPr>
          <p:spPr>
            <a:xfrm>
              <a:off x="3810001" y="2760289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4</a:t>
              </a:r>
              <a:endParaRPr lang="de-DE" dirty="0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798044" y="2358195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5</a:t>
              </a:r>
              <a:endParaRPr lang="de-DE" dirty="0"/>
            </a:p>
          </p:txBody>
        </p:sp>
        <p:sp>
          <p:nvSpPr>
            <p:cNvPr id="70" name="Textfeld 69"/>
            <p:cNvSpPr txBox="1"/>
            <p:nvPr/>
          </p:nvSpPr>
          <p:spPr>
            <a:xfrm>
              <a:off x="4065772" y="4768592"/>
              <a:ext cx="35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0</a:t>
              </a:r>
              <a:endParaRPr lang="de-DE" dirty="0"/>
            </a:p>
          </p:txBody>
        </p:sp>
        <p:sp>
          <p:nvSpPr>
            <p:cNvPr id="71" name="Textfeld 70"/>
            <p:cNvSpPr txBox="1"/>
            <p:nvPr/>
          </p:nvSpPr>
          <p:spPr>
            <a:xfrm>
              <a:off x="6978591" y="4716358"/>
              <a:ext cx="13449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/>
                <a:t>Temperatur</a:t>
              </a:r>
              <a:endParaRPr lang="de-DE" dirty="0"/>
            </a:p>
          </p:txBody>
        </p:sp>
        <p:sp>
          <p:nvSpPr>
            <p:cNvPr id="73" name="Textfeld 72"/>
            <p:cNvSpPr txBox="1"/>
            <p:nvPr/>
          </p:nvSpPr>
          <p:spPr>
            <a:xfrm>
              <a:off x="4879923" y="4746803"/>
              <a:ext cx="535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dirty="0" smtClean="0">
                  <a:solidFill>
                    <a:srgbClr val="FF0000"/>
                  </a:solidFill>
                </a:rPr>
                <a:t>23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cxnSp>
          <p:nvCxnSpPr>
            <p:cNvPr id="75" name="Gerade Verbindung mit Pfeil 74"/>
            <p:cNvCxnSpPr/>
            <p:nvPr/>
          </p:nvCxnSpPr>
          <p:spPr>
            <a:xfrm flipV="1">
              <a:off x="5127281" y="3856408"/>
              <a:ext cx="0" cy="828655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/>
            <p:cNvCxnSpPr/>
            <p:nvPr/>
          </p:nvCxnSpPr>
          <p:spPr>
            <a:xfrm flipH="1" flipV="1">
              <a:off x="4243513" y="3869617"/>
              <a:ext cx="883768" cy="1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Gerade Verbindung mit Pfeil 48"/>
          <p:cNvCxnSpPr>
            <a:stCxn id="3" idx="3"/>
          </p:cNvCxnSpPr>
          <p:nvPr/>
        </p:nvCxnSpPr>
        <p:spPr>
          <a:xfrm flipV="1">
            <a:off x="7235602" y="2457163"/>
            <a:ext cx="774923" cy="69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/>
          <p:cNvCxnSpPr/>
          <p:nvPr/>
        </p:nvCxnSpPr>
        <p:spPr>
          <a:xfrm flipV="1">
            <a:off x="7463989" y="2335525"/>
            <a:ext cx="66888" cy="24590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/>
          <p:cNvSpPr txBox="1"/>
          <p:nvPr/>
        </p:nvSpPr>
        <p:spPr>
          <a:xfrm>
            <a:off x="7362825" y="2552215"/>
            <a:ext cx="36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8010525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7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8" name="Rechteck 77"/>
          <p:cNvSpPr/>
          <p:nvPr/>
        </p:nvSpPr>
        <p:spPr>
          <a:xfrm>
            <a:off x="839196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6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9" name="Rechteck 78"/>
          <p:cNvSpPr/>
          <p:nvPr/>
        </p:nvSpPr>
        <p:spPr>
          <a:xfrm>
            <a:off x="8750561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5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9122036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4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2" name="Rechteck 81"/>
          <p:cNvSpPr/>
          <p:nvPr/>
        </p:nvSpPr>
        <p:spPr>
          <a:xfrm>
            <a:off x="9503162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3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3" name="Rechteck 82"/>
          <p:cNvSpPr/>
          <p:nvPr/>
        </p:nvSpPr>
        <p:spPr>
          <a:xfrm>
            <a:off x="988460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2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0243198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5" name="Rechteck 84"/>
          <p:cNvSpPr/>
          <p:nvPr/>
        </p:nvSpPr>
        <p:spPr>
          <a:xfrm>
            <a:off x="10614673" y="2192335"/>
            <a:ext cx="371475" cy="54454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0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2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410" y="3611258"/>
            <a:ext cx="1641742" cy="23141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08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1</Pages>
  <Words>868</Words>
  <Characters>0</Characters>
  <Application>Microsoft Office PowerPoint</Application>
  <DocSecurity>0</DocSecurity>
  <PresentationFormat>Breitbild</PresentationFormat>
  <Lines>0</Lines>
  <Paragraphs>530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NanumGothic</vt:lpstr>
      <vt:lpstr>Office Theme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  <vt:lpstr>Analog/Digital-Wandlung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Polaris Office</dc:creator>
  <cp:lastModifiedBy>Jörg Sturm</cp:lastModifiedBy>
  <cp:revision>16</cp:revision>
  <dcterms:modified xsi:type="dcterms:W3CDTF">2020-08-13T11:47:06Z</dcterms:modified>
</cp:coreProperties>
</file>