
<file path=[Content_Types].xml><?xml version="1.0" encoding="utf-8"?>
<Types xmlns="http://schemas.openxmlformats.org/package/2006/content-types">
  <Default Extension="png" ContentType="image/png"/>
  <Default Extension="m4a" ContentType="audio/mp4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4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</p:sldIdLst>
  <p:sldSz cx="12192000" cy="6858000"/>
  <p:notesSz cx="6858000" cy="9144000"/>
  <p:defaultTextStyle>
    <a:defPPr lvl="0">
      <a:defRPr lang="de-DE"/>
    </a:defPPr>
    <a:lvl1pPr marL="0" lv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lvl="1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lvl="2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lvl="3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lvl="4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lvl="5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lvl="6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lvl="7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lvl="8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59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8" name="Google Shape;98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 rtl="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 rtl="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 rtl="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 rtl="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 rtl="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 rtl="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 rtl="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 rtl="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196708423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0" name="Google Shape;1980;g5ed66e23363442a_16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981" name="Google Shape;1981;g5ed66e23363442a_1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2383108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Google Shape;362;g6f85d2b78ff1366e_8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363" name="Google Shape;363;g6f85d2b78ff1366e_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17458683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2" name="Google Shape;2652;g78d7c8d34a3a3a9a_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2653" name="Google Shape;2653;g78d7c8d34a3a3a9a_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10378170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" name="Google Shape;562;g630bbed89157ff93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563" name="Google Shape;563;g630bbed89157ff93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71307996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5" name="Google Shape;2695;g78d7c8d34a3a3a9a_8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2696" name="Google Shape;2696;g78d7c8d34a3a3a9a_8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9110064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" name="Google Shape;403;g25b94cff4908bbbf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404" name="Google Shape;404;g25b94cff4908bbbf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12169225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8" name="Google Shape;2738;g78d7c8d34a3a3a9a_1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2739" name="Google Shape;2739;g78d7c8d34a3a3a9a_1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94611935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0" name="Google Shape;520;gf565ea880c89cff_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521" name="Google Shape;521;gf565ea880c89cff_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72531175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9" name="Google Shape;679;g630bbed89157ff93_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680" name="Google Shape;680;g630bbed89157ff93_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15548744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1" name="Google Shape;721;g7a739a0fcdbf510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722" name="Google Shape;722;g7a739a0fcdbf510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10495919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1" name="Google Shape;801;g1e3d0919d631bdb4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02" name="Google Shape;802;g1e3d0919d631bdb4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9939289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g3890b07f84f065f4_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" name="Google Shape;101;g3890b07f84f065f4_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93396203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" name="Google Shape;1085;g2ea08533991930a5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086" name="Google Shape;1086;g2ea08533991930a5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70850680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" name="Google Shape;1126;g2ea08533991930a5_4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127" name="Google Shape;1127;g2ea08533991930a5_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9501441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2" name="Google Shape;1282;g5283ce53cd5ab3b7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283" name="Google Shape;1283;g5283ce53cd5ab3b7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3477914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3" name="Google Shape;1323;g5283ce53cd5ab3b7_4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324" name="Google Shape;1324;g5283ce53cd5ab3b7_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87419649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5" name="Google Shape;1365;g59ee00fbad74961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366" name="Google Shape;1366;g59ee00fbad7496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71852459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6" name="Google Shape;1396;g59ee00fbad74961_5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397" name="Google Shape;1397;g59ee00fbad74961_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98607470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7" name="Google Shape;1427;g59ee00fbad74961_8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428" name="Google Shape;1428;g59ee00fbad74961_8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97737438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9" name="Google Shape;1459;g59ee00fbad74961_1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460" name="Google Shape;1460;g59ee00fbad74961_1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86558682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9" name="Google Shape;1629;g13e8c93167a914d3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630" name="Google Shape;1630;g13e8c93167a914d3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71997472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2" name="Google Shape;1682;g5f783c3640dd8176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683" name="Google Shape;1683;g5f783c3640dd8176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9123071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7" name="Google Shape;2547;g75c2d81e7a0b8a36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2548" name="Google Shape;2548;g75c2d81e7a0b8a36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55943028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3" name="Google Shape;1703;g5f783c3640dd8176_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704" name="Google Shape;1704;g5f783c3640dd8176_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46206795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4" name="Google Shape;1724;g5f783c3640dd8176_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725" name="Google Shape;1725;g5f783c3640dd8176_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16032023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5" name="Google Shape;1745;g5f783c3640dd8176_6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746" name="Google Shape;1746;g5f783c3640dd8176_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51742228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7" name="Google Shape;1767;g18d9f9b6bd5eac49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768" name="Google Shape;1768;g18d9f9b6bd5eac49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401874045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3" name="Google Shape;1663;g7bd03593eb660e3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664" name="Google Shape;1664;g7bd03593eb660e3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66297482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9" name="Google Shape;1789;g119e13fed9c7311d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790" name="Google Shape;1790;g119e13fed9c7311d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4270628217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8" name="Google Shape;1848;g6f5c498cc2625033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849" name="Google Shape;1849;g6f5c498cc2625033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633013284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8" name="Google Shape;1868;g6f5c498cc2625033_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869" name="Google Shape;1869;g6f5c498cc2625033_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177971939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7" name="Google Shape;1887;g6f5c498cc2625033_4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888" name="Google Shape;1888;g6f5c498cc2625033_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595430994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3" name="Google Shape;1923;g4402e3d13d40c5bf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924" name="Google Shape;1924;g4402e3d13d40c5bf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41015364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5" name="Google Shape;2555;g75c2d81e7a0b8a36_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2556" name="Google Shape;2556;g75c2d81e7a0b8a36_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621894354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0" name="Google Shape;1960;g7f7eb6963bd3983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961" name="Google Shape;1961;g7f7eb6963bd3983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970159089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1" name="Google Shape;2021;g5ed66e23363442a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2022" name="Google Shape;2022;g5ed66e23363442a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704921129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2" name="Google Shape;2062;g5ed66e23363442a_4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2063" name="Google Shape;2063;g5ed66e23363442a_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707848589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3" name="Google Shape;2103;g5ed66e23363442a_8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2104" name="Google Shape;2104;g5ed66e23363442a_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707743882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4" name="Google Shape;2144;g5ed66e23363442a_1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2145" name="Google Shape;2145;g5ed66e23363442a_1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40612789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3" name="Google Shape;2563;g75c2d81e7a0b8a36_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2564" name="Google Shape;2564;g75c2d81e7a0b8a36_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0135278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8" name="Google Shape;2538;g31956f2c6274d38c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2539" name="Google Shape;2539;g31956f2c6274d38c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98388307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g12912a3856fc4ac1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15" name="Google Shape;115;g12912a3856fc4ac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1842736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2" name="Google Shape;2572;g78d7c8d34a3a3a9a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2573" name="Google Shape;2573;g78d7c8d34a3a3a9a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46009547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g77d365588fad20b5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242" name="Google Shape;242;g77d365588fad20b5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617028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3FF44-B315-4381-BE9B-AEB36944E1B6}" type="datetimeFigureOut">
              <a:rPr lang="de-DE" smtClean="0"/>
              <a:t>06.09.2020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A30A4-DF7D-40D3-B7C4-3F7F8B57028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916454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3FF44-B315-4381-BE9B-AEB36944E1B6}" type="datetimeFigureOut">
              <a:rPr lang="de-DE" smtClean="0"/>
              <a:t>06.09.2020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A30A4-DF7D-40D3-B7C4-3F7F8B57028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520462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3FF44-B315-4381-BE9B-AEB36944E1B6}" type="datetimeFigureOut">
              <a:rPr lang="de-DE" smtClean="0"/>
              <a:t>06.09.2020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A30A4-DF7D-40D3-B7C4-3F7F8B57028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622322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3FF44-B315-4381-BE9B-AEB36944E1B6}" type="datetimeFigureOut">
              <a:rPr lang="de-DE" smtClean="0"/>
              <a:t>06.09.2020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A30A4-DF7D-40D3-B7C4-3F7F8B57028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015514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3FF44-B315-4381-BE9B-AEB36944E1B6}" type="datetimeFigureOut">
              <a:rPr lang="de-DE" smtClean="0"/>
              <a:t>06.09.2020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A30A4-DF7D-40D3-B7C4-3F7F8B57028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322218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3FF44-B315-4381-BE9B-AEB36944E1B6}" type="datetimeFigureOut">
              <a:rPr lang="de-DE" smtClean="0"/>
              <a:t>06.09.2020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A30A4-DF7D-40D3-B7C4-3F7F8B57028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190335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3FF44-B315-4381-BE9B-AEB36944E1B6}" type="datetimeFigureOut">
              <a:rPr lang="de-DE" smtClean="0"/>
              <a:t>06.09.2020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A30A4-DF7D-40D3-B7C4-3F7F8B57028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076100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3FF44-B315-4381-BE9B-AEB36944E1B6}" type="datetimeFigureOut">
              <a:rPr lang="de-DE" smtClean="0"/>
              <a:t>06.09.2020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A30A4-DF7D-40D3-B7C4-3F7F8B57028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129889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3FF44-B315-4381-BE9B-AEB36944E1B6}" type="datetimeFigureOut">
              <a:rPr lang="de-DE" smtClean="0"/>
              <a:t>06.09.2020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A30A4-DF7D-40D3-B7C4-3F7F8B57028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859337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3FF44-B315-4381-BE9B-AEB36944E1B6}" type="datetimeFigureOut">
              <a:rPr lang="de-DE" smtClean="0"/>
              <a:t>06.09.2020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A30A4-DF7D-40D3-B7C4-3F7F8B57028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175620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3FF44-B315-4381-BE9B-AEB36944E1B6}" type="datetimeFigureOut">
              <a:rPr lang="de-DE" smtClean="0"/>
              <a:t>06.09.2020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A30A4-DF7D-40D3-B7C4-3F7F8B57028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554864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73FF44-B315-4381-BE9B-AEB36944E1B6}" type="datetimeFigureOut">
              <a:rPr lang="de-DE" smtClean="0"/>
              <a:t>06.09.2020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3A30A4-DF7D-40D3-B7C4-3F7F8B57028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375724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3.png"/><Relationship Id="rId5" Type="http://schemas.openxmlformats.org/officeDocument/2006/relationships/image" Target="../media/image2.gif"/><Relationship Id="rId4" Type="http://schemas.openxmlformats.org/officeDocument/2006/relationships/image" Target="../media/image1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6" Type="http://schemas.openxmlformats.org/officeDocument/2006/relationships/image" Target="../media/image3.png"/><Relationship Id="rId5" Type="http://schemas.openxmlformats.org/officeDocument/2006/relationships/image" Target="../media/image1.gif"/><Relationship Id="rId4" Type="http://schemas.openxmlformats.org/officeDocument/2006/relationships/notesSlide" Target="../notesSlides/notesSlide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6" Type="http://schemas.openxmlformats.org/officeDocument/2006/relationships/image" Target="../media/image3.png"/><Relationship Id="rId5" Type="http://schemas.openxmlformats.org/officeDocument/2006/relationships/image" Target="../media/image1.gif"/><Relationship Id="rId4" Type="http://schemas.openxmlformats.org/officeDocument/2006/relationships/notesSlide" Target="../notesSlides/notesSlide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6" Type="http://schemas.openxmlformats.org/officeDocument/2006/relationships/image" Target="../media/image3.png"/><Relationship Id="rId5" Type="http://schemas.openxmlformats.org/officeDocument/2006/relationships/image" Target="../media/image1.gif"/><Relationship Id="rId4" Type="http://schemas.openxmlformats.org/officeDocument/2006/relationships/notesSlide" Target="../notesSlides/notesSlide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6" Type="http://schemas.openxmlformats.org/officeDocument/2006/relationships/image" Target="../media/image3.png"/><Relationship Id="rId5" Type="http://schemas.openxmlformats.org/officeDocument/2006/relationships/image" Target="../media/image2.gif"/><Relationship Id="rId4" Type="http://schemas.openxmlformats.org/officeDocument/2006/relationships/notesSlide" Target="../notesSlides/notesSlide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6" Type="http://schemas.openxmlformats.org/officeDocument/2006/relationships/image" Target="../media/image3.png"/><Relationship Id="rId5" Type="http://schemas.openxmlformats.org/officeDocument/2006/relationships/image" Target="../media/image2.gif"/><Relationship Id="rId4" Type="http://schemas.openxmlformats.org/officeDocument/2006/relationships/notesSlide" Target="../notesSlides/notesSlide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6" Type="http://schemas.openxmlformats.org/officeDocument/2006/relationships/image" Target="../media/image3.png"/><Relationship Id="rId5" Type="http://schemas.openxmlformats.org/officeDocument/2006/relationships/image" Target="../media/image1.gif"/><Relationship Id="rId4" Type="http://schemas.openxmlformats.org/officeDocument/2006/relationships/notesSlide" Target="../notesSlides/notesSlide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6" Type="http://schemas.openxmlformats.org/officeDocument/2006/relationships/image" Target="../media/image3.png"/><Relationship Id="rId5" Type="http://schemas.openxmlformats.org/officeDocument/2006/relationships/image" Target="../media/image1.gif"/><Relationship Id="rId4" Type="http://schemas.openxmlformats.org/officeDocument/2006/relationships/notesSlide" Target="../notesSlides/notesSlide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6" Type="http://schemas.openxmlformats.org/officeDocument/2006/relationships/image" Target="../media/image3.png"/><Relationship Id="rId5" Type="http://schemas.openxmlformats.org/officeDocument/2006/relationships/image" Target="../media/image1.gif"/><Relationship Id="rId4" Type="http://schemas.openxmlformats.org/officeDocument/2006/relationships/notesSlide" Target="../notesSlides/notesSlide1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6" Type="http://schemas.openxmlformats.org/officeDocument/2006/relationships/image" Target="../media/image3.png"/><Relationship Id="rId5" Type="http://schemas.openxmlformats.org/officeDocument/2006/relationships/image" Target="../media/image1.gif"/><Relationship Id="rId4" Type="http://schemas.openxmlformats.org/officeDocument/2006/relationships/notesSlide" Target="../notesSlides/notesSlide1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6" Type="http://schemas.openxmlformats.org/officeDocument/2006/relationships/image" Target="../media/image3.png"/><Relationship Id="rId5" Type="http://schemas.openxmlformats.org/officeDocument/2006/relationships/image" Target="../media/image1.gif"/><Relationship Id="rId4" Type="http://schemas.openxmlformats.org/officeDocument/2006/relationships/notesSlide" Target="../notesSlides/notesSlide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image" Target="../media/image3.png"/><Relationship Id="rId5" Type="http://schemas.openxmlformats.org/officeDocument/2006/relationships/image" Target="../media/image1.gif"/><Relationship Id="rId4" Type="http://schemas.openxmlformats.org/officeDocument/2006/relationships/notesSlide" Target="../notesSlides/notesSlid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6" Type="http://schemas.openxmlformats.org/officeDocument/2006/relationships/image" Target="../media/image3.png"/><Relationship Id="rId5" Type="http://schemas.openxmlformats.org/officeDocument/2006/relationships/image" Target="../media/image2.gif"/><Relationship Id="rId4" Type="http://schemas.openxmlformats.org/officeDocument/2006/relationships/notesSlide" Target="../notesSlides/notesSlide1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1.m4a"/><Relationship Id="rId1" Type="http://schemas.microsoft.com/office/2007/relationships/media" Target="../media/media21.m4a"/><Relationship Id="rId6" Type="http://schemas.openxmlformats.org/officeDocument/2006/relationships/image" Target="../media/image3.png"/><Relationship Id="rId5" Type="http://schemas.openxmlformats.org/officeDocument/2006/relationships/image" Target="../media/image2.gif"/><Relationship Id="rId4" Type="http://schemas.openxmlformats.org/officeDocument/2006/relationships/notesSlide" Target="../notesSlides/notesSlide2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2.m4a"/><Relationship Id="rId1" Type="http://schemas.microsoft.com/office/2007/relationships/media" Target="../media/media22.m4a"/><Relationship Id="rId6" Type="http://schemas.openxmlformats.org/officeDocument/2006/relationships/image" Target="../media/image3.png"/><Relationship Id="rId5" Type="http://schemas.openxmlformats.org/officeDocument/2006/relationships/image" Target="../media/image2.gif"/><Relationship Id="rId4" Type="http://schemas.openxmlformats.org/officeDocument/2006/relationships/notesSlide" Target="../notesSlides/notesSlide2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3.m4a"/><Relationship Id="rId1" Type="http://schemas.microsoft.com/office/2007/relationships/media" Target="../media/media23.m4a"/><Relationship Id="rId6" Type="http://schemas.openxmlformats.org/officeDocument/2006/relationships/image" Target="../media/image3.png"/><Relationship Id="rId5" Type="http://schemas.openxmlformats.org/officeDocument/2006/relationships/image" Target="../media/image2.gif"/><Relationship Id="rId4" Type="http://schemas.openxmlformats.org/officeDocument/2006/relationships/notesSlide" Target="../notesSlides/notesSlide2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4.m4a"/><Relationship Id="rId1" Type="http://schemas.microsoft.com/office/2007/relationships/media" Target="../media/media24.m4a"/><Relationship Id="rId6" Type="http://schemas.openxmlformats.org/officeDocument/2006/relationships/image" Target="../media/image3.png"/><Relationship Id="rId5" Type="http://schemas.openxmlformats.org/officeDocument/2006/relationships/image" Target="../media/image2.gif"/><Relationship Id="rId4" Type="http://schemas.openxmlformats.org/officeDocument/2006/relationships/notesSlide" Target="../notesSlides/notesSlide2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5.m4a"/><Relationship Id="rId1" Type="http://schemas.microsoft.com/office/2007/relationships/media" Target="../media/media25.m4a"/><Relationship Id="rId6" Type="http://schemas.openxmlformats.org/officeDocument/2006/relationships/image" Target="../media/image3.png"/><Relationship Id="rId5" Type="http://schemas.openxmlformats.org/officeDocument/2006/relationships/image" Target="../media/image2.gif"/><Relationship Id="rId4" Type="http://schemas.openxmlformats.org/officeDocument/2006/relationships/notesSlide" Target="../notesSlides/notesSlide2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6.m4a"/><Relationship Id="rId1" Type="http://schemas.microsoft.com/office/2007/relationships/media" Target="../media/media26.m4a"/><Relationship Id="rId6" Type="http://schemas.openxmlformats.org/officeDocument/2006/relationships/image" Target="../media/image3.png"/><Relationship Id="rId5" Type="http://schemas.openxmlformats.org/officeDocument/2006/relationships/image" Target="../media/image1.gif"/><Relationship Id="rId4" Type="http://schemas.openxmlformats.org/officeDocument/2006/relationships/notesSlide" Target="../notesSlides/notesSlide2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7.m4a"/><Relationship Id="rId1" Type="http://schemas.microsoft.com/office/2007/relationships/media" Target="../media/media27.m4a"/><Relationship Id="rId6" Type="http://schemas.openxmlformats.org/officeDocument/2006/relationships/image" Target="../media/image3.png"/><Relationship Id="rId5" Type="http://schemas.openxmlformats.org/officeDocument/2006/relationships/image" Target="../media/image1.gif"/><Relationship Id="rId4" Type="http://schemas.openxmlformats.org/officeDocument/2006/relationships/notesSlide" Target="../notesSlides/notesSlide2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8.m4a"/><Relationship Id="rId1" Type="http://schemas.microsoft.com/office/2007/relationships/media" Target="../media/media28.m4a"/><Relationship Id="rId6" Type="http://schemas.openxmlformats.org/officeDocument/2006/relationships/image" Target="../media/image3.png"/><Relationship Id="rId5" Type="http://schemas.openxmlformats.org/officeDocument/2006/relationships/image" Target="../media/image1.gif"/><Relationship Id="rId4" Type="http://schemas.openxmlformats.org/officeDocument/2006/relationships/notesSlide" Target="../notesSlides/notesSlide2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9.m4a"/><Relationship Id="rId1" Type="http://schemas.microsoft.com/office/2007/relationships/media" Target="../media/media29.m4a"/><Relationship Id="rId6" Type="http://schemas.openxmlformats.org/officeDocument/2006/relationships/image" Target="../media/image3.png"/><Relationship Id="rId5" Type="http://schemas.openxmlformats.org/officeDocument/2006/relationships/image" Target="../media/image2.gif"/><Relationship Id="rId4" Type="http://schemas.openxmlformats.org/officeDocument/2006/relationships/notesSlide" Target="../notesSlides/notesSlide2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3.png"/><Relationship Id="rId5" Type="http://schemas.openxmlformats.org/officeDocument/2006/relationships/image" Target="../media/image2.gif"/><Relationship Id="rId4" Type="http://schemas.openxmlformats.org/officeDocument/2006/relationships/notesSlide" Target="../notesSlides/notesSlide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0.m4a"/><Relationship Id="rId1" Type="http://schemas.microsoft.com/office/2007/relationships/media" Target="../media/media30.m4a"/><Relationship Id="rId6" Type="http://schemas.openxmlformats.org/officeDocument/2006/relationships/image" Target="../media/image3.png"/><Relationship Id="rId5" Type="http://schemas.openxmlformats.org/officeDocument/2006/relationships/image" Target="../media/image2.gif"/><Relationship Id="rId4" Type="http://schemas.openxmlformats.org/officeDocument/2006/relationships/notesSlide" Target="../notesSlides/notesSlide2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1.m4a"/><Relationship Id="rId1" Type="http://schemas.microsoft.com/office/2007/relationships/media" Target="../media/media31.m4a"/><Relationship Id="rId6" Type="http://schemas.openxmlformats.org/officeDocument/2006/relationships/image" Target="../media/image3.png"/><Relationship Id="rId5" Type="http://schemas.openxmlformats.org/officeDocument/2006/relationships/image" Target="../media/image2.gif"/><Relationship Id="rId4" Type="http://schemas.openxmlformats.org/officeDocument/2006/relationships/notesSlide" Target="../notesSlides/notesSlide30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2.m4a"/><Relationship Id="rId1" Type="http://schemas.microsoft.com/office/2007/relationships/media" Target="../media/media32.m4a"/><Relationship Id="rId6" Type="http://schemas.openxmlformats.org/officeDocument/2006/relationships/image" Target="../media/image3.png"/><Relationship Id="rId5" Type="http://schemas.openxmlformats.org/officeDocument/2006/relationships/image" Target="../media/image2.gif"/><Relationship Id="rId4" Type="http://schemas.openxmlformats.org/officeDocument/2006/relationships/notesSlide" Target="../notesSlides/notesSlide3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3.m4a"/><Relationship Id="rId1" Type="http://schemas.microsoft.com/office/2007/relationships/media" Target="../media/media33.m4a"/><Relationship Id="rId6" Type="http://schemas.openxmlformats.org/officeDocument/2006/relationships/image" Target="../media/image3.png"/><Relationship Id="rId5" Type="http://schemas.openxmlformats.org/officeDocument/2006/relationships/image" Target="../media/image2.gif"/><Relationship Id="rId4" Type="http://schemas.openxmlformats.org/officeDocument/2006/relationships/notesSlide" Target="../notesSlides/notesSlide3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4.m4a"/><Relationship Id="rId1" Type="http://schemas.microsoft.com/office/2007/relationships/media" Target="../media/media34.m4a"/><Relationship Id="rId6" Type="http://schemas.openxmlformats.org/officeDocument/2006/relationships/image" Target="../media/image3.png"/><Relationship Id="rId5" Type="http://schemas.openxmlformats.org/officeDocument/2006/relationships/image" Target="../media/image2.gif"/><Relationship Id="rId4" Type="http://schemas.openxmlformats.org/officeDocument/2006/relationships/notesSlide" Target="../notesSlides/notesSlide3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5.m4a"/><Relationship Id="rId1" Type="http://schemas.microsoft.com/office/2007/relationships/media" Target="../media/media35.m4a"/><Relationship Id="rId6" Type="http://schemas.openxmlformats.org/officeDocument/2006/relationships/image" Target="../media/image3.png"/><Relationship Id="rId5" Type="http://schemas.openxmlformats.org/officeDocument/2006/relationships/image" Target="../media/image1.gif"/><Relationship Id="rId4" Type="http://schemas.openxmlformats.org/officeDocument/2006/relationships/notesSlide" Target="../notesSlides/notesSlide3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6.m4a"/><Relationship Id="rId1" Type="http://schemas.microsoft.com/office/2007/relationships/media" Target="../media/media36.m4a"/><Relationship Id="rId6" Type="http://schemas.openxmlformats.org/officeDocument/2006/relationships/image" Target="../media/image3.png"/><Relationship Id="rId5" Type="http://schemas.openxmlformats.org/officeDocument/2006/relationships/image" Target="../media/image2.gif"/><Relationship Id="rId4" Type="http://schemas.openxmlformats.org/officeDocument/2006/relationships/notesSlide" Target="../notesSlides/notesSlide3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7.m4a"/><Relationship Id="rId1" Type="http://schemas.microsoft.com/office/2007/relationships/media" Target="../media/media37.m4a"/><Relationship Id="rId6" Type="http://schemas.openxmlformats.org/officeDocument/2006/relationships/image" Target="../media/image3.png"/><Relationship Id="rId5" Type="http://schemas.openxmlformats.org/officeDocument/2006/relationships/image" Target="../media/image1.gif"/><Relationship Id="rId4" Type="http://schemas.openxmlformats.org/officeDocument/2006/relationships/notesSlide" Target="../notesSlides/notesSlide3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8.m4a"/><Relationship Id="rId1" Type="http://schemas.microsoft.com/office/2007/relationships/media" Target="../media/media38.m4a"/><Relationship Id="rId6" Type="http://schemas.openxmlformats.org/officeDocument/2006/relationships/image" Target="../media/image3.png"/><Relationship Id="rId5" Type="http://schemas.openxmlformats.org/officeDocument/2006/relationships/image" Target="../media/image1.gif"/><Relationship Id="rId4" Type="http://schemas.openxmlformats.org/officeDocument/2006/relationships/notesSlide" Target="../notesSlides/notesSlide3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9.m4a"/><Relationship Id="rId1" Type="http://schemas.microsoft.com/office/2007/relationships/media" Target="../media/media39.m4a"/><Relationship Id="rId6" Type="http://schemas.openxmlformats.org/officeDocument/2006/relationships/image" Target="../media/image3.png"/><Relationship Id="rId5" Type="http://schemas.openxmlformats.org/officeDocument/2006/relationships/image" Target="../media/image1.gif"/><Relationship Id="rId4" Type="http://schemas.openxmlformats.org/officeDocument/2006/relationships/notesSlide" Target="../notesSlides/notesSlide3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3.png"/><Relationship Id="rId5" Type="http://schemas.openxmlformats.org/officeDocument/2006/relationships/image" Target="../media/image2.gif"/><Relationship Id="rId4" Type="http://schemas.openxmlformats.org/officeDocument/2006/relationships/notesSlide" Target="../notesSlides/notesSlide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40.m4a"/><Relationship Id="rId1" Type="http://schemas.microsoft.com/office/2007/relationships/media" Target="../media/media40.m4a"/><Relationship Id="rId6" Type="http://schemas.openxmlformats.org/officeDocument/2006/relationships/image" Target="../media/image3.png"/><Relationship Id="rId5" Type="http://schemas.openxmlformats.org/officeDocument/2006/relationships/image" Target="../media/image1.gif"/><Relationship Id="rId4" Type="http://schemas.openxmlformats.org/officeDocument/2006/relationships/notesSlide" Target="../notesSlides/notesSlide39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41.m4a"/><Relationship Id="rId1" Type="http://schemas.microsoft.com/office/2007/relationships/media" Target="../media/media41.m4a"/><Relationship Id="rId6" Type="http://schemas.openxmlformats.org/officeDocument/2006/relationships/image" Target="../media/image3.png"/><Relationship Id="rId5" Type="http://schemas.openxmlformats.org/officeDocument/2006/relationships/image" Target="../media/image1.gif"/><Relationship Id="rId4" Type="http://schemas.openxmlformats.org/officeDocument/2006/relationships/notesSlide" Target="../notesSlides/notesSlide40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42.m4a"/><Relationship Id="rId1" Type="http://schemas.microsoft.com/office/2007/relationships/media" Target="../media/media42.m4a"/><Relationship Id="rId6" Type="http://schemas.openxmlformats.org/officeDocument/2006/relationships/image" Target="../media/image3.png"/><Relationship Id="rId5" Type="http://schemas.openxmlformats.org/officeDocument/2006/relationships/image" Target="../media/image1.gif"/><Relationship Id="rId4" Type="http://schemas.openxmlformats.org/officeDocument/2006/relationships/notesSlide" Target="../notesSlides/notesSlide4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43.m4a"/><Relationship Id="rId1" Type="http://schemas.microsoft.com/office/2007/relationships/media" Target="../media/media43.m4a"/><Relationship Id="rId6" Type="http://schemas.openxmlformats.org/officeDocument/2006/relationships/image" Target="../media/image3.png"/><Relationship Id="rId5" Type="http://schemas.openxmlformats.org/officeDocument/2006/relationships/image" Target="../media/image1.gif"/><Relationship Id="rId4" Type="http://schemas.openxmlformats.org/officeDocument/2006/relationships/notesSlide" Target="../notesSlides/notesSlide4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44.m4a"/><Relationship Id="rId1" Type="http://schemas.microsoft.com/office/2007/relationships/media" Target="../media/media44.m4a"/><Relationship Id="rId6" Type="http://schemas.openxmlformats.org/officeDocument/2006/relationships/image" Target="../media/image3.png"/><Relationship Id="rId5" Type="http://schemas.openxmlformats.org/officeDocument/2006/relationships/image" Target="../media/image1.gif"/><Relationship Id="rId4" Type="http://schemas.openxmlformats.org/officeDocument/2006/relationships/notesSlide" Target="../notesSlides/notesSlide4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45.m4a"/><Relationship Id="rId1" Type="http://schemas.microsoft.com/office/2007/relationships/media" Target="../media/media45.m4a"/><Relationship Id="rId6" Type="http://schemas.openxmlformats.org/officeDocument/2006/relationships/image" Target="../media/image3.png"/><Relationship Id="rId5" Type="http://schemas.openxmlformats.org/officeDocument/2006/relationships/image" Target="../media/image1.gif"/><Relationship Id="rId4" Type="http://schemas.openxmlformats.org/officeDocument/2006/relationships/notesSlide" Target="../notesSlides/notesSlide4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3.png"/><Relationship Id="rId5" Type="http://schemas.openxmlformats.org/officeDocument/2006/relationships/image" Target="../media/image2.gif"/><Relationship Id="rId4" Type="http://schemas.openxmlformats.org/officeDocument/2006/relationships/notesSlide" Target="../notesSlides/notes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image" Target="../media/image3.png"/><Relationship Id="rId5" Type="http://schemas.openxmlformats.org/officeDocument/2006/relationships/image" Target="../media/image2.gif"/><Relationship Id="rId4" Type="http://schemas.openxmlformats.org/officeDocument/2006/relationships/notesSlide" Target="../notesSlides/notes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6" Type="http://schemas.openxmlformats.org/officeDocument/2006/relationships/image" Target="../media/image3.png"/><Relationship Id="rId5" Type="http://schemas.openxmlformats.org/officeDocument/2006/relationships/image" Target="../media/image2.gif"/><Relationship Id="rId4" Type="http://schemas.openxmlformats.org/officeDocument/2006/relationships/notesSlide" Target="../notesSlides/notesSl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6" Type="http://schemas.openxmlformats.org/officeDocument/2006/relationships/image" Target="../media/image3.png"/><Relationship Id="rId5" Type="http://schemas.openxmlformats.org/officeDocument/2006/relationships/image" Target="../media/image1.gif"/><Relationship Id="rId4" Type="http://schemas.openxmlformats.org/officeDocument/2006/relationships/notesSlide" Target="../notesSlides/notesSlid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6" Type="http://schemas.openxmlformats.org/officeDocument/2006/relationships/image" Target="../media/image3.png"/><Relationship Id="rId5" Type="http://schemas.openxmlformats.org/officeDocument/2006/relationships/image" Target="../media/image1.gif"/><Relationship Id="rId4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3" name="Google Shape;843;p1"/>
          <p:cNvSpPr txBox="1">
            <a:spLocks noGrp="1"/>
          </p:cNvSpPr>
          <p:nvPr>
            <p:ph type="ctrTitle"/>
          </p:nvPr>
        </p:nvSpPr>
        <p:spPr>
          <a:xfrm>
            <a:off x="1493050" y="2622096"/>
            <a:ext cx="9465300" cy="94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r>
              <a:rPr lang="de-DE"/>
              <a:t>Der Datentyp char*</a:t>
            </a:r>
            <a:endParaRPr/>
          </a:p>
        </p:txBody>
      </p:sp>
      <p:sp>
        <p:nvSpPr>
          <p:cNvPr id="844" name="Google Shape;844;p1"/>
          <p:cNvSpPr/>
          <p:nvPr/>
        </p:nvSpPr>
        <p:spPr>
          <a:xfrm>
            <a:off x="3958052" y="4957734"/>
            <a:ext cx="2941500" cy="945000"/>
          </a:xfrm>
          <a:prstGeom prst="wedgeRoundRectCallout">
            <a:avLst>
              <a:gd name="adj1" fmla="val -62710"/>
              <a:gd name="adj2" fmla="val -90442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</a:rPr>
              <a:t>char array</a:t>
            </a:r>
            <a:endParaRPr sz="2400" b="0" i="0" u="none" strike="noStrike" cap="none">
              <a:solidFill>
                <a:srgbClr val="0000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</a:rPr>
              <a:t>char x[16];</a:t>
            </a:r>
            <a:endParaRPr sz="2400" b="0" i="0" u="none" strike="noStrike" cap="none">
              <a:solidFill>
                <a:srgbClr val="0000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45" name="Google Shape;845;p1"/>
          <p:cNvSpPr txBox="1"/>
          <p:nvPr/>
        </p:nvSpPr>
        <p:spPr>
          <a:xfrm rot="1297993">
            <a:off x="3729076" y="1705082"/>
            <a:ext cx="948833" cy="575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0x24</a:t>
            </a:r>
            <a:endParaRPr sz="36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46" name="Google Shape;846;p1"/>
          <p:cNvSpPr txBox="1"/>
          <p:nvPr/>
        </p:nvSpPr>
        <p:spPr>
          <a:xfrm rot="-698460">
            <a:off x="6427075" y="1398422"/>
            <a:ext cx="672023" cy="5755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`A`</a:t>
            </a:r>
            <a:endParaRPr sz="36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47" name="Google Shape;847;p1"/>
          <p:cNvSpPr txBox="1"/>
          <p:nvPr/>
        </p:nvSpPr>
        <p:spPr>
          <a:xfrm>
            <a:off x="6375944" y="3806853"/>
            <a:ext cx="948900" cy="57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255</a:t>
            </a:r>
            <a:endParaRPr sz="36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48" name="Google Shape;848;p1"/>
          <p:cNvSpPr txBox="1"/>
          <p:nvPr/>
        </p:nvSpPr>
        <p:spPr>
          <a:xfrm rot="-629747">
            <a:off x="7706923" y="1705087"/>
            <a:ext cx="2037186" cy="5754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0b10101100</a:t>
            </a:r>
            <a:endParaRPr sz="36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49" name="Google Shape;849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085131" y="3806856"/>
            <a:ext cx="1258875" cy="1774608"/>
          </a:xfrm>
          <a:prstGeom prst="rect">
            <a:avLst/>
          </a:prstGeom>
          <a:noFill/>
          <a:ln>
            <a:noFill/>
          </a:ln>
        </p:spPr>
      </p:pic>
      <p:pic>
        <p:nvPicPr>
          <p:cNvPr id="850" name="Google Shape;850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737600" y="3749040"/>
            <a:ext cx="1924685" cy="282194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5567"/>
    </mc:Choice>
    <mc:Fallback>
      <p:transition spd="slow" advTm="2556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4" name="Google Shape;894;p4"/>
          <p:cNvSpPr txBox="1">
            <a:spLocks noGrp="1"/>
          </p:cNvSpPr>
          <p:nvPr>
            <p:ph type="ctrTitle"/>
          </p:nvPr>
        </p:nvSpPr>
        <p:spPr>
          <a:xfrm>
            <a:off x="0" y="203230"/>
            <a:ext cx="3750900" cy="57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r>
              <a:rPr lang="de-DE" sz="3200"/>
              <a:t>Der Datentyp char*</a:t>
            </a:r>
            <a:endParaRPr sz="3200"/>
          </a:p>
        </p:txBody>
      </p:sp>
      <p:sp>
        <p:nvSpPr>
          <p:cNvPr id="895" name="Google Shape;895;p4"/>
          <p:cNvSpPr txBox="1"/>
          <p:nvPr/>
        </p:nvSpPr>
        <p:spPr>
          <a:xfrm>
            <a:off x="204500" y="918000"/>
            <a:ext cx="5053800" cy="190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Zwei Arrays: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char t[5]=”Hallo”;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char w[4]={1,0b10101100,0x34,17};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3200" b="1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char* z;</a:t>
            </a:r>
            <a:endParaRPr sz="3200" b="1" i="0" u="none" strike="noStrike" cap="none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6" name="Google Shape;896;p4"/>
          <p:cNvSpPr/>
          <p:nvPr/>
        </p:nvSpPr>
        <p:spPr>
          <a:xfrm>
            <a:off x="5533275" y="481225"/>
            <a:ext cx="5598000" cy="61956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897" name="Google Shape;897;p4"/>
          <p:cNvCxnSpPr/>
          <p:nvPr/>
        </p:nvCxnSpPr>
        <p:spPr>
          <a:xfrm>
            <a:off x="8984458" y="507300"/>
            <a:ext cx="0" cy="6186000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898" name="Google Shape;898;p4"/>
          <p:cNvCxnSpPr/>
          <p:nvPr/>
        </p:nvCxnSpPr>
        <p:spPr>
          <a:xfrm flipH="1">
            <a:off x="11124175" y="481225"/>
            <a:ext cx="7200" cy="6174900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899" name="Google Shape;899;p4"/>
          <p:cNvGrpSpPr/>
          <p:nvPr/>
        </p:nvGrpSpPr>
        <p:grpSpPr>
          <a:xfrm>
            <a:off x="8981867" y="603450"/>
            <a:ext cx="2149508" cy="5760300"/>
            <a:chOff x="8981867" y="603450"/>
            <a:chExt cx="2149508" cy="5760300"/>
          </a:xfrm>
        </p:grpSpPr>
        <p:sp>
          <p:nvSpPr>
            <p:cNvPr id="900" name="Google Shape;900;p4"/>
            <p:cNvSpPr/>
            <p:nvPr/>
          </p:nvSpPr>
          <p:spPr>
            <a:xfrm>
              <a:off x="8981875" y="603450"/>
              <a:ext cx="2149500" cy="4431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rPr lang="de-DE"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‘</a:t>
              </a:r>
              <a:r>
                <a:rPr lang="de-DE" sz="2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H</a:t>
              </a:r>
              <a:r>
                <a:rPr lang="de-DE"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’</a:t>
              </a:r>
              <a:endPara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01" name="Google Shape;901;p4"/>
            <p:cNvSpPr/>
            <p:nvPr/>
          </p:nvSpPr>
          <p:spPr>
            <a:xfrm>
              <a:off x="8981875" y="1046550"/>
              <a:ext cx="2149500" cy="4431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rPr lang="de-DE"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‘</a:t>
              </a:r>
              <a:r>
                <a:rPr lang="de-DE" sz="2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a</a:t>
              </a:r>
              <a:r>
                <a:rPr lang="de-DE"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’</a:t>
              </a:r>
              <a:endPara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02" name="Google Shape;902;p4"/>
            <p:cNvSpPr/>
            <p:nvPr/>
          </p:nvSpPr>
          <p:spPr>
            <a:xfrm>
              <a:off x="8981875" y="1489650"/>
              <a:ext cx="2149500" cy="4431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rPr lang="de-DE"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‘</a:t>
              </a:r>
              <a:r>
                <a:rPr lang="de-DE" sz="2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</a:t>
              </a:r>
              <a:r>
                <a:rPr lang="de-DE"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’</a:t>
              </a:r>
              <a:endPara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03" name="Google Shape;903;p4"/>
            <p:cNvSpPr/>
            <p:nvPr/>
          </p:nvSpPr>
          <p:spPr>
            <a:xfrm>
              <a:off x="8981875" y="1932750"/>
              <a:ext cx="2149500" cy="4431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rPr lang="de-DE"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‘</a:t>
              </a:r>
              <a:r>
                <a:rPr lang="de-DE" sz="2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</a:t>
              </a:r>
              <a:r>
                <a:rPr lang="de-DE"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’</a:t>
              </a:r>
              <a:endPara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04" name="Google Shape;904;p4"/>
            <p:cNvSpPr/>
            <p:nvPr/>
          </p:nvSpPr>
          <p:spPr>
            <a:xfrm>
              <a:off x="8981875" y="2375850"/>
              <a:ext cx="2149500" cy="4431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rPr lang="de-DE"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‘</a:t>
              </a:r>
              <a:r>
                <a:rPr lang="de-DE" sz="2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o</a:t>
              </a:r>
              <a:r>
                <a:rPr lang="de-DE"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’</a:t>
              </a:r>
              <a:endPara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05" name="Google Shape;905;p4"/>
            <p:cNvSpPr/>
            <p:nvPr/>
          </p:nvSpPr>
          <p:spPr>
            <a:xfrm>
              <a:off x="8981875" y="2818950"/>
              <a:ext cx="2149500" cy="4431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rPr lang="de-DE" sz="2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06" name="Google Shape;906;p4"/>
            <p:cNvSpPr/>
            <p:nvPr/>
          </p:nvSpPr>
          <p:spPr>
            <a:xfrm>
              <a:off x="8981875" y="3262050"/>
              <a:ext cx="2149500" cy="4431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rPr lang="de-DE" sz="2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0b10101100</a:t>
              </a:r>
              <a:endPara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07" name="Google Shape;907;p4"/>
            <p:cNvSpPr/>
            <p:nvPr/>
          </p:nvSpPr>
          <p:spPr>
            <a:xfrm>
              <a:off x="8981875" y="3705150"/>
              <a:ext cx="2149500" cy="4431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rPr lang="de-DE" sz="2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0x34</a:t>
              </a:r>
              <a:endPara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08" name="Google Shape;908;p4"/>
            <p:cNvSpPr/>
            <p:nvPr/>
          </p:nvSpPr>
          <p:spPr>
            <a:xfrm>
              <a:off x="8981872" y="4148250"/>
              <a:ext cx="2149500" cy="4431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rPr lang="de-DE" sz="2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17</a:t>
              </a:r>
              <a:endPara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09" name="Google Shape;909;p4"/>
            <p:cNvSpPr/>
            <p:nvPr/>
          </p:nvSpPr>
          <p:spPr>
            <a:xfrm>
              <a:off x="8981875" y="4591350"/>
              <a:ext cx="2149500" cy="4431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10" name="Google Shape;910;p4"/>
            <p:cNvSpPr/>
            <p:nvPr/>
          </p:nvSpPr>
          <p:spPr>
            <a:xfrm>
              <a:off x="8981875" y="5034450"/>
              <a:ext cx="2149500" cy="4431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11" name="Google Shape;911;p4"/>
            <p:cNvSpPr/>
            <p:nvPr/>
          </p:nvSpPr>
          <p:spPr>
            <a:xfrm>
              <a:off x="8981867" y="5477544"/>
              <a:ext cx="2149500" cy="4431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12" name="Google Shape;912;p4"/>
            <p:cNvSpPr/>
            <p:nvPr/>
          </p:nvSpPr>
          <p:spPr>
            <a:xfrm>
              <a:off x="8981875" y="5920650"/>
              <a:ext cx="2149500" cy="4431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913" name="Google Shape;913;p4"/>
          <p:cNvSpPr/>
          <p:nvPr/>
        </p:nvSpPr>
        <p:spPr>
          <a:xfrm>
            <a:off x="6832258" y="6034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0x20000000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4" name="Google Shape;914;p4"/>
          <p:cNvSpPr/>
          <p:nvPr/>
        </p:nvSpPr>
        <p:spPr>
          <a:xfrm>
            <a:off x="6832258" y="10465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0x20000001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5" name="Google Shape;915;p4"/>
          <p:cNvSpPr/>
          <p:nvPr/>
        </p:nvSpPr>
        <p:spPr>
          <a:xfrm>
            <a:off x="6832258" y="14896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0x20000002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6" name="Google Shape;916;p4"/>
          <p:cNvSpPr/>
          <p:nvPr/>
        </p:nvSpPr>
        <p:spPr>
          <a:xfrm>
            <a:off x="6832258" y="19327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0x20000003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7" name="Google Shape;917;p4"/>
          <p:cNvSpPr/>
          <p:nvPr/>
        </p:nvSpPr>
        <p:spPr>
          <a:xfrm>
            <a:off x="6832258" y="23758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0x20000004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8" name="Google Shape;918;p4"/>
          <p:cNvSpPr/>
          <p:nvPr/>
        </p:nvSpPr>
        <p:spPr>
          <a:xfrm>
            <a:off x="6832258" y="28189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0x20000005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9" name="Google Shape;919;p4"/>
          <p:cNvSpPr/>
          <p:nvPr/>
        </p:nvSpPr>
        <p:spPr>
          <a:xfrm>
            <a:off x="6832258" y="32620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0x20000006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0" name="Google Shape;920;p4"/>
          <p:cNvSpPr/>
          <p:nvPr/>
        </p:nvSpPr>
        <p:spPr>
          <a:xfrm>
            <a:off x="6832258" y="37051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0x</a:t>
            </a: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20000007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1" name="Google Shape;921;p4"/>
          <p:cNvSpPr/>
          <p:nvPr/>
        </p:nvSpPr>
        <p:spPr>
          <a:xfrm>
            <a:off x="6832254" y="41482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0x20000008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2" name="Google Shape;922;p4"/>
          <p:cNvSpPr/>
          <p:nvPr/>
        </p:nvSpPr>
        <p:spPr>
          <a:xfrm>
            <a:off x="6832258" y="45913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0x20000009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3" name="Google Shape;923;p4"/>
          <p:cNvSpPr/>
          <p:nvPr/>
        </p:nvSpPr>
        <p:spPr>
          <a:xfrm>
            <a:off x="6832258" y="50344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0x0000000A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4" name="Google Shape;924;p4"/>
          <p:cNvSpPr/>
          <p:nvPr/>
        </p:nvSpPr>
        <p:spPr>
          <a:xfrm>
            <a:off x="6832249" y="5477544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0x2000000B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5" name="Google Shape;925;p4"/>
          <p:cNvSpPr/>
          <p:nvPr/>
        </p:nvSpPr>
        <p:spPr>
          <a:xfrm>
            <a:off x="6832258" y="59206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0x2000000C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6" name="Google Shape;926;p4"/>
          <p:cNvSpPr/>
          <p:nvPr/>
        </p:nvSpPr>
        <p:spPr>
          <a:xfrm>
            <a:off x="5533128" y="603450"/>
            <a:ext cx="12990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t: 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7" name="Google Shape;927;p4"/>
          <p:cNvSpPr/>
          <p:nvPr/>
        </p:nvSpPr>
        <p:spPr>
          <a:xfrm>
            <a:off x="5618868" y="2818950"/>
            <a:ext cx="12990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w: 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8" name="Google Shape;928;p4"/>
          <p:cNvSpPr/>
          <p:nvPr/>
        </p:nvSpPr>
        <p:spPr>
          <a:xfrm>
            <a:off x="204500" y="2690400"/>
            <a:ext cx="4173600" cy="1586400"/>
          </a:xfrm>
          <a:prstGeom prst="wedgeRoundRectCallout">
            <a:avLst>
              <a:gd name="adj1" fmla="val 48098"/>
              <a:gd name="adj2" fmla="val 83225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</a:rPr>
              <a:t>Die nächste Variable im Speicher ist char* z.</a:t>
            </a:r>
            <a:endParaRPr sz="2400" b="0" i="0" u="none" strike="noStrike" cap="none">
              <a:solidFill>
                <a:srgbClr val="0000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</a:rPr>
              <a:t>Aber welche Daten beinhaltet sie?</a:t>
            </a:r>
            <a:endParaRPr sz="2400" b="0" i="0" u="none" strike="noStrike" cap="none">
              <a:solidFill>
                <a:srgbClr val="0000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9" name="Google Shape;929;p4"/>
          <p:cNvSpPr/>
          <p:nvPr/>
        </p:nvSpPr>
        <p:spPr>
          <a:xfrm>
            <a:off x="5533125" y="4591350"/>
            <a:ext cx="12990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3200" b="1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z: </a:t>
            </a:r>
            <a:endParaRPr sz="3200" b="1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30" name="Google Shape;930;p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378017" y="3926697"/>
            <a:ext cx="1885945" cy="2658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608"/>
    </mc:Choice>
    <mc:Fallback>
      <p:transition spd="slow" advTm="2460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4" name="Google Shape;2614;p2"/>
          <p:cNvSpPr txBox="1">
            <a:spLocks noGrp="1"/>
          </p:cNvSpPr>
          <p:nvPr>
            <p:ph type="ctrTitle"/>
          </p:nvPr>
        </p:nvSpPr>
        <p:spPr>
          <a:xfrm>
            <a:off x="0" y="203230"/>
            <a:ext cx="3750900" cy="57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r>
              <a:rPr lang="de-DE" sz="3200"/>
              <a:t>Der Datentyp char*</a:t>
            </a:r>
            <a:endParaRPr sz="3200"/>
          </a:p>
        </p:txBody>
      </p:sp>
      <p:sp>
        <p:nvSpPr>
          <p:cNvPr id="2615" name="Google Shape;2615;p2"/>
          <p:cNvSpPr txBox="1"/>
          <p:nvPr/>
        </p:nvSpPr>
        <p:spPr>
          <a:xfrm>
            <a:off x="204500" y="918000"/>
            <a:ext cx="5053800" cy="234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Zwei Arrays: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char t[5]=”Hallo”;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char w[4]={1,0b10101100,0x34,17};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3200" b="1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char* z;</a:t>
            </a:r>
            <a:endParaRPr sz="3200" b="1" i="0" u="none" strike="noStrike" cap="none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3200" b="1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z=t;</a:t>
            </a:r>
            <a:endParaRPr sz="3200" b="1" i="0" u="none" strike="noStrike" cap="none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16" name="Google Shape;2616;p2"/>
          <p:cNvSpPr/>
          <p:nvPr/>
        </p:nvSpPr>
        <p:spPr>
          <a:xfrm>
            <a:off x="5533275" y="481225"/>
            <a:ext cx="5598000" cy="61956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617" name="Google Shape;2617;p2"/>
          <p:cNvCxnSpPr/>
          <p:nvPr/>
        </p:nvCxnSpPr>
        <p:spPr>
          <a:xfrm>
            <a:off x="8984458" y="507300"/>
            <a:ext cx="0" cy="6186000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2618" name="Google Shape;2618;p2"/>
          <p:cNvCxnSpPr/>
          <p:nvPr/>
        </p:nvCxnSpPr>
        <p:spPr>
          <a:xfrm flipH="1">
            <a:off x="11124175" y="481225"/>
            <a:ext cx="7200" cy="6174900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619" name="Google Shape;2619;p2"/>
          <p:cNvSpPr/>
          <p:nvPr/>
        </p:nvSpPr>
        <p:spPr>
          <a:xfrm>
            <a:off x="8981875" y="6034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‘</a:t>
            </a: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</a:t>
            </a: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’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20" name="Google Shape;2620;p2"/>
          <p:cNvSpPr/>
          <p:nvPr/>
        </p:nvSpPr>
        <p:spPr>
          <a:xfrm>
            <a:off x="8981875" y="10465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‘</a:t>
            </a: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</a:t>
            </a: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’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21" name="Google Shape;2621;p2"/>
          <p:cNvSpPr/>
          <p:nvPr/>
        </p:nvSpPr>
        <p:spPr>
          <a:xfrm>
            <a:off x="8981875" y="14896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‘</a:t>
            </a: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</a:t>
            </a: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’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22" name="Google Shape;2622;p2"/>
          <p:cNvSpPr/>
          <p:nvPr/>
        </p:nvSpPr>
        <p:spPr>
          <a:xfrm>
            <a:off x="8981875" y="19327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‘</a:t>
            </a: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</a:t>
            </a: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’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23" name="Google Shape;2623;p2"/>
          <p:cNvSpPr/>
          <p:nvPr/>
        </p:nvSpPr>
        <p:spPr>
          <a:xfrm>
            <a:off x="8981875" y="23758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‘</a:t>
            </a: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</a:t>
            </a: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’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24" name="Google Shape;2624;p2"/>
          <p:cNvSpPr/>
          <p:nvPr/>
        </p:nvSpPr>
        <p:spPr>
          <a:xfrm>
            <a:off x="8981875" y="28189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25" name="Google Shape;2625;p2"/>
          <p:cNvSpPr/>
          <p:nvPr/>
        </p:nvSpPr>
        <p:spPr>
          <a:xfrm>
            <a:off x="8981875" y="32620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0b10101100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26" name="Google Shape;2626;p2"/>
          <p:cNvSpPr/>
          <p:nvPr/>
        </p:nvSpPr>
        <p:spPr>
          <a:xfrm>
            <a:off x="8981875" y="37051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0x34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27" name="Google Shape;2627;p2"/>
          <p:cNvSpPr/>
          <p:nvPr/>
        </p:nvSpPr>
        <p:spPr>
          <a:xfrm>
            <a:off x="8981872" y="41482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17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28" name="Google Shape;2628;p2"/>
          <p:cNvSpPr/>
          <p:nvPr/>
        </p:nvSpPr>
        <p:spPr>
          <a:xfrm>
            <a:off x="8981875" y="45913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0x00</a:t>
            </a:r>
            <a:endParaRPr sz="2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29" name="Google Shape;2629;p2"/>
          <p:cNvSpPr/>
          <p:nvPr/>
        </p:nvSpPr>
        <p:spPr>
          <a:xfrm>
            <a:off x="8981875" y="50344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0x00</a:t>
            </a:r>
            <a:endParaRPr sz="2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30" name="Google Shape;2630;p2"/>
          <p:cNvSpPr/>
          <p:nvPr/>
        </p:nvSpPr>
        <p:spPr>
          <a:xfrm>
            <a:off x="8981867" y="5477544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0x00</a:t>
            </a:r>
            <a:endParaRPr sz="2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31" name="Google Shape;2631;p2"/>
          <p:cNvSpPr/>
          <p:nvPr/>
        </p:nvSpPr>
        <p:spPr>
          <a:xfrm>
            <a:off x="8981875" y="59206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0x20</a:t>
            </a:r>
            <a:endParaRPr sz="2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32" name="Google Shape;2632;p2"/>
          <p:cNvSpPr/>
          <p:nvPr/>
        </p:nvSpPr>
        <p:spPr>
          <a:xfrm>
            <a:off x="6832258" y="6034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0x20000000</a:t>
            </a:r>
            <a:endParaRPr sz="2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33" name="Google Shape;2633;p2"/>
          <p:cNvSpPr/>
          <p:nvPr/>
        </p:nvSpPr>
        <p:spPr>
          <a:xfrm>
            <a:off x="6832258" y="10465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0x20000001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34" name="Google Shape;2634;p2"/>
          <p:cNvSpPr/>
          <p:nvPr/>
        </p:nvSpPr>
        <p:spPr>
          <a:xfrm>
            <a:off x="6832258" y="14896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0x20000002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35" name="Google Shape;2635;p2"/>
          <p:cNvSpPr/>
          <p:nvPr/>
        </p:nvSpPr>
        <p:spPr>
          <a:xfrm>
            <a:off x="6832258" y="19327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0x20000003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36" name="Google Shape;2636;p2"/>
          <p:cNvSpPr/>
          <p:nvPr/>
        </p:nvSpPr>
        <p:spPr>
          <a:xfrm>
            <a:off x="6832258" y="23758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0x20000004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37" name="Google Shape;2637;p2"/>
          <p:cNvSpPr/>
          <p:nvPr/>
        </p:nvSpPr>
        <p:spPr>
          <a:xfrm>
            <a:off x="6832258" y="28189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0x20000005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38" name="Google Shape;2638;p2"/>
          <p:cNvSpPr/>
          <p:nvPr/>
        </p:nvSpPr>
        <p:spPr>
          <a:xfrm>
            <a:off x="6832258" y="32620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0x20000006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39" name="Google Shape;2639;p2"/>
          <p:cNvSpPr/>
          <p:nvPr/>
        </p:nvSpPr>
        <p:spPr>
          <a:xfrm>
            <a:off x="6832258" y="37051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0x</a:t>
            </a: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20000007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40" name="Google Shape;2640;p2"/>
          <p:cNvSpPr/>
          <p:nvPr/>
        </p:nvSpPr>
        <p:spPr>
          <a:xfrm>
            <a:off x="6832254" y="41482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0x20000008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41" name="Google Shape;2641;p2"/>
          <p:cNvSpPr/>
          <p:nvPr/>
        </p:nvSpPr>
        <p:spPr>
          <a:xfrm>
            <a:off x="6832258" y="45913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0x20000009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42" name="Google Shape;2642;p2"/>
          <p:cNvSpPr/>
          <p:nvPr/>
        </p:nvSpPr>
        <p:spPr>
          <a:xfrm>
            <a:off x="6832258" y="50344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0x0000000A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43" name="Google Shape;2643;p2"/>
          <p:cNvSpPr/>
          <p:nvPr/>
        </p:nvSpPr>
        <p:spPr>
          <a:xfrm>
            <a:off x="6832249" y="5477544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0x2000000B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44" name="Google Shape;2644;p2"/>
          <p:cNvSpPr/>
          <p:nvPr/>
        </p:nvSpPr>
        <p:spPr>
          <a:xfrm>
            <a:off x="6832258" y="59206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0x2000000C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45" name="Google Shape;2645;p2"/>
          <p:cNvSpPr/>
          <p:nvPr/>
        </p:nvSpPr>
        <p:spPr>
          <a:xfrm>
            <a:off x="5533128" y="603450"/>
            <a:ext cx="12990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3200" b="1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t: </a:t>
            </a:r>
            <a:endParaRPr sz="3200" b="1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46" name="Google Shape;2646;p2"/>
          <p:cNvSpPr/>
          <p:nvPr/>
        </p:nvSpPr>
        <p:spPr>
          <a:xfrm>
            <a:off x="5618868" y="2818950"/>
            <a:ext cx="12990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w: 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47" name="Google Shape;2647;p2"/>
          <p:cNvSpPr/>
          <p:nvPr/>
        </p:nvSpPr>
        <p:spPr>
          <a:xfrm>
            <a:off x="0" y="3705150"/>
            <a:ext cx="4173600" cy="1734000"/>
          </a:xfrm>
          <a:prstGeom prst="wedgeRoundRectCallout">
            <a:avLst>
              <a:gd name="adj1" fmla="val 56825"/>
              <a:gd name="adj2" fmla="val 25272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</a:rPr>
              <a:t>Jetzt speichert z die Speicheradresse des Arrays t</a:t>
            </a:r>
            <a:endParaRPr sz="2400" b="0" i="0" u="none" strike="noStrike" cap="none">
              <a:solidFill>
                <a:srgbClr val="0000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48" name="Google Shape;2648;p2"/>
          <p:cNvSpPr/>
          <p:nvPr/>
        </p:nvSpPr>
        <p:spPr>
          <a:xfrm>
            <a:off x="5533125" y="4591350"/>
            <a:ext cx="12990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3200" b="1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z: </a:t>
            </a:r>
            <a:endParaRPr sz="3200" b="1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49" name="Google Shape;2649;p2"/>
          <p:cNvSpPr/>
          <p:nvPr/>
        </p:nvSpPr>
        <p:spPr>
          <a:xfrm>
            <a:off x="11124175" y="427650"/>
            <a:ext cx="1055100" cy="794700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00FFFF"/>
          </a:solidFill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de-DE" sz="32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z</a:t>
            </a:r>
            <a:endParaRPr sz="32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650" name="Google Shape;2650;p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378017" y="3926697"/>
            <a:ext cx="1885945" cy="2658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4097"/>
    </mc:Choice>
    <mc:Fallback>
      <p:transition spd="slow" advTm="1409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5" name="Google Shape;2655;p3"/>
          <p:cNvSpPr txBox="1">
            <a:spLocks noGrp="1"/>
          </p:cNvSpPr>
          <p:nvPr>
            <p:ph type="ctrTitle"/>
          </p:nvPr>
        </p:nvSpPr>
        <p:spPr>
          <a:xfrm>
            <a:off x="0" y="203230"/>
            <a:ext cx="3750900" cy="57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r>
              <a:rPr lang="de-DE" sz="3200"/>
              <a:t>Der Datentyp char*</a:t>
            </a:r>
            <a:endParaRPr sz="3200"/>
          </a:p>
        </p:txBody>
      </p:sp>
      <p:sp>
        <p:nvSpPr>
          <p:cNvPr id="2656" name="Google Shape;2656;p3"/>
          <p:cNvSpPr txBox="1"/>
          <p:nvPr/>
        </p:nvSpPr>
        <p:spPr>
          <a:xfrm>
            <a:off x="204500" y="918000"/>
            <a:ext cx="5053800" cy="234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Zwei Arrays: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char t[5]=”Hallo”;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char w[4]={1,0b10101100,0x34,17};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3200" b="1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char* z;</a:t>
            </a:r>
            <a:endParaRPr sz="3200" b="1" i="0" u="none" strike="noStrike" cap="none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3200" b="1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z=t;</a:t>
            </a:r>
            <a:endParaRPr sz="3200" b="1" i="0" u="none" strike="noStrike" cap="none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57" name="Google Shape;2657;p3"/>
          <p:cNvSpPr/>
          <p:nvPr/>
        </p:nvSpPr>
        <p:spPr>
          <a:xfrm>
            <a:off x="5533275" y="481225"/>
            <a:ext cx="5598000" cy="61956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658" name="Google Shape;2658;p3"/>
          <p:cNvCxnSpPr/>
          <p:nvPr/>
        </p:nvCxnSpPr>
        <p:spPr>
          <a:xfrm>
            <a:off x="8984458" y="507300"/>
            <a:ext cx="0" cy="6186000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2659" name="Google Shape;2659;p3"/>
          <p:cNvCxnSpPr/>
          <p:nvPr/>
        </p:nvCxnSpPr>
        <p:spPr>
          <a:xfrm flipH="1">
            <a:off x="11124175" y="481225"/>
            <a:ext cx="7200" cy="6174900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660" name="Google Shape;2660;p3"/>
          <p:cNvSpPr/>
          <p:nvPr/>
        </p:nvSpPr>
        <p:spPr>
          <a:xfrm>
            <a:off x="8981875" y="6034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‘</a:t>
            </a: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</a:t>
            </a: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’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61" name="Google Shape;2661;p3"/>
          <p:cNvSpPr/>
          <p:nvPr/>
        </p:nvSpPr>
        <p:spPr>
          <a:xfrm>
            <a:off x="8981875" y="10465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‘</a:t>
            </a: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</a:t>
            </a: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’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62" name="Google Shape;2662;p3"/>
          <p:cNvSpPr/>
          <p:nvPr/>
        </p:nvSpPr>
        <p:spPr>
          <a:xfrm>
            <a:off x="8981875" y="14896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‘</a:t>
            </a: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</a:t>
            </a: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’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63" name="Google Shape;2663;p3"/>
          <p:cNvSpPr/>
          <p:nvPr/>
        </p:nvSpPr>
        <p:spPr>
          <a:xfrm>
            <a:off x="8981875" y="19327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‘</a:t>
            </a: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</a:t>
            </a: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’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64" name="Google Shape;2664;p3"/>
          <p:cNvSpPr/>
          <p:nvPr/>
        </p:nvSpPr>
        <p:spPr>
          <a:xfrm>
            <a:off x="8981875" y="23758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‘</a:t>
            </a: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</a:t>
            </a: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’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65" name="Google Shape;2665;p3"/>
          <p:cNvSpPr/>
          <p:nvPr/>
        </p:nvSpPr>
        <p:spPr>
          <a:xfrm>
            <a:off x="8981875" y="28189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66" name="Google Shape;2666;p3"/>
          <p:cNvSpPr/>
          <p:nvPr/>
        </p:nvSpPr>
        <p:spPr>
          <a:xfrm>
            <a:off x="8981875" y="32620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0b10101100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67" name="Google Shape;2667;p3"/>
          <p:cNvSpPr/>
          <p:nvPr/>
        </p:nvSpPr>
        <p:spPr>
          <a:xfrm>
            <a:off x="8981875" y="37051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0x34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68" name="Google Shape;2668;p3"/>
          <p:cNvSpPr/>
          <p:nvPr/>
        </p:nvSpPr>
        <p:spPr>
          <a:xfrm>
            <a:off x="8981872" y="41482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17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69" name="Google Shape;2669;p3"/>
          <p:cNvSpPr/>
          <p:nvPr/>
        </p:nvSpPr>
        <p:spPr>
          <a:xfrm>
            <a:off x="8981875" y="45913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0x00</a:t>
            </a:r>
            <a:endParaRPr sz="2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70" name="Google Shape;2670;p3"/>
          <p:cNvSpPr/>
          <p:nvPr/>
        </p:nvSpPr>
        <p:spPr>
          <a:xfrm>
            <a:off x="8981875" y="50344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0x00</a:t>
            </a:r>
            <a:endParaRPr sz="2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71" name="Google Shape;2671;p3"/>
          <p:cNvSpPr/>
          <p:nvPr/>
        </p:nvSpPr>
        <p:spPr>
          <a:xfrm>
            <a:off x="8981867" y="5477544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0x00</a:t>
            </a:r>
            <a:endParaRPr sz="2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72" name="Google Shape;2672;p3"/>
          <p:cNvSpPr/>
          <p:nvPr/>
        </p:nvSpPr>
        <p:spPr>
          <a:xfrm>
            <a:off x="8981875" y="59206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0x20</a:t>
            </a:r>
            <a:endParaRPr sz="2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73" name="Google Shape;2673;p3"/>
          <p:cNvSpPr/>
          <p:nvPr/>
        </p:nvSpPr>
        <p:spPr>
          <a:xfrm>
            <a:off x="6832258" y="6034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0x20000000</a:t>
            </a:r>
            <a:endParaRPr sz="2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74" name="Google Shape;2674;p3"/>
          <p:cNvSpPr/>
          <p:nvPr/>
        </p:nvSpPr>
        <p:spPr>
          <a:xfrm>
            <a:off x="6832258" y="10465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0x20000001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75" name="Google Shape;2675;p3"/>
          <p:cNvSpPr/>
          <p:nvPr/>
        </p:nvSpPr>
        <p:spPr>
          <a:xfrm>
            <a:off x="6832258" y="14896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0x20000002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76" name="Google Shape;2676;p3"/>
          <p:cNvSpPr/>
          <p:nvPr/>
        </p:nvSpPr>
        <p:spPr>
          <a:xfrm>
            <a:off x="6832258" y="19327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0x20000003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77" name="Google Shape;2677;p3"/>
          <p:cNvSpPr/>
          <p:nvPr/>
        </p:nvSpPr>
        <p:spPr>
          <a:xfrm>
            <a:off x="6832258" y="23758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0x20000004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78" name="Google Shape;2678;p3"/>
          <p:cNvSpPr/>
          <p:nvPr/>
        </p:nvSpPr>
        <p:spPr>
          <a:xfrm>
            <a:off x="6832258" y="28189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0x20000005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79" name="Google Shape;2679;p3"/>
          <p:cNvSpPr/>
          <p:nvPr/>
        </p:nvSpPr>
        <p:spPr>
          <a:xfrm>
            <a:off x="6832258" y="32620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0x20000006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80" name="Google Shape;2680;p3"/>
          <p:cNvSpPr/>
          <p:nvPr/>
        </p:nvSpPr>
        <p:spPr>
          <a:xfrm>
            <a:off x="6832258" y="37051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0x</a:t>
            </a: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20000007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81" name="Google Shape;2681;p3"/>
          <p:cNvSpPr/>
          <p:nvPr/>
        </p:nvSpPr>
        <p:spPr>
          <a:xfrm>
            <a:off x="6832254" y="41482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0x20000008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82" name="Google Shape;2682;p3"/>
          <p:cNvSpPr/>
          <p:nvPr/>
        </p:nvSpPr>
        <p:spPr>
          <a:xfrm>
            <a:off x="6832258" y="45913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0x20000009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83" name="Google Shape;2683;p3"/>
          <p:cNvSpPr/>
          <p:nvPr/>
        </p:nvSpPr>
        <p:spPr>
          <a:xfrm>
            <a:off x="6832258" y="50344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0x0000000A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84" name="Google Shape;2684;p3"/>
          <p:cNvSpPr/>
          <p:nvPr/>
        </p:nvSpPr>
        <p:spPr>
          <a:xfrm>
            <a:off x="6832249" y="5477544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0x2000000B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85" name="Google Shape;2685;p3"/>
          <p:cNvSpPr/>
          <p:nvPr/>
        </p:nvSpPr>
        <p:spPr>
          <a:xfrm>
            <a:off x="6832258" y="59206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0x2000000C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86" name="Google Shape;2686;p3"/>
          <p:cNvSpPr/>
          <p:nvPr/>
        </p:nvSpPr>
        <p:spPr>
          <a:xfrm>
            <a:off x="5533128" y="603450"/>
            <a:ext cx="12990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3200" b="1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t: </a:t>
            </a:r>
            <a:endParaRPr sz="3200" b="1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87" name="Google Shape;2687;p3"/>
          <p:cNvSpPr/>
          <p:nvPr/>
        </p:nvSpPr>
        <p:spPr>
          <a:xfrm>
            <a:off x="5618868" y="2818950"/>
            <a:ext cx="12990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w: 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88" name="Google Shape;2688;p3"/>
          <p:cNvSpPr/>
          <p:nvPr/>
        </p:nvSpPr>
        <p:spPr>
          <a:xfrm>
            <a:off x="0" y="3705150"/>
            <a:ext cx="4173600" cy="1734000"/>
          </a:xfrm>
          <a:prstGeom prst="wedgeRoundRectCallout">
            <a:avLst>
              <a:gd name="adj1" fmla="val 56825"/>
              <a:gd name="adj2" fmla="val 25272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</a:rPr>
              <a:t>Jetzt speichert z die Speicheradresse des Arrays t</a:t>
            </a:r>
            <a:endParaRPr sz="2400" b="0" i="0" u="none" strike="noStrike" cap="none">
              <a:solidFill>
                <a:srgbClr val="0000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89" name="Google Shape;2689;p3"/>
          <p:cNvSpPr/>
          <p:nvPr/>
        </p:nvSpPr>
        <p:spPr>
          <a:xfrm>
            <a:off x="5533125" y="4591350"/>
            <a:ext cx="12990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3200" b="1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z: </a:t>
            </a:r>
            <a:endParaRPr sz="3200" b="1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90" name="Google Shape;2690;p3"/>
          <p:cNvSpPr/>
          <p:nvPr/>
        </p:nvSpPr>
        <p:spPr>
          <a:xfrm>
            <a:off x="11124175" y="427650"/>
            <a:ext cx="1055100" cy="794700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00FFFF"/>
          </a:solidFill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de-DE" sz="32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z</a:t>
            </a:r>
            <a:endParaRPr sz="32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691" name="Google Shape;2691;p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378017" y="3926697"/>
            <a:ext cx="1885945" cy="26586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692" name="Google Shape;2692;p3"/>
          <p:cNvCxnSpPr>
            <a:endCxn id="2693" idx="0"/>
          </p:cNvCxnSpPr>
          <p:nvPr/>
        </p:nvCxnSpPr>
        <p:spPr>
          <a:xfrm>
            <a:off x="8681850" y="849450"/>
            <a:ext cx="1365000" cy="3741900"/>
          </a:xfrm>
          <a:prstGeom prst="straightConnector1">
            <a:avLst/>
          </a:prstGeom>
          <a:noFill/>
          <a:ln w="76200" cap="flat" cmpd="sng">
            <a:solidFill>
              <a:srgbClr val="FF0000"/>
            </a:solidFill>
            <a:prstDash val="solid"/>
            <a:round/>
            <a:headEnd type="none" w="med" len="med"/>
            <a:tailEnd type="stealth" w="med" len="med"/>
          </a:ln>
        </p:spPr>
      </p:cxnSp>
      <p:sp>
        <p:nvSpPr>
          <p:cNvPr id="2693" name="Google Shape;2693;p3"/>
          <p:cNvSpPr/>
          <p:nvPr/>
        </p:nvSpPr>
        <p:spPr>
          <a:xfrm>
            <a:off x="9397350" y="4591350"/>
            <a:ext cx="1299000" cy="1734000"/>
          </a:xfrm>
          <a:prstGeom prst="rect">
            <a:avLst/>
          </a:prstGeom>
          <a:noFill/>
          <a:ln w="762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5277"/>
    </mc:Choice>
    <mc:Fallback>
      <p:transition spd="slow" advTm="6527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5" name="Google Shape;565;p1"/>
          <p:cNvSpPr txBox="1">
            <a:spLocks noGrp="1"/>
          </p:cNvSpPr>
          <p:nvPr>
            <p:ph type="ctrTitle"/>
          </p:nvPr>
        </p:nvSpPr>
        <p:spPr>
          <a:xfrm>
            <a:off x="0" y="203230"/>
            <a:ext cx="3750900" cy="57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r>
              <a:rPr lang="de-DE" sz="3200"/>
              <a:t>Der Datentyp char*</a:t>
            </a:r>
            <a:endParaRPr sz="3200"/>
          </a:p>
        </p:txBody>
      </p:sp>
      <p:sp>
        <p:nvSpPr>
          <p:cNvPr id="566" name="Google Shape;566;p1"/>
          <p:cNvSpPr txBox="1"/>
          <p:nvPr/>
        </p:nvSpPr>
        <p:spPr>
          <a:xfrm>
            <a:off x="204500" y="918000"/>
            <a:ext cx="5053800" cy="323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Zwei Arrays: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char t[5]=”Hallo”;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char w[4]={1,0b10101100,0x34,17};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3200" b="1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char* z;</a:t>
            </a:r>
            <a:endParaRPr sz="3200" b="1" i="0" u="none" strike="noStrike" cap="none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3200" b="1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z=t;</a:t>
            </a:r>
            <a:endParaRPr sz="3200" b="1" i="0" u="none" strike="noStrike" cap="none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3600" b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z[1]=’o’;</a:t>
            </a:r>
            <a:endParaRPr sz="3600" b="1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7" name="Google Shape;567;p1"/>
          <p:cNvSpPr/>
          <p:nvPr/>
        </p:nvSpPr>
        <p:spPr>
          <a:xfrm>
            <a:off x="5533275" y="481225"/>
            <a:ext cx="5598000" cy="61956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568" name="Google Shape;568;p1"/>
          <p:cNvCxnSpPr/>
          <p:nvPr/>
        </p:nvCxnSpPr>
        <p:spPr>
          <a:xfrm>
            <a:off x="8984458" y="507300"/>
            <a:ext cx="0" cy="6186000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69" name="Google Shape;569;p1"/>
          <p:cNvCxnSpPr/>
          <p:nvPr/>
        </p:nvCxnSpPr>
        <p:spPr>
          <a:xfrm flipH="1">
            <a:off x="11124175" y="481225"/>
            <a:ext cx="7200" cy="6174900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570" name="Google Shape;570;p1"/>
          <p:cNvSpPr/>
          <p:nvPr/>
        </p:nvSpPr>
        <p:spPr>
          <a:xfrm>
            <a:off x="8981875" y="6034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‘</a:t>
            </a: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</a:t>
            </a: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’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1" name="Google Shape;571;p1"/>
          <p:cNvSpPr/>
          <p:nvPr/>
        </p:nvSpPr>
        <p:spPr>
          <a:xfrm>
            <a:off x="8981875" y="10465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3100" b="1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‘</a:t>
            </a:r>
            <a:r>
              <a:rPr lang="de-DE" sz="3100" b="1">
                <a:solidFill>
                  <a:srgbClr val="FF0000"/>
                </a:solidFill>
              </a:rPr>
              <a:t>o</a:t>
            </a:r>
            <a:r>
              <a:rPr lang="de-DE" sz="3100" b="1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’</a:t>
            </a:r>
            <a:endParaRPr sz="3100" b="1" i="0" u="none" strike="noStrike" cap="none">
              <a:solidFill>
                <a:srgbClr val="FF0000"/>
              </a:solidFill>
            </a:endParaRPr>
          </a:p>
        </p:txBody>
      </p:sp>
      <p:sp>
        <p:nvSpPr>
          <p:cNvPr id="572" name="Google Shape;572;p1"/>
          <p:cNvSpPr/>
          <p:nvPr/>
        </p:nvSpPr>
        <p:spPr>
          <a:xfrm>
            <a:off x="8981875" y="14896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‘</a:t>
            </a: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</a:t>
            </a: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’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3" name="Google Shape;573;p1"/>
          <p:cNvSpPr/>
          <p:nvPr/>
        </p:nvSpPr>
        <p:spPr>
          <a:xfrm>
            <a:off x="8981875" y="19327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‘</a:t>
            </a: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</a:t>
            </a: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’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4" name="Google Shape;574;p1"/>
          <p:cNvSpPr/>
          <p:nvPr/>
        </p:nvSpPr>
        <p:spPr>
          <a:xfrm>
            <a:off x="8981875" y="23758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‘</a:t>
            </a: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</a:t>
            </a: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’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5" name="Google Shape;575;p1"/>
          <p:cNvSpPr/>
          <p:nvPr/>
        </p:nvSpPr>
        <p:spPr>
          <a:xfrm>
            <a:off x="8981875" y="28189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6" name="Google Shape;576;p1"/>
          <p:cNvSpPr/>
          <p:nvPr/>
        </p:nvSpPr>
        <p:spPr>
          <a:xfrm>
            <a:off x="8981875" y="32620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0b10101100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7" name="Google Shape;577;p1"/>
          <p:cNvSpPr/>
          <p:nvPr/>
        </p:nvSpPr>
        <p:spPr>
          <a:xfrm>
            <a:off x="8981875" y="37051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0x34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8" name="Google Shape;578;p1"/>
          <p:cNvSpPr/>
          <p:nvPr/>
        </p:nvSpPr>
        <p:spPr>
          <a:xfrm>
            <a:off x="8981872" y="41482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17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9" name="Google Shape;579;p1"/>
          <p:cNvSpPr/>
          <p:nvPr/>
        </p:nvSpPr>
        <p:spPr>
          <a:xfrm>
            <a:off x="8981875" y="45913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0x00</a:t>
            </a:r>
            <a:endParaRPr sz="2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0" name="Google Shape;580;p1"/>
          <p:cNvSpPr/>
          <p:nvPr/>
        </p:nvSpPr>
        <p:spPr>
          <a:xfrm>
            <a:off x="8981875" y="50344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0x00</a:t>
            </a:r>
            <a:endParaRPr sz="2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1" name="Google Shape;581;p1"/>
          <p:cNvSpPr/>
          <p:nvPr/>
        </p:nvSpPr>
        <p:spPr>
          <a:xfrm>
            <a:off x="8981867" y="5477544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0x00</a:t>
            </a:r>
            <a:endParaRPr sz="2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2" name="Google Shape;582;p1"/>
          <p:cNvSpPr/>
          <p:nvPr/>
        </p:nvSpPr>
        <p:spPr>
          <a:xfrm>
            <a:off x="8981875" y="59206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0x20</a:t>
            </a:r>
            <a:endParaRPr sz="2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3" name="Google Shape;583;p1"/>
          <p:cNvSpPr/>
          <p:nvPr/>
        </p:nvSpPr>
        <p:spPr>
          <a:xfrm>
            <a:off x="6832258" y="6034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0x20000000</a:t>
            </a:r>
            <a:endParaRPr sz="2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4" name="Google Shape;584;p1"/>
          <p:cNvSpPr/>
          <p:nvPr/>
        </p:nvSpPr>
        <p:spPr>
          <a:xfrm>
            <a:off x="6832258" y="10465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0x20000001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5" name="Google Shape;585;p1"/>
          <p:cNvSpPr/>
          <p:nvPr/>
        </p:nvSpPr>
        <p:spPr>
          <a:xfrm>
            <a:off x="6832258" y="14896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0x20000002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6" name="Google Shape;586;p1"/>
          <p:cNvSpPr/>
          <p:nvPr/>
        </p:nvSpPr>
        <p:spPr>
          <a:xfrm>
            <a:off x="6832258" y="19327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0x20000003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7" name="Google Shape;587;p1"/>
          <p:cNvSpPr/>
          <p:nvPr/>
        </p:nvSpPr>
        <p:spPr>
          <a:xfrm>
            <a:off x="6832258" y="23758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0x20000004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8" name="Google Shape;588;p1"/>
          <p:cNvSpPr/>
          <p:nvPr/>
        </p:nvSpPr>
        <p:spPr>
          <a:xfrm>
            <a:off x="6832258" y="28189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0x20000005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9" name="Google Shape;589;p1"/>
          <p:cNvSpPr/>
          <p:nvPr/>
        </p:nvSpPr>
        <p:spPr>
          <a:xfrm>
            <a:off x="6832258" y="32620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0x20000006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0" name="Google Shape;590;p1"/>
          <p:cNvSpPr/>
          <p:nvPr/>
        </p:nvSpPr>
        <p:spPr>
          <a:xfrm>
            <a:off x="6832258" y="37051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0x</a:t>
            </a: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20000007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1" name="Google Shape;591;p1"/>
          <p:cNvSpPr/>
          <p:nvPr/>
        </p:nvSpPr>
        <p:spPr>
          <a:xfrm>
            <a:off x="6832254" y="41482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0x20000008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2" name="Google Shape;592;p1"/>
          <p:cNvSpPr/>
          <p:nvPr/>
        </p:nvSpPr>
        <p:spPr>
          <a:xfrm>
            <a:off x="6832258" y="45913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0x20000009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3" name="Google Shape;593;p1"/>
          <p:cNvSpPr/>
          <p:nvPr/>
        </p:nvSpPr>
        <p:spPr>
          <a:xfrm>
            <a:off x="6832258" y="50344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0x0000000A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4" name="Google Shape;594;p1"/>
          <p:cNvSpPr/>
          <p:nvPr/>
        </p:nvSpPr>
        <p:spPr>
          <a:xfrm>
            <a:off x="6832249" y="5477544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0x2000000B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5" name="Google Shape;595;p1"/>
          <p:cNvSpPr/>
          <p:nvPr/>
        </p:nvSpPr>
        <p:spPr>
          <a:xfrm>
            <a:off x="6832258" y="59206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0x2000000C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6" name="Google Shape;596;p1"/>
          <p:cNvSpPr/>
          <p:nvPr/>
        </p:nvSpPr>
        <p:spPr>
          <a:xfrm>
            <a:off x="5533128" y="603450"/>
            <a:ext cx="12990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3200" b="1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t: </a:t>
            </a:r>
            <a:endParaRPr sz="3200" b="1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7" name="Google Shape;597;p1"/>
          <p:cNvSpPr/>
          <p:nvPr/>
        </p:nvSpPr>
        <p:spPr>
          <a:xfrm>
            <a:off x="5618868" y="2818950"/>
            <a:ext cx="12990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w: 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8" name="Google Shape;598;p1"/>
          <p:cNvSpPr/>
          <p:nvPr/>
        </p:nvSpPr>
        <p:spPr>
          <a:xfrm>
            <a:off x="5820200" y="1951950"/>
            <a:ext cx="4173600" cy="1734000"/>
          </a:xfrm>
          <a:prstGeom prst="wedgeRoundRectCallout">
            <a:avLst>
              <a:gd name="adj1" fmla="val -78495"/>
              <a:gd name="adj2" fmla="val 29920"/>
              <a:gd name="adj3" fmla="val 0"/>
            </a:avLst>
          </a:prstGeom>
          <a:solidFill>
            <a:srgbClr val="F9CB9C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</a:rPr>
              <a:t>Anstatt: </a:t>
            </a:r>
            <a:r>
              <a:rPr lang="de-DE" sz="2400" b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t[1]=’o’;</a:t>
            </a:r>
            <a:r>
              <a:rPr lang="de-DE" sz="2400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</a:rPr>
              <a:t> kann jetzt auch: </a:t>
            </a:r>
            <a:r>
              <a:rPr lang="de-DE" sz="2400" b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z[1]=’o’;</a:t>
            </a:r>
            <a:r>
              <a:rPr lang="de-DE" sz="2400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</a:rPr>
              <a:t> geschrieben werden denn z=t.</a:t>
            </a:r>
            <a:endParaRPr sz="2400" b="0" i="0" u="none" strike="noStrike" cap="none">
              <a:solidFill>
                <a:srgbClr val="0000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9" name="Google Shape;599;p1"/>
          <p:cNvSpPr/>
          <p:nvPr/>
        </p:nvSpPr>
        <p:spPr>
          <a:xfrm>
            <a:off x="5533125" y="4591350"/>
            <a:ext cx="12990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3200" b="1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z: </a:t>
            </a:r>
            <a:endParaRPr sz="3200" b="1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0" name="Google Shape;600;p1"/>
          <p:cNvSpPr/>
          <p:nvPr/>
        </p:nvSpPr>
        <p:spPr>
          <a:xfrm>
            <a:off x="11124175" y="427650"/>
            <a:ext cx="1055100" cy="794700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00FFFF"/>
          </a:solidFill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de-DE" sz="32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z</a:t>
            </a:r>
            <a:endParaRPr sz="32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01" name="Google Shape;601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184400" y="2515728"/>
            <a:ext cx="1924685" cy="282194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2005"/>
    </mc:Choice>
    <mc:Fallback>
      <p:transition spd="slow" advTm="5200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8" name="Google Shape;2698;p4"/>
          <p:cNvSpPr txBox="1">
            <a:spLocks noGrp="1"/>
          </p:cNvSpPr>
          <p:nvPr>
            <p:ph type="ctrTitle"/>
          </p:nvPr>
        </p:nvSpPr>
        <p:spPr>
          <a:xfrm>
            <a:off x="0" y="203230"/>
            <a:ext cx="3750900" cy="57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r>
              <a:rPr lang="de-DE" sz="3200"/>
              <a:t>Der Datentyp char*</a:t>
            </a:r>
            <a:endParaRPr sz="3200"/>
          </a:p>
        </p:txBody>
      </p:sp>
      <p:sp>
        <p:nvSpPr>
          <p:cNvPr id="2699" name="Google Shape;2699;p4"/>
          <p:cNvSpPr txBox="1"/>
          <p:nvPr/>
        </p:nvSpPr>
        <p:spPr>
          <a:xfrm>
            <a:off x="204500" y="918000"/>
            <a:ext cx="5053800" cy="323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Zwei Arrays: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char t[5]=”Hallo”;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char w[4]={1,0b10101100,0x34,17};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3200" b="1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char* z;</a:t>
            </a:r>
            <a:endParaRPr sz="3200" b="1" i="0" u="none" strike="noStrike" cap="none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3200" b="1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z=t;</a:t>
            </a:r>
            <a:endParaRPr sz="3200" b="1" i="0" u="none" strike="noStrike" cap="none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3600" b="1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z[1]=’o’;</a:t>
            </a:r>
            <a:endParaRPr sz="3600" b="1" i="0" u="none" strike="noStrike" cap="none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00" name="Google Shape;2700;p4"/>
          <p:cNvSpPr/>
          <p:nvPr/>
        </p:nvSpPr>
        <p:spPr>
          <a:xfrm>
            <a:off x="5533275" y="481225"/>
            <a:ext cx="5598000" cy="61956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701" name="Google Shape;2701;p4"/>
          <p:cNvCxnSpPr/>
          <p:nvPr/>
        </p:nvCxnSpPr>
        <p:spPr>
          <a:xfrm>
            <a:off x="8984458" y="507300"/>
            <a:ext cx="0" cy="6186000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2702" name="Google Shape;2702;p4"/>
          <p:cNvCxnSpPr/>
          <p:nvPr/>
        </p:nvCxnSpPr>
        <p:spPr>
          <a:xfrm flipH="1">
            <a:off x="11124175" y="481225"/>
            <a:ext cx="7200" cy="6174900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703" name="Google Shape;2703;p4"/>
          <p:cNvSpPr/>
          <p:nvPr/>
        </p:nvSpPr>
        <p:spPr>
          <a:xfrm>
            <a:off x="8981875" y="6034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‘</a:t>
            </a: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</a:t>
            </a: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’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04" name="Google Shape;2704;p4"/>
          <p:cNvSpPr/>
          <p:nvPr/>
        </p:nvSpPr>
        <p:spPr>
          <a:xfrm>
            <a:off x="8981875" y="10465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3100" b="1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‘</a:t>
            </a:r>
            <a:r>
              <a:rPr lang="de-DE" sz="3100" b="1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o</a:t>
            </a:r>
            <a:r>
              <a:rPr lang="de-DE" sz="3100" b="1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’</a:t>
            </a:r>
            <a:endParaRPr sz="3100" b="1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05" name="Google Shape;2705;p4"/>
          <p:cNvSpPr/>
          <p:nvPr/>
        </p:nvSpPr>
        <p:spPr>
          <a:xfrm>
            <a:off x="8981875" y="14896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‘</a:t>
            </a: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</a:t>
            </a: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’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06" name="Google Shape;2706;p4"/>
          <p:cNvSpPr/>
          <p:nvPr/>
        </p:nvSpPr>
        <p:spPr>
          <a:xfrm>
            <a:off x="8981875" y="19327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‘</a:t>
            </a: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</a:t>
            </a: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’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07" name="Google Shape;2707;p4"/>
          <p:cNvSpPr/>
          <p:nvPr/>
        </p:nvSpPr>
        <p:spPr>
          <a:xfrm>
            <a:off x="8981875" y="23758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‘</a:t>
            </a: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</a:t>
            </a: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’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08" name="Google Shape;2708;p4"/>
          <p:cNvSpPr/>
          <p:nvPr/>
        </p:nvSpPr>
        <p:spPr>
          <a:xfrm>
            <a:off x="8981875" y="28189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09" name="Google Shape;2709;p4"/>
          <p:cNvSpPr/>
          <p:nvPr/>
        </p:nvSpPr>
        <p:spPr>
          <a:xfrm>
            <a:off x="8981875" y="32620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0b10101100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10" name="Google Shape;2710;p4"/>
          <p:cNvSpPr/>
          <p:nvPr/>
        </p:nvSpPr>
        <p:spPr>
          <a:xfrm>
            <a:off x="8981875" y="37051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0x34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11" name="Google Shape;2711;p4"/>
          <p:cNvSpPr/>
          <p:nvPr/>
        </p:nvSpPr>
        <p:spPr>
          <a:xfrm>
            <a:off x="8981872" y="41482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17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12" name="Google Shape;2712;p4"/>
          <p:cNvSpPr/>
          <p:nvPr/>
        </p:nvSpPr>
        <p:spPr>
          <a:xfrm>
            <a:off x="8981875" y="45913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0x00</a:t>
            </a:r>
            <a:endParaRPr sz="2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13" name="Google Shape;2713;p4"/>
          <p:cNvSpPr/>
          <p:nvPr/>
        </p:nvSpPr>
        <p:spPr>
          <a:xfrm>
            <a:off x="8981875" y="50344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0x00</a:t>
            </a:r>
            <a:endParaRPr sz="2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14" name="Google Shape;2714;p4"/>
          <p:cNvSpPr/>
          <p:nvPr/>
        </p:nvSpPr>
        <p:spPr>
          <a:xfrm>
            <a:off x="8981867" y="5477544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0x00</a:t>
            </a:r>
            <a:endParaRPr sz="2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15" name="Google Shape;2715;p4"/>
          <p:cNvSpPr/>
          <p:nvPr/>
        </p:nvSpPr>
        <p:spPr>
          <a:xfrm>
            <a:off x="8981875" y="59206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0x20</a:t>
            </a:r>
            <a:endParaRPr sz="2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16" name="Google Shape;2716;p4"/>
          <p:cNvSpPr/>
          <p:nvPr/>
        </p:nvSpPr>
        <p:spPr>
          <a:xfrm>
            <a:off x="6832258" y="6034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0x20000000</a:t>
            </a:r>
            <a:endParaRPr sz="2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17" name="Google Shape;2717;p4"/>
          <p:cNvSpPr/>
          <p:nvPr/>
        </p:nvSpPr>
        <p:spPr>
          <a:xfrm>
            <a:off x="6832258" y="10465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0x20000001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18" name="Google Shape;2718;p4"/>
          <p:cNvSpPr/>
          <p:nvPr/>
        </p:nvSpPr>
        <p:spPr>
          <a:xfrm>
            <a:off x="6832258" y="14896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0x20000002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19" name="Google Shape;2719;p4"/>
          <p:cNvSpPr/>
          <p:nvPr/>
        </p:nvSpPr>
        <p:spPr>
          <a:xfrm>
            <a:off x="6832258" y="19327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0x20000003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20" name="Google Shape;2720;p4"/>
          <p:cNvSpPr/>
          <p:nvPr/>
        </p:nvSpPr>
        <p:spPr>
          <a:xfrm>
            <a:off x="6832258" y="23758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0x20000004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21" name="Google Shape;2721;p4"/>
          <p:cNvSpPr/>
          <p:nvPr/>
        </p:nvSpPr>
        <p:spPr>
          <a:xfrm>
            <a:off x="6832258" y="28189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0x20000005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22" name="Google Shape;2722;p4"/>
          <p:cNvSpPr/>
          <p:nvPr/>
        </p:nvSpPr>
        <p:spPr>
          <a:xfrm>
            <a:off x="6832258" y="32620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0x20000006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23" name="Google Shape;2723;p4"/>
          <p:cNvSpPr/>
          <p:nvPr/>
        </p:nvSpPr>
        <p:spPr>
          <a:xfrm>
            <a:off x="6832258" y="37051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0x</a:t>
            </a: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20000007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24" name="Google Shape;2724;p4"/>
          <p:cNvSpPr/>
          <p:nvPr/>
        </p:nvSpPr>
        <p:spPr>
          <a:xfrm>
            <a:off x="6832254" y="41482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0x20000008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25" name="Google Shape;2725;p4"/>
          <p:cNvSpPr/>
          <p:nvPr/>
        </p:nvSpPr>
        <p:spPr>
          <a:xfrm>
            <a:off x="6832258" y="45913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0x20000009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26" name="Google Shape;2726;p4"/>
          <p:cNvSpPr/>
          <p:nvPr/>
        </p:nvSpPr>
        <p:spPr>
          <a:xfrm>
            <a:off x="6832258" y="50344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0x0000000A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27" name="Google Shape;2727;p4"/>
          <p:cNvSpPr/>
          <p:nvPr/>
        </p:nvSpPr>
        <p:spPr>
          <a:xfrm>
            <a:off x="6832249" y="5477544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0x2000000B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28" name="Google Shape;2728;p4"/>
          <p:cNvSpPr/>
          <p:nvPr/>
        </p:nvSpPr>
        <p:spPr>
          <a:xfrm>
            <a:off x="6832258" y="59206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0x2000000C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29" name="Google Shape;2729;p4"/>
          <p:cNvSpPr/>
          <p:nvPr/>
        </p:nvSpPr>
        <p:spPr>
          <a:xfrm>
            <a:off x="5533128" y="603450"/>
            <a:ext cx="12990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3200" b="1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t: </a:t>
            </a:r>
            <a:endParaRPr sz="3200" b="1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30" name="Google Shape;2730;p4"/>
          <p:cNvSpPr/>
          <p:nvPr/>
        </p:nvSpPr>
        <p:spPr>
          <a:xfrm>
            <a:off x="5618868" y="2818950"/>
            <a:ext cx="12990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w: 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31" name="Google Shape;2731;p4"/>
          <p:cNvSpPr/>
          <p:nvPr/>
        </p:nvSpPr>
        <p:spPr>
          <a:xfrm>
            <a:off x="5820200" y="1951950"/>
            <a:ext cx="4173600" cy="1734000"/>
          </a:xfrm>
          <a:prstGeom prst="wedgeRoundRectCallout">
            <a:avLst>
              <a:gd name="adj1" fmla="val -78495"/>
              <a:gd name="adj2" fmla="val 29920"/>
              <a:gd name="adj3" fmla="val 0"/>
            </a:avLst>
          </a:prstGeom>
          <a:solidFill>
            <a:srgbClr val="F9CB9C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</a:rPr>
              <a:t>Anstatt: </a:t>
            </a:r>
            <a:r>
              <a:rPr lang="de-DE" sz="2400" b="1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t[1]=’o’;</a:t>
            </a:r>
            <a:r>
              <a:rPr lang="de-DE" sz="2400" b="0" i="0" u="none" strike="noStrike" cap="none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</a:rPr>
              <a:t> kann jetzt auch: </a:t>
            </a:r>
            <a:r>
              <a:rPr lang="de-DE" sz="2400" b="1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z[1]=’o’;</a:t>
            </a:r>
            <a:r>
              <a:rPr lang="de-DE" sz="2400" b="0" i="0" u="none" strike="noStrike" cap="none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</a:rPr>
              <a:t> geschrieben werden denn z=t.</a:t>
            </a:r>
            <a:endParaRPr sz="2400" b="0" i="0" u="none" strike="noStrike" cap="none">
              <a:solidFill>
                <a:srgbClr val="0000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32" name="Google Shape;2732;p4"/>
          <p:cNvSpPr/>
          <p:nvPr/>
        </p:nvSpPr>
        <p:spPr>
          <a:xfrm>
            <a:off x="5533125" y="4591350"/>
            <a:ext cx="12990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3200" b="1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z: </a:t>
            </a:r>
            <a:endParaRPr sz="3200" b="1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33" name="Google Shape;2733;p4"/>
          <p:cNvSpPr/>
          <p:nvPr/>
        </p:nvSpPr>
        <p:spPr>
          <a:xfrm>
            <a:off x="11124175" y="427650"/>
            <a:ext cx="1055100" cy="794700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00FFFF"/>
          </a:solidFill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de-DE" sz="32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z</a:t>
            </a:r>
            <a:endParaRPr sz="32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734" name="Google Shape;2734;p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184400" y="2515728"/>
            <a:ext cx="1924685" cy="2821940"/>
          </a:xfrm>
          <a:prstGeom prst="rect">
            <a:avLst/>
          </a:prstGeom>
          <a:noFill/>
          <a:ln>
            <a:noFill/>
          </a:ln>
        </p:spPr>
      </p:pic>
      <p:sp>
        <p:nvSpPr>
          <p:cNvPr id="2735" name="Google Shape;2735;p4"/>
          <p:cNvSpPr/>
          <p:nvPr/>
        </p:nvSpPr>
        <p:spPr>
          <a:xfrm>
            <a:off x="7301663" y="2974350"/>
            <a:ext cx="1299000" cy="575400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36" name="Google Shape;2736;p4"/>
          <p:cNvSpPr/>
          <p:nvPr/>
        </p:nvSpPr>
        <p:spPr>
          <a:xfrm>
            <a:off x="9403463" y="1046550"/>
            <a:ext cx="1299000" cy="575400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320"/>
    </mc:Choice>
    <mc:Fallback>
      <p:transition spd="slow" advTm="332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0" name="Google Shape;970;p6"/>
          <p:cNvSpPr txBox="1">
            <a:spLocks noGrp="1"/>
          </p:cNvSpPr>
          <p:nvPr>
            <p:ph type="ctrTitle"/>
          </p:nvPr>
        </p:nvSpPr>
        <p:spPr>
          <a:xfrm>
            <a:off x="0" y="203230"/>
            <a:ext cx="3750900" cy="57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r>
              <a:rPr lang="de-DE" sz="3200"/>
              <a:t>Der Datentyp char*</a:t>
            </a:r>
            <a:endParaRPr sz="3200"/>
          </a:p>
        </p:txBody>
      </p:sp>
      <p:sp>
        <p:nvSpPr>
          <p:cNvPr id="971" name="Google Shape;971;p6"/>
          <p:cNvSpPr txBox="1"/>
          <p:nvPr/>
        </p:nvSpPr>
        <p:spPr>
          <a:xfrm>
            <a:off x="204500" y="918000"/>
            <a:ext cx="5053800" cy="300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Zwei Arrays: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char t[5]=”Hallo”;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char w[4]={1,0b10101100,0x34,17};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3200" b="1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char* z;</a:t>
            </a:r>
            <a:endParaRPr sz="3200" b="1" i="0" u="none" strike="noStrike" cap="none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3200" b="1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z=w;</a:t>
            </a:r>
            <a:endParaRPr sz="3200" b="1" i="0" u="none" strike="noStrike" cap="none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72" name="Google Shape;972;p6"/>
          <p:cNvSpPr/>
          <p:nvPr/>
        </p:nvSpPr>
        <p:spPr>
          <a:xfrm>
            <a:off x="5533275" y="481225"/>
            <a:ext cx="5598000" cy="61956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973" name="Google Shape;973;p6"/>
          <p:cNvCxnSpPr/>
          <p:nvPr/>
        </p:nvCxnSpPr>
        <p:spPr>
          <a:xfrm>
            <a:off x="8984458" y="507300"/>
            <a:ext cx="0" cy="6186000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974" name="Google Shape;974;p6"/>
          <p:cNvCxnSpPr/>
          <p:nvPr/>
        </p:nvCxnSpPr>
        <p:spPr>
          <a:xfrm flipH="1">
            <a:off x="11124175" y="481225"/>
            <a:ext cx="7200" cy="6174900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975" name="Google Shape;975;p6"/>
          <p:cNvSpPr/>
          <p:nvPr/>
        </p:nvSpPr>
        <p:spPr>
          <a:xfrm>
            <a:off x="8981875" y="6034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‘</a:t>
            </a: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</a:t>
            </a: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’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6" name="Google Shape;976;p6"/>
          <p:cNvSpPr/>
          <p:nvPr/>
        </p:nvSpPr>
        <p:spPr>
          <a:xfrm>
            <a:off x="8981875" y="10465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‘</a:t>
            </a: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</a:t>
            </a: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’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7" name="Google Shape;977;p6"/>
          <p:cNvSpPr/>
          <p:nvPr/>
        </p:nvSpPr>
        <p:spPr>
          <a:xfrm>
            <a:off x="8981875" y="14896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‘</a:t>
            </a: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</a:t>
            </a: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’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8" name="Google Shape;978;p6"/>
          <p:cNvSpPr/>
          <p:nvPr/>
        </p:nvSpPr>
        <p:spPr>
          <a:xfrm>
            <a:off x="8981875" y="19327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‘</a:t>
            </a: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</a:t>
            </a: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’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9" name="Google Shape;979;p6"/>
          <p:cNvSpPr/>
          <p:nvPr/>
        </p:nvSpPr>
        <p:spPr>
          <a:xfrm>
            <a:off x="8981875" y="23758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‘</a:t>
            </a: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</a:t>
            </a: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’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0" name="Google Shape;980;p6"/>
          <p:cNvSpPr/>
          <p:nvPr/>
        </p:nvSpPr>
        <p:spPr>
          <a:xfrm>
            <a:off x="8981875" y="28189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1" name="Google Shape;981;p6"/>
          <p:cNvSpPr/>
          <p:nvPr/>
        </p:nvSpPr>
        <p:spPr>
          <a:xfrm>
            <a:off x="8981875" y="32620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0b10101100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2" name="Google Shape;982;p6"/>
          <p:cNvSpPr/>
          <p:nvPr/>
        </p:nvSpPr>
        <p:spPr>
          <a:xfrm>
            <a:off x="8981875" y="37051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0x34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3" name="Google Shape;983;p6"/>
          <p:cNvSpPr/>
          <p:nvPr/>
        </p:nvSpPr>
        <p:spPr>
          <a:xfrm>
            <a:off x="8981872" y="41482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17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4" name="Google Shape;984;p6"/>
          <p:cNvSpPr/>
          <p:nvPr/>
        </p:nvSpPr>
        <p:spPr>
          <a:xfrm>
            <a:off x="8981875" y="45913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0x05</a:t>
            </a:r>
            <a:endParaRPr sz="2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5" name="Google Shape;985;p6"/>
          <p:cNvSpPr/>
          <p:nvPr/>
        </p:nvSpPr>
        <p:spPr>
          <a:xfrm>
            <a:off x="8981875" y="50344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0x00</a:t>
            </a:r>
            <a:endParaRPr sz="2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6" name="Google Shape;986;p6"/>
          <p:cNvSpPr/>
          <p:nvPr/>
        </p:nvSpPr>
        <p:spPr>
          <a:xfrm>
            <a:off x="8981867" y="5477544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0x00</a:t>
            </a:r>
            <a:endParaRPr sz="2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7" name="Google Shape;987;p6"/>
          <p:cNvSpPr/>
          <p:nvPr/>
        </p:nvSpPr>
        <p:spPr>
          <a:xfrm>
            <a:off x="8981875" y="59206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0x20</a:t>
            </a:r>
            <a:endParaRPr sz="2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8" name="Google Shape;988;p6"/>
          <p:cNvSpPr/>
          <p:nvPr/>
        </p:nvSpPr>
        <p:spPr>
          <a:xfrm>
            <a:off x="6832258" y="6034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0x20000000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9" name="Google Shape;989;p6"/>
          <p:cNvSpPr/>
          <p:nvPr/>
        </p:nvSpPr>
        <p:spPr>
          <a:xfrm>
            <a:off x="6832258" y="10465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0x20000001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90" name="Google Shape;990;p6"/>
          <p:cNvSpPr/>
          <p:nvPr/>
        </p:nvSpPr>
        <p:spPr>
          <a:xfrm>
            <a:off x="6832258" y="14896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0x20000002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91" name="Google Shape;991;p6"/>
          <p:cNvSpPr/>
          <p:nvPr/>
        </p:nvSpPr>
        <p:spPr>
          <a:xfrm>
            <a:off x="6832258" y="19327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0x20000003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92" name="Google Shape;992;p6"/>
          <p:cNvSpPr/>
          <p:nvPr/>
        </p:nvSpPr>
        <p:spPr>
          <a:xfrm>
            <a:off x="6832258" y="23758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0x20000004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93" name="Google Shape;993;p6"/>
          <p:cNvSpPr/>
          <p:nvPr/>
        </p:nvSpPr>
        <p:spPr>
          <a:xfrm>
            <a:off x="6832258" y="28189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0x20000005</a:t>
            </a:r>
            <a:endParaRPr sz="2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4" name="Google Shape;994;p6"/>
          <p:cNvSpPr/>
          <p:nvPr/>
        </p:nvSpPr>
        <p:spPr>
          <a:xfrm>
            <a:off x="6832258" y="32620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0x20000006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95" name="Google Shape;995;p6"/>
          <p:cNvSpPr/>
          <p:nvPr/>
        </p:nvSpPr>
        <p:spPr>
          <a:xfrm>
            <a:off x="6832258" y="37051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0x</a:t>
            </a: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20000007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96" name="Google Shape;996;p6"/>
          <p:cNvSpPr/>
          <p:nvPr/>
        </p:nvSpPr>
        <p:spPr>
          <a:xfrm>
            <a:off x="6832254" y="41482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0x20000008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7" name="Google Shape;997;p6"/>
          <p:cNvSpPr/>
          <p:nvPr/>
        </p:nvSpPr>
        <p:spPr>
          <a:xfrm>
            <a:off x="6832258" y="45913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0x20000009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8" name="Google Shape;998;p6"/>
          <p:cNvSpPr/>
          <p:nvPr/>
        </p:nvSpPr>
        <p:spPr>
          <a:xfrm>
            <a:off x="6832258" y="50344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0x0000000A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9" name="Google Shape;999;p6"/>
          <p:cNvSpPr/>
          <p:nvPr/>
        </p:nvSpPr>
        <p:spPr>
          <a:xfrm>
            <a:off x="6832249" y="5477544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0x2000000B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00" name="Google Shape;1000;p6"/>
          <p:cNvSpPr/>
          <p:nvPr/>
        </p:nvSpPr>
        <p:spPr>
          <a:xfrm>
            <a:off x="6832258" y="59206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0x2000000C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01" name="Google Shape;1001;p6"/>
          <p:cNvSpPr/>
          <p:nvPr/>
        </p:nvSpPr>
        <p:spPr>
          <a:xfrm>
            <a:off x="5533128" y="603450"/>
            <a:ext cx="12990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t: 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02" name="Google Shape;1002;p6"/>
          <p:cNvSpPr/>
          <p:nvPr/>
        </p:nvSpPr>
        <p:spPr>
          <a:xfrm>
            <a:off x="5618868" y="2818950"/>
            <a:ext cx="12990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3200" b="1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w: </a:t>
            </a:r>
            <a:endParaRPr sz="3200" b="1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03" name="Google Shape;1003;p6"/>
          <p:cNvSpPr/>
          <p:nvPr/>
        </p:nvSpPr>
        <p:spPr>
          <a:xfrm>
            <a:off x="0" y="3705150"/>
            <a:ext cx="4173600" cy="1734000"/>
          </a:xfrm>
          <a:prstGeom prst="wedgeRoundRectCallout">
            <a:avLst>
              <a:gd name="adj1" fmla="val 56825"/>
              <a:gd name="adj2" fmla="val 25272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</a:rPr>
              <a:t>Jetzt speichert z die Speicheradresse des Arrays w,</a:t>
            </a:r>
            <a:endParaRPr sz="2400" b="0" i="0" u="none" strike="noStrike" cap="none">
              <a:solidFill>
                <a:srgbClr val="0000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</a:rPr>
              <a:t>bzw. des chars mit dem Wert 1</a:t>
            </a:r>
            <a:endParaRPr sz="2400" b="0" i="0" u="none" strike="noStrike" cap="none">
              <a:solidFill>
                <a:srgbClr val="0000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4" name="Google Shape;1004;p6"/>
          <p:cNvSpPr/>
          <p:nvPr/>
        </p:nvSpPr>
        <p:spPr>
          <a:xfrm>
            <a:off x="5533125" y="4591350"/>
            <a:ext cx="12990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3200" b="1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z: </a:t>
            </a:r>
            <a:endParaRPr sz="3200" b="1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05" name="Google Shape;1005;p6"/>
          <p:cNvSpPr/>
          <p:nvPr/>
        </p:nvSpPr>
        <p:spPr>
          <a:xfrm>
            <a:off x="11124175" y="2643150"/>
            <a:ext cx="1055100" cy="794700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00FFFF"/>
          </a:solidFill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de-DE" sz="32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z</a:t>
            </a:r>
            <a:endParaRPr sz="32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06" name="Google Shape;1006;p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378017" y="3926697"/>
            <a:ext cx="1885945" cy="2658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2079"/>
    </mc:Choice>
    <mc:Fallback>
      <p:transition spd="slow" advTm="3207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1" name="Google Shape;2741;p5"/>
          <p:cNvSpPr txBox="1">
            <a:spLocks noGrp="1"/>
          </p:cNvSpPr>
          <p:nvPr>
            <p:ph type="ctrTitle"/>
          </p:nvPr>
        </p:nvSpPr>
        <p:spPr>
          <a:xfrm>
            <a:off x="0" y="203230"/>
            <a:ext cx="3750900" cy="57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r>
              <a:rPr lang="de-DE" sz="3200"/>
              <a:t>Der Datentyp char*</a:t>
            </a:r>
            <a:endParaRPr sz="3200"/>
          </a:p>
        </p:txBody>
      </p:sp>
      <p:sp>
        <p:nvSpPr>
          <p:cNvPr id="2742" name="Google Shape;2742;p5"/>
          <p:cNvSpPr txBox="1"/>
          <p:nvPr/>
        </p:nvSpPr>
        <p:spPr>
          <a:xfrm>
            <a:off x="204500" y="918000"/>
            <a:ext cx="5053800" cy="300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Zwei Arrays: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char t[5]=”Hallo”;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char w[4]={1,0b10101100,0x34,17};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3200" b="1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char* z;</a:t>
            </a:r>
            <a:endParaRPr sz="3200" b="1" i="0" u="none" strike="noStrike" cap="none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3200" b="1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z=w;</a:t>
            </a:r>
            <a:endParaRPr sz="3200" b="1" i="0" u="none" strike="noStrike" cap="none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43" name="Google Shape;2743;p5"/>
          <p:cNvSpPr/>
          <p:nvPr/>
        </p:nvSpPr>
        <p:spPr>
          <a:xfrm>
            <a:off x="5533275" y="481225"/>
            <a:ext cx="5598000" cy="61956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744" name="Google Shape;2744;p5"/>
          <p:cNvCxnSpPr/>
          <p:nvPr/>
        </p:nvCxnSpPr>
        <p:spPr>
          <a:xfrm>
            <a:off x="8984458" y="507300"/>
            <a:ext cx="0" cy="6186000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2745" name="Google Shape;2745;p5"/>
          <p:cNvCxnSpPr/>
          <p:nvPr/>
        </p:nvCxnSpPr>
        <p:spPr>
          <a:xfrm flipH="1">
            <a:off x="11124175" y="481225"/>
            <a:ext cx="7200" cy="6174900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746" name="Google Shape;2746;p5"/>
          <p:cNvSpPr/>
          <p:nvPr/>
        </p:nvSpPr>
        <p:spPr>
          <a:xfrm>
            <a:off x="8981875" y="6034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‘</a:t>
            </a: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</a:t>
            </a: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’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47" name="Google Shape;2747;p5"/>
          <p:cNvSpPr/>
          <p:nvPr/>
        </p:nvSpPr>
        <p:spPr>
          <a:xfrm>
            <a:off x="8981875" y="10465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‘</a:t>
            </a: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</a:t>
            </a: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’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48" name="Google Shape;2748;p5"/>
          <p:cNvSpPr/>
          <p:nvPr/>
        </p:nvSpPr>
        <p:spPr>
          <a:xfrm>
            <a:off x="8981875" y="14896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‘</a:t>
            </a: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</a:t>
            </a: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’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49" name="Google Shape;2749;p5"/>
          <p:cNvSpPr/>
          <p:nvPr/>
        </p:nvSpPr>
        <p:spPr>
          <a:xfrm>
            <a:off x="8981875" y="19327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‘</a:t>
            </a: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</a:t>
            </a: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’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50" name="Google Shape;2750;p5"/>
          <p:cNvSpPr/>
          <p:nvPr/>
        </p:nvSpPr>
        <p:spPr>
          <a:xfrm>
            <a:off x="8981875" y="23758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‘</a:t>
            </a: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</a:t>
            </a: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’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51" name="Google Shape;2751;p5"/>
          <p:cNvSpPr/>
          <p:nvPr/>
        </p:nvSpPr>
        <p:spPr>
          <a:xfrm>
            <a:off x="8981875" y="28189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52" name="Google Shape;2752;p5"/>
          <p:cNvSpPr/>
          <p:nvPr/>
        </p:nvSpPr>
        <p:spPr>
          <a:xfrm>
            <a:off x="8981875" y="32620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0b10101100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53" name="Google Shape;2753;p5"/>
          <p:cNvSpPr/>
          <p:nvPr/>
        </p:nvSpPr>
        <p:spPr>
          <a:xfrm>
            <a:off x="8981875" y="37051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0x34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54" name="Google Shape;2754;p5"/>
          <p:cNvSpPr/>
          <p:nvPr/>
        </p:nvSpPr>
        <p:spPr>
          <a:xfrm>
            <a:off x="8981872" y="41482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17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55" name="Google Shape;2755;p5"/>
          <p:cNvSpPr/>
          <p:nvPr/>
        </p:nvSpPr>
        <p:spPr>
          <a:xfrm>
            <a:off x="8981875" y="45913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0x05</a:t>
            </a:r>
            <a:endParaRPr sz="2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56" name="Google Shape;2756;p5"/>
          <p:cNvSpPr/>
          <p:nvPr/>
        </p:nvSpPr>
        <p:spPr>
          <a:xfrm>
            <a:off x="8981875" y="50344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0x00</a:t>
            </a:r>
            <a:endParaRPr sz="2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57" name="Google Shape;2757;p5"/>
          <p:cNvSpPr/>
          <p:nvPr/>
        </p:nvSpPr>
        <p:spPr>
          <a:xfrm>
            <a:off x="8981867" y="5477544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0x00</a:t>
            </a:r>
            <a:endParaRPr sz="2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58" name="Google Shape;2758;p5"/>
          <p:cNvSpPr/>
          <p:nvPr/>
        </p:nvSpPr>
        <p:spPr>
          <a:xfrm>
            <a:off x="8981875" y="59206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0x20</a:t>
            </a:r>
            <a:endParaRPr sz="2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59" name="Google Shape;2759;p5"/>
          <p:cNvSpPr/>
          <p:nvPr/>
        </p:nvSpPr>
        <p:spPr>
          <a:xfrm>
            <a:off x="6832258" y="6034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0x20000000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60" name="Google Shape;2760;p5"/>
          <p:cNvSpPr/>
          <p:nvPr/>
        </p:nvSpPr>
        <p:spPr>
          <a:xfrm>
            <a:off x="6832258" y="10465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0x20000001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61" name="Google Shape;2761;p5"/>
          <p:cNvSpPr/>
          <p:nvPr/>
        </p:nvSpPr>
        <p:spPr>
          <a:xfrm>
            <a:off x="6832258" y="14896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0x20000002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62" name="Google Shape;2762;p5"/>
          <p:cNvSpPr/>
          <p:nvPr/>
        </p:nvSpPr>
        <p:spPr>
          <a:xfrm>
            <a:off x="6832258" y="19327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0x20000003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63" name="Google Shape;2763;p5"/>
          <p:cNvSpPr/>
          <p:nvPr/>
        </p:nvSpPr>
        <p:spPr>
          <a:xfrm>
            <a:off x="6832258" y="23758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0x20000004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64" name="Google Shape;2764;p5"/>
          <p:cNvSpPr/>
          <p:nvPr/>
        </p:nvSpPr>
        <p:spPr>
          <a:xfrm>
            <a:off x="6832258" y="28189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0x20000005</a:t>
            </a:r>
            <a:endParaRPr sz="2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65" name="Google Shape;2765;p5"/>
          <p:cNvSpPr/>
          <p:nvPr/>
        </p:nvSpPr>
        <p:spPr>
          <a:xfrm>
            <a:off x="6832258" y="32620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0x20000006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66" name="Google Shape;2766;p5"/>
          <p:cNvSpPr/>
          <p:nvPr/>
        </p:nvSpPr>
        <p:spPr>
          <a:xfrm>
            <a:off x="6832258" y="37051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0x</a:t>
            </a: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20000007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67" name="Google Shape;2767;p5"/>
          <p:cNvSpPr/>
          <p:nvPr/>
        </p:nvSpPr>
        <p:spPr>
          <a:xfrm>
            <a:off x="6832254" y="41482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0x20000008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68" name="Google Shape;2768;p5"/>
          <p:cNvSpPr/>
          <p:nvPr/>
        </p:nvSpPr>
        <p:spPr>
          <a:xfrm>
            <a:off x="6832258" y="45913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0x20000009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69" name="Google Shape;2769;p5"/>
          <p:cNvSpPr/>
          <p:nvPr/>
        </p:nvSpPr>
        <p:spPr>
          <a:xfrm>
            <a:off x="6832258" y="50344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0x0000000A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70" name="Google Shape;2770;p5"/>
          <p:cNvSpPr/>
          <p:nvPr/>
        </p:nvSpPr>
        <p:spPr>
          <a:xfrm>
            <a:off x="6832249" y="5477544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0x2000000B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71" name="Google Shape;2771;p5"/>
          <p:cNvSpPr/>
          <p:nvPr/>
        </p:nvSpPr>
        <p:spPr>
          <a:xfrm>
            <a:off x="6832258" y="59206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0x2000000C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72" name="Google Shape;2772;p5"/>
          <p:cNvSpPr/>
          <p:nvPr/>
        </p:nvSpPr>
        <p:spPr>
          <a:xfrm>
            <a:off x="5533128" y="603450"/>
            <a:ext cx="12990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t: 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73" name="Google Shape;2773;p5"/>
          <p:cNvSpPr/>
          <p:nvPr/>
        </p:nvSpPr>
        <p:spPr>
          <a:xfrm>
            <a:off x="5618868" y="2818950"/>
            <a:ext cx="12990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3200" b="1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w: </a:t>
            </a:r>
            <a:endParaRPr sz="3200" b="1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74" name="Google Shape;2774;p5"/>
          <p:cNvSpPr/>
          <p:nvPr/>
        </p:nvSpPr>
        <p:spPr>
          <a:xfrm>
            <a:off x="0" y="3705150"/>
            <a:ext cx="4173600" cy="1734000"/>
          </a:xfrm>
          <a:prstGeom prst="wedgeRoundRectCallout">
            <a:avLst>
              <a:gd name="adj1" fmla="val 56825"/>
              <a:gd name="adj2" fmla="val 25272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</a:rPr>
              <a:t>Jetzt speichert z die Speicheradresse des Arrays w,</a:t>
            </a:r>
            <a:endParaRPr sz="2400" b="0" i="0" u="none" strike="noStrike" cap="none">
              <a:solidFill>
                <a:srgbClr val="0000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</a:rPr>
              <a:t>bzw. des chars mit dem Wert 1</a:t>
            </a:r>
            <a:endParaRPr sz="2400" b="0" i="0" u="none" strike="noStrike" cap="none">
              <a:solidFill>
                <a:srgbClr val="0000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75" name="Google Shape;2775;p5"/>
          <p:cNvSpPr/>
          <p:nvPr/>
        </p:nvSpPr>
        <p:spPr>
          <a:xfrm>
            <a:off x="5533125" y="4591350"/>
            <a:ext cx="12990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3200" b="1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z: </a:t>
            </a:r>
            <a:endParaRPr sz="3200" b="1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76" name="Google Shape;2776;p5"/>
          <p:cNvSpPr/>
          <p:nvPr/>
        </p:nvSpPr>
        <p:spPr>
          <a:xfrm>
            <a:off x="11124175" y="2643150"/>
            <a:ext cx="1055100" cy="794700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00FFFF"/>
          </a:solidFill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de-DE" sz="32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z</a:t>
            </a:r>
            <a:endParaRPr sz="32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777" name="Google Shape;2777;p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378017" y="3926697"/>
            <a:ext cx="1885945" cy="2658600"/>
          </a:xfrm>
          <a:prstGeom prst="rect">
            <a:avLst/>
          </a:prstGeom>
          <a:noFill/>
          <a:ln>
            <a:noFill/>
          </a:ln>
        </p:spPr>
      </p:pic>
      <p:sp>
        <p:nvSpPr>
          <p:cNvPr id="2778" name="Google Shape;2778;p5"/>
          <p:cNvSpPr/>
          <p:nvPr/>
        </p:nvSpPr>
        <p:spPr>
          <a:xfrm>
            <a:off x="9397350" y="4591350"/>
            <a:ext cx="1299000" cy="1734000"/>
          </a:xfrm>
          <a:prstGeom prst="rect">
            <a:avLst/>
          </a:prstGeom>
          <a:noFill/>
          <a:ln w="762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2779" name="Google Shape;2779;p5"/>
          <p:cNvCxnSpPr/>
          <p:nvPr/>
        </p:nvCxnSpPr>
        <p:spPr>
          <a:xfrm>
            <a:off x="8636882" y="3002873"/>
            <a:ext cx="1410000" cy="1588500"/>
          </a:xfrm>
          <a:prstGeom prst="straightConnector1">
            <a:avLst/>
          </a:prstGeom>
          <a:noFill/>
          <a:ln w="76200" cap="flat" cmpd="sng">
            <a:solidFill>
              <a:srgbClr val="FF0000"/>
            </a:solidFill>
            <a:prstDash val="solid"/>
            <a:round/>
            <a:headEnd type="none" w="med" len="med"/>
            <a:tailEnd type="stealth" w="med" len="med"/>
          </a:ln>
        </p:spPr>
      </p:cxn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3640"/>
    </mc:Choice>
    <mc:Fallback>
      <p:transition spd="slow" advTm="3364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8" name="Google Shape;1008;p7"/>
          <p:cNvSpPr txBox="1">
            <a:spLocks noGrp="1"/>
          </p:cNvSpPr>
          <p:nvPr>
            <p:ph type="ctrTitle"/>
          </p:nvPr>
        </p:nvSpPr>
        <p:spPr>
          <a:xfrm>
            <a:off x="0" y="203230"/>
            <a:ext cx="3750900" cy="57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r>
              <a:rPr lang="de-DE" sz="3200"/>
              <a:t>Der Datentyp char*</a:t>
            </a:r>
            <a:endParaRPr sz="3200"/>
          </a:p>
        </p:txBody>
      </p:sp>
      <p:sp>
        <p:nvSpPr>
          <p:cNvPr id="1009" name="Google Shape;1009;p7"/>
          <p:cNvSpPr txBox="1"/>
          <p:nvPr/>
        </p:nvSpPr>
        <p:spPr>
          <a:xfrm>
            <a:off x="204500" y="918000"/>
            <a:ext cx="5053800" cy="300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Zwei Arrays: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char t[5]=”Hallo”;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char w[4]={1,0b10101100,0x34,17};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3200" b="1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char* z;</a:t>
            </a:r>
            <a:endParaRPr sz="3200" b="1" i="0" u="none" strike="noStrike" cap="none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3200" b="1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z=w;</a:t>
            </a:r>
            <a:endParaRPr sz="3200" b="1" i="0" u="none" strike="noStrike" cap="none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0" name="Google Shape;1010;p7"/>
          <p:cNvSpPr/>
          <p:nvPr/>
        </p:nvSpPr>
        <p:spPr>
          <a:xfrm>
            <a:off x="5533275" y="481225"/>
            <a:ext cx="5598000" cy="61956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011" name="Google Shape;1011;p7"/>
          <p:cNvCxnSpPr/>
          <p:nvPr/>
        </p:nvCxnSpPr>
        <p:spPr>
          <a:xfrm>
            <a:off x="8984458" y="507300"/>
            <a:ext cx="0" cy="6186000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012" name="Google Shape;1012;p7"/>
          <p:cNvCxnSpPr/>
          <p:nvPr/>
        </p:nvCxnSpPr>
        <p:spPr>
          <a:xfrm flipH="1">
            <a:off x="11124175" y="481225"/>
            <a:ext cx="7200" cy="6174900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013" name="Google Shape;1013;p7"/>
          <p:cNvSpPr/>
          <p:nvPr/>
        </p:nvSpPr>
        <p:spPr>
          <a:xfrm>
            <a:off x="8981875" y="6034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‘</a:t>
            </a: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</a:t>
            </a: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’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4" name="Google Shape;1014;p7"/>
          <p:cNvSpPr/>
          <p:nvPr/>
        </p:nvSpPr>
        <p:spPr>
          <a:xfrm>
            <a:off x="8981875" y="10465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‘</a:t>
            </a: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</a:t>
            </a: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’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5" name="Google Shape;1015;p7"/>
          <p:cNvSpPr/>
          <p:nvPr/>
        </p:nvSpPr>
        <p:spPr>
          <a:xfrm>
            <a:off x="8981875" y="14896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‘</a:t>
            </a: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</a:t>
            </a: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’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6" name="Google Shape;1016;p7"/>
          <p:cNvSpPr/>
          <p:nvPr/>
        </p:nvSpPr>
        <p:spPr>
          <a:xfrm>
            <a:off x="8981875" y="19327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‘</a:t>
            </a: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</a:t>
            </a: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’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7" name="Google Shape;1017;p7"/>
          <p:cNvSpPr/>
          <p:nvPr/>
        </p:nvSpPr>
        <p:spPr>
          <a:xfrm>
            <a:off x="8981875" y="23758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‘</a:t>
            </a: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</a:t>
            </a: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’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8" name="Google Shape;1018;p7"/>
          <p:cNvSpPr/>
          <p:nvPr/>
        </p:nvSpPr>
        <p:spPr>
          <a:xfrm>
            <a:off x="8981875" y="28189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9" name="Google Shape;1019;p7"/>
          <p:cNvSpPr/>
          <p:nvPr/>
        </p:nvSpPr>
        <p:spPr>
          <a:xfrm>
            <a:off x="8981875" y="32620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0b10101100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20" name="Google Shape;1020;p7"/>
          <p:cNvSpPr/>
          <p:nvPr/>
        </p:nvSpPr>
        <p:spPr>
          <a:xfrm>
            <a:off x="8981875" y="37051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0x34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21" name="Google Shape;1021;p7"/>
          <p:cNvSpPr/>
          <p:nvPr/>
        </p:nvSpPr>
        <p:spPr>
          <a:xfrm>
            <a:off x="8981872" y="41482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17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22" name="Google Shape;1022;p7"/>
          <p:cNvSpPr/>
          <p:nvPr/>
        </p:nvSpPr>
        <p:spPr>
          <a:xfrm>
            <a:off x="8981875" y="45913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0x05</a:t>
            </a:r>
            <a:endParaRPr sz="2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23" name="Google Shape;1023;p7"/>
          <p:cNvSpPr/>
          <p:nvPr/>
        </p:nvSpPr>
        <p:spPr>
          <a:xfrm>
            <a:off x="8981875" y="50344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0x00</a:t>
            </a:r>
            <a:endParaRPr sz="2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24" name="Google Shape;1024;p7"/>
          <p:cNvSpPr/>
          <p:nvPr/>
        </p:nvSpPr>
        <p:spPr>
          <a:xfrm>
            <a:off x="8981867" y="5477544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0x00</a:t>
            </a:r>
            <a:endParaRPr sz="2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25" name="Google Shape;1025;p7"/>
          <p:cNvSpPr/>
          <p:nvPr/>
        </p:nvSpPr>
        <p:spPr>
          <a:xfrm>
            <a:off x="8981875" y="59206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0x20</a:t>
            </a:r>
            <a:endParaRPr sz="2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26" name="Google Shape;1026;p7"/>
          <p:cNvSpPr/>
          <p:nvPr/>
        </p:nvSpPr>
        <p:spPr>
          <a:xfrm>
            <a:off x="6832258" y="6034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0x20000000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7" name="Google Shape;1027;p7"/>
          <p:cNvSpPr/>
          <p:nvPr/>
        </p:nvSpPr>
        <p:spPr>
          <a:xfrm>
            <a:off x="6832258" y="10465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0x20000001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8" name="Google Shape;1028;p7"/>
          <p:cNvSpPr/>
          <p:nvPr/>
        </p:nvSpPr>
        <p:spPr>
          <a:xfrm>
            <a:off x="6832258" y="14896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0x20000002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9" name="Google Shape;1029;p7"/>
          <p:cNvSpPr/>
          <p:nvPr/>
        </p:nvSpPr>
        <p:spPr>
          <a:xfrm>
            <a:off x="6832258" y="19327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0x20000003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30" name="Google Shape;1030;p7"/>
          <p:cNvSpPr/>
          <p:nvPr/>
        </p:nvSpPr>
        <p:spPr>
          <a:xfrm>
            <a:off x="6832258" y="23758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0x20000004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31" name="Google Shape;1031;p7"/>
          <p:cNvSpPr/>
          <p:nvPr/>
        </p:nvSpPr>
        <p:spPr>
          <a:xfrm>
            <a:off x="6832258" y="28189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0x20000005</a:t>
            </a:r>
            <a:endParaRPr sz="2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32" name="Google Shape;1032;p7"/>
          <p:cNvSpPr/>
          <p:nvPr/>
        </p:nvSpPr>
        <p:spPr>
          <a:xfrm>
            <a:off x="6832258" y="32620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0x20000006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33" name="Google Shape;1033;p7"/>
          <p:cNvSpPr/>
          <p:nvPr/>
        </p:nvSpPr>
        <p:spPr>
          <a:xfrm>
            <a:off x="6832258" y="37051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0x</a:t>
            </a: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20000007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34" name="Google Shape;1034;p7"/>
          <p:cNvSpPr/>
          <p:nvPr/>
        </p:nvSpPr>
        <p:spPr>
          <a:xfrm>
            <a:off x="6832254" y="41482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0x20000008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35" name="Google Shape;1035;p7"/>
          <p:cNvSpPr/>
          <p:nvPr/>
        </p:nvSpPr>
        <p:spPr>
          <a:xfrm>
            <a:off x="6832258" y="45913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0x20000009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36" name="Google Shape;1036;p7"/>
          <p:cNvSpPr/>
          <p:nvPr/>
        </p:nvSpPr>
        <p:spPr>
          <a:xfrm>
            <a:off x="6832258" y="50344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0x0000000A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37" name="Google Shape;1037;p7"/>
          <p:cNvSpPr/>
          <p:nvPr/>
        </p:nvSpPr>
        <p:spPr>
          <a:xfrm>
            <a:off x="6832249" y="5477544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0x2000000B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38" name="Google Shape;1038;p7"/>
          <p:cNvSpPr/>
          <p:nvPr/>
        </p:nvSpPr>
        <p:spPr>
          <a:xfrm>
            <a:off x="6832258" y="59206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0x2000000C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39" name="Google Shape;1039;p7"/>
          <p:cNvSpPr/>
          <p:nvPr/>
        </p:nvSpPr>
        <p:spPr>
          <a:xfrm>
            <a:off x="5533128" y="603450"/>
            <a:ext cx="12990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t: 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40" name="Google Shape;1040;p7"/>
          <p:cNvSpPr/>
          <p:nvPr/>
        </p:nvSpPr>
        <p:spPr>
          <a:xfrm>
            <a:off x="5618868" y="2818950"/>
            <a:ext cx="12990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3200" b="1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w: </a:t>
            </a:r>
            <a:endParaRPr sz="3200" b="1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41" name="Google Shape;1041;p7"/>
          <p:cNvSpPr/>
          <p:nvPr/>
        </p:nvSpPr>
        <p:spPr>
          <a:xfrm>
            <a:off x="8614350" y="603450"/>
            <a:ext cx="3564900" cy="1329300"/>
          </a:xfrm>
          <a:prstGeom prst="wedgeRoundRectCallout">
            <a:avLst>
              <a:gd name="adj1" fmla="val 17254"/>
              <a:gd name="adj2" fmla="val 76921"/>
              <a:gd name="adj3" fmla="val 0"/>
            </a:avLst>
          </a:prstGeom>
          <a:solidFill>
            <a:srgbClr val="FF99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</a:rPr>
              <a:t>z ist ein Zeiger auf Speicherplätze mit char</a:t>
            </a:r>
            <a:endParaRPr sz="2400" b="0" i="0" u="none" strike="noStrike" cap="none">
              <a:solidFill>
                <a:srgbClr val="0000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42" name="Google Shape;1042;p7"/>
          <p:cNvSpPr/>
          <p:nvPr/>
        </p:nvSpPr>
        <p:spPr>
          <a:xfrm>
            <a:off x="5533125" y="4591350"/>
            <a:ext cx="12990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3200" b="1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z: </a:t>
            </a:r>
            <a:endParaRPr sz="3200" b="1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43" name="Google Shape;1043;p7"/>
          <p:cNvSpPr/>
          <p:nvPr/>
        </p:nvSpPr>
        <p:spPr>
          <a:xfrm>
            <a:off x="11124175" y="2643150"/>
            <a:ext cx="1055100" cy="794700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00FFFF"/>
          </a:solidFill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de-DE" sz="32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z</a:t>
            </a:r>
            <a:endParaRPr sz="32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44" name="Google Shape;1044;p7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9111342" y="2154297"/>
            <a:ext cx="1885945" cy="2658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5404"/>
    </mc:Choice>
    <mc:Fallback>
      <p:transition spd="slow" advTm="5540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2" name="Google Shape;682;p4"/>
          <p:cNvSpPr txBox="1">
            <a:spLocks noGrp="1"/>
          </p:cNvSpPr>
          <p:nvPr>
            <p:ph type="ctrTitle"/>
          </p:nvPr>
        </p:nvSpPr>
        <p:spPr>
          <a:xfrm>
            <a:off x="0" y="203230"/>
            <a:ext cx="3750900" cy="57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r>
              <a:rPr lang="de-DE" sz="3200"/>
              <a:t>Der Datentyp char*</a:t>
            </a:r>
            <a:endParaRPr sz="3200"/>
          </a:p>
        </p:txBody>
      </p:sp>
      <p:sp>
        <p:nvSpPr>
          <p:cNvPr id="683" name="Google Shape;683;p4"/>
          <p:cNvSpPr txBox="1"/>
          <p:nvPr/>
        </p:nvSpPr>
        <p:spPr>
          <a:xfrm>
            <a:off x="204500" y="918000"/>
            <a:ext cx="5053800" cy="300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Zwei Arrays: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char t[5]=”Hallo”;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char w[4]={1,0b10101100,0x34,17};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3200" b="1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char* z</a:t>
            </a:r>
            <a:r>
              <a:rPr lang="de-DE" sz="3200" b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;</a:t>
            </a:r>
            <a:endParaRPr sz="3200" b="1" i="0" u="none" strike="noStrike" cap="none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3200" b="1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z=w;</a:t>
            </a:r>
            <a:endParaRPr sz="3200" b="1" i="0" u="none" strike="noStrike" cap="none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3600" b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z[2]=123;</a:t>
            </a:r>
            <a:endParaRPr sz="3600" b="1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84" name="Google Shape;684;p4"/>
          <p:cNvSpPr/>
          <p:nvPr/>
        </p:nvSpPr>
        <p:spPr>
          <a:xfrm>
            <a:off x="5533275" y="481225"/>
            <a:ext cx="5598000" cy="61956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685" name="Google Shape;685;p4"/>
          <p:cNvCxnSpPr/>
          <p:nvPr/>
        </p:nvCxnSpPr>
        <p:spPr>
          <a:xfrm>
            <a:off x="8984458" y="507300"/>
            <a:ext cx="0" cy="6186000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686" name="Google Shape;686;p4"/>
          <p:cNvCxnSpPr/>
          <p:nvPr/>
        </p:nvCxnSpPr>
        <p:spPr>
          <a:xfrm flipH="1">
            <a:off x="11124175" y="481225"/>
            <a:ext cx="7200" cy="6174900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687" name="Google Shape;687;p4"/>
          <p:cNvSpPr/>
          <p:nvPr/>
        </p:nvSpPr>
        <p:spPr>
          <a:xfrm>
            <a:off x="8981875" y="6034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‘</a:t>
            </a: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</a:t>
            </a: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’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8" name="Google Shape;688;p4"/>
          <p:cNvSpPr/>
          <p:nvPr/>
        </p:nvSpPr>
        <p:spPr>
          <a:xfrm>
            <a:off x="8981875" y="10465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‘</a:t>
            </a: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</a:t>
            </a: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’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9" name="Google Shape;689;p4"/>
          <p:cNvSpPr/>
          <p:nvPr/>
        </p:nvSpPr>
        <p:spPr>
          <a:xfrm>
            <a:off x="8981875" y="14896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‘</a:t>
            </a: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</a:t>
            </a: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’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0" name="Google Shape;690;p4"/>
          <p:cNvSpPr/>
          <p:nvPr/>
        </p:nvSpPr>
        <p:spPr>
          <a:xfrm>
            <a:off x="8981875" y="19327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‘</a:t>
            </a: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</a:t>
            </a: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’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1" name="Google Shape;691;p4"/>
          <p:cNvSpPr/>
          <p:nvPr/>
        </p:nvSpPr>
        <p:spPr>
          <a:xfrm>
            <a:off x="8981875" y="23758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‘</a:t>
            </a: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</a:t>
            </a: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’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2" name="Google Shape;692;p4"/>
          <p:cNvSpPr/>
          <p:nvPr/>
        </p:nvSpPr>
        <p:spPr>
          <a:xfrm>
            <a:off x="8981875" y="28189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3" name="Google Shape;693;p4"/>
          <p:cNvSpPr/>
          <p:nvPr/>
        </p:nvSpPr>
        <p:spPr>
          <a:xfrm>
            <a:off x="8981875" y="32620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0b10101100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4" name="Google Shape;694;p4"/>
          <p:cNvSpPr/>
          <p:nvPr/>
        </p:nvSpPr>
        <p:spPr>
          <a:xfrm>
            <a:off x="8981875" y="37051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3200" b="1">
                <a:solidFill>
                  <a:srgbClr val="FF0000"/>
                </a:solidFill>
              </a:rPr>
              <a:t>123</a:t>
            </a:r>
            <a:endParaRPr sz="3200" b="1" i="0" u="none" strike="noStrike" cap="none">
              <a:solidFill>
                <a:srgbClr val="FF0000"/>
              </a:solidFill>
            </a:endParaRPr>
          </a:p>
        </p:txBody>
      </p:sp>
      <p:sp>
        <p:nvSpPr>
          <p:cNvPr id="695" name="Google Shape;695;p4"/>
          <p:cNvSpPr/>
          <p:nvPr/>
        </p:nvSpPr>
        <p:spPr>
          <a:xfrm>
            <a:off x="8981872" y="41482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17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6" name="Google Shape;696;p4"/>
          <p:cNvSpPr/>
          <p:nvPr/>
        </p:nvSpPr>
        <p:spPr>
          <a:xfrm>
            <a:off x="8981875" y="45913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0x05</a:t>
            </a:r>
            <a:endParaRPr sz="2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7" name="Google Shape;697;p4"/>
          <p:cNvSpPr/>
          <p:nvPr/>
        </p:nvSpPr>
        <p:spPr>
          <a:xfrm>
            <a:off x="8981875" y="50344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0x00</a:t>
            </a:r>
            <a:endParaRPr sz="2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8" name="Google Shape;698;p4"/>
          <p:cNvSpPr/>
          <p:nvPr/>
        </p:nvSpPr>
        <p:spPr>
          <a:xfrm>
            <a:off x="8981867" y="5477544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0x00</a:t>
            </a:r>
            <a:endParaRPr sz="2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9" name="Google Shape;699;p4"/>
          <p:cNvSpPr/>
          <p:nvPr/>
        </p:nvSpPr>
        <p:spPr>
          <a:xfrm>
            <a:off x="8981875" y="59206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0x20</a:t>
            </a:r>
            <a:endParaRPr sz="2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00" name="Google Shape;700;p4"/>
          <p:cNvSpPr/>
          <p:nvPr/>
        </p:nvSpPr>
        <p:spPr>
          <a:xfrm>
            <a:off x="6832258" y="6034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0x20000000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01" name="Google Shape;701;p4"/>
          <p:cNvSpPr/>
          <p:nvPr/>
        </p:nvSpPr>
        <p:spPr>
          <a:xfrm>
            <a:off x="6832258" y="10465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0x20000001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02" name="Google Shape;702;p4"/>
          <p:cNvSpPr/>
          <p:nvPr/>
        </p:nvSpPr>
        <p:spPr>
          <a:xfrm>
            <a:off x="6832258" y="14896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0x20000002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03" name="Google Shape;703;p4"/>
          <p:cNvSpPr/>
          <p:nvPr/>
        </p:nvSpPr>
        <p:spPr>
          <a:xfrm>
            <a:off x="6832258" y="19327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0x20000003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04" name="Google Shape;704;p4"/>
          <p:cNvSpPr/>
          <p:nvPr/>
        </p:nvSpPr>
        <p:spPr>
          <a:xfrm>
            <a:off x="6832258" y="23758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0x20000004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05" name="Google Shape;705;p4"/>
          <p:cNvSpPr/>
          <p:nvPr/>
        </p:nvSpPr>
        <p:spPr>
          <a:xfrm>
            <a:off x="6832258" y="28189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0x20000005</a:t>
            </a:r>
            <a:endParaRPr sz="2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06" name="Google Shape;706;p4"/>
          <p:cNvSpPr/>
          <p:nvPr/>
        </p:nvSpPr>
        <p:spPr>
          <a:xfrm>
            <a:off x="6832258" y="32620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0x20000006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07" name="Google Shape;707;p4"/>
          <p:cNvSpPr/>
          <p:nvPr/>
        </p:nvSpPr>
        <p:spPr>
          <a:xfrm>
            <a:off x="6832258" y="37051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0x</a:t>
            </a: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20000007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08" name="Google Shape;708;p4"/>
          <p:cNvSpPr/>
          <p:nvPr/>
        </p:nvSpPr>
        <p:spPr>
          <a:xfrm>
            <a:off x="6832254" y="41482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0x20000008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09" name="Google Shape;709;p4"/>
          <p:cNvSpPr/>
          <p:nvPr/>
        </p:nvSpPr>
        <p:spPr>
          <a:xfrm>
            <a:off x="6832258" y="45913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0x20000009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0" name="Google Shape;710;p4"/>
          <p:cNvSpPr/>
          <p:nvPr/>
        </p:nvSpPr>
        <p:spPr>
          <a:xfrm>
            <a:off x="6832258" y="50344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0x0000000A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1" name="Google Shape;711;p4"/>
          <p:cNvSpPr/>
          <p:nvPr/>
        </p:nvSpPr>
        <p:spPr>
          <a:xfrm>
            <a:off x="6832249" y="5477544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0x2000000B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2" name="Google Shape;712;p4"/>
          <p:cNvSpPr/>
          <p:nvPr/>
        </p:nvSpPr>
        <p:spPr>
          <a:xfrm>
            <a:off x="6832258" y="59206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0x2000000C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3" name="Google Shape;713;p4"/>
          <p:cNvSpPr/>
          <p:nvPr/>
        </p:nvSpPr>
        <p:spPr>
          <a:xfrm>
            <a:off x="5533128" y="603450"/>
            <a:ext cx="12990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t: 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4" name="Google Shape;714;p4"/>
          <p:cNvSpPr/>
          <p:nvPr/>
        </p:nvSpPr>
        <p:spPr>
          <a:xfrm>
            <a:off x="5618868" y="2818950"/>
            <a:ext cx="12990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3200" b="1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w: </a:t>
            </a:r>
            <a:endParaRPr sz="3200" b="1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5" name="Google Shape;715;p4"/>
          <p:cNvSpPr/>
          <p:nvPr/>
        </p:nvSpPr>
        <p:spPr>
          <a:xfrm>
            <a:off x="243950" y="4148250"/>
            <a:ext cx="3507000" cy="2215500"/>
          </a:xfrm>
          <a:prstGeom prst="wedgeRoundRectCallout">
            <a:avLst>
              <a:gd name="adj1" fmla="val 74238"/>
              <a:gd name="adj2" fmla="val -3650"/>
              <a:gd name="adj3" fmla="val 0"/>
            </a:avLst>
          </a:prstGeom>
          <a:solidFill>
            <a:srgbClr val="F9CB9C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3200" b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z[2]=123;</a:t>
            </a:r>
            <a:r>
              <a:rPr lang="de-DE" sz="2400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</a:rPr>
              <a:t> ist äquivalent zu </a:t>
            </a:r>
            <a:endParaRPr sz="2400">
              <a:solidFill>
                <a:srgbClr val="0000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3200" b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w[2]=123; </a:t>
            </a:r>
            <a:endParaRPr sz="2400">
              <a:solidFill>
                <a:srgbClr val="0000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</a:rPr>
              <a:t>da z=w</a:t>
            </a:r>
            <a:endParaRPr sz="2400">
              <a:solidFill>
                <a:srgbClr val="0000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16" name="Google Shape;716;p4"/>
          <p:cNvSpPr/>
          <p:nvPr/>
        </p:nvSpPr>
        <p:spPr>
          <a:xfrm>
            <a:off x="5533125" y="4591350"/>
            <a:ext cx="12990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3200" b="1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z: </a:t>
            </a:r>
            <a:endParaRPr sz="3200" b="1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7" name="Google Shape;717;p4"/>
          <p:cNvSpPr/>
          <p:nvPr/>
        </p:nvSpPr>
        <p:spPr>
          <a:xfrm>
            <a:off x="11124175" y="2643150"/>
            <a:ext cx="1055100" cy="794700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00FFFF"/>
          </a:solidFill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de-DE" sz="32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z</a:t>
            </a:r>
            <a:endParaRPr sz="32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18" name="Google Shape;718;p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377582" y="3483597"/>
            <a:ext cx="1885945" cy="2658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5911"/>
    </mc:Choice>
    <mc:Fallback>
      <p:transition spd="slow" advTm="4591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" name="Google Shape;2263;p2"/>
          <p:cNvSpPr txBox="1">
            <a:spLocks noGrp="1"/>
          </p:cNvSpPr>
          <p:nvPr>
            <p:ph type="ctrTitle"/>
          </p:nvPr>
        </p:nvSpPr>
        <p:spPr>
          <a:xfrm>
            <a:off x="0" y="203230"/>
            <a:ext cx="3750900" cy="57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r>
              <a:rPr lang="de-DE" sz="3200"/>
              <a:t>Der Datentyp char*</a:t>
            </a:r>
            <a:endParaRPr sz="3200"/>
          </a:p>
        </p:txBody>
      </p:sp>
      <p:sp>
        <p:nvSpPr>
          <p:cNvPr id="2264" name="Google Shape;2264;p2"/>
          <p:cNvSpPr txBox="1"/>
          <p:nvPr/>
        </p:nvSpPr>
        <p:spPr>
          <a:xfrm>
            <a:off x="204500" y="918000"/>
            <a:ext cx="5053800" cy="300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Zwei Arrays: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char t[5]=”Hallo”;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char w[4]={1,0b10101100,0x34,17};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3200" b="1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char* z;</a:t>
            </a:r>
            <a:endParaRPr sz="3200" b="1" i="0" u="none" strike="noStrike" cap="none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3200" b="1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z=w;</a:t>
            </a:r>
            <a:endParaRPr sz="3200" b="1" i="0" u="none" strike="noStrike" cap="none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3600" b="1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z[2]=123;</a:t>
            </a:r>
            <a:endParaRPr sz="3600" b="1" i="0" u="none" strike="noStrike" cap="none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65" name="Google Shape;2265;p2"/>
          <p:cNvSpPr/>
          <p:nvPr/>
        </p:nvSpPr>
        <p:spPr>
          <a:xfrm>
            <a:off x="5533275" y="481225"/>
            <a:ext cx="5598000" cy="61956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266" name="Google Shape;2266;p2"/>
          <p:cNvCxnSpPr/>
          <p:nvPr/>
        </p:nvCxnSpPr>
        <p:spPr>
          <a:xfrm>
            <a:off x="8984458" y="507300"/>
            <a:ext cx="0" cy="6186000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2267" name="Google Shape;2267;p2"/>
          <p:cNvCxnSpPr/>
          <p:nvPr/>
        </p:nvCxnSpPr>
        <p:spPr>
          <a:xfrm flipH="1">
            <a:off x="11124175" y="481225"/>
            <a:ext cx="7200" cy="6174900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268" name="Google Shape;2268;p2"/>
          <p:cNvSpPr/>
          <p:nvPr/>
        </p:nvSpPr>
        <p:spPr>
          <a:xfrm>
            <a:off x="8981875" y="6034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‘</a:t>
            </a: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</a:t>
            </a: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’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69" name="Google Shape;2269;p2"/>
          <p:cNvSpPr/>
          <p:nvPr/>
        </p:nvSpPr>
        <p:spPr>
          <a:xfrm>
            <a:off x="8981875" y="10465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‘</a:t>
            </a: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</a:t>
            </a: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’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70" name="Google Shape;2270;p2"/>
          <p:cNvSpPr/>
          <p:nvPr/>
        </p:nvSpPr>
        <p:spPr>
          <a:xfrm>
            <a:off x="8981875" y="14896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‘</a:t>
            </a: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</a:t>
            </a: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’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71" name="Google Shape;2271;p2"/>
          <p:cNvSpPr/>
          <p:nvPr/>
        </p:nvSpPr>
        <p:spPr>
          <a:xfrm>
            <a:off x="8981875" y="19327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‘</a:t>
            </a: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</a:t>
            </a: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’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72" name="Google Shape;2272;p2"/>
          <p:cNvSpPr/>
          <p:nvPr/>
        </p:nvSpPr>
        <p:spPr>
          <a:xfrm>
            <a:off x="8981875" y="23758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‘</a:t>
            </a: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</a:t>
            </a: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’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73" name="Google Shape;2273;p2"/>
          <p:cNvSpPr/>
          <p:nvPr/>
        </p:nvSpPr>
        <p:spPr>
          <a:xfrm>
            <a:off x="8981875" y="28189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74" name="Google Shape;2274;p2"/>
          <p:cNvSpPr/>
          <p:nvPr/>
        </p:nvSpPr>
        <p:spPr>
          <a:xfrm>
            <a:off x="8981875" y="32620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0b10101100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75" name="Google Shape;2275;p2"/>
          <p:cNvSpPr/>
          <p:nvPr/>
        </p:nvSpPr>
        <p:spPr>
          <a:xfrm>
            <a:off x="8981875" y="37051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3200" b="1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123</a:t>
            </a:r>
            <a:endParaRPr sz="3200" b="1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76" name="Google Shape;2276;p2"/>
          <p:cNvSpPr/>
          <p:nvPr/>
        </p:nvSpPr>
        <p:spPr>
          <a:xfrm>
            <a:off x="8981872" y="41482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17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77" name="Google Shape;2277;p2"/>
          <p:cNvSpPr/>
          <p:nvPr/>
        </p:nvSpPr>
        <p:spPr>
          <a:xfrm>
            <a:off x="8981875" y="45913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0x05</a:t>
            </a:r>
            <a:endParaRPr sz="2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78" name="Google Shape;2278;p2"/>
          <p:cNvSpPr/>
          <p:nvPr/>
        </p:nvSpPr>
        <p:spPr>
          <a:xfrm>
            <a:off x="8981875" y="50344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0x00</a:t>
            </a:r>
            <a:endParaRPr sz="2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79" name="Google Shape;2279;p2"/>
          <p:cNvSpPr/>
          <p:nvPr/>
        </p:nvSpPr>
        <p:spPr>
          <a:xfrm>
            <a:off x="8981867" y="5477544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0x00</a:t>
            </a:r>
            <a:endParaRPr sz="2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80" name="Google Shape;2280;p2"/>
          <p:cNvSpPr/>
          <p:nvPr/>
        </p:nvSpPr>
        <p:spPr>
          <a:xfrm>
            <a:off x="8981875" y="59206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0x20</a:t>
            </a:r>
            <a:endParaRPr sz="2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81" name="Google Shape;2281;p2"/>
          <p:cNvSpPr/>
          <p:nvPr/>
        </p:nvSpPr>
        <p:spPr>
          <a:xfrm>
            <a:off x="6832258" y="6034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0x20000000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82" name="Google Shape;2282;p2"/>
          <p:cNvSpPr/>
          <p:nvPr/>
        </p:nvSpPr>
        <p:spPr>
          <a:xfrm>
            <a:off x="6832258" y="10465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0x20000001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83" name="Google Shape;2283;p2"/>
          <p:cNvSpPr/>
          <p:nvPr/>
        </p:nvSpPr>
        <p:spPr>
          <a:xfrm>
            <a:off x="6832258" y="14896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0x20000002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84" name="Google Shape;2284;p2"/>
          <p:cNvSpPr/>
          <p:nvPr/>
        </p:nvSpPr>
        <p:spPr>
          <a:xfrm>
            <a:off x="6832258" y="19327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0x20000003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85" name="Google Shape;2285;p2"/>
          <p:cNvSpPr/>
          <p:nvPr/>
        </p:nvSpPr>
        <p:spPr>
          <a:xfrm>
            <a:off x="6832258" y="23758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0x20000004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86" name="Google Shape;2286;p2"/>
          <p:cNvSpPr/>
          <p:nvPr/>
        </p:nvSpPr>
        <p:spPr>
          <a:xfrm>
            <a:off x="6832258" y="28189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0x20000005</a:t>
            </a:r>
            <a:endParaRPr sz="2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87" name="Google Shape;2287;p2"/>
          <p:cNvSpPr/>
          <p:nvPr/>
        </p:nvSpPr>
        <p:spPr>
          <a:xfrm>
            <a:off x="6832258" y="32620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0x20000006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88" name="Google Shape;2288;p2"/>
          <p:cNvSpPr/>
          <p:nvPr/>
        </p:nvSpPr>
        <p:spPr>
          <a:xfrm>
            <a:off x="6832258" y="37051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0x</a:t>
            </a: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20000007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89" name="Google Shape;2289;p2"/>
          <p:cNvSpPr/>
          <p:nvPr/>
        </p:nvSpPr>
        <p:spPr>
          <a:xfrm>
            <a:off x="6832254" y="41482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0x20000008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90" name="Google Shape;2290;p2"/>
          <p:cNvSpPr/>
          <p:nvPr/>
        </p:nvSpPr>
        <p:spPr>
          <a:xfrm>
            <a:off x="6832258" y="45913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0x20000009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91" name="Google Shape;2291;p2"/>
          <p:cNvSpPr/>
          <p:nvPr/>
        </p:nvSpPr>
        <p:spPr>
          <a:xfrm>
            <a:off x="6832258" y="50344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0x0000000A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92" name="Google Shape;2292;p2"/>
          <p:cNvSpPr/>
          <p:nvPr/>
        </p:nvSpPr>
        <p:spPr>
          <a:xfrm>
            <a:off x="6832249" y="5477544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0x2000000B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93" name="Google Shape;2293;p2"/>
          <p:cNvSpPr/>
          <p:nvPr/>
        </p:nvSpPr>
        <p:spPr>
          <a:xfrm>
            <a:off x="6832258" y="59206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0x2000000C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94" name="Google Shape;2294;p2"/>
          <p:cNvSpPr/>
          <p:nvPr/>
        </p:nvSpPr>
        <p:spPr>
          <a:xfrm>
            <a:off x="5533128" y="603450"/>
            <a:ext cx="12990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t: 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95" name="Google Shape;2295;p2"/>
          <p:cNvSpPr/>
          <p:nvPr/>
        </p:nvSpPr>
        <p:spPr>
          <a:xfrm>
            <a:off x="5618868" y="2818950"/>
            <a:ext cx="12990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3200" b="1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w: </a:t>
            </a:r>
            <a:endParaRPr sz="3200" b="1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96" name="Google Shape;2296;p2"/>
          <p:cNvSpPr/>
          <p:nvPr/>
        </p:nvSpPr>
        <p:spPr>
          <a:xfrm>
            <a:off x="5533125" y="4591350"/>
            <a:ext cx="12990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3200" b="1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z: </a:t>
            </a:r>
            <a:endParaRPr sz="3200" b="1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97" name="Google Shape;2297;p2"/>
          <p:cNvSpPr/>
          <p:nvPr/>
        </p:nvSpPr>
        <p:spPr>
          <a:xfrm>
            <a:off x="11124175" y="2643150"/>
            <a:ext cx="1055100" cy="794700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00FFFF"/>
          </a:solidFill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de-DE" sz="32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z</a:t>
            </a:r>
            <a:endParaRPr sz="32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98" name="Google Shape;2298;p2"/>
          <p:cNvSpPr/>
          <p:nvPr/>
        </p:nvSpPr>
        <p:spPr>
          <a:xfrm>
            <a:off x="4141750" y="807225"/>
            <a:ext cx="6158700" cy="5113500"/>
          </a:xfrm>
          <a:prstGeom prst="wedgeRoundRectCallout">
            <a:avLst>
              <a:gd name="adj1" fmla="val -67759"/>
              <a:gd name="adj2" fmla="val 17472"/>
              <a:gd name="adj3" fmla="val 0"/>
            </a:avLst>
          </a:prstGeom>
          <a:solidFill>
            <a:srgbClr val="F9CB9C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3200" b="1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Erkenntnisse:</a:t>
            </a:r>
            <a:endParaRPr sz="3200" b="1" i="0" u="none" strike="noStrike" cap="none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431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200"/>
              <a:buFont typeface="Calibri"/>
              <a:buChar char="●"/>
            </a:pPr>
            <a:r>
              <a:rPr lang="de-DE" sz="3200" b="1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char speichert eine 8-Bitvariable oder ein Zeichen</a:t>
            </a:r>
            <a:endParaRPr sz="3200" b="1" i="0" u="none" strike="noStrike" cap="none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431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200"/>
              <a:buFont typeface="Calibri"/>
              <a:buChar char="●"/>
            </a:pPr>
            <a:r>
              <a:rPr lang="de-DE" sz="3200" b="1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char* bezeichnet die Adresse im Speicher einer char-Variablen</a:t>
            </a:r>
            <a:endParaRPr sz="3200" b="1" i="0" u="none" strike="noStrike" cap="none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431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200"/>
              <a:buFont typeface="Calibri"/>
              <a:buChar char="●"/>
            </a:pPr>
            <a:r>
              <a:rPr lang="de-DE" sz="3200" b="1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Das kann auch die Speicheradresse eines Arrays sein</a:t>
            </a:r>
            <a:endParaRPr sz="3200" b="1" i="0" u="none" strike="noStrike" cap="none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299" name="Google Shape;2299;p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932482" y="3483597"/>
            <a:ext cx="1885945" cy="2658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5010"/>
    </mc:Choice>
    <mc:Fallback>
      <p:transition spd="slow" advTm="5501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9" name="Google Shape;2529;p1"/>
          <p:cNvSpPr txBox="1">
            <a:spLocks noGrp="1"/>
          </p:cNvSpPr>
          <p:nvPr>
            <p:ph type="ctrTitle"/>
          </p:nvPr>
        </p:nvSpPr>
        <p:spPr>
          <a:xfrm>
            <a:off x="0" y="203230"/>
            <a:ext cx="3750900" cy="57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r>
              <a:rPr lang="de-DE" sz="3200"/>
              <a:t>Der Datentyp char*</a:t>
            </a:r>
            <a:endParaRPr sz="3200"/>
          </a:p>
        </p:txBody>
      </p:sp>
      <p:sp>
        <p:nvSpPr>
          <p:cNvPr id="2530" name="Google Shape;2530;p1"/>
          <p:cNvSpPr/>
          <p:nvPr/>
        </p:nvSpPr>
        <p:spPr>
          <a:xfrm>
            <a:off x="1728800" y="778625"/>
            <a:ext cx="10293300" cy="5877300"/>
          </a:xfrm>
          <a:prstGeom prst="wedgeRoundRectCallout">
            <a:avLst>
              <a:gd name="adj1" fmla="val -51554"/>
              <a:gd name="adj2" fmla="val 28758"/>
              <a:gd name="adj3" fmla="val 0"/>
            </a:avLst>
          </a:prstGeom>
          <a:solidFill>
            <a:srgbClr val="F9CB9C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Das Problem:</a:t>
            </a:r>
            <a:endParaRPr sz="3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Calibri"/>
              <a:buChar char="●"/>
            </a:pPr>
            <a:r>
              <a:rPr lang="de-DE"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int read	(int address, </a:t>
            </a:r>
            <a:r>
              <a:rPr lang="de-DE" sz="3900" b="1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char * data</a:t>
            </a:r>
            <a:r>
              <a:rPr lang="de-DE"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int length,</a:t>
            </a:r>
            <a:endParaRPr sz="3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bool 	repeated = false )		</a:t>
            </a:r>
            <a:endParaRPr sz="3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Calibri"/>
              <a:buChar char="●"/>
            </a:pPr>
            <a:r>
              <a:rPr lang="de-DE"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int write(int address, const </a:t>
            </a:r>
            <a:r>
              <a:rPr lang="de-DE" sz="3800" b="1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char * data</a:t>
            </a:r>
            <a:r>
              <a:rPr lang="de-DE"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int 	length, </a:t>
            </a:r>
            <a:endParaRPr sz="3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bool 	repeated = false )		</a:t>
            </a:r>
            <a:endParaRPr sz="3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Die i2c-Befehle benötigen Parameter des Typs </a:t>
            </a:r>
            <a:r>
              <a:rPr lang="de-DE" sz="3800" b="1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char*</a:t>
            </a:r>
            <a:r>
              <a:rPr lang="de-DE"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?!</a:t>
            </a:r>
            <a:endParaRPr sz="3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531" name="Google Shape;2531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" y="4148250"/>
            <a:ext cx="1728788" cy="2437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5851"/>
    </mc:Choice>
    <mc:Fallback>
      <p:transition spd="slow" advTm="4585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8" name="Google Shape;1168;p1"/>
          <p:cNvSpPr txBox="1">
            <a:spLocks noGrp="1"/>
          </p:cNvSpPr>
          <p:nvPr>
            <p:ph type="ctrTitle"/>
          </p:nvPr>
        </p:nvSpPr>
        <p:spPr>
          <a:xfrm>
            <a:off x="0" y="203230"/>
            <a:ext cx="3750900" cy="57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r>
              <a:rPr lang="de-DE" sz="3200"/>
              <a:t>Der Datentyp char*</a:t>
            </a:r>
            <a:endParaRPr sz="3200"/>
          </a:p>
        </p:txBody>
      </p:sp>
      <p:sp>
        <p:nvSpPr>
          <p:cNvPr id="1169" name="Google Shape;1169;p1"/>
          <p:cNvSpPr/>
          <p:nvPr/>
        </p:nvSpPr>
        <p:spPr>
          <a:xfrm>
            <a:off x="5533275" y="481225"/>
            <a:ext cx="5598000" cy="61956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170" name="Google Shape;1170;p1"/>
          <p:cNvCxnSpPr/>
          <p:nvPr/>
        </p:nvCxnSpPr>
        <p:spPr>
          <a:xfrm>
            <a:off x="8984458" y="507300"/>
            <a:ext cx="0" cy="6186000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171" name="Google Shape;1171;p1"/>
          <p:cNvCxnSpPr/>
          <p:nvPr/>
        </p:nvCxnSpPr>
        <p:spPr>
          <a:xfrm flipH="1">
            <a:off x="11124175" y="481225"/>
            <a:ext cx="7200" cy="6174900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172" name="Google Shape;1172;p1"/>
          <p:cNvSpPr/>
          <p:nvPr/>
        </p:nvSpPr>
        <p:spPr>
          <a:xfrm>
            <a:off x="8981875" y="6034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‘</a:t>
            </a: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</a:t>
            </a: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’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73" name="Google Shape;1173;p1"/>
          <p:cNvSpPr/>
          <p:nvPr/>
        </p:nvSpPr>
        <p:spPr>
          <a:xfrm>
            <a:off x="8981875" y="10465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‘</a:t>
            </a: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</a:t>
            </a: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’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74" name="Google Shape;1174;p1"/>
          <p:cNvSpPr/>
          <p:nvPr/>
        </p:nvSpPr>
        <p:spPr>
          <a:xfrm>
            <a:off x="8981875" y="14896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‘</a:t>
            </a: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</a:t>
            </a: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’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75" name="Google Shape;1175;p1"/>
          <p:cNvSpPr/>
          <p:nvPr/>
        </p:nvSpPr>
        <p:spPr>
          <a:xfrm>
            <a:off x="8981875" y="19327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‘</a:t>
            </a: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</a:t>
            </a: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’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76" name="Google Shape;1176;p1"/>
          <p:cNvSpPr/>
          <p:nvPr/>
        </p:nvSpPr>
        <p:spPr>
          <a:xfrm>
            <a:off x="8981875" y="23758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‘</a:t>
            </a: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</a:t>
            </a: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’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77" name="Google Shape;1177;p1"/>
          <p:cNvSpPr/>
          <p:nvPr/>
        </p:nvSpPr>
        <p:spPr>
          <a:xfrm>
            <a:off x="8981875" y="28189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78" name="Google Shape;1178;p1"/>
          <p:cNvSpPr/>
          <p:nvPr/>
        </p:nvSpPr>
        <p:spPr>
          <a:xfrm>
            <a:off x="8981875" y="32620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0b10101100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79" name="Google Shape;1179;p1"/>
          <p:cNvSpPr/>
          <p:nvPr/>
        </p:nvSpPr>
        <p:spPr>
          <a:xfrm>
            <a:off x="8981875" y="37051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123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0" name="Google Shape;1180;p1"/>
          <p:cNvSpPr/>
          <p:nvPr/>
        </p:nvSpPr>
        <p:spPr>
          <a:xfrm>
            <a:off x="8981872" y="41482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17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1" name="Google Shape;1181;p1"/>
          <p:cNvSpPr/>
          <p:nvPr/>
        </p:nvSpPr>
        <p:spPr>
          <a:xfrm>
            <a:off x="8981875" y="45913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0x00</a:t>
            </a:r>
            <a:endParaRPr sz="2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2" name="Google Shape;1182;p1"/>
          <p:cNvSpPr/>
          <p:nvPr/>
        </p:nvSpPr>
        <p:spPr>
          <a:xfrm>
            <a:off x="8981875" y="50344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0x00</a:t>
            </a:r>
            <a:endParaRPr sz="2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3" name="Google Shape;1183;p1"/>
          <p:cNvSpPr/>
          <p:nvPr/>
        </p:nvSpPr>
        <p:spPr>
          <a:xfrm>
            <a:off x="8981867" y="5477544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0x00</a:t>
            </a:r>
            <a:endParaRPr sz="2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4" name="Google Shape;1184;p1"/>
          <p:cNvSpPr/>
          <p:nvPr/>
        </p:nvSpPr>
        <p:spPr>
          <a:xfrm>
            <a:off x="8981875" y="59206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0x20</a:t>
            </a:r>
            <a:endParaRPr sz="2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5" name="Google Shape;1185;p1"/>
          <p:cNvSpPr/>
          <p:nvPr/>
        </p:nvSpPr>
        <p:spPr>
          <a:xfrm>
            <a:off x="6832258" y="6034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0x20000000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86" name="Google Shape;1186;p1"/>
          <p:cNvSpPr/>
          <p:nvPr/>
        </p:nvSpPr>
        <p:spPr>
          <a:xfrm>
            <a:off x="6832258" y="10465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0x20000001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87" name="Google Shape;1187;p1"/>
          <p:cNvSpPr/>
          <p:nvPr/>
        </p:nvSpPr>
        <p:spPr>
          <a:xfrm>
            <a:off x="6832258" y="14896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0x20000002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88" name="Google Shape;1188;p1"/>
          <p:cNvSpPr/>
          <p:nvPr/>
        </p:nvSpPr>
        <p:spPr>
          <a:xfrm>
            <a:off x="6832258" y="19327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0x20000003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89" name="Google Shape;1189;p1"/>
          <p:cNvSpPr/>
          <p:nvPr/>
        </p:nvSpPr>
        <p:spPr>
          <a:xfrm>
            <a:off x="6832258" y="23758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0x20000004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0" name="Google Shape;1190;p1"/>
          <p:cNvSpPr/>
          <p:nvPr/>
        </p:nvSpPr>
        <p:spPr>
          <a:xfrm>
            <a:off x="6832258" y="28189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0x20000005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91" name="Google Shape;1191;p1"/>
          <p:cNvSpPr/>
          <p:nvPr/>
        </p:nvSpPr>
        <p:spPr>
          <a:xfrm>
            <a:off x="6832258" y="32620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0x20000006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2" name="Google Shape;1192;p1"/>
          <p:cNvSpPr/>
          <p:nvPr/>
        </p:nvSpPr>
        <p:spPr>
          <a:xfrm>
            <a:off x="6832258" y="37051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0x</a:t>
            </a: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20000007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3" name="Google Shape;1193;p1"/>
          <p:cNvSpPr/>
          <p:nvPr/>
        </p:nvSpPr>
        <p:spPr>
          <a:xfrm>
            <a:off x="6832254" y="41482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0x20000008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94" name="Google Shape;1194;p1"/>
          <p:cNvSpPr/>
          <p:nvPr/>
        </p:nvSpPr>
        <p:spPr>
          <a:xfrm>
            <a:off x="6832258" y="45913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0x20000009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95" name="Google Shape;1195;p1"/>
          <p:cNvSpPr/>
          <p:nvPr/>
        </p:nvSpPr>
        <p:spPr>
          <a:xfrm>
            <a:off x="6832258" y="50344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0x0000000A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96" name="Google Shape;1196;p1"/>
          <p:cNvSpPr/>
          <p:nvPr/>
        </p:nvSpPr>
        <p:spPr>
          <a:xfrm>
            <a:off x="6832249" y="5477544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0x2000000B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97" name="Google Shape;1197;p1"/>
          <p:cNvSpPr/>
          <p:nvPr/>
        </p:nvSpPr>
        <p:spPr>
          <a:xfrm>
            <a:off x="6832258" y="59206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0x2000000C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98" name="Google Shape;1198;p1"/>
          <p:cNvSpPr/>
          <p:nvPr/>
        </p:nvSpPr>
        <p:spPr>
          <a:xfrm>
            <a:off x="5533128" y="603450"/>
            <a:ext cx="12990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t: 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99" name="Google Shape;1199;p1"/>
          <p:cNvSpPr/>
          <p:nvPr/>
        </p:nvSpPr>
        <p:spPr>
          <a:xfrm>
            <a:off x="5618868" y="2818950"/>
            <a:ext cx="12990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w: 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00" name="Google Shape;1200;p1"/>
          <p:cNvSpPr/>
          <p:nvPr/>
        </p:nvSpPr>
        <p:spPr>
          <a:xfrm>
            <a:off x="5533125" y="4591350"/>
            <a:ext cx="12990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3200" b="1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z: </a:t>
            </a:r>
            <a:endParaRPr sz="3200" b="1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01" name="Google Shape;1201;p1"/>
          <p:cNvSpPr/>
          <p:nvPr/>
        </p:nvSpPr>
        <p:spPr>
          <a:xfrm>
            <a:off x="11124175" y="1978500"/>
            <a:ext cx="1055100" cy="794700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00FFFF"/>
          </a:solidFill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de-DE" sz="32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z</a:t>
            </a:r>
            <a:endParaRPr sz="32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02" name="Google Shape;1202;p1"/>
          <p:cNvSpPr/>
          <p:nvPr/>
        </p:nvSpPr>
        <p:spPr>
          <a:xfrm>
            <a:off x="5618878" y="1954200"/>
            <a:ext cx="3750900" cy="1286400"/>
          </a:xfrm>
          <a:prstGeom prst="wedgeRoundRectCallout">
            <a:avLst>
              <a:gd name="adj1" fmla="val -55438"/>
              <a:gd name="adj2" fmla="val -108888"/>
              <a:gd name="adj3" fmla="val 0"/>
            </a:avLst>
          </a:prstGeom>
          <a:solidFill>
            <a:srgbClr val="F9CB9C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3200" b="1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char* als Parameter</a:t>
            </a:r>
            <a:endParaRPr sz="3200" b="1" i="0" u="none" strike="noStrike" cap="none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03" name="Google Shape;1203;p1"/>
          <p:cNvSpPr txBox="1"/>
          <p:nvPr/>
        </p:nvSpPr>
        <p:spPr>
          <a:xfrm>
            <a:off x="204500" y="918000"/>
            <a:ext cx="5778900" cy="573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void VtoA(</a:t>
            </a:r>
            <a:r>
              <a:rPr lang="de-DE" sz="3200" b="1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char* z</a:t>
            </a: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, int anz)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{  for(int i=0;i&lt;anz;i++)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   {   if(z[i]=='e'||z[i]=='i'||z[i]=='o'||z[i]=='u')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       { z[i]='a';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       }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   }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}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void main(void)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{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char t[5]=”Hallo”;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VtoA(t, 5);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}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04" name="Google Shape;1204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381066" y="300228"/>
            <a:ext cx="1924685" cy="282194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3729"/>
    </mc:Choice>
    <mc:Fallback>
      <p:transition spd="slow" advTm="4372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6" name="Google Shape;1206;p2"/>
          <p:cNvSpPr txBox="1">
            <a:spLocks noGrp="1"/>
          </p:cNvSpPr>
          <p:nvPr>
            <p:ph type="ctrTitle"/>
          </p:nvPr>
        </p:nvSpPr>
        <p:spPr>
          <a:xfrm>
            <a:off x="0" y="203230"/>
            <a:ext cx="3750900" cy="57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r>
              <a:rPr lang="de-DE" sz="3200"/>
              <a:t>Der Datentyp char*</a:t>
            </a:r>
            <a:endParaRPr sz="3200"/>
          </a:p>
        </p:txBody>
      </p:sp>
      <p:sp>
        <p:nvSpPr>
          <p:cNvPr id="1207" name="Google Shape;1207;p2"/>
          <p:cNvSpPr/>
          <p:nvPr/>
        </p:nvSpPr>
        <p:spPr>
          <a:xfrm>
            <a:off x="5533275" y="481225"/>
            <a:ext cx="5598000" cy="61956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208" name="Google Shape;1208;p2"/>
          <p:cNvCxnSpPr/>
          <p:nvPr/>
        </p:nvCxnSpPr>
        <p:spPr>
          <a:xfrm>
            <a:off x="8984458" y="507300"/>
            <a:ext cx="0" cy="6186000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09" name="Google Shape;1209;p2"/>
          <p:cNvCxnSpPr/>
          <p:nvPr/>
        </p:nvCxnSpPr>
        <p:spPr>
          <a:xfrm flipH="1">
            <a:off x="11124175" y="481225"/>
            <a:ext cx="7200" cy="6174900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210" name="Google Shape;1210;p2"/>
          <p:cNvSpPr/>
          <p:nvPr/>
        </p:nvSpPr>
        <p:spPr>
          <a:xfrm>
            <a:off x="8981875" y="6034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‘</a:t>
            </a: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</a:t>
            </a: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’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11" name="Google Shape;1211;p2"/>
          <p:cNvSpPr/>
          <p:nvPr/>
        </p:nvSpPr>
        <p:spPr>
          <a:xfrm>
            <a:off x="8981875" y="10465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‘</a:t>
            </a: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</a:t>
            </a: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’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12" name="Google Shape;1212;p2"/>
          <p:cNvSpPr/>
          <p:nvPr/>
        </p:nvSpPr>
        <p:spPr>
          <a:xfrm>
            <a:off x="8981875" y="14896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‘</a:t>
            </a: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</a:t>
            </a: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’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13" name="Google Shape;1213;p2"/>
          <p:cNvSpPr/>
          <p:nvPr/>
        </p:nvSpPr>
        <p:spPr>
          <a:xfrm>
            <a:off x="8981875" y="19327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‘</a:t>
            </a: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</a:t>
            </a: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’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14" name="Google Shape;1214;p2"/>
          <p:cNvSpPr/>
          <p:nvPr/>
        </p:nvSpPr>
        <p:spPr>
          <a:xfrm>
            <a:off x="8981875" y="23758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‘</a:t>
            </a: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</a:t>
            </a: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’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15" name="Google Shape;1215;p2"/>
          <p:cNvSpPr/>
          <p:nvPr/>
        </p:nvSpPr>
        <p:spPr>
          <a:xfrm>
            <a:off x="8981875" y="28189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16" name="Google Shape;1216;p2"/>
          <p:cNvSpPr/>
          <p:nvPr/>
        </p:nvSpPr>
        <p:spPr>
          <a:xfrm>
            <a:off x="8981875" y="32620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0b10101100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17" name="Google Shape;1217;p2"/>
          <p:cNvSpPr/>
          <p:nvPr/>
        </p:nvSpPr>
        <p:spPr>
          <a:xfrm>
            <a:off x="8981875" y="37051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123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18" name="Google Shape;1218;p2"/>
          <p:cNvSpPr/>
          <p:nvPr/>
        </p:nvSpPr>
        <p:spPr>
          <a:xfrm>
            <a:off x="8981872" y="41482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17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19" name="Google Shape;1219;p2"/>
          <p:cNvSpPr/>
          <p:nvPr/>
        </p:nvSpPr>
        <p:spPr>
          <a:xfrm>
            <a:off x="8981875" y="45913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0x00</a:t>
            </a:r>
            <a:endParaRPr sz="2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20" name="Google Shape;1220;p2"/>
          <p:cNvSpPr/>
          <p:nvPr/>
        </p:nvSpPr>
        <p:spPr>
          <a:xfrm>
            <a:off x="8981875" y="50344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0x00</a:t>
            </a:r>
            <a:endParaRPr sz="2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21" name="Google Shape;1221;p2"/>
          <p:cNvSpPr/>
          <p:nvPr/>
        </p:nvSpPr>
        <p:spPr>
          <a:xfrm>
            <a:off x="8981867" y="5477544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0x00</a:t>
            </a:r>
            <a:endParaRPr sz="2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22" name="Google Shape;1222;p2"/>
          <p:cNvSpPr/>
          <p:nvPr/>
        </p:nvSpPr>
        <p:spPr>
          <a:xfrm>
            <a:off x="8981875" y="59206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0x20</a:t>
            </a:r>
            <a:endParaRPr sz="2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23" name="Google Shape;1223;p2"/>
          <p:cNvSpPr/>
          <p:nvPr/>
        </p:nvSpPr>
        <p:spPr>
          <a:xfrm>
            <a:off x="6832258" y="6034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0x20000000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4" name="Google Shape;1224;p2"/>
          <p:cNvSpPr/>
          <p:nvPr/>
        </p:nvSpPr>
        <p:spPr>
          <a:xfrm>
            <a:off x="6832258" y="10465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0x20000001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5" name="Google Shape;1225;p2"/>
          <p:cNvSpPr/>
          <p:nvPr/>
        </p:nvSpPr>
        <p:spPr>
          <a:xfrm>
            <a:off x="6832258" y="14896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0x20000002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6" name="Google Shape;1226;p2"/>
          <p:cNvSpPr/>
          <p:nvPr/>
        </p:nvSpPr>
        <p:spPr>
          <a:xfrm>
            <a:off x="6832258" y="19327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0x20000003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7" name="Google Shape;1227;p2"/>
          <p:cNvSpPr/>
          <p:nvPr/>
        </p:nvSpPr>
        <p:spPr>
          <a:xfrm>
            <a:off x="6832258" y="23758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0x20000004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8" name="Google Shape;1228;p2"/>
          <p:cNvSpPr/>
          <p:nvPr/>
        </p:nvSpPr>
        <p:spPr>
          <a:xfrm>
            <a:off x="6832258" y="28189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0x20000005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29" name="Google Shape;1229;p2"/>
          <p:cNvSpPr/>
          <p:nvPr/>
        </p:nvSpPr>
        <p:spPr>
          <a:xfrm>
            <a:off x="6832258" y="32620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0x20000006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30" name="Google Shape;1230;p2"/>
          <p:cNvSpPr/>
          <p:nvPr/>
        </p:nvSpPr>
        <p:spPr>
          <a:xfrm>
            <a:off x="6832258" y="37051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0x</a:t>
            </a: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20000007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31" name="Google Shape;1231;p2"/>
          <p:cNvSpPr/>
          <p:nvPr/>
        </p:nvSpPr>
        <p:spPr>
          <a:xfrm>
            <a:off x="6832254" y="41482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0x20000008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32" name="Google Shape;1232;p2"/>
          <p:cNvSpPr/>
          <p:nvPr/>
        </p:nvSpPr>
        <p:spPr>
          <a:xfrm>
            <a:off x="6832258" y="45913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0x20000009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33" name="Google Shape;1233;p2"/>
          <p:cNvSpPr/>
          <p:nvPr/>
        </p:nvSpPr>
        <p:spPr>
          <a:xfrm>
            <a:off x="6832258" y="50344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0x0000000A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34" name="Google Shape;1234;p2"/>
          <p:cNvSpPr/>
          <p:nvPr/>
        </p:nvSpPr>
        <p:spPr>
          <a:xfrm>
            <a:off x="6832249" y="5477544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0x2000000B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35" name="Google Shape;1235;p2"/>
          <p:cNvSpPr/>
          <p:nvPr/>
        </p:nvSpPr>
        <p:spPr>
          <a:xfrm>
            <a:off x="6832258" y="59206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0x2000000C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36" name="Google Shape;1236;p2"/>
          <p:cNvSpPr/>
          <p:nvPr/>
        </p:nvSpPr>
        <p:spPr>
          <a:xfrm>
            <a:off x="5533128" y="603450"/>
            <a:ext cx="12990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t: 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37" name="Google Shape;1237;p2"/>
          <p:cNvSpPr/>
          <p:nvPr/>
        </p:nvSpPr>
        <p:spPr>
          <a:xfrm>
            <a:off x="5618868" y="2818950"/>
            <a:ext cx="12990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w: 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38" name="Google Shape;1238;p2"/>
          <p:cNvSpPr/>
          <p:nvPr/>
        </p:nvSpPr>
        <p:spPr>
          <a:xfrm>
            <a:off x="5533125" y="4591350"/>
            <a:ext cx="12990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3200" b="1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z: </a:t>
            </a:r>
            <a:endParaRPr sz="3200" b="1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39" name="Google Shape;1239;p2"/>
          <p:cNvSpPr/>
          <p:nvPr/>
        </p:nvSpPr>
        <p:spPr>
          <a:xfrm>
            <a:off x="11124175" y="427650"/>
            <a:ext cx="1055100" cy="794700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00FFFF"/>
          </a:solidFill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de-DE" sz="32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z</a:t>
            </a:r>
            <a:endParaRPr sz="32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40" name="Google Shape;1240;p2"/>
          <p:cNvSpPr/>
          <p:nvPr/>
        </p:nvSpPr>
        <p:spPr>
          <a:xfrm>
            <a:off x="7380475" y="4591350"/>
            <a:ext cx="3750900" cy="1729500"/>
          </a:xfrm>
          <a:prstGeom prst="wedgeRoundRectCallout">
            <a:avLst>
              <a:gd name="adj1" fmla="val -55438"/>
              <a:gd name="adj2" fmla="val -108888"/>
              <a:gd name="adj3" fmla="val 0"/>
            </a:avLst>
          </a:prstGeom>
          <a:solidFill>
            <a:srgbClr val="F9CB9C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3200" b="1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char* z wird wie ein normales Array verwendet</a:t>
            </a:r>
            <a:endParaRPr sz="3200" b="1" i="0" u="none" strike="noStrike" cap="none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41" name="Google Shape;1241;p2"/>
          <p:cNvSpPr txBox="1"/>
          <p:nvPr/>
        </p:nvSpPr>
        <p:spPr>
          <a:xfrm>
            <a:off x="204500" y="918000"/>
            <a:ext cx="5778900" cy="573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void VtoA(</a:t>
            </a:r>
            <a:r>
              <a:rPr lang="de-DE" sz="3200" b="1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char* z</a:t>
            </a: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, int anz)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{  for(int i=0;i&lt;anz;i++)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   {   if(</a:t>
            </a:r>
            <a:r>
              <a:rPr lang="de-DE" sz="2400" b="1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z[i]</a:t>
            </a: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=='e'||</a:t>
            </a:r>
            <a:r>
              <a:rPr lang="de-DE" sz="2400" b="1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z[i]</a:t>
            </a: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=='i'||</a:t>
            </a:r>
            <a:r>
              <a:rPr lang="de-DE" sz="2400" b="1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z[i]</a:t>
            </a: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=='o'||</a:t>
            </a:r>
            <a:r>
              <a:rPr lang="de-DE" sz="2400" b="1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z[i]</a:t>
            </a: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=='u')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       { </a:t>
            </a:r>
            <a:r>
              <a:rPr lang="de-DE" sz="2400" b="1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z[i]</a:t>
            </a: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='a';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       }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   }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}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void main(void)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{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char t[5]=”Hallo”;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VtoA(t, 5);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}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42" name="Google Shape;1242;p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306029" y="1629528"/>
            <a:ext cx="1924685" cy="282194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2189"/>
    </mc:Choice>
    <mc:Fallback>
      <p:transition spd="slow" advTm="1218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4" name="Google Shape;1244;p3"/>
          <p:cNvSpPr txBox="1">
            <a:spLocks noGrp="1"/>
          </p:cNvSpPr>
          <p:nvPr>
            <p:ph type="ctrTitle"/>
          </p:nvPr>
        </p:nvSpPr>
        <p:spPr>
          <a:xfrm>
            <a:off x="0" y="203230"/>
            <a:ext cx="3750900" cy="57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r>
              <a:rPr lang="de-DE" sz="3200"/>
              <a:t>Der Datentyp char*</a:t>
            </a:r>
            <a:endParaRPr sz="3200"/>
          </a:p>
        </p:txBody>
      </p:sp>
      <p:sp>
        <p:nvSpPr>
          <p:cNvPr id="1245" name="Google Shape;1245;p3"/>
          <p:cNvSpPr/>
          <p:nvPr/>
        </p:nvSpPr>
        <p:spPr>
          <a:xfrm>
            <a:off x="5533275" y="481225"/>
            <a:ext cx="5598000" cy="61956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246" name="Google Shape;1246;p3"/>
          <p:cNvCxnSpPr/>
          <p:nvPr/>
        </p:nvCxnSpPr>
        <p:spPr>
          <a:xfrm>
            <a:off x="8984458" y="507300"/>
            <a:ext cx="0" cy="6186000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47" name="Google Shape;1247;p3"/>
          <p:cNvCxnSpPr/>
          <p:nvPr/>
        </p:nvCxnSpPr>
        <p:spPr>
          <a:xfrm flipH="1">
            <a:off x="11124175" y="481225"/>
            <a:ext cx="7200" cy="6174900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248" name="Google Shape;1248;p3"/>
          <p:cNvSpPr/>
          <p:nvPr/>
        </p:nvSpPr>
        <p:spPr>
          <a:xfrm>
            <a:off x="8981875" y="6034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‘</a:t>
            </a: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</a:t>
            </a: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’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49" name="Google Shape;1249;p3"/>
          <p:cNvSpPr/>
          <p:nvPr/>
        </p:nvSpPr>
        <p:spPr>
          <a:xfrm>
            <a:off x="8981875" y="10465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‘</a:t>
            </a: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</a:t>
            </a: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’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50" name="Google Shape;1250;p3"/>
          <p:cNvSpPr/>
          <p:nvPr/>
        </p:nvSpPr>
        <p:spPr>
          <a:xfrm>
            <a:off x="8981875" y="14896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‘</a:t>
            </a: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</a:t>
            </a: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’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51" name="Google Shape;1251;p3"/>
          <p:cNvSpPr/>
          <p:nvPr/>
        </p:nvSpPr>
        <p:spPr>
          <a:xfrm>
            <a:off x="8981875" y="19327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‘</a:t>
            </a: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</a:t>
            </a: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’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52" name="Google Shape;1252;p3"/>
          <p:cNvSpPr/>
          <p:nvPr/>
        </p:nvSpPr>
        <p:spPr>
          <a:xfrm>
            <a:off x="8981875" y="23758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3200" b="1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‘</a:t>
            </a:r>
            <a:r>
              <a:rPr lang="de-DE" sz="3200" b="1">
                <a:solidFill>
                  <a:srgbClr val="FF0000"/>
                </a:solidFill>
              </a:rPr>
              <a:t>a</a:t>
            </a:r>
            <a:r>
              <a:rPr lang="de-DE" sz="3200" b="1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’</a:t>
            </a:r>
            <a:endParaRPr sz="3200" b="1" i="0" u="none" strike="noStrike" cap="none">
              <a:solidFill>
                <a:srgbClr val="FF0000"/>
              </a:solidFill>
            </a:endParaRPr>
          </a:p>
        </p:txBody>
      </p:sp>
      <p:sp>
        <p:nvSpPr>
          <p:cNvPr id="1253" name="Google Shape;1253;p3"/>
          <p:cNvSpPr/>
          <p:nvPr/>
        </p:nvSpPr>
        <p:spPr>
          <a:xfrm>
            <a:off x="8981875" y="28189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54" name="Google Shape;1254;p3"/>
          <p:cNvSpPr/>
          <p:nvPr/>
        </p:nvSpPr>
        <p:spPr>
          <a:xfrm>
            <a:off x="8981875" y="32620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0b10101100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55" name="Google Shape;1255;p3"/>
          <p:cNvSpPr/>
          <p:nvPr/>
        </p:nvSpPr>
        <p:spPr>
          <a:xfrm>
            <a:off x="8981875" y="37051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123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56" name="Google Shape;1256;p3"/>
          <p:cNvSpPr/>
          <p:nvPr/>
        </p:nvSpPr>
        <p:spPr>
          <a:xfrm>
            <a:off x="8981872" y="41482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17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57" name="Google Shape;1257;p3"/>
          <p:cNvSpPr/>
          <p:nvPr/>
        </p:nvSpPr>
        <p:spPr>
          <a:xfrm>
            <a:off x="8981875" y="45913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0x00</a:t>
            </a:r>
            <a:endParaRPr sz="2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58" name="Google Shape;1258;p3"/>
          <p:cNvSpPr/>
          <p:nvPr/>
        </p:nvSpPr>
        <p:spPr>
          <a:xfrm>
            <a:off x="8981875" y="50344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0x00</a:t>
            </a:r>
            <a:endParaRPr sz="2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59" name="Google Shape;1259;p3"/>
          <p:cNvSpPr/>
          <p:nvPr/>
        </p:nvSpPr>
        <p:spPr>
          <a:xfrm>
            <a:off x="8981867" y="5477544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0x00</a:t>
            </a:r>
            <a:endParaRPr sz="2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60" name="Google Shape;1260;p3"/>
          <p:cNvSpPr/>
          <p:nvPr/>
        </p:nvSpPr>
        <p:spPr>
          <a:xfrm>
            <a:off x="8981875" y="59206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0x20</a:t>
            </a:r>
            <a:endParaRPr sz="2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61" name="Google Shape;1261;p3"/>
          <p:cNvSpPr/>
          <p:nvPr/>
        </p:nvSpPr>
        <p:spPr>
          <a:xfrm>
            <a:off x="6832258" y="6034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0x20000000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62" name="Google Shape;1262;p3"/>
          <p:cNvSpPr/>
          <p:nvPr/>
        </p:nvSpPr>
        <p:spPr>
          <a:xfrm>
            <a:off x="6832258" y="10465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0x20000001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63" name="Google Shape;1263;p3"/>
          <p:cNvSpPr/>
          <p:nvPr/>
        </p:nvSpPr>
        <p:spPr>
          <a:xfrm>
            <a:off x="6832258" y="14896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0x20000002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64" name="Google Shape;1264;p3"/>
          <p:cNvSpPr/>
          <p:nvPr/>
        </p:nvSpPr>
        <p:spPr>
          <a:xfrm>
            <a:off x="6832258" y="19327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0x20000003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65" name="Google Shape;1265;p3"/>
          <p:cNvSpPr/>
          <p:nvPr/>
        </p:nvSpPr>
        <p:spPr>
          <a:xfrm>
            <a:off x="6832258" y="23758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0x20000004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66" name="Google Shape;1266;p3"/>
          <p:cNvSpPr/>
          <p:nvPr/>
        </p:nvSpPr>
        <p:spPr>
          <a:xfrm>
            <a:off x="6832258" y="28189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0x20000005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67" name="Google Shape;1267;p3"/>
          <p:cNvSpPr/>
          <p:nvPr/>
        </p:nvSpPr>
        <p:spPr>
          <a:xfrm>
            <a:off x="6832258" y="32620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0x20000006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68" name="Google Shape;1268;p3"/>
          <p:cNvSpPr/>
          <p:nvPr/>
        </p:nvSpPr>
        <p:spPr>
          <a:xfrm>
            <a:off x="6832258" y="37051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0x</a:t>
            </a: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20000007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69" name="Google Shape;1269;p3"/>
          <p:cNvSpPr/>
          <p:nvPr/>
        </p:nvSpPr>
        <p:spPr>
          <a:xfrm>
            <a:off x="6832254" y="41482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0x20000008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70" name="Google Shape;1270;p3"/>
          <p:cNvSpPr/>
          <p:nvPr/>
        </p:nvSpPr>
        <p:spPr>
          <a:xfrm>
            <a:off x="6832258" y="45913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0x20000009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71" name="Google Shape;1271;p3"/>
          <p:cNvSpPr/>
          <p:nvPr/>
        </p:nvSpPr>
        <p:spPr>
          <a:xfrm>
            <a:off x="6832258" y="50344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0x0000000A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72" name="Google Shape;1272;p3"/>
          <p:cNvSpPr/>
          <p:nvPr/>
        </p:nvSpPr>
        <p:spPr>
          <a:xfrm>
            <a:off x="6832249" y="5477544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0x2000000B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73" name="Google Shape;1273;p3"/>
          <p:cNvSpPr/>
          <p:nvPr/>
        </p:nvSpPr>
        <p:spPr>
          <a:xfrm>
            <a:off x="6832258" y="59206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0x2000000C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74" name="Google Shape;1274;p3"/>
          <p:cNvSpPr/>
          <p:nvPr/>
        </p:nvSpPr>
        <p:spPr>
          <a:xfrm>
            <a:off x="5533128" y="603450"/>
            <a:ext cx="12990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t: 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75" name="Google Shape;1275;p3"/>
          <p:cNvSpPr/>
          <p:nvPr/>
        </p:nvSpPr>
        <p:spPr>
          <a:xfrm>
            <a:off x="5618868" y="2818950"/>
            <a:ext cx="12990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w: 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76" name="Google Shape;1276;p3"/>
          <p:cNvSpPr/>
          <p:nvPr/>
        </p:nvSpPr>
        <p:spPr>
          <a:xfrm>
            <a:off x="5533125" y="4591350"/>
            <a:ext cx="12990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3200" b="1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z: </a:t>
            </a:r>
            <a:endParaRPr sz="3200" b="1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77" name="Google Shape;1277;p3"/>
          <p:cNvSpPr/>
          <p:nvPr/>
        </p:nvSpPr>
        <p:spPr>
          <a:xfrm>
            <a:off x="11124175" y="427650"/>
            <a:ext cx="1055100" cy="794700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00FFFF"/>
          </a:solidFill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de-DE" sz="32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z</a:t>
            </a:r>
            <a:endParaRPr sz="32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78" name="Google Shape;1278;p3"/>
          <p:cNvSpPr/>
          <p:nvPr/>
        </p:nvSpPr>
        <p:spPr>
          <a:xfrm>
            <a:off x="5233550" y="4148250"/>
            <a:ext cx="3750900" cy="1729500"/>
          </a:xfrm>
          <a:prstGeom prst="wedgeRoundRectCallout">
            <a:avLst>
              <a:gd name="adj1" fmla="val -68616"/>
              <a:gd name="adj2" fmla="val 2635"/>
              <a:gd name="adj3" fmla="val 0"/>
            </a:avLst>
          </a:prstGeom>
          <a:solidFill>
            <a:srgbClr val="F9CB9C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3200" b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Die Anzahl anz der Arrayfelder wird als Wert übergeben</a:t>
            </a:r>
            <a:endParaRPr sz="3200" b="1" i="0" u="none" strike="noStrike" cap="none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9" name="Google Shape;1279;p3"/>
          <p:cNvSpPr txBox="1"/>
          <p:nvPr/>
        </p:nvSpPr>
        <p:spPr>
          <a:xfrm>
            <a:off x="204500" y="918000"/>
            <a:ext cx="5778900" cy="573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void VtoA(</a:t>
            </a:r>
            <a:r>
              <a:rPr lang="de-DE" sz="3200" b="1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char* z</a:t>
            </a: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, int anz)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{  for(int i=0;i&lt;anz;i++)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   {   if(</a:t>
            </a:r>
            <a:r>
              <a:rPr lang="de-DE" sz="2400" b="1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z[i]</a:t>
            </a: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=='e'||</a:t>
            </a:r>
            <a:r>
              <a:rPr lang="de-DE" sz="2400" b="1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z[i]</a:t>
            </a: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=='i'||</a:t>
            </a:r>
            <a:r>
              <a:rPr lang="de-DE" sz="2400" b="1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z[i]</a:t>
            </a: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=='o'||</a:t>
            </a:r>
            <a:r>
              <a:rPr lang="de-DE" sz="2400" b="1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z[i]</a:t>
            </a: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=='u')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       { </a:t>
            </a:r>
            <a:r>
              <a:rPr lang="de-DE" sz="2400" b="1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z[i]</a:t>
            </a: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='a';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       }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   }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}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void main(void)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{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char t[5]=”Hallo”;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3600" b="1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VtoA(t, 5);</a:t>
            </a:r>
            <a:endParaRPr sz="3600" b="1" i="0" u="none" strike="noStrike" cap="none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}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80" name="Google Shape;1280;p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131604" y="4045128"/>
            <a:ext cx="1924685" cy="282194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91007"/>
    </mc:Choice>
    <mc:Fallback>
      <p:transition spd="slow" advTm="9100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5" name="Google Shape;1285;p4"/>
          <p:cNvSpPr txBox="1">
            <a:spLocks noGrp="1"/>
          </p:cNvSpPr>
          <p:nvPr>
            <p:ph type="ctrTitle"/>
          </p:nvPr>
        </p:nvSpPr>
        <p:spPr>
          <a:xfrm>
            <a:off x="0" y="203230"/>
            <a:ext cx="3750900" cy="57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r>
              <a:rPr lang="de-DE" sz="3200"/>
              <a:t>Der Datentyp char*</a:t>
            </a:r>
            <a:endParaRPr sz="3200"/>
          </a:p>
        </p:txBody>
      </p:sp>
      <p:sp>
        <p:nvSpPr>
          <p:cNvPr id="1286" name="Google Shape;1286;p4"/>
          <p:cNvSpPr/>
          <p:nvPr/>
        </p:nvSpPr>
        <p:spPr>
          <a:xfrm>
            <a:off x="5533275" y="481225"/>
            <a:ext cx="5598000" cy="61956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287" name="Google Shape;1287;p4"/>
          <p:cNvCxnSpPr/>
          <p:nvPr/>
        </p:nvCxnSpPr>
        <p:spPr>
          <a:xfrm>
            <a:off x="8984458" y="507300"/>
            <a:ext cx="0" cy="6186000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88" name="Google Shape;1288;p4"/>
          <p:cNvCxnSpPr/>
          <p:nvPr/>
        </p:nvCxnSpPr>
        <p:spPr>
          <a:xfrm flipH="1">
            <a:off x="11124175" y="481225"/>
            <a:ext cx="7200" cy="6174900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289" name="Google Shape;1289;p4"/>
          <p:cNvSpPr/>
          <p:nvPr/>
        </p:nvSpPr>
        <p:spPr>
          <a:xfrm>
            <a:off x="8981875" y="6034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‘</a:t>
            </a: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</a:t>
            </a: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’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90" name="Google Shape;1290;p4"/>
          <p:cNvSpPr/>
          <p:nvPr/>
        </p:nvSpPr>
        <p:spPr>
          <a:xfrm>
            <a:off x="8981875" y="10465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‘</a:t>
            </a: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</a:t>
            </a: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’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91" name="Google Shape;1291;p4"/>
          <p:cNvSpPr/>
          <p:nvPr/>
        </p:nvSpPr>
        <p:spPr>
          <a:xfrm>
            <a:off x="8981875" y="14896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‘</a:t>
            </a: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</a:t>
            </a: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’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92" name="Google Shape;1292;p4"/>
          <p:cNvSpPr/>
          <p:nvPr/>
        </p:nvSpPr>
        <p:spPr>
          <a:xfrm>
            <a:off x="8981875" y="19327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‘</a:t>
            </a: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</a:t>
            </a: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’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93" name="Google Shape;1293;p4"/>
          <p:cNvSpPr/>
          <p:nvPr/>
        </p:nvSpPr>
        <p:spPr>
          <a:xfrm>
            <a:off x="8981875" y="23758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3200" b="1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‘</a:t>
            </a:r>
            <a:r>
              <a:rPr lang="de-DE" sz="3200" b="1">
                <a:solidFill>
                  <a:srgbClr val="FF0000"/>
                </a:solidFill>
              </a:rPr>
              <a:t>a</a:t>
            </a:r>
            <a:r>
              <a:rPr lang="de-DE" sz="3200" b="1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’</a:t>
            </a:r>
            <a:endParaRPr sz="3200" b="1" i="0" u="none" strike="noStrike" cap="none">
              <a:solidFill>
                <a:srgbClr val="FF0000"/>
              </a:solidFill>
            </a:endParaRPr>
          </a:p>
        </p:txBody>
      </p:sp>
      <p:sp>
        <p:nvSpPr>
          <p:cNvPr id="1294" name="Google Shape;1294;p4"/>
          <p:cNvSpPr/>
          <p:nvPr/>
        </p:nvSpPr>
        <p:spPr>
          <a:xfrm>
            <a:off x="8981875" y="28189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95" name="Google Shape;1295;p4"/>
          <p:cNvSpPr/>
          <p:nvPr/>
        </p:nvSpPr>
        <p:spPr>
          <a:xfrm>
            <a:off x="8981875" y="32620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0b10101100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96" name="Google Shape;1296;p4"/>
          <p:cNvSpPr/>
          <p:nvPr/>
        </p:nvSpPr>
        <p:spPr>
          <a:xfrm>
            <a:off x="8981875" y="37051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123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97" name="Google Shape;1297;p4"/>
          <p:cNvSpPr/>
          <p:nvPr/>
        </p:nvSpPr>
        <p:spPr>
          <a:xfrm>
            <a:off x="8981872" y="41482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17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98" name="Google Shape;1298;p4"/>
          <p:cNvSpPr/>
          <p:nvPr/>
        </p:nvSpPr>
        <p:spPr>
          <a:xfrm>
            <a:off x="8981875" y="45913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0x00</a:t>
            </a:r>
            <a:endParaRPr sz="2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99" name="Google Shape;1299;p4"/>
          <p:cNvSpPr/>
          <p:nvPr/>
        </p:nvSpPr>
        <p:spPr>
          <a:xfrm>
            <a:off x="8981875" y="50344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0x00</a:t>
            </a:r>
            <a:endParaRPr sz="2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00" name="Google Shape;1300;p4"/>
          <p:cNvSpPr/>
          <p:nvPr/>
        </p:nvSpPr>
        <p:spPr>
          <a:xfrm>
            <a:off x="8981867" y="5477544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0x00</a:t>
            </a:r>
            <a:endParaRPr sz="2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01" name="Google Shape;1301;p4"/>
          <p:cNvSpPr/>
          <p:nvPr/>
        </p:nvSpPr>
        <p:spPr>
          <a:xfrm>
            <a:off x="8981875" y="59206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0x20</a:t>
            </a:r>
            <a:endParaRPr sz="2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02" name="Google Shape;1302;p4"/>
          <p:cNvSpPr/>
          <p:nvPr/>
        </p:nvSpPr>
        <p:spPr>
          <a:xfrm>
            <a:off x="6832258" y="6034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0x20000000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03" name="Google Shape;1303;p4"/>
          <p:cNvSpPr/>
          <p:nvPr/>
        </p:nvSpPr>
        <p:spPr>
          <a:xfrm>
            <a:off x="6832258" y="10465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0x20000001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04" name="Google Shape;1304;p4"/>
          <p:cNvSpPr/>
          <p:nvPr/>
        </p:nvSpPr>
        <p:spPr>
          <a:xfrm>
            <a:off x="6832258" y="14896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0x20000002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05" name="Google Shape;1305;p4"/>
          <p:cNvSpPr/>
          <p:nvPr/>
        </p:nvSpPr>
        <p:spPr>
          <a:xfrm>
            <a:off x="6832258" y="19327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0x20000003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06" name="Google Shape;1306;p4"/>
          <p:cNvSpPr/>
          <p:nvPr/>
        </p:nvSpPr>
        <p:spPr>
          <a:xfrm>
            <a:off x="6832258" y="23758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0x20000004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07" name="Google Shape;1307;p4"/>
          <p:cNvSpPr/>
          <p:nvPr/>
        </p:nvSpPr>
        <p:spPr>
          <a:xfrm>
            <a:off x="6832258" y="28189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0x20000005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08" name="Google Shape;1308;p4"/>
          <p:cNvSpPr/>
          <p:nvPr/>
        </p:nvSpPr>
        <p:spPr>
          <a:xfrm>
            <a:off x="6832258" y="32620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0x20000006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09" name="Google Shape;1309;p4"/>
          <p:cNvSpPr/>
          <p:nvPr/>
        </p:nvSpPr>
        <p:spPr>
          <a:xfrm>
            <a:off x="6832258" y="37051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0x</a:t>
            </a: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20000007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10" name="Google Shape;1310;p4"/>
          <p:cNvSpPr/>
          <p:nvPr/>
        </p:nvSpPr>
        <p:spPr>
          <a:xfrm>
            <a:off x="6832254" y="41482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0x20000008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11" name="Google Shape;1311;p4"/>
          <p:cNvSpPr/>
          <p:nvPr/>
        </p:nvSpPr>
        <p:spPr>
          <a:xfrm>
            <a:off x="6832258" y="45913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0x20000009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12" name="Google Shape;1312;p4"/>
          <p:cNvSpPr/>
          <p:nvPr/>
        </p:nvSpPr>
        <p:spPr>
          <a:xfrm>
            <a:off x="6832258" y="50344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0x0000000A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13" name="Google Shape;1313;p4"/>
          <p:cNvSpPr/>
          <p:nvPr/>
        </p:nvSpPr>
        <p:spPr>
          <a:xfrm>
            <a:off x="6832249" y="5477544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0x2000000B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14" name="Google Shape;1314;p4"/>
          <p:cNvSpPr/>
          <p:nvPr/>
        </p:nvSpPr>
        <p:spPr>
          <a:xfrm>
            <a:off x="6832258" y="59206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0x2000000C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15" name="Google Shape;1315;p4"/>
          <p:cNvSpPr/>
          <p:nvPr/>
        </p:nvSpPr>
        <p:spPr>
          <a:xfrm>
            <a:off x="5533128" y="603450"/>
            <a:ext cx="12990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t: 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16" name="Google Shape;1316;p4"/>
          <p:cNvSpPr/>
          <p:nvPr/>
        </p:nvSpPr>
        <p:spPr>
          <a:xfrm>
            <a:off x="5618868" y="2818950"/>
            <a:ext cx="12990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w: 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17" name="Google Shape;1317;p4"/>
          <p:cNvSpPr/>
          <p:nvPr/>
        </p:nvSpPr>
        <p:spPr>
          <a:xfrm>
            <a:off x="5533125" y="4591350"/>
            <a:ext cx="12990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3200" b="1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z: </a:t>
            </a:r>
            <a:endParaRPr sz="3200" b="1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18" name="Google Shape;1318;p4"/>
          <p:cNvSpPr/>
          <p:nvPr/>
        </p:nvSpPr>
        <p:spPr>
          <a:xfrm>
            <a:off x="11124175" y="427650"/>
            <a:ext cx="1055100" cy="794700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00FFFF"/>
          </a:solidFill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de-DE" sz="32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z</a:t>
            </a:r>
            <a:endParaRPr sz="32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19" name="Google Shape;1319;p4"/>
          <p:cNvSpPr/>
          <p:nvPr/>
        </p:nvSpPr>
        <p:spPr>
          <a:xfrm>
            <a:off x="5233550" y="4148250"/>
            <a:ext cx="3750900" cy="1729500"/>
          </a:xfrm>
          <a:prstGeom prst="wedgeRoundRectCallout">
            <a:avLst>
              <a:gd name="adj1" fmla="val -68616"/>
              <a:gd name="adj2" fmla="val 2635"/>
              <a:gd name="adj3" fmla="val 0"/>
            </a:avLst>
          </a:prstGeom>
          <a:solidFill>
            <a:srgbClr val="F9CB9C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3200" b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Vom Array selbst wird nur die Adresse übergeben</a:t>
            </a:r>
            <a:endParaRPr sz="3200" b="1" i="0" u="none" strike="noStrike" cap="none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20" name="Google Shape;1320;p4"/>
          <p:cNvSpPr txBox="1"/>
          <p:nvPr/>
        </p:nvSpPr>
        <p:spPr>
          <a:xfrm>
            <a:off x="204500" y="918000"/>
            <a:ext cx="5778900" cy="573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void VtoA(</a:t>
            </a:r>
            <a:r>
              <a:rPr lang="de-DE" sz="3200" b="1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char* z</a:t>
            </a: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, int anz)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{  for(int i=0;i&lt;anz;i++)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   {   if(</a:t>
            </a:r>
            <a:r>
              <a:rPr lang="de-DE" sz="2400" b="1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z[i]</a:t>
            </a: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=='e'||</a:t>
            </a:r>
            <a:r>
              <a:rPr lang="de-DE" sz="2400" b="1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z[i]</a:t>
            </a: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=='i'||</a:t>
            </a:r>
            <a:r>
              <a:rPr lang="de-DE" sz="2400" b="1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z[i]</a:t>
            </a: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=='o'||</a:t>
            </a:r>
            <a:r>
              <a:rPr lang="de-DE" sz="2400" b="1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z[i]</a:t>
            </a: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=='u')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       { </a:t>
            </a:r>
            <a:r>
              <a:rPr lang="de-DE" sz="2400" b="1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z[i]</a:t>
            </a: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='a';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       }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   }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}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void main(void)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{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char t[5]=”Hallo”;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3600" b="1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VtoA(t, 5);</a:t>
            </a:r>
            <a:endParaRPr sz="3600" b="1" i="0" u="none" strike="noStrike" cap="none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}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21" name="Google Shape;1321;p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131604" y="4045128"/>
            <a:ext cx="1924685" cy="282194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714"/>
    </mc:Choice>
    <mc:Fallback>
      <p:transition spd="slow" advTm="371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6" name="Google Shape;1326;p5"/>
          <p:cNvSpPr txBox="1">
            <a:spLocks noGrp="1"/>
          </p:cNvSpPr>
          <p:nvPr>
            <p:ph type="ctrTitle"/>
          </p:nvPr>
        </p:nvSpPr>
        <p:spPr>
          <a:xfrm>
            <a:off x="0" y="203230"/>
            <a:ext cx="3750900" cy="57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r>
              <a:rPr lang="de-DE" sz="3200"/>
              <a:t>Der Datentyp char*</a:t>
            </a:r>
            <a:endParaRPr sz="3200"/>
          </a:p>
        </p:txBody>
      </p:sp>
      <p:sp>
        <p:nvSpPr>
          <p:cNvPr id="1327" name="Google Shape;1327;p5"/>
          <p:cNvSpPr/>
          <p:nvPr/>
        </p:nvSpPr>
        <p:spPr>
          <a:xfrm>
            <a:off x="5533275" y="481225"/>
            <a:ext cx="5598000" cy="61956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328" name="Google Shape;1328;p5"/>
          <p:cNvCxnSpPr/>
          <p:nvPr/>
        </p:nvCxnSpPr>
        <p:spPr>
          <a:xfrm>
            <a:off x="8984458" y="507300"/>
            <a:ext cx="0" cy="6186000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29" name="Google Shape;1329;p5"/>
          <p:cNvCxnSpPr/>
          <p:nvPr/>
        </p:nvCxnSpPr>
        <p:spPr>
          <a:xfrm flipH="1">
            <a:off x="11124175" y="481225"/>
            <a:ext cx="7200" cy="6174900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330" name="Google Shape;1330;p5"/>
          <p:cNvSpPr/>
          <p:nvPr/>
        </p:nvSpPr>
        <p:spPr>
          <a:xfrm>
            <a:off x="8981875" y="6034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‘</a:t>
            </a: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</a:t>
            </a: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’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31" name="Google Shape;1331;p5"/>
          <p:cNvSpPr/>
          <p:nvPr/>
        </p:nvSpPr>
        <p:spPr>
          <a:xfrm>
            <a:off x="8981875" y="10465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‘</a:t>
            </a: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</a:t>
            </a: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’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32" name="Google Shape;1332;p5"/>
          <p:cNvSpPr/>
          <p:nvPr/>
        </p:nvSpPr>
        <p:spPr>
          <a:xfrm>
            <a:off x="8981875" y="14896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‘</a:t>
            </a: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</a:t>
            </a: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’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33" name="Google Shape;1333;p5"/>
          <p:cNvSpPr/>
          <p:nvPr/>
        </p:nvSpPr>
        <p:spPr>
          <a:xfrm>
            <a:off x="8981875" y="19327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‘</a:t>
            </a: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</a:t>
            </a: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’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34" name="Google Shape;1334;p5"/>
          <p:cNvSpPr/>
          <p:nvPr/>
        </p:nvSpPr>
        <p:spPr>
          <a:xfrm>
            <a:off x="8981875" y="23758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3200" b="1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‘</a:t>
            </a:r>
            <a:r>
              <a:rPr lang="de-DE" sz="3200" b="1">
                <a:solidFill>
                  <a:srgbClr val="FF0000"/>
                </a:solidFill>
              </a:rPr>
              <a:t>a</a:t>
            </a:r>
            <a:r>
              <a:rPr lang="de-DE" sz="3200" b="1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’</a:t>
            </a:r>
            <a:endParaRPr sz="3200" b="1" i="0" u="none" strike="noStrike" cap="none">
              <a:solidFill>
                <a:srgbClr val="FF0000"/>
              </a:solidFill>
            </a:endParaRPr>
          </a:p>
        </p:txBody>
      </p:sp>
      <p:sp>
        <p:nvSpPr>
          <p:cNvPr id="1335" name="Google Shape;1335;p5"/>
          <p:cNvSpPr/>
          <p:nvPr/>
        </p:nvSpPr>
        <p:spPr>
          <a:xfrm>
            <a:off x="8981875" y="28189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36" name="Google Shape;1336;p5"/>
          <p:cNvSpPr/>
          <p:nvPr/>
        </p:nvSpPr>
        <p:spPr>
          <a:xfrm>
            <a:off x="8981875" y="32620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0b10101100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37" name="Google Shape;1337;p5"/>
          <p:cNvSpPr/>
          <p:nvPr/>
        </p:nvSpPr>
        <p:spPr>
          <a:xfrm>
            <a:off x="8981875" y="37051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123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38" name="Google Shape;1338;p5"/>
          <p:cNvSpPr/>
          <p:nvPr/>
        </p:nvSpPr>
        <p:spPr>
          <a:xfrm>
            <a:off x="8981872" y="41482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17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39" name="Google Shape;1339;p5"/>
          <p:cNvSpPr/>
          <p:nvPr/>
        </p:nvSpPr>
        <p:spPr>
          <a:xfrm>
            <a:off x="8981875" y="45913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0x00</a:t>
            </a:r>
            <a:endParaRPr sz="2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40" name="Google Shape;1340;p5"/>
          <p:cNvSpPr/>
          <p:nvPr/>
        </p:nvSpPr>
        <p:spPr>
          <a:xfrm>
            <a:off x="8981875" y="50344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0x00</a:t>
            </a:r>
            <a:endParaRPr sz="2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41" name="Google Shape;1341;p5"/>
          <p:cNvSpPr/>
          <p:nvPr/>
        </p:nvSpPr>
        <p:spPr>
          <a:xfrm>
            <a:off x="8981867" y="5477544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0x00</a:t>
            </a:r>
            <a:endParaRPr sz="2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42" name="Google Shape;1342;p5"/>
          <p:cNvSpPr/>
          <p:nvPr/>
        </p:nvSpPr>
        <p:spPr>
          <a:xfrm>
            <a:off x="8981875" y="59206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0x20</a:t>
            </a:r>
            <a:endParaRPr sz="2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43" name="Google Shape;1343;p5"/>
          <p:cNvSpPr/>
          <p:nvPr/>
        </p:nvSpPr>
        <p:spPr>
          <a:xfrm>
            <a:off x="6832258" y="6034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0x20000000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44" name="Google Shape;1344;p5"/>
          <p:cNvSpPr/>
          <p:nvPr/>
        </p:nvSpPr>
        <p:spPr>
          <a:xfrm>
            <a:off x="6832258" y="10465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0x20000001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45" name="Google Shape;1345;p5"/>
          <p:cNvSpPr/>
          <p:nvPr/>
        </p:nvSpPr>
        <p:spPr>
          <a:xfrm>
            <a:off x="6832258" y="14896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0x20000002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46" name="Google Shape;1346;p5"/>
          <p:cNvSpPr/>
          <p:nvPr/>
        </p:nvSpPr>
        <p:spPr>
          <a:xfrm>
            <a:off x="6832258" y="19327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0x20000003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47" name="Google Shape;1347;p5"/>
          <p:cNvSpPr/>
          <p:nvPr/>
        </p:nvSpPr>
        <p:spPr>
          <a:xfrm>
            <a:off x="6832258" y="23758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0x20000004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48" name="Google Shape;1348;p5"/>
          <p:cNvSpPr/>
          <p:nvPr/>
        </p:nvSpPr>
        <p:spPr>
          <a:xfrm>
            <a:off x="6832258" y="28189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0x20000005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49" name="Google Shape;1349;p5"/>
          <p:cNvSpPr/>
          <p:nvPr/>
        </p:nvSpPr>
        <p:spPr>
          <a:xfrm>
            <a:off x="6832258" y="32620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0x20000006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50" name="Google Shape;1350;p5"/>
          <p:cNvSpPr/>
          <p:nvPr/>
        </p:nvSpPr>
        <p:spPr>
          <a:xfrm>
            <a:off x="6832258" y="37051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0x</a:t>
            </a: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20000007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51" name="Google Shape;1351;p5"/>
          <p:cNvSpPr/>
          <p:nvPr/>
        </p:nvSpPr>
        <p:spPr>
          <a:xfrm>
            <a:off x="6832254" y="41482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0x20000008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52" name="Google Shape;1352;p5"/>
          <p:cNvSpPr/>
          <p:nvPr/>
        </p:nvSpPr>
        <p:spPr>
          <a:xfrm>
            <a:off x="6832258" y="45913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0x20000009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53" name="Google Shape;1353;p5"/>
          <p:cNvSpPr/>
          <p:nvPr/>
        </p:nvSpPr>
        <p:spPr>
          <a:xfrm>
            <a:off x="6832258" y="50344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0x0000000A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54" name="Google Shape;1354;p5"/>
          <p:cNvSpPr/>
          <p:nvPr/>
        </p:nvSpPr>
        <p:spPr>
          <a:xfrm>
            <a:off x="6832249" y="5477544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0x2000000B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55" name="Google Shape;1355;p5"/>
          <p:cNvSpPr/>
          <p:nvPr/>
        </p:nvSpPr>
        <p:spPr>
          <a:xfrm>
            <a:off x="6832258" y="59206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0x2000000C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56" name="Google Shape;1356;p5"/>
          <p:cNvSpPr/>
          <p:nvPr/>
        </p:nvSpPr>
        <p:spPr>
          <a:xfrm>
            <a:off x="5533128" y="603450"/>
            <a:ext cx="12990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t: 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57" name="Google Shape;1357;p5"/>
          <p:cNvSpPr/>
          <p:nvPr/>
        </p:nvSpPr>
        <p:spPr>
          <a:xfrm>
            <a:off x="5618868" y="2818950"/>
            <a:ext cx="12990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w: 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58" name="Google Shape;1358;p5"/>
          <p:cNvSpPr/>
          <p:nvPr/>
        </p:nvSpPr>
        <p:spPr>
          <a:xfrm>
            <a:off x="5533125" y="4591350"/>
            <a:ext cx="12990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3200" b="1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z: </a:t>
            </a:r>
            <a:endParaRPr sz="3200" b="1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59" name="Google Shape;1359;p5"/>
          <p:cNvSpPr/>
          <p:nvPr/>
        </p:nvSpPr>
        <p:spPr>
          <a:xfrm>
            <a:off x="11136775" y="427650"/>
            <a:ext cx="1055100" cy="794700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00FFFF"/>
          </a:solidFill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de-DE" sz="32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z</a:t>
            </a:r>
            <a:endParaRPr sz="32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60" name="Google Shape;1360;p5"/>
          <p:cNvSpPr/>
          <p:nvPr/>
        </p:nvSpPr>
        <p:spPr>
          <a:xfrm>
            <a:off x="7380475" y="2375850"/>
            <a:ext cx="3750900" cy="3812100"/>
          </a:xfrm>
          <a:prstGeom prst="wedgeRoundRectCallout">
            <a:avLst>
              <a:gd name="adj1" fmla="val -64908"/>
              <a:gd name="adj2" fmla="val -49226"/>
              <a:gd name="adj3" fmla="val 0"/>
            </a:avLst>
          </a:prstGeom>
          <a:solidFill>
            <a:srgbClr val="F9CB9C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3200" b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Die Anweisungen der Operation arbeiten direkt mit dem Original!</a:t>
            </a:r>
            <a:endParaRPr sz="3200" b="1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3200" b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Eine Return-Anweisung ist überflüssig!</a:t>
            </a:r>
            <a:endParaRPr sz="3200" b="1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61" name="Google Shape;1361;p5"/>
          <p:cNvSpPr txBox="1"/>
          <p:nvPr/>
        </p:nvSpPr>
        <p:spPr>
          <a:xfrm>
            <a:off x="204500" y="918000"/>
            <a:ext cx="5778900" cy="573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void VtoA(</a:t>
            </a:r>
            <a:r>
              <a:rPr lang="de-DE" sz="3200" b="1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char* z</a:t>
            </a: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, int anz)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{  for(int i=0;i&lt;anz;i++)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   {   if(</a:t>
            </a:r>
            <a:r>
              <a:rPr lang="de-DE" sz="2400" b="1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z[i]</a:t>
            </a: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=='e'||</a:t>
            </a:r>
            <a:r>
              <a:rPr lang="de-DE" sz="2400" b="1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z[i]</a:t>
            </a: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=='i'||</a:t>
            </a:r>
            <a:r>
              <a:rPr lang="de-DE" sz="2400" b="1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z[i]</a:t>
            </a: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=='o'||</a:t>
            </a:r>
            <a:r>
              <a:rPr lang="de-DE" sz="2400" b="1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z[i]</a:t>
            </a: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=='u')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       { </a:t>
            </a:r>
            <a:r>
              <a:rPr lang="de-DE" sz="2400" b="1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z[i]</a:t>
            </a: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='a';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       }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   }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}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void main(void)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{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char t[5]=”Hallo”;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3600" b="1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VtoA(t, 5);</a:t>
            </a:r>
            <a:endParaRPr sz="3600" b="1" i="0" u="none" strike="noStrike" cap="none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}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62" name="Google Shape;1362;p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220279" y="1186428"/>
            <a:ext cx="1924685" cy="282194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8204"/>
    </mc:Choice>
    <mc:Fallback>
      <p:transition spd="slow" advTm="10820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4" name="Google Shape;1504;p1"/>
          <p:cNvSpPr txBox="1">
            <a:spLocks noGrp="1"/>
          </p:cNvSpPr>
          <p:nvPr>
            <p:ph type="ctrTitle"/>
          </p:nvPr>
        </p:nvSpPr>
        <p:spPr>
          <a:xfrm>
            <a:off x="0" y="203230"/>
            <a:ext cx="3750900" cy="57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r>
              <a:rPr lang="de-DE" sz="3200"/>
              <a:t>Der Datentyp char*</a:t>
            </a:r>
            <a:endParaRPr sz="3200"/>
          </a:p>
        </p:txBody>
      </p:sp>
      <p:grpSp>
        <p:nvGrpSpPr>
          <p:cNvPr id="1505" name="Google Shape;1505;p1"/>
          <p:cNvGrpSpPr/>
          <p:nvPr/>
        </p:nvGrpSpPr>
        <p:grpSpPr>
          <a:xfrm>
            <a:off x="6830063" y="778625"/>
            <a:ext cx="5071537" cy="2168700"/>
            <a:chOff x="6059838" y="481225"/>
            <a:chExt cx="5071537" cy="2168700"/>
          </a:xfrm>
        </p:grpSpPr>
        <p:sp>
          <p:nvSpPr>
            <p:cNvPr id="1506" name="Google Shape;1506;p1"/>
            <p:cNvSpPr/>
            <p:nvPr/>
          </p:nvSpPr>
          <p:spPr>
            <a:xfrm>
              <a:off x="6059838" y="481225"/>
              <a:ext cx="5071500" cy="2168700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07" name="Google Shape;1507;p1"/>
            <p:cNvSpPr/>
            <p:nvPr/>
          </p:nvSpPr>
          <p:spPr>
            <a:xfrm>
              <a:off x="8981875" y="603450"/>
              <a:ext cx="2149500" cy="4431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rPr lang="de-DE"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123</a:t>
              </a:r>
              <a:endPara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08" name="Google Shape;1508;p1"/>
            <p:cNvSpPr/>
            <p:nvPr/>
          </p:nvSpPr>
          <p:spPr>
            <a:xfrm>
              <a:off x="8981875" y="1046550"/>
              <a:ext cx="2149500" cy="4431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rPr lang="de-DE"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0</a:t>
              </a:r>
              <a:endPara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09" name="Google Shape;1509;p1"/>
            <p:cNvSpPr/>
            <p:nvPr/>
          </p:nvSpPr>
          <p:spPr>
            <a:xfrm>
              <a:off x="8981875" y="1489650"/>
              <a:ext cx="2149500" cy="4431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rPr lang="de-DE"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0</a:t>
              </a:r>
              <a:endPara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10" name="Google Shape;1510;p1"/>
            <p:cNvSpPr/>
            <p:nvPr/>
          </p:nvSpPr>
          <p:spPr>
            <a:xfrm>
              <a:off x="8981875" y="1932750"/>
              <a:ext cx="2149500" cy="4431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rPr lang="de-DE"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0</a:t>
              </a:r>
              <a:endPara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11" name="Google Shape;1511;p1"/>
            <p:cNvSpPr/>
            <p:nvPr/>
          </p:nvSpPr>
          <p:spPr>
            <a:xfrm>
              <a:off x="6832258" y="603450"/>
              <a:ext cx="2149500" cy="443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rPr lang="de-DE" sz="24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0x20000000</a:t>
              </a: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12" name="Google Shape;1512;p1"/>
            <p:cNvSpPr/>
            <p:nvPr/>
          </p:nvSpPr>
          <p:spPr>
            <a:xfrm>
              <a:off x="6832258" y="1046550"/>
              <a:ext cx="2149500" cy="443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rPr lang="de-DE"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0x20000001</a:t>
              </a: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13" name="Google Shape;1513;p1"/>
            <p:cNvSpPr/>
            <p:nvPr/>
          </p:nvSpPr>
          <p:spPr>
            <a:xfrm>
              <a:off x="6832258" y="1489650"/>
              <a:ext cx="2149500" cy="443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rPr lang="de-DE"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0x20000002</a:t>
              </a: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14" name="Google Shape;1514;p1"/>
            <p:cNvSpPr/>
            <p:nvPr/>
          </p:nvSpPr>
          <p:spPr>
            <a:xfrm>
              <a:off x="6832258" y="1932750"/>
              <a:ext cx="2149500" cy="443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rPr lang="de-DE"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0x20000003</a:t>
              </a: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15" name="Google Shape;1515;p1"/>
            <p:cNvSpPr/>
            <p:nvPr/>
          </p:nvSpPr>
          <p:spPr>
            <a:xfrm>
              <a:off x="6059851" y="603450"/>
              <a:ext cx="772200" cy="443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rPr lang="de-DE" sz="2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x: </a:t>
              </a:r>
              <a:endPara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516" name="Google Shape;1516;p1"/>
          <p:cNvSpPr/>
          <p:nvPr/>
        </p:nvSpPr>
        <p:spPr>
          <a:xfrm>
            <a:off x="954400" y="4125600"/>
            <a:ext cx="2796600" cy="1329300"/>
          </a:xfrm>
          <a:prstGeom prst="wedgeRoundRectCallout">
            <a:avLst>
              <a:gd name="adj1" fmla="val 66971"/>
              <a:gd name="adj2" fmla="val -62450"/>
              <a:gd name="adj3" fmla="val 0"/>
            </a:avLst>
          </a:prstGeom>
          <a:solidFill>
            <a:srgbClr val="F9CB9C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3200" b="1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Ein char-Aray</a:t>
            </a:r>
            <a:endParaRPr sz="3200" b="1" i="0" u="none" strike="noStrike" cap="none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17" name="Google Shape;1517;p1"/>
          <p:cNvSpPr/>
          <p:nvPr/>
        </p:nvSpPr>
        <p:spPr>
          <a:xfrm>
            <a:off x="182188" y="778625"/>
            <a:ext cx="5071500" cy="21687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18" name="Google Shape;1518;p1"/>
          <p:cNvSpPr/>
          <p:nvPr/>
        </p:nvSpPr>
        <p:spPr>
          <a:xfrm>
            <a:off x="3104225" y="9008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123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19" name="Google Shape;1519;p1"/>
          <p:cNvSpPr/>
          <p:nvPr/>
        </p:nvSpPr>
        <p:spPr>
          <a:xfrm>
            <a:off x="3104225" y="13439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20" name="Google Shape;1520;p1"/>
          <p:cNvSpPr/>
          <p:nvPr/>
        </p:nvSpPr>
        <p:spPr>
          <a:xfrm>
            <a:off x="3104225" y="17870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21" name="Google Shape;1521;p1"/>
          <p:cNvSpPr/>
          <p:nvPr/>
        </p:nvSpPr>
        <p:spPr>
          <a:xfrm>
            <a:off x="3104225" y="22301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22" name="Google Shape;1522;p1"/>
          <p:cNvSpPr/>
          <p:nvPr/>
        </p:nvSpPr>
        <p:spPr>
          <a:xfrm>
            <a:off x="954608" y="9008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0x20000000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23" name="Google Shape;1523;p1"/>
          <p:cNvSpPr/>
          <p:nvPr/>
        </p:nvSpPr>
        <p:spPr>
          <a:xfrm>
            <a:off x="954608" y="13439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0x20000001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24" name="Google Shape;1524;p1"/>
          <p:cNvSpPr/>
          <p:nvPr/>
        </p:nvSpPr>
        <p:spPr>
          <a:xfrm>
            <a:off x="954608" y="17870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0x20000002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25" name="Google Shape;1525;p1"/>
          <p:cNvSpPr/>
          <p:nvPr/>
        </p:nvSpPr>
        <p:spPr>
          <a:xfrm>
            <a:off x="954608" y="22301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0x20000003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26" name="Google Shape;1526;p1"/>
          <p:cNvSpPr/>
          <p:nvPr/>
        </p:nvSpPr>
        <p:spPr>
          <a:xfrm>
            <a:off x="182201" y="900850"/>
            <a:ext cx="7722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xc: 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27" name="Google Shape;1527;p1"/>
          <p:cNvSpPr txBox="1"/>
          <p:nvPr/>
        </p:nvSpPr>
        <p:spPr>
          <a:xfrm>
            <a:off x="182050" y="2947325"/>
            <a:ext cx="5071500" cy="90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de-DE"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char xc[</a:t>
            </a:r>
            <a:r>
              <a:rPr lang="de-DE" sz="3200">
                <a:latin typeface="Calibri"/>
                <a:ea typeface="Calibri"/>
                <a:cs typeface="Calibri"/>
                <a:sym typeface="Calibri"/>
              </a:rPr>
              <a:t>4]</a:t>
            </a:r>
            <a:r>
              <a:rPr lang="de-DE"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={123, 0, 0, 0};</a:t>
            </a:r>
            <a:endParaRPr sz="3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28" name="Google Shape;1528;p1"/>
          <p:cNvSpPr txBox="1"/>
          <p:nvPr/>
        </p:nvSpPr>
        <p:spPr>
          <a:xfrm>
            <a:off x="6830088" y="2976900"/>
            <a:ext cx="5071500" cy="90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de-DE"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int x=123;</a:t>
            </a:r>
            <a:endParaRPr sz="3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529" name="Google Shape;1529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004759" y="2018033"/>
            <a:ext cx="1924685" cy="282194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9279"/>
    </mc:Choice>
    <mc:Fallback>
      <p:transition spd="slow" advTm="5927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1" name="Google Shape;1531;p2"/>
          <p:cNvSpPr txBox="1">
            <a:spLocks noGrp="1"/>
          </p:cNvSpPr>
          <p:nvPr>
            <p:ph type="ctrTitle"/>
          </p:nvPr>
        </p:nvSpPr>
        <p:spPr>
          <a:xfrm>
            <a:off x="0" y="203230"/>
            <a:ext cx="3750900" cy="57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r>
              <a:rPr lang="de-DE" sz="3200"/>
              <a:t>Der Datentyp char*</a:t>
            </a:r>
            <a:endParaRPr sz="3200"/>
          </a:p>
        </p:txBody>
      </p:sp>
      <p:grpSp>
        <p:nvGrpSpPr>
          <p:cNvPr id="1532" name="Google Shape;1532;p2"/>
          <p:cNvGrpSpPr/>
          <p:nvPr/>
        </p:nvGrpSpPr>
        <p:grpSpPr>
          <a:xfrm>
            <a:off x="6830063" y="778625"/>
            <a:ext cx="5071537" cy="2168700"/>
            <a:chOff x="6059838" y="481225"/>
            <a:chExt cx="5071537" cy="2168700"/>
          </a:xfrm>
        </p:grpSpPr>
        <p:sp>
          <p:nvSpPr>
            <p:cNvPr id="1533" name="Google Shape;1533;p2"/>
            <p:cNvSpPr/>
            <p:nvPr/>
          </p:nvSpPr>
          <p:spPr>
            <a:xfrm>
              <a:off x="6059838" y="481225"/>
              <a:ext cx="5071500" cy="2168700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34" name="Google Shape;1534;p2"/>
            <p:cNvSpPr/>
            <p:nvPr/>
          </p:nvSpPr>
          <p:spPr>
            <a:xfrm>
              <a:off x="8981875" y="603450"/>
              <a:ext cx="2149500" cy="4431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rPr lang="de-DE"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123</a:t>
              </a:r>
              <a:endPara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35" name="Google Shape;1535;p2"/>
            <p:cNvSpPr/>
            <p:nvPr/>
          </p:nvSpPr>
          <p:spPr>
            <a:xfrm>
              <a:off x="8981875" y="1046550"/>
              <a:ext cx="2149500" cy="4431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rPr lang="de-DE"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0</a:t>
              </a:r>
              <a:endPara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36" name="Google Shape;1536;p2"/>
            <p:cNvSpPr/>
            <p:nvPr/>
          </p:nvSpPr>
          <p:spPr>
            <a:xfrm>
              <a:off x="8981875" y="1489650"/>
              <a:ext cx="2149500" cy="4431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rPr lang="de-DE"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0</a:t>
              </a:r>
              <a:endPara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37" name="Google Shape;1537;p2"/>
            <p:cNvSpPr/>
            <p:nvPr/>
          </p:nvSpPr>
          <p:spPr>
            <a:xfrm>
              <a:off x="8981875" y="1932750"/>
              <a:ext cx="2149500" cy="4431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rPr lang="de-DE"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0</a:t>
              </a:r>
              <a:endPara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38" name="Google Shape;1538;p2"/>
            <p:cNvSpPr/>
            <p:nvPr/>
          </p:nvSpPr>
          <p:spPr>
            <a:xfrm>
              <a:off x="6832258" y="603450"/>
              <a:ext cx="2149500" cy="443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rPr lang="de-DE" sz="24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0x20000000</a:t>
              </a: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39" name="Google Shape;1539;p2"/>
            <p:cNvSpPr/>
            <p:nvPr/>
          </p:nvSpPr>
          <p:spPr>
            <a:xfrm>
              <a:off x="6832258" y="1046550"/>
              <a:ext cx="2149500" cy="443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rPr lang="de-DE"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0x20000001</a:t>
              </a: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40" name="Google Shape;1540;p2"/>
            <p:cNvSpPr/>
            <p:nvPr/>
          </p:nvSpPr>
          <p:spPr>
            <a:xfrm>
              <a:off x="6832258" y="1489650"/>
              <a:ext cx="2149500" cy="443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rPr lang="de-DE"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0x20000002</a:t>
              </a: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41" name="Google Shape;1541;p2"/>
            <p:cNvSpPr/>
            <p:nvPr/>
          </p:nvSpPr>
          <p:spPr>
            <a:xfrm>
              <a:off x="6832258" y="1932750"/>
              <a:ext cx="2149500" cy="443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rPr lang="de-DE"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0x20000003</a:t>
              </a: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42" name="Google Shape;1542;p2"/>
            <p:cNvSpPr/>
            <p:nvPr/>
          </p:nvSpPr>
          <p:spPr>
            <a:xfrm>
              <a:off x="6059851" y="603450"/>
              <a:ext cx="772200" cy="443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rPr lang="de-DE" sz="2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x: </a:t>
              </a:r>
              <a:endPara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543" name="Google Shape;1543;p2"/>
          <p:cNvSpPr/>
          <p:nvPr/>
        </p:nvSpPr>
        <p:spPr>
          <a:xfrm>
            <a:off x="10846495" y="-1168950"/>
            <a:ext cx="1055100" cy="794700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00FFFF"/>
          </a:solidFill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de-DE" sz="32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z</a:t>
            </a:r>
            <a:endParaRPr sz="32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44" name="Google Shape;1544;p2"/>
          <p:cNvSpPr/>
          <p:nvPr/>
        </p:nvSpPr>
        <p:spPr>
          <a:xfrm>
            <a:off x="954401" y="4125600"/>
            <a:ext cx="3377100" cy="1329300"/>
          </a:xfrm>
          <a:prstGeom prst="wedgeRoundRectCallout">
            <a:avLst>
              <a:gd name="adj1" fmla="val 66971"/>
              <a:gd name="adj2" fmla="val -62450"/>
              <a:gd name="adj3" fmla="val 0"/>
            </a:avLst>
          </a:prstGeom>
          <a:solidFill>
            <a:srgbClr val="F9CB9C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3200" b="1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Eine int-Variable</a:t>
            </a:r>
            <a:endParaRPr sz="3200" b="1" i="0" u="none" strike="noStrike" cap="none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45" name="Google Shape;1545;p2"/>
          <p:cNvSpPr/>
          <p:nvPr/>
        </p:nvSpPr>
        <p:spPr>
          <a:xfrm>
            <a:off x="182188" y="778625"/>
            <a:ext cx="5071500" cy="21687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46" name="Google Shape;1546;p2"/>
          <p:cNvSpPr/>
          <p:nvPr/>
        </p:nvSpPr>
        <p:spPr>
          <a:xfrm>
            <a:off x="3104225" y="9008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123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47" name="Google Shape;1547;p2"/>
          <p:cNvSpPr/>
          <p:nvPr/>
        </p:nvSpPr>
        <p:spPr>
          <a:xfrm>
            <a:off x="3104225" y="13439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48" name="Google Shape;1548;p2"/>
          <p:cNvSpPr/>
          <p:nvPr/>
        </p:nvSpPr>
        <p:spPr>
          <a:xfrm>
            <a:off x="3104225" y="17870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49" name="Google Shape;1549;p2"/>
          <p:cNvSpPr/>
          <p:nvPr/>
        </p:nvSpPr>
        <p:spPr>
          <a:xfrm>
            <a:off x="3104225" y="22301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50" name="Google Shape;1550;p2"/>
          <p:cNvSpPr/>
          <p:nvPr/>
        </p:nvSpPr>
        <p:spPr>
          <a:xfrm>
            <a:off x="954608" y="9008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0x20000000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51" name="Google Shape;1551;p2"/>
          <p:cNvSpPr/>
          <p:nvPr/>
        </p:nvSpPr>
        <p:spPr>
          <a:xfrm>
            <a:off x="954608" y="13439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0x20000001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52" name="Google Shape;1552;p2"/>
          <p:cNvSpPr/>
          <p:nvPr/>
        </p:nvSpPr>
        <p:spPr>
          <a:xfrm>
            <a:off x="954608" y="17870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0x20000002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53" name="Google Shape;1553;p2"/>
          <p:cNvSpPr/>
          <p:nvPr/>
        </p:nvSpPr>
        <p:spPr>
          <a:xfrm>
            <a:off x="954608" y="22301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0x20000003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54" name="Google Shape;1554;p2"/>
          <p:cNvSpPr/>
          <p:nvPr/>
        </p:nvSpPr>
        <p:spPr>
          <a:xfrm>
            <a:off x="182201" y="900850"/>
            <a:ext cx="7722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xc: 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55" name="Google Shape;1555;p2"/>
          <p:cNvSpPr txBox="1"/>
          <p:nvPr/>
        </p:nvSpPr>
        <p:spPr>
          <a:xfrm>
            <a:off x="182050" y="2947325"/>
            <a:ext cx="5071500" cy="90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de-DE"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char xc[4]={123, 0, 0, 0};</a:t>
            </a:r>
            <a:endParaRPr sz="3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56" name="Google Shape;1556;p2"/>
          <p:cNvSpPr txBox="1"/>
          <p:nvPr/>
        </p:nvSpPr>
        <p:spPr>
          <a:xfrm>
            <a:off x="6830088" y="2976900"/>
            <a:ext cx="5071500" cy="90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de-DE"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int x=123;</a:t>
            </a:r>
            <a:endParaRPr sz="3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557" name="Google Shape;1557;p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944142" y="2230147"/>
            <a:ext cx="1885945" cy="2658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3277"/>
    </mc:Choice>
    <mc:Fallback>
      <p:transition spd="slow" advTm="4327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9" name="Google Shape;1559;p3"/>
          <p:cNvSpPr txBox="1">
            <a:spLocks noGrp="1"/>
          </p:cNvSpPr>
          <p:nvPr>
            <p:ph type="ctrTitle"/>
          </p:nvPr>
        </p:nvSpPr>
        <p:spPr>
          <a:xfrm>
            <a:off x="0" y="203230"/>
            <a:ext cx="3750900" cy="57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r>
              <a:rPr lang="de-DE" sz="3200"/>
              <a:t>Der Datentyp char*</a:t>
            </a:r>
            <a:endParaRPr sz="3200"/>
          </a:p>
        </p:txBody>
      </p:sp>
      <p:grpSp>
        <p:nvGrpSpPr>
          <p:cNvPr id="1560" name="Google Shape;1560;p3"/>
          <p:cNvGrpSpPr/>
          <p:nvPr/>
        </p:nvGrpSpPr>
        <p:grpSpPr>
          <a:xfrm>
            <a:off x="6830063" y="778625"/>
            <a:ext cx="5071537" cy="2168700"/>
            <a:chOff x="6059838" y="481225"/>
            <a:chExt cx="5071537" cy="2168700"/>
          </a:xfrm>
        </p:grpSpPr>
        <p:sp>
          <p:nvSpPr>
            <p:cNvPr id="1561" name="Google Shape;1561;p3"/>
            <p:cNvSpPr/>
            <p:nvPr/>
          </p:nvSpPr>
          <p:spPr>
            <a:xfrm>
              <a:off x="6059838" y="481225"/>
              <a:ext cx="5071500" cy="2168700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62" name="Google Shape;1562;p3"/>
            <p:cNvSpPr/>
            <p:nvPr/>
          </p:nvSpPr>
          <p:spPr>
            <a:xfrm>
              <a:off x="8981875" y="603450"/>
              <a:ext cx="2149500" cy="4431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rPr lang="de-DE"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123</a:t>
              </a:r>
              <a:endPara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63" name="Google Shape;1563;p3"/>
            <p:cNvSpPr/>
            <p:nvPr/>
          </p:nvSpPr>
          <p:spPr>
            <a:xfrm>
              <a:off x="8981875" y="1046550"/>
              <a:ext cx="2149500" cy="4431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rPr lang="de-DE"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0</a:t>
              </a:r>
              <a:endPara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64" name="Google Shape;1564;p3"/>
            <p:cNvSpPr/>
            <p:nvPr/>
          </p:nvSpPr>
          <p:spPr>
            <a:xfrm>
              <a:off x="8981875" y="1489650"/>
              <a:ext cx="2149500" cy="4431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rPr lang="de-DE"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0</a:t>
              </a:r>
              <a:endPara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65" name="Google Shape;1565;p3"/>
            <p:cNvSpPr/>
            <p:nvPr/>
          </p:nvSpPr>
          <p:spPr>
            <a:xfrm>
              <a:off x="8981875" y="1932750"/>
              <a:ext cx="2149500" cy="4431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rPr lang="de-DE"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0</a:t>
              </a:r>
              <a:endPara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66" name="Google Shape;1566;p3"/>
            <p:cNvSpPr/>
            <p:nvPr/>
          </p:nvSpPr>
          <p:spPr>
            <a:xfrm>
              <a:off x="6832258" y="603450"/>
              <a:ext cx="2149500" cy="443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rPr lang="de-DE" sz="24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0x20000000</a:t>
              </a: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67" name="Google Shape;1567;p3"/>
            <p:cNvSpPr/>
            <p:nvPr/>
          </p:nvSpPr>
          <p:spPr>
            <a:xfrm>
              <a:off x="6832258" y="1046550"/>
              <a:ext cx="2149500" cy="443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rPr lang="de-DE"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0x20000001</a:t>
              </a: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68" name="Google Shape;1568;p3"/>
            <p:cNvSpPr/>
            <p:nvPr/>
          </p:nvSpPr>
          <p:spPr>
            <a:xfrm>
              <a:off x="6832258" y="1489650"/>
              <a:ext cx="2149500" cy="443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rPr lang="de-DE"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0x20000002</a:t>
              </a: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69" name="Google Shape;1569;p3"/>
            <p:cNvSpPr/>
            <p:nvPr/>
          </p:nvSpPr>
          <p:spPr>
            <a:xfrm>
              <a:off x="6832258" y="1932750"/>
              <a:ext cx="2149500" cy="443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rPr lang="de-DE"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0x20000003</a:t>
              </a: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70" name="Google Shape;1570;p3"/>
            <p:cNvSpPr/>
            <p:nvPr/>
          </p:nvSpPr>
          <p:spPr>
            <a:xfrm>
              <a:off x="6059851" y="603450"/>
              <a:ext cx="772200" cy="443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rPr lang="de-DE" sz="2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x: </a:t>
              </a:r>
              <a:endPara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571" name="Google Shape;1571;p3"/>
          <p:cNvSpPr/>
          <p:nvPr/>
        </p:nvSpPr>
        <p:spPr>
          <a:xfrm>
            <a:off x="10846495" y="-1168950"/>
            <a:ext cx="1055100" cy="794700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00FFFF"/>
          </a:solidFill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de-DE" sz="32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z</a:t>
            </a:r>
            <a:endParaRPr sz="32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72" name="Google Shape;1572;p3"/>
          <p:cNvSpPr/>
          <p:nvPr/>
        </p:nvSpPr>
        <p:spPr>
          <a:xfrm>
            <a:off x="6481800" y="4086899"/>
            <a:ext cx="3973200" cy="2168700"/>
          </a:xfrm>
          <a:prstGeom prst="wedgeRoundRectCallout">
            <a:avLst>
              <a:gd name="adj1" fmla="val -58590"/>
              <a:gd name="adj2" fmla="val -70698"/>
              <a:gd name="adj3" fmla="val 0"/>
            </a:avLst>
          </a:prstGeom>
          <a:solidFill>
            <a:srgbClr val="F9CB9C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3200" b="1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Ergibt im Speicher die identisch Bytefolge</a:t>
            </a:r>
            <a:endParaRPr sz="3200" b="1" i="0" u="none" strike="noStrike" cap="none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73" name="Google Shape;1573;p3"/>
          <p:cNvSpPr/>
          <p:nvPr/>
        </p:nvSpPr>
        <p:spPr>
          <a:xfrm>
            <a:off x="182188" y="778625"/>
            <a:ext cx="5071500" cy="21687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74" name="Google Shape;1574;p3"/>
          <p:cNvSpPr/>
          <p:nvPr/>
        </p:nvSpPr>
        <p:spPr>
          <a:xfrm>
            <a:off x="3104225" y="9008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123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75" name="Google Shape;1575;p3"/>
          <p:cNvSpPr/>
          <p:nvPr/>
        </p:nvSpPr>
        <p:spPr>
          <a:xfrm>
            <a:off x="3104225" y="13439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76" name="Google Shape;1576;p3"/>
          <p:cNvSpPr/>
          <p:nvPr/>
        </p:nvSpPr>
        <p:spPr>
          <a:xfrm>
            <a:off x="3104225" y="17870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77" name="Google Shape;1577;p3"/>
          <p:cNvSpPr/>
          <p:nvPr/>
        </p:nvSpPr>
        <p:spPr>
          <a:xfrm>
            <a:off x="3104225" y="22301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78" name="Google Shape;1578;p3"/>
          <p:cNvSpPr/>
          <p:nvPr/>
        </p:nvSpPr>
        <p:spPr>
          <a:xfrm>
            <a:off x="954608" y="9008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0x20000000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79" name="Google Shape;1579;p3"/>
          <p:cNvSpPr/>
          <p:nvPr/>
        </p:nvSpPr>
        <p:spPr>
          <a:xfrm>
            <a:off x="954608" y="13439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0x20000001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80" name="Google Shape;1580;p3"/>
          <p:cNvSpPr/>
          <p:nvPr/>
        </p:nvSpPr>
        <p:spPr>
          <a:xfrm>
            <a:off x="954608" y="17870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0x20000002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81" name="Google Shape;1581;p3"/>
          <p:cNvSpPr/>
          <p:nvPr/>
        </p:nvSpPr>
        <p:spPr>
          <a:xfrm>
            <a:off x="954608" y="22301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0x20000003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82" name="Google Shape;1582;p3"/>
          <p:cNvSpPr/>
          <p:nvPr/>
        </p:nvSpPr>
        <p:spPr>
          <a:xfrm>
            <a:off x="182201" y="900850"/>
            <a:ext cx="7722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xc: 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83" name="Google Shape;1583;p3"/>
          <p:cNvSpPr txBox="1"/>
          <p:nvPr/>
        </p:nvSpPr>
        <p:spPr>
          <a:xfrm>
            <a:off x="182050" y="2947325"/>
            <a:ext cx="5071500" cy="90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de-DE"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char xc[4]={123, 0, 0, 0};</a:t>
            </a:r>
            <a:endParaRPr sz="3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84" name="Google Shape;1584;p3"/>
          <p:cNvSpPr txBox="1"/>
          <p:nvPr/>
        </p:nvSpPr>
        <p:spPr>
          <a:xfrm>
            <a:off x="6830088" y="2976900"/>
            <a:ext cx="5071500" cy="90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de-DE"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int x=123;</a:t>
            </a:r>
            <a:endParaRPr sz="3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585" name="Google Shape;1585;p3"/>
          <p:cNvCxnSpPr>
            <a:endCxn id="1570" idx="1"/>
          </p:cNvCxnSpPr>
          <p:nvPr/>
        </p:nvCxnSpPr>
        <p:spPr>
          <a:xfrm>
            <a:off x="5434476" y="1122400"/>
            <a:ext cx="1395600" cy="0"/>
          </a:xfrm>
          <a:prstGeom prst="straightConnector1">
            <a:avLst/>
          </a:prstGeom>
          <a:noFill/>
          <a:ln w="76200" cap="flat" cmpd="sng">
            <a:solidFill>
              <a:srgbClr val="FF0000"/>
            </a:solidFill>
            <a:prstDash val="solid"/>
            <a:round/>
            <a:headEnd type="stealth" w="med" len="med"/>
            <a:tailEnd type="stealth" w="med" len="med"/>
          </a:ln>
        </p:spPr>
      </p:cxnSp>
      <p:pic>
        <p:nvPicPr>
          <p:cNvPr id="1586" name="Google Shape;1586;p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595859" y="1122397"/>
            <a:ext cx="1885945" cy="2658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0443"/>
    </mc:Choice>
    <mc:Fallback>
      <p:transition spd="slow" advTm="6044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8" name="Google Shape;1588;p4"/>
          <p:cNvSpPr txBox="1">
            <a:spLocks noGrp="1"/>
          </p:cNvSpPr>
          <p:nvPr>
            <p:ph type="ctrTitle"/>
          </p:nvPr>
        </p:nvSpPr>
        <p:spPr>
          <a:xfrm>
            <a:off x="0" y="203230"/>
            <a:ext cx="3750900" cy="57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r>
              <a:rPr lang="de-DE" sz="3200"/>
              <a:t>Der Datentyp char*</a:t>
            </a:r>
            <a:endParaRPr sz="3200"/>
          </a:p>
        </p:txBody>
      </p:sp>
      <p:grpSp>
        <p:nvGrpSpPr>
          <p:cNvPr id="1589" name="Google Shape;1589;p4"/>
          <p:cNvGrpSpPr/>
          <p:nvPr/>
        </p:nvGrpSpPr>
        <p:grpSpPr>
          <a:xfrm>
            <a:off x="6830063" y="778625"/>
            <a:ext cx="5071537" cy="2168700"/>
            <a:chOff x="6059838" y="481225"/>
            <a:chExt cx="5071537" cy="2168700"/>
          </a:xfrm>
        </p:grpSpPr>
        <p:sp>
          <p:nvSpPr>
            <p:cNvPr id="1590" name="Google Shape;1590;p4"/>
            <p:cNvSpPr/>
            <p:nvPr/>
          </p:nvSpPr>
          <p:spPr>
            <a:xfrm>
              <a:off x="6059838" y="481225"/>
              <a:ext cx="5071500" cy="2168700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91" name="Google Shape;1591;p4"/>
            <p:cNvSpPr/>
            <p:nvPr/>
          </p:nvSpPr>
          <p:spPr>
            <a:xfrm>
              <a:off x="8981875" y="603450"/>
              <a:ext cx="2149500" cy="4431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rPr lang="de-DE"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123</a:t>
              </a:r>
              <a:endPara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92" name="Google Shape;1592;p4"/>
            <p:cNvSpPr/>
            <p:nvPr/>
          </p:nvSpPr>
          <p:spPr>
            <a:xfrm>
              <a:off x="8981875" y="1046550"/>
              <a:ext cx="2149500" cy="4431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rPr lang="de-DE"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0</a:t>
              </a:r>
              <a:endPara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93" name="Google Shape;1593;p4"/>
            <p:cNvSpPr/>
            <p:nvPr/>
          </p:nvSpPr>
          <p:spPr>
            <a:xfrm>
              <a:off x="8981875" y="1489650"/>
              <a:ext cx="2149500" cy="4431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rPr lang="de-DE"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0</a:t>
              </a:r>
              <a:endPara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94" name="Google Shape;1594;p4"/>
            <p:cNvSpPr/>
            <p:nvPr/>
          </p:nvSpPr>
          <p:spPr>
            <a:xfrm>
              <a:off x="8981875" y="1932750"/>
              <a:ext cx="2149500" cy="4431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rPr lang="de-DE"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0</a:t>
              </a:r>
              <a:endPara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95" name="Google Shape;1595;p4"/>
            <p:cNvSpPr/>
            <p:nvPr/>
          </p:nvSpPr>
          <p:spPr>
            <a:xfrm>
              <a:off x="6832258" y="603450"/>
              <a:ext cx="2149500" cy="443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rPr lang="de-DE" sz="24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0x20000000</a:t>
              </a: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96" name="Google Shape;1596;p4"/>
            <p:cNvSpPr/>
            <p:nvPr/>
          </p:nvSpPr>
          <p:spPr>
            <a:xfrm>
              <a:off x="6832258" y="1046550"/>
              <a:ext cx="2149500" cy="443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rPr lang="de-DE"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0x20000001</a:t>
              </a: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97" name="Google Shape;1597;p4"/>
            <p:cNvSpPr/>
            <p:nvPr/>
          </p:nvSpPr>
          <p:spPr>
            <a:xfrm>
              <a:off x="6832258" y="1489650"/>
              <a:ext cx="2149500" cy="443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rPr lang="de-DE"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0x20000002</a:t>
              </a: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98" name="Google Shape;1598;p4"/>
            <p:cNvSpPr/>
            <p:nvPr/>
          </p:nvSpPr>
          <p:spPr>
            <a:xfrm>
              <a:off x="6832258" y="1932750"/>
              <a:ext cx="2149500" cy="443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rPr lang="de-DE"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0x20000003</a:t>
              </a: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99" name="Google Shape;1599;p4"/>
            <p:cNvSpPr/>
            <p:nvPr/>
          </p:nvSpPr>
          <p:spPr>
            <a:xfrm>
              <a:off x="6059851" y="603450"/>
              <a:ext cx="772200" cy="443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rPr lang="de-DE" sz="2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x: </a:t>
              </a:r>
              <a:endPara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600" name="Google Shape;1600;p4"/>
          <p:cNvSpPr/>
          <p:nvPr/>
        </p:nvSpPr>
        <p:spPr>
          <a:xfrm>
            <a:off x="182188" y="778625"/>
            <a:ext cx="5071500" cy="21687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01" name="Google Shape;1601;p4"/>
          <p:cNvSpPr/>
          <p:nvPr/>
        </p:nvSpPr>
        <p:spPr>
          <a:xfrm>
            <a:off x="3104225" y="9008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123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02" name="Google Shape;1602;p4"/>
          <p:cNvSpPr/>
          <p:nvPr/>
        </p:nvSpPr>
        <p:spPr>
          <a:xfrm>
            <a:off x="3104225" y="13439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03" name="Google Shape;1603;p4"/>
          <p:cNvSpPr/>
          <p:nvPr/>
        </p:nvSpPr>
        <p:spPr>
          <a:xfrm>
            <a:off x="3104225" y="17870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04" name="Google Shape;1604;p4"/>
          <p:cNvSpPr/>
          <p:nvPr/>
        </p:nvSpPr>
        <p:spPr>
          <a:xfrm>
            <a:off x="3104225" y="22301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05" name="Google Shape;1605;p4"/>
          <p:cNvSpPr/>
          <p:nvPr/>
        </p:nvSpPr>
        <p:spPr>
          <a:xfrm>
            <a:off x="954608" y="9008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0x20000000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06" name="Google Shape;1606;p4"/>
          <p:cNvSpPr/>
          <p:nvPr/>
        </p:nvSpPr>
        <p:spPr>
          <a:xfrm>
            <a:off x="954608" y="13439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0x20000001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07" name="Google Shape;1607;p4"/>
          <p:cNvSpPr/>
          <p:nvPr/>
        </p:nvSpPr>
        <p:spPr>
          <a:xfrm>
            <a:off x="954608" y="17870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0x20000002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08" name="Google Shape;1608;p4"/>
          <p:cNvSpPr/>
          <p:nvPr/>
        </p:nvSpPr>
        <p:spPr>
          <a:xfrm>
            <a:off x="954608" y="22301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0x20000003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09" name="Google Shape;1609;p4"/>
          <p:cNvSpPr/>
          <p:nvPr/>
        </p:nvSpPr>
        <p:spPr>
          <a:xfrm>
            <a:off x="182201" y="900850"/>
            <a:ext cx="7722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xc: 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10" name="Google Shape;1610;p4"/>
          <p:cNvSpPr txBox="1"/>
          <p:nvPr/>
        </p:nvSpPr>
        <p:spPr>
          <a:xfrm>
            <a:off x="182050" y="2947325"/>
            <a:ext cx="5071500" cy="90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de-DE"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char xc[4]={123, 0, 0, 0};</a:t>
            </a:r>
            <a:endParaRPr sz="3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11" name="Google Shape;1611;p4"/>
          <p:cNvSpPr txBox="1"/>
          <p:nvPr/>
        </p:nvSpPr>
        <p:spPr>
          <a:xfrm>
            <a:off x="6830088" y="2976900"/>
            <a:ext cx="5071500" cy="90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de-DE"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int x=123;</a:t>
            </a:r>
            <a:endParaRPr sz="3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612" name="Google Shape;1612;p4"/>
          <p:cNvCxnSpPr>
            <a:endCxn id="1599" idx="1"/>
          </p:cNvCxnSpPr>
          <p:nvPr/>
        </p:nvCxnSpPr>
        <p:spPr>
          <a:xfrm>
            <a:off x="5434476" y="1122400"/>
            <a:ext cx="1395600" cy="0"/>
          </a:xfrm>
          <a:prstGeom prst="straightConnector1">
            <a:avLst/>
          </a:prstGeom>
          <a:noFill/>
          <a:ln w="76200" cap="flat" cmpd="sng">
            <a:solidFill>
              <a:srgbClr val="FF0000"/>
            </a:solidFill>
            <a:prstDash val="solid"/>
            <a:round/>
            <a:headEnd type="stealth" w="med" len="med"/>
            <a:tailEnd type="stealth" w="med" len="med"/>
          </a:ln>
        </p:spPr>
      </p:cxnSp>
      <p:sp>
        <p:nvSpPr>
          <p:cNvPr id="1613" name="Google Shape;1613;p4"/>
          <p:cNvSpPr/>
          <p:nvPr/>
        </p:nvSpPr>
        <p:spPr>
          <a:xfrm>
            <a:off x="3560225" y="3559450"/>
            <a:ext cx="5071500" cy="21687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14" name="Google Shape;1614;p4"/>
          <p:cNvSpPr/>
          <p:nvPr/>
        </p:nvSpPr>
        <p:spPr>
          <a:xfrm>
            <a:off x="6482263" y="3681675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123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15" name="Google Shape;1615;p4"/>
          <p:cNvSpPr/>
          <p:nvPr/>
        </p:nvSpPr>
        <p:spPr>
          <a:xfrm>
            <a:off x="6482263" y="4124775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16" name="Google Shape;1616;p4"/>
          <p:cNvSpPr/>
          <p:nvPr/>
        </p:nvSpPr>
        <p:spPr>
          <a:xfrm>
            <a:off x="6482263" y="4567875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17" name="Google Shape;1617;p4"/>
          <p:cNvSpPr/>
          <p:nvPr/>
        </p:nvSpPr>
        <p:spPr>
          <a:xfrm>
            <a:off x="6482263" y="5010975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18" name="Google Shape;1618;p4"/>
          <p:cNvSpPr/>
          <p:nvPr/>
        </p:nvSpPr>
        <p:spPr>
          <a:xfrm>
            <a:off x="4332646" y="3681675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0x20000000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19" name="Google Shape;1619;p4"/>
          <p:cNvSpPr/>
          <p:nvPr/>
        </p:nvSpPr>
        <p:spPr>
          <a:xfrm>
            <a:off x="4332646" y="4124775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0x20000001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20" name="Google Shape;1620;p4"/>
          <p:cNvSpPr/>
          <p:nvPr/>
        </p:nvSpPr>
        <p:spPr>
          <a:xfrm>
            <a:off x="4332646" y="4567875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0x20000002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21" name="Google Shape;1621;p4"/>
          <p:cNvSpPr/>
          <p:nvPr/>
        </p:nvSpPr>
        <p:spPr>
          <a:xfrm>
            <a:off x="4332646" y="5010975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0x20000003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22" name="Google Shape;1622;p4"/>
          <p:cNvSpPr/>
          <p:nvPr/>
        </p:nvSpPr>
        <p:spPr>
          <a:xfrm>
            <a:off x="2877952" y="3615525"/>
            <a:ext cx="1514100" cy="57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3200" b="1" i="0" u="none" strike="noStrike" cap="none">
                <a:solidFill>
                  <a:srgbClr val="FF0000"/>
                </a:solidFill>
              </a:rPr>
              <a:t>xc, x: </a:t>
            </a:r>
            <a:endParaRPr sz="3200" b="1" i="0" u="none" strike="noStrike" cap="none">
              <a:solidFill>
                <a:srgbClr val="FF0000"/>
              </a:solidFill>
            </a:endParaRPr>
          </a:p>
        </p:txBody>
      </p:sp>
      <p:sp>
        <p:nvSpPr>
          <p:cNvPr id="1623" name="Google Shape;1623;p4"/>
          <p:cNvSpPr txBox="1"/>
          <p:nvPr/>
        </p:nvSpPr>
        <p:spPr>
          <a:xfrm>
            <a:off x="3596525" y="5697742"/>
            <a:ext cx="5071500" cy="120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de-DE"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int x=123;</a:t>
            </a:r>
            <a:endParaRPr sz="3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de-DE" sz="3200" b="1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char* xc=(char *)&amp;x;</a:t>
            </a:r>
            <a:endParaRPr sz="3200" b="1" i="0" u="none" strike="noStrike" cap="none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624" name="Google Shape;1624;p4"/>
          <p:cNvCxnSpPr>
            <a:stCxn id="1616" idx="3"/>
          </p:cNvCxnSpPr>
          <p:nvPr/>
        </p:nvCxnSpPr>
        <p:spPr>
          <a:xfrm rot="10800000" flipH="1">
            <a:off x="8631763" y="3013725"/>
            <a:ext cx="2058000" cy="1775700"/>
          </a:xfrm>
          <a:prstGeom prst="straightConnector1">
            <a:avLst/>
          </a:prstGeom>
          <a:noFill/>
          <a:ln w="76200" cap="flat" cmpd="sng">
            <a:solidFill>
              <a:srgbClr val="FF0000"/>
            </a:solidFill>
            <a:prstDash val="solid"/>
            <a:round/>
            <a:headEnd type="stealth" w="med" len="med"/>
            <a:tailEnd type="stealth" w="med" len="med"/>
          </a:ln>
        </p:spPr>
      </p:cxnSp>
      <p:cxnSp>
        <p:nvCxnSpPr>
          <p:cNvPr id="1625" name="Google Shape;1625;p4"/>
          <p:cNvCxnSpPr>
            <a:stCxn id="1610" idx="2"/>
            <a:endCxn id="1613" idx="1"/>
          </p:cNvCxnSpPr>
          <p:nvPr/>
        </p:nvCxnSpPr>
        <p:spPr>
          <a:xfrm>
            <a:off x="2717800" y="3851525"/>
            <a:ext cx="842400" cy="792300"/>
          </a:xfrm>
          <a:prstGeom prst="straightConnector1">
            <a:avLst/>
          </a:prstGeom>
          <a:noFill/>
          <a:ln w="76200" cap="flat" cmpd="sng">
            <a:solidFill>
              <a:srgbClr val="FF0000"/>
            </a:solidFill>
            <a:prstDash val="solid"/>
            <a:round/>
            <a:headEnd type="stealth" w="med" len="med"/>
            <a:tailEnd type="stealth" w="med" len="med"/>
          </a:ln>
        </p:spPr>
      </p:cxnSp>
      <p:sp>
        <p:nvSpPr>
          <p:cNvPr id="1626" name="Google Shape;1626;p4"/>
          <p:cNvSpPr/>
          <p:nvPr/>
        </p:nvSpPr>
        <p:spPr>
          <a:xfrm>
            <a:off x="3881325" y="1462875"/>
            <a:ext cx="3750900" cy="1775700"/>
          </a:xfrm>
          <a:prstGeom prst="wedgeRoundRectCallout">
            <a:avLst>
              <a:gd name="adj1" fmla="val -51876"/>
              <a:gd name="adj2" fmla="val 73414"/>
              <a:gd name="adj3" fmla="val 0"/>
            </a:avLst>
          </a:prstGeom>
          <a:solidFill>
            <a:srgbClr val="F9CB9C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3200" b="1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Die Bytefolge kann beides gleichzeitig sein</a:t>
            </a:r>
            <a:endParaRPr sz="3200" b="1" i="0" u="none" strike="noStrike" cap="none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627" name="Google Shape;1627;p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674234" y="4125597"/>
            <a:ext cx="1885945" cy="2658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9627"/>
    </mc:Choice>
    <mc:Fallback>
      <p:transition spd="slow" advTm="8962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" name="Google Shape;1648;p1"/>
          <p:cNvSpPr txBox="1">
            <a:spLocks noGrp="1"/>
          </p:cNvSpPr>
          <p:nvPr>
            <p:ph type="ctrTitle"/>
          </p:nvPr>
        </p:nvSpPr>
        <p:spPr>
          <a:xfrm>
            <a:off x="0" y="203230"/>
            <a:ext cx="3750900" cy="57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r>
              <a:rPr lang="de-DE" sz="3200"/>
              <a:t>Der Datentyp char*</a:t>
            </a:r>
            <a:endParaRPr sz="3200"/>
          </a:p>
        </p:txBody>
      </p:sp>
      <p:sp>
        <p:nvSpPr>
          <p:cNvPr id="1649" name="Google Shape;1649;p1"/>
          <p:cNvSpPr/>
          <p:nvPr/>
        </p:nvSpPr>
        <p:spPr>
          <a:xfrm>
            <a:off x="3384451" y="778625"/>
            <a:ext cx="5570400" cy="21687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50" name="Google Shape;1650;p1"/>
          <p:cNvSpPr/>
          <p:nvPr/>
        </p:nvSpPr>
        <p:spPr>
          <a:xfrm>
            <a:off x="6805276" y="9008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123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51" name="Google Shape;1651;p1"/>
          <p:cNvSpPr/>
          <p:nvPr/>
        </p:nvSpPr>
        <p:spPr>
          <a:xfrm>
            <a:off x="6805276" y="13439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52" name="Google Shape;1652;p1"/>
          <p:cNvSpPr/>
          <p:nvPr/>
        </p:nvSpPr>
        <p:spPr>
          <a:xfrm>
            <a:off x="6805276" y="17870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53" name="Google Shape;1653;p1"/>
          <p:cNvSpPr/>
          <p:nvPr/>
        </p:nvSpPr>
        <p:spPr>
          <a:xfrm>
            <a:off x="6805276" y="22301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54" name="Google Shape;1654;p1"/>
          <p:cNvSpPr/>
          <p:nvPr/>
        </p:nvSpPr>
        <p:spPr>
          <a:xfrm>
            <a:off x="4655659" y="9008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0x20000000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55" name="Google Shape;1655;p1"/>
          <p:cNvSpPr/>
          <p:nvPr/>
        </p:nvSpPr>
        <p:spPr>
          <a:xfrm>
            <a:off x="4655659" y="13439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0x20000001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56" name="Google Shape;1656;p1"/>
          <p:cNvSpPr/>
          <p:nvPr/>
        </p:nvSpPr>
        <p:spPr>
          <a:xfrm>
            <a:off x="4655659" y="17870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0x20000002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57" name="Google Shape;1657;p1"/>
          <p:cNvSpPr/>
          <p:nvPr/>
        </p:nvSpPr>
        <p:spPr>
          <a:xfrm>
            <a:off x="4655659" y="22301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0x20000003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58" name="Google Shape;1658;p1"/>
          <p:cNvSpPr/>
          <p:nvPr/>
        </p:nvSpPr>
        <p:spPr>
          <a:xfrm>
            <a:off x="3200965" y="834700"/>
            <a:ext cx="1514100" cy="57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3200" b="1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xc, x: </a:t>
            </a:r>
            <a:endParaRPr sz="3200" b="1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59" name="Google Shape;1659;p1"/>
          <p:cNvSpPr txBox="1"/>
          <p:nvPr/>
        </p:nvSpPr>
        <p:spPr>
          <a:xfrm>
            <a:off x="3919538" y="2916917"/>
            <a:ext cx="5071500" cy="120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de-DE"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int x=123;</a:t>
            </a:r>
            <a:endParaRPr sz="3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de-DE" sz="3200" b="1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char* xc=</a:t>
            </a:r>
            <a:r>
              <a:rPr lang="de-DE" sz="4800" b="1" i="0" u="none" strike="noStrike" cap="none">
                <a:solidFill>
                  <a:srgbClr val="38761D"/>
                </a:solidFill>
                <a:latin typeface="Calibri"/>
                <a:ea typeface="Calibri"/>
                <a:cs typeface="Calibri"/>
                <a:sym typeface="Calibri"/>
              </a:rPr>
              <a:t>(char*)</a:t>
            </a:r>
            <a:r>
              <a:rPr lang="de-DE" sz="4800" b="1" i="0" u="none" strike="noStrike" cap="none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</a:rPr>
              <a:t>&amp;x</a:t>
            </a:r>
            <a:r>
              <a:rPr lang="de-DE" sz="3200" b="1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;</a:t>
            </a:r>
            <a:endParaRPr sz="3200" b="1" i="0" u="none" strike="noStrike" cap="none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60" name="Google Shape;1660;p1"/>
          <p:cNvSpPr/>
          <p:nvPr/>
        </p:nvSpPr>
        <p:spPr>
          <a:xfrm>
            <a:off x="4294196" y="4367500"/>
            <a:ext cx="3750900" cy="1775700"/>
          </a:xfrm>
          <a:prstGeom prst="wedgeRoundRectCallout">
            <a:avLst>
              <a:gd name="adj1" fmla="val 63055"/>
              <a:gd name="adj2" fmla="val -23789"/>
              <a:gd name="adj3" fmla="val 0"/>
            </a:avLst>
          </a:prstGeom>
          <a:solidFill>
            <a:srgbClr val="F9CB9C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3200" b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Was bedeutet das denn?</a:t>
            </a:r>
            <a:endParaRPr sz="3200" b="1" i="0" u="none" strike="noStrike" cap="none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661" name="Google Shape;1661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352933" y="2673258"/>
            <a:ext cx="1924685" cy="282194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5751"/>
    </mc:Choice>
    <mc:Fallback>
      <p:transition spd="slow" advTm="4575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3" name="Google Shape;2533;p2"/>
          <p:cNvSpPr txBox="1">
            <a:spLocks noGrp="1"/>
          </p:cNvSpPr>
          <p:nvPr>
            <p:ph type="ctrTitle"/>
          </p:nvPr>
        </p:nvSpPr>
        <p:spPr>
          <a:xfrm>
            <a:off x="0" y="203230"/>
            <a:ext cx="3750900" cy="57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r>
              <a:rPr lang="de-DE" sz="3200"/>
              <a:t>Der Datentyp char*</a:t>
            </a:r>
            <a:endParaRPr sz="3200"/>
          </a:p>
        </p:txBody>
      </p:sp>
      <p:sp>
        <p:nvSpPr>
          <p:cNvPr id="2534" name="Google Shape;2534;p2"/>
          <p:cNvSpPr/>
          <p:nvPr/>
        </p:nvSpPr>
        <p:spPr>
          <a:xfrm>
            <a:off x="8108302" y="579840"/>
            <a:ext cx="2579400" cy="1317000"/>
          </a:xfrm>
          <a:prstGeom prst="wedgeRoundRectCallout">
            <a:avLst>
              <a:gd name="adj1" fmla="val -39900"/>
              <a:gd name="adj2" fmla="val 110665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3800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</a:rPr>
              <a:t>Die Lösung:</a:t>
            </a:r>
            <a:endParaRPr sz="3800" b="0" i="0" u="none" strike="noStrike" cap="none">
              <a:solidFill>
                <a:srgbClr val="0000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35" name="Google Shape;2535;p2"/>
          <p:cNvSpPr txBox="1"/>
          <p:nvPr/>
        </p:nvSpPr>
        <p:spPr>
          <a:xfrm>
            <a:off x="678475" y="2918886"/>
            <a:ext cx="8495400" cy="26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3200">
                <a:latin typeface="Calibri"/>
                <a:ea typeface="Calibri"/>
                <a:cs typeface="Calibri"/>
                <a:sym typeface="Calibri"/>
              </a:rPr>
              <a:t>char </a:t>
            </a:r>
            <a:r>
              <a:rPr lang="de-DE" sz="32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daten</a:t>
            </a:r>
            <a:r>
              <a:rPr lang="de-DE" sz="3200">
                <a:latin typeface="Calibri"/>
                <a:ea typeface="Calibri"/>
                <a:cs typeface="Calibri"/>
                <a:sym typeface="Calibri"/>
              </a:rPr>
              <a:t>[5]={1,2,3,4,5};</a:t>
            </a:r>
            <a:endParaRPr sz="3200"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3200">
                <a:latin typeface="Calibri"/>
                <a:ea typeface="Calibri"/>
                <a:cs typeface="Calibri"/>
                <a:sym typeface="Calibri"/>
              </a:rPr>
              <a:t>i2c.write(</a:t>
            </a:r>
            <a:r>
              <a:rPr lang="de-DE" sz="3200" i="1">
                <a:latin typeface="Calibri"/>
                <a:ea typeface="Calibri"/>
                <a:cs typeface="Calibri"/>
                <a:sym typeface="Calibri"/>
              </a:rPr>
              <a:t>device, </a:t>
            </a:r>
            <a:r>
              <a:rPr lang="de-DE" sz="4800" b="1" i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daten</a:t>
            </a:r>
            <a:r>
              <a:rPr lang="de-DE" sz="3200">
                <a:latin typeface="Calibri"/>
                <a:ea typeface="Calibri"/>
                <a:cs typeface="Calibri"/>
                <a:sym typeface="Calibri"/>
              </a:rPr>
              <a:t>,5,false)</a:t>
            </a:r>
            <a:endParaRPr sz="3200"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3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536" name="Google Shape;2536;p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466170" y="2825053"/>
            <a:ext cx="1924685" cy="282194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5984"/>
    </mc:Choice>
    <mc:Fallback>
      <p:transition spd="slow" advTm="5598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5" name="Google Shape;1685;p1"/>
          <p:cNvSpPr txBox="1">
            <a:spLocks noGrp="1"/>
          </p:cNvSpPr>
          <p:nvPr>
            <p:ph type="ctrTitle"/>
          </p:nvPr>
        </p:nvSpPr>
        <p:spPr>
          <a:xfrm>
            <a:off x="0" y="203230"/>
            <a:ext cx="3750900" cy="57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r>
              <a:rPr lang="de-DE" sz="3200"/>
              <a:t>Der Datentyp char*</a:t>
            </a:r>
            <a:endParaRPr sz="3200"/>
          </a:p>
        </p:txBody>
      </p:sp>
      <p:grpSp>
        <p:nvGrpSpPr>
          <p:cNvPr id="1686" name="Google Shape;1686;p1"/>
          <p:cNvGrpSpPr/>
          <p:nvPr/>
        </p:nvGrpSpPr>
        <p:grpSpPr>
          <a:xfrm>
            <a:off x="6046662" y="203225"/>
            <a:ext cx="5790073" cy="3345192"/>
            <a:chOff x="3200965" y="778625"/>
            <a:chExt cx="5790073" cy="3345192"/>
          </a:xfrm>
        </p:grpSpPr>
        <p:grpSp>
          <p:nvGrpSpPr>
            <p:cNvPr id="1687" name="Google Shape;1687;p1"/>
            <p:cNvGrpSpPr/>
            <p:nvPr/>
          </p:nvGrpSpPr>
          <p:grpSpPr>
            <a:xfrm>
              <a:off x="3200965" y="778625"/>
              <a:ext cx="5753886" cy="2168700"/>
              <a:chOff x="3200965" y="778625"/>
              <a:chExt cx="5753886" cy="2168700"/>
            </a:xfrm>
          </p:grpSpPr>
          <p:sp>
            <p:nvSpPr>
              <p:cNvPr id="1688" name="Google Shape;1688;p1"/>
              <p:cNvSpPr/>
              <p:nvPr/>
            </p:nvSpPr>
            <p:spPr>
              <a:xfrm>
                <a:off x="3384451" y="778625"/>
                <a:ext cx="5570400" cy="2168700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689" name="Google Shape;1689;p1"/>
              <p:cNvSpPr/>
              <p:nvPr/>
            </p:nvSpPr>
            <p:spPr>
              <a:xfrm>
                <a:off x="6805276" y="900850"/>
                <a:ext cx="2149500" cy="443100"/>
              </a:xfrm>
              <a:prstGeom prst="rect">
                <a:avLst/>
              </a:prstGeom>
              <a:solidFill>
                <a:schemeClr val="lt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400"/>
                  <a:buFont typeface="Arial"/>
                  <a:buNone/>
                </a:pPr>
                <a:r>
                  <a:rPr lang="de-DE" sz="24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123</a:t>
                </a:r>
                <a:endParaRPr sz="2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690" name="Google Shape;1690;p1"/>
              <p:cNvSpPr/>
              <p:nvPr/>
            </p:nvSpPr>
            <p:spPr>
              <a:xfrm>
                <a:off x="6805276" y="1343950"/>
                <a:ext cx="2149500" cy="443100"/>
              </a:xfrm>
              <a:prstGeom prst="rect">
                <a:avLst/>
              </a:prstGeom>
              <a:solidFill>
                <a:schemeClr val="lt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400"/>
                  <a:buFont typeface="Arial"/>
                  <a:buNone/>
                </a:pPr>
                <a:r>
                  <a:rPr lang="de-DE" sz="24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0</a:t>
                </a:r>
                <a:endParaRPr sz="2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691" name="Google Shape;1691;p1"/>
              <p:cNvSpPr/>
              <p:nvPr/>
            </p:nvSpPr>
            <p:spPr>
              <a:xfrm>
                <a:off x="6805276" y="1787050"/>
                <a:ext cx="2149500" cy="443100"/>
              </a:xfrm>
              <a:prstGeom prst="rect">
                <a:avLst/>
              </a:prstGeom>
              <a:solidFill>
                <a:schemeClr val="lt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400"/>
                  <a:buFont typeface="Arial"/>
                  <a:buNone/>
                </a:pPr>
                <a:r>
                  <a:rPr lang="de-DE" sz="24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0</a:t>
                </a:r>
                <a:endParaRPr sz="2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692" name="Google Shape;1692;p1"/>
              <p:cNvSpPr/>
              <p:nvPr/>
            </p:nvSpPr>
            <p:spPr>
              <a:xfrm>
                <a:off x="6805276" y="2230150"/>
                <a:ext cx="2149500" cy="443100"/>
              </a:xfrm>
              <a:prstGeom prst="rect">
                <a:avLst/>
              </a:prstGeom>
              <a:solidFill>
                <a:schemeClr val="lt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400"/>
                  <a:buFont typeface="Arial"/>
                  <a:buNone/>
                </a:pPr>
                <a:r>
                  <a:rPr lang="de-DE" sz="24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0</a:t>
                </a:r>
                <a:endParaRPr sz="2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693" name="Google Shape;1693;p1"/>
              <p:cNvSpPr/>
              <p:nvPr/>
            </p:nvSpPr>
            <p:spPr>
              <a:xfrm>
                <a:off x="4655659" y="900850"/>
                <a:ext cx="2149500" cy="4431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400"/>
                  <a:buFont typeface="Arial"/>
                  <a:buNone/>
                </a:pPr>
                <a:r>
                  <a:rPr lang="de-DE" sz="24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0x20000000</a:t>
                </a:r>
                <a:endParaRPr sz="24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94" name="Google Shape;1694;p1"/>
              <p:cNvSpPr/>
              <p:nvPr/>
            </p:nvSpPr>
            <p:spPr>
              <a:xfrm>
                <a:off x="4655659" y="1343950"/>
                <a:ext cx="2149500" cy="4431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400"/>
                  <a:buFont typeface="Arial"/>
                  <a:buNone/>
                </a:pPr>
                <a:r>
                  <a:rPr lang="de-DE" sz="24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0x20000001</a:t>
                </a:r>
                <a:endParaRPr sz="24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95" name="Google Shape;1695;p1"/>
              <p:cNvSpPr/>
              <p:nvPr/>
            </p:nvSpPr>
            <p:spPr>
              <a:xfrm>
                <a:off x="4655659" y="1787050"/>
                <a:ext cx="2149500" cy="4431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400"/>
                  <a:buFont typeface="Arial"/>
                  <a:buNone/>
                </a:pPr>
                <a:r>
                  <a:rPr lang="de-DE" sz="24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0x20000002</a:t>
                </a:r>
                <a:endParaRPr sz="24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96" name="Google Shape;1696;p1"/>
              <p:cNvSpPr/>
              <p:nvPr/>
            </p:nvSpPr>
            <p:spPr>
              <a:xfrm>
                <a:off x="4655659" y="2230150"/>
                <a:ext cx="2149500" cy="4431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400"/>
                  <a:buFont typeface="Arial"/>
                  <a:buNone/>
                </a:pPr>
                <a:r>
                  <a:rPr lang="de-DE" sz="24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0x20000003</a:t>
                </a:r>
                <a:endParaRPr sz="24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97" name="Google Shape;1697;p1"/>
              <p:cNvSpPr/>
              <p:nvPr/>
            </p:nvSpPr>
            <p:spPr>
              <a:xfrm>
                <a:off x="3200965" y="834700"/>
                <a:ext cx="1514100" cy="5754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pPr marL="0" marR="0" lvl="0" indent="0" algn="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400"/>
                  <a:buFont typeface="Arial"/>
                  <a:buNone/>
                </a:pPr>
                <a:r>
                  <a:rPr lang="de-DE" sz="3200" b="1" i="0" u="none" strike="noStrike" cap="none">
                    <a:solidFill>
                      <a:srgbClr val="FF0000"/>
                    </a:solidFill>
                    <a:latin typeface="Arial"/>
                    <a:ea typeface="Arial"/>
                    <a:cs typeface="Arial"/>
                    <a:sym typeface="Arial"/>
                  </a:rPr>
                  <a:t>xc, x: </a:t>
                </a:r>
                <a:endParaRPr sz="3200" b="1" i="0" u="none" strike="noStrike" cap="none">
                  <a:solidFill>
                    <a:srgbClr val="FF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1698" name="Google Shape;1698;p1"/>
            <p:cNvSpPr txBox="1"/>
            <p:nvPr/>
          </p:nvSpPr>
          <p:spPr>
            <a:xfrm>
              <a:off x="3919538" y="2916917"/>
              <a:ext cx="5071500" cy="120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r>
                <a:rPr lang="de-DE" sz="32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int x=123;</a:t>
              </a:r>
              <a:endPara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r>
                <a:rPr lang="de-DE" sz="3200" b="1" i="0" u="none" strike="noStrike" cap="none">
                  <a:solidFill>
                    <a:srgbClr val="FF0000"/>
                  </a:solidFill>
                  <a:latin typeface="Calibri"/>
                  <a:ea typeface="Calibri"/>
                  <a:cs typeface="Calibri"/>
                  <a:sym typeface="Calibri"/>
                </a:rPr>
                <a:t>char* xc=</a:t>
              </a:r>
              <a:r>
                <a:rPr lang="de-DE" sz="4800" b="1" i="0" u="none" strike="noStrike" cap="none">
                  <a:solidFill>
                    <a:srgbClr val="38761D"/>
                  </a:solidFill>
                  <a:latin typeface="Calibri"/>
                  <a:ea typeface="Calibri"/>
                  <a:cs typeface="Calibri"/>
                  <a:sym typeface="Calibri"/>
                </a:rPr>
                <a:t>(char*)</a:t>
              </a:r>
              <a:r>
                <a:rPr lang="de-DE" sz="4800" b="1" i="0" u="none" strike="noStrike" cap="none">
                  <a:solidFill>
                    <a:srgbClr val="0000FF"/>
                  </a:solidFill>
                  <a:latin typeface="Calibri"/>
                  <a:ea typeface="Calibri"/>
                  <a:cs typeface="Calibri"/>
                  <a:sym typeface="Calibri"/>
                </a:rPr>
                <a:t>&amp;x</a:t>
              </a:r>
              <a:r>
                <a:rPr lang="de-DE" sz="3200" b="1" i="0" u="none" strike="noStrike" cap="none">
                  <a:solidFill>
                    <a:srgbClr val="FF0000"/>
                  </a:solidFill>
                  <a:latin typeface="Calibri"/>
                  <a:ea typeface="Calibri"/>
                  <a:cs typeface="Calibri"/>
                  <a:sym typeface="Calibri"/>
                </a:rPr>
                <a:t>;</a:t>
              </a:r>
              <a:endParaRPr sz="3200" b="1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699" name="Google Shape;1699;p1"/>
          <p:cNvSpPr/>
          <p:nvPr/>
        </p:nvSpPr>
        <p:spPr>
          <a:xfrm>
            <a:off x="7421574" y="4075900"/>
            <a:ext cx="3083100" cy="1601400"/>
          </a:xfrm>
          <a:prstGeom prst="wedgeRoundRectCallout">
            <a:avLst>
              <a:gd name="adj1" fmla="val -58874"/>
              <a:gd name="adj2" fmla="val -9286"/>
              <a:gd name="adj3" fmla="val 0"/>
            </a:avLst>
          </a:prstGeom>
          <a:solidFill>
            <a:srgbClr val="F9CB9C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3200" b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x=123 Wert der Variablen</a:t>
            </a:r>
            <a:endParaRPr sz="3200" b="1" i="0" u="none" strike="noStrike" cap="none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700" name="Google Shape;1700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133650" y="3548433"/>
            <a:ext cx="1924685" cy="2821940"/>
          </a:xfrm>
          <a:prstGeom prst="rect">
            <a:avLst/>
          </a:prstGeom>
          <a:noFill/>
          <a:ln>
            <a:noFill/>
          </a:ln>
        </p:spPr>
      </p:pic>
      <p:sp>
        <p:nvSpPr>
          <p:cNvPr id="1701" name="Google Shape;1701;p1"/>
          <p:cNvSpPr/>
          <p:nvPr/>
        </p:nvSpPr>
        <p:spPr>
          <a:xfrm>
            <a:off x="0" y="884275"/>
            <a:ext cx="5484900" cy="5679900"/>
          </a:xfrm>
          <a:prstGeom prst="verticalScroll">
            <a:avLst>
              <a:gd name="adj" fmla="val 9316"/>
            </a:avLst>
          </a:prstGeom>
          <a:solidFill>
            <a:srgbClr val="FCE5CD"/>
          </a:solidFill>
          <a:ln w="9525" cap="flat" cmpd="sng">
            <a:solidFill>
              <a:srgbClr val="783F0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200">
                <a:solidFill>
                  <a:srgbClr val="FF0000"/>
                </a:solidFill>
              </a:rPr>
              <a:t>x=123</a:t>
            </a:r>
            <a:endParaRPr sz="3200">
              <a:solidFill>
                <a:srgbClr val="FF0000"/>
              </a:solidFill>
            </a:endParaRPr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3093"/>
    </mc:Choice>
    <mc:Fallback>
      <p:transition spd="slow" advTm="1309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6" name="Google Shape;1706;p2"/>
          <p:cNvSpPr txBox="1">
            <a:spLocks noGrp="1"/>
          </p:cNvSpPr>
          <p:nvPr>
            <p:ph type="ctrTitle"/>
          </p:nvPr>
        </p:nvSpPr>
        <p:spPr>
          <a:xfrm>
            <a:off x="0" y="203230"/>
            <a:ext cx="3750900" cy="57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r>
              <a:rPr lang="de-DE" sz="3200"/>
              <a:t>Der Datentyp char*</a:t>
            </a:r>
            <a:endParaRPr sz="3200"/>
          </a:p>
        </p:txBody>
      </p:sp>
      <p:grpSp>
        <p:nvGrpSpPr>
          <p:cNvPr id="1707" name="Google Shape;1707;p2"/>
          <p:cNvGrpSpPr/>
          <p:nvPr/>
        </p:nvGrpSpPr>
        <p:grpSpPr>
          <a:xfrm>
            <a:off x="6046662" y="203225"/>
            <a:ext cx="5790073" cy="3345192"/>
            <a:chOff x="3200965" y="778625"/>
            <a:chExt cx="5790073" cy="3345192"/>
          </a:xfrm>
        </p:grpSpPr>
        <p:grpSp>
          <p:nvGrpSpPr>
            <p:cNvPr id="1708" name="Google Shape;1708;p2"/>
            <p:cNvGrpSpPr/>
            <p:nvPr/>
          </p:nvGrpSpPr>
          <p:grpSpPr>
            <a:xfrm>
              <a:off x="3200965" y="778625"/>
              <a:ext cx="5753886" cy="2168700"/>
              <a:chOff x="3200965" y="778625"/>
              <a:chExt cx="5753886" cy="2168700"/>
            </a:xfrm>
          </p:grpSpPr>
          <p:sp>
            <p:nvSpPr>
              <p:cNvPr id="1709" name="Google Shape;1709;p2"/>
              <p:cNvSpPr/>
              <p:nvPr/>
            </p:nvSpPr>
            <p:spPr>
              <a:xfrm>
                <a:off x="3384451" y="778625"/>
                <a:ext cx="5570400" cy="2168700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710" name="Google Shape;1710;p2"/>
              <p:cNvSpPr/>
              <p:nvPr/>
            </p:nvSpPr>
            <p:spPr>
              <a:xfrm>
                <a:off x="6805276" y="900850"/>
                <a:ext cx="2149500" cy="443100"/>
              </a:xfrm>
              <a:prstGeom prst="rect">
                <a:avLst/>
              </a:prstGeom>
              <a:solidFill>
                <a:schemeClr val="lt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400"/>
                  <a:buFont typeface="Arial"/>
                  <a:buNone/>
                </a:pPr>
                <a:r>
                  <a:rPr lang="de-DE" sz="24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123</a:t>
                </a:r>
                <a:endParaRPr sz="2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711" name="Google Shape;1711;p2"/>
              <p:cNvSpPr/>
              <p:nvPr/>
            </p:nvSpPr>
            <p:spPr>
              <a:xfrm>
                <a:off x="6805276" y="1343950"/>
                <a:ext cx="2149500" cy="443100"/>
              </a:xfrm>
              <a:prstGeom prst="rect">
                <a:avLst/>
              </a:prstGeom>
              <a:solidFill>
                <a:schemeClr val="lt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400"/>
                  <a:buFont typeface="Arial"/>
                  <a:buNone/>
                </a:pPr>
                <a:r>
                  <a:rPr lang="de-DE" sz="24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0</a:t>
                </a:r>
                <a:endParaRPr sz="2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712" name="Google Shape;1712;p2"/>
              <p:cNvSpPr/>
              <p:nvPr/>
            </p:nvSpPr>
            <p:spPr>
              <a:xfrm>
                <a:off x="6805276" y="1787050"/>
                <a:ext cx="2149500" cy="443100"/>
              </a:xfrm>
              <a:prstGeom prst="rect">
                <a:avLst/>
              </a:prstGeom>
              <a:solidFill>
                <a:schemeClr val="lt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400"/>
                  <a:buFont typeface="Arial"/>
                  <a:buNone/>
                </a:pPr>
                <a:r>
                  <a:rPr lang="de-DE" sz="24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0</a:t>
                </a:r>
                <a:endParaRPr sz="2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713" name="Google Shape;1713;p2"/>
              <p:cNvSpPr/>
              <p:nvPr/>
            </p:nvSpPr>
            <p:spPr>
              <a:xfrm>
                <a:off x="6805276" y="2230150"/>
                <a:ext cx="2149500" cy="443100"/>
              </a:xfrm>
              <a:prstGeom prst="rect">
                <a:avLst/>
              </a:prstGeom>
              <a:solidFill>
                <a:schemeClr val="lt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400"/>
                  <a:buFont typeface="Arial"/>
                  <a:buNone/>
                </a:pPr>
                <a:r>
                  <a:rPr lang="de-DE" sz="24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0</a:t>
                </a:r>
                <a:endParaRPr sz="2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714" name="Google Shape;1714;p2"/>
              <p:cNvSpPr/>
              <p:nvPr/>
            </p:nvSpPr>
            <p:spPr>
              <a:xfrm>
                <a:off x="4655659" y="900850"/>
                <a:ext cx="2149500" cy="4431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400"/>
                  <a:buFont typeface="Arial"/>
                  <a:buNone/>
                </a:pPr>
                <a:r>
                  <a:rPr lang="de-DE" sz="24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0x20000000</a:t>
                </a:r>
                <a:endParaRPr sz="24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715" name="Google Shape;1715;p2"/>
              <p:cNvSpPr/>
              <p:nvPr/>
            </p:nvSpPr>
            <p:spPr>
              <a:xfrm>
                <a:off x="4655659" y="1343950"/>
                <a:ext cx="2149500" cy="4431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400"/>
                  <a:buFont typeface="Arial"/>
                  <a:buNone/>
                </a:pPr>
                <a:r>
                  <a:rPr lang="de-DE" sz="24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0x20000001</a:t>
                </a:r>
                <a:endParaRPr sz="24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716" name="Google Shape;1716;p2"/>
              <p:cNvSpPr/>
              <p:nvPr/>
            </p:nvSpPr>
            <p:spPr>
              <a:xfrm>
                <a:off x="4655659" y="1787050"/>
                <a:ext cx="2149500" cy="4431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400"/>
                  <a:buFont typeface="Arial"/>
                  <a:buNone/>
                </a:pPr>
                <a:r>
                  <a:rPr lang="de-DE" sz="24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0x20000002</a:t>
                </a:r>
                <a:endParaRPr sz="24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717" name="Google Shape;1717;p2"/>
              <p:cNvSpPr/>
              <p:nvPr/>
            </p:nvSpPr>
            <p:spPr>
              <a:xfrm>
                <a:off x="4655659" y="2230150"/>
                <a:ext cx="2149500" cy="4431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400"/>
                  <a:buFont typeface="Arial"/>
                  <a:buNone/>
                </a:pPr>
                <a:r>
                  <a:rPr lang="de-DE" sz="24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0x20000003</a:t>
                </a:r>
                <a:endParaRPr sz="24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718" name="Google Shape;1718;p2"/>
              <p:cNvSpPr/>
              <p:nvPr/>
            </p:nvSpPr>
            <p:spPr>
              <a:xfrm>
                <a:off x="3200965" y="834700"/>
                <a:ext cx="1514100" cy="5754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pPr marL="0" marR="0" lvl="0" indent="0" algn="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400"/>
                  <a:buFont typeface="Arial"/>
                  <a:buNone/>
                </a:pPr>
                <a:r>
                  <a:rPr lang="de-DE" sz="3200" b="1" i="0" u="none" strike="noStrike" cap="none">
                    <a:solidFill>
                      <a:srgbClr val="FF0000"/>
                    </a:solidFill>
                    <a:latin typeface="Arial"/>
                    <a:ea typeface="Arial"/>
                    <a:cs typeface="Arial"/>
                    <a:sym typeface="Arial"/>
                  </a:rPr>
                  <a:t>xc, x: </a:t>
                </a:r>
                <a:endParaRPr sz="3200" b="1" i="0" u="none" strike="noStrike" cap="none">
                  <a:solidFill>
                    <a:srgbClr val="FF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1719" name="Google Shape;1719;p2"/>
            <p:cNvSpPr txBox="1"/>
            <p:nvPr/>
          </p:nvSpPr>
          <p:spPr>
            <a:xfrm>
              <a:off x="3919538" y="2916917"/>
              <a:ext cx="5071500" cy="120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r>
                <a:rPr lang="de-DE" sz="32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int x=123;</a:t>
              </a:r>
              <a:endPara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r>
                <a:rPr lang="de-DE" sz="3200" b="1" i="0" u="none" strike="noStrike" cap="none">
                  <a:solidFill>
                    <a:srgbClr val="FF0000"/>
                  </a:solidFill>
                  <a:latin typeface="Calibri"/>
                  <a:ea typeface="Calibri"/>
                  <a:cs typeface="Calibri"/>
                  <a:sym typeface="Calibri"/>
                </a:rPr>
                <a:t>char* xc=</a:t>
              </a:r>
              <a:r>
                <a:rPr lang="de-DE" sz="4800" b="1" i="0" u="none" strike="noStrike" cap="none">
                  <a:solidFill>
                    <a:srgbClr val="38761D"/>
                  </a:solidFill>
                  <a:latin typeface="Calibri"/>
                  <a:ea typeface="Calibri"/>
                  <a:cs typeface="Calibri"/>
                  <a:sym typeface="Calibri"/>
                </a:rPr>
                <a:t>(char*)</a:t>
              </a:r>
              <a:r>
                <a:rPr lang="de-DE" sz="4800" b="1" i="0" u="none" strike="noStrike" cap="none">
                  <a:solidFill>
                    <a:srgbClr val="0000FF"/>
                  </a:solidFill>
                  <a:latin typeface="Calibri"/>
                  <a:ea typeface="Calibri"/>
                  <a:cs typeface="Calibri"/>
                  <a:sym typeface="Calibri"/>
                </a:rPr>
                <a:t>&amp;x</a:t>
              </a:r>
              <a:r>
                <a:rPr lang="de-DE" sz="3200" b="1" i="0" u="none" strike="noStrike" cap="none">
                  <a:solidFill>
                    <a:srgbClr val="FF0000"/>
                  </a:solidFill>
                  <a:latin typeface="Calibri"/>
                  <a:ea typeface="Calibri"/>
                  <a:cs typeface="Calibri"/>
                  <a:sym typeface="Calibri"/>
                </a:rPr>
                <a:t>;</a:t>
              </a:r>
              <a:endParaRPr sz="3200" b="1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720" name="Google Shape;1720;p2"/>
          <p:cNvSpPr/>
          <p:nvPr/>
        </p:nvSpPr>
        <p:spPr>
          <a:xfrm>
            <a:off x="7421575" y="4075900"/>
            <a:ext cx="3750900" cy="1938300"/>
          </a:xfrm>
          <a:prstGeom prst="wedgeRoundRectCallout">
            <a:avLst>
              <a:gd name="adj1" fmla="val -58874"/>
              <a:gd name="adj2" fmla="val -9286"/>
              <a:gd name="adj3" fmla="val 0"/>
            </a:avLst>
          </a:prstGeom>
          <a:solidFill>
            <a:srgbClr val="F9CB9C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3200" b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&amp;x=0x20000000</a:t>
            </a:r>
            <a:endParaRPr sz="3200" b="1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3200" b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Speicheradresse der Variablen x</a:t>
            </a:r>
            <a:endParaRPr sz="3200" b="1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721" name="Google Shape;1721;p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133650" y="3548433"/>
            <a:ext cx="1924685" cy="2821940"/>
          </a:xfrm>
          <a:prstGeom prst="rect">
            <a:avLst/>
          </a:prstGeom>
          <a:noFill/>
          <a:ln>
            <a:noFill/>
          </a:ln>
        </p:spPr>
      </p:pic>
      <p:sp>
        <p:nvSpPr>
          <p:cNvPr id="1722" name="Google Shape;1722;p2"/>
          <p:cNvSpPr/>
          <p:nvPr/>
        </p:nvSpPr>
        <p:spPr>
          <a:xfrm>
            <a:off x="0" y="884275"/>
            <a:ext cx="5484900" cy="5679900"/>
          </a:xfrm>
          <a:prstGeom prst="verticalScroll">
            <a:avLst>
              <a:gd name="adj" fmla="val 9316"/>
            </a:avLst>
          </a:prstGeom>
          <a:solidFill>
            <a:srgbClr val="FCE5CD"/>
          </a:solidFill>
          <a:ln w="9525" cap="flat" cmpd="sng">
            <a:solidFill>
              <a:srgbClr val="783F0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200">
                <a:solidFill>
                  <a:srgbClr val="FF0000"/>
                </a:solidFill>
              </a:rPr>
              <a:t>x=123</a:t>
            </a:r>
            <a:endParaRPr sz="3200">
              <a:solidFill>
                <a:srgbClr val="FF0000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200">
                <a:solidFill>
                  <a:srgbClr val="0000FF"/>
                </a:solidFill>
              </a:rPr>
              <a:t>&amp;x= 0x20000000</a:t>
            </a:r>
            <a:endParaRPr sz="3200">
              <a:solidFill>
                <a:srgbClr val="0000FF"/>
              </a:solidFill>
            </a:endParaRPr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8337"/>
    </mc:Choice>
    <mc:Fallback>
      <p:transition spd="slow" advTm="5833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7" name="Google Shape;1727;p3"/>
          <p:cNvSpPr txBox="1">
            <a:spLocks noGrp="1"/>
          </p:cNvSpPr>
          <p:nvPr>
            <p:ph type="ctrTitle"/>
          </p:nvPr>
        </p:nvSpPr>
        <p:spPr>
          <a:xfrm>
            <a:off x="0" y="203230"/>
            <a:ext cx="3750900" cy="57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r>
              <a:rPr lang="de-DE" sz="3200"/>
              <a:t>Der Datentyp char*</a:t>
            </a:r>
            <a:endParaRPr sz="3200"/>
          </a:p>
        </p:txBody>
      </p:sp>
      <p:grpSp>
        <p:nvGrpSpPr>
          <p:cNvPr id="1728" name="Google Shape;1728;p3"/>
          <p:cNvGrpSpPr/>
          <p:nvPr/>
        </p:nvGrpSpPr>
        <p:grpSpPr>
          <a:xfrm>
            <a:off x="6046662" y="203225"/>
            <a:ext cx="5790073" cy="3345192"/>
            <a:chOff x="3200965" y="778625"/>
            <a:chExt cx="5790073" cy="3345192"/>
          </a:xfrm>
        </p:grpSpPr>
        <p:grpSp>
          <p:nvGrpSpPr>
            <p:cNvPr id="1729" name="Google Shape;1729;p3"/>
            <p:cNvGrpSpPr/>
            <p:nvPr/>
          </p:nvGrpSpPr>
          <p:grpSpPr>
            <a:xfrm>
              <a:off x="3200965" y="778625"/>
              <a:ext cx="5753886" cy="2168700"/>
              <a:chOff x="3200965" y="778625"/>
              <a:chExt cx="5753886" cy="2168700"/>
            </a:xfrm>
          </p:grpSpPr>
          <p:sp>
            <p:nvSpPr>
              <p:cNvPr id="1730" name="Google Shape;1730;p3"/>
              <p:cNvSpPr/>
              <p:nvPr/>
            </p:nvSpPr>
            <p:spPr>
              <a:xfrm>
                <a:off x="3384451" y="778625"/>
                <a:ext cx="5570400" cy="2168700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731" name="Google Shape;1731;p3"/>
              <p:cNvSpPr/>
              <p:nvPr/>
            </p:nvSpPr>
            <p:spPr>
              <a:xfrm>
                <a:off x="6805276" y="900850"/>
                <a:ext cx="2149500" cy="443100"/>
              </a:xfrm>
              <a:prstGeom prst="rect">
                <a:avLst/>
              </a:prstGeom>
              <a:solidFill>
                <a:schemeClr val="lt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400"/>
                  <a:buFont typeface="Arial"/>
                  <a:buNone/>
                </a:pPr>
                <a:r>
                  <a:rPr lang="de-DE" sz="24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123</a:t>
                </a:r>
                <a:endParaRPr sz="2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732" name="Google Shape;1732;p3"/>
              <p:cNvSpPr/>
              <p:nvPr/>
            </p:nvSpPr>
            <p:spPr>
              <a:xfrm>
                <a:off x="6805276" y="1343950"/>
                <a:ext cx="2149500" cy="443100"/>
              </a:xfrm>
              <a:prstGeom prst="rect">
                <a:avLst/>
              </a:prstGeom>
              <a:solidFill>
                <a:schemeClr val="lt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400"/>
                  <a:buFont typeface="Arial"/>
                  <a:buNone/>
                </a:pPr>
                <a:r>
                  <a:rPr lang="de-DE" sz="24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0</a:t>
                </a:r>
                <a:endParaRPr sz="2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733" name="Google Shape;1733;p3"/>
              <p:cNvSpPr/>
              <p:nvPr/>
            </p:nvSpPr>
            <p:spPr>
              <a:xfrm>
                <a:off x="6805276" y="1787050"/>
                <a:ext cx="2149500" cy="443100"/>
              </a:xfrm>
              <a:prstGeom prst="rect">
                <a:avLst/>
              </a:prstGeom>
              <a:solidFill>
                <a:schemeClr val="lt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400"/>
                  <a:buFont typeface="Arial"/>
                  <a:buNone/>
                </a:pPr>
                <a:r>
                  <a:rPr lang="de-DE" sz="24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0</a:t>
                </a:r>
                <a:endParaRPr sz="2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734" name="Google Shape;1734;p3"/>
              <p:cNvSpPr/>
              <p:nvPr/>
            </p:nvSpPr>
            <p:spPr>
              <a:xfrm>
                <a:off x="6805276" y="2230150"/>
                <a:ext cx="2149500" cy="443100"/>
              </a:xfrm>
              <a:prstGeom prst="rect">
                <a:avLst/>
              </a:prstGeom>
              <a:solidFill>
                <a:schemeClr val="lt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400"/>
                  <a:buFont typeface="Arial"/>
                  <a:buNone/>
                </a:pPr>
                <a:r>
                  <a:rPr lang="de-DE" sz="24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0</a:t>
                </a:r>
                <a:endParaRPr sz="2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735" name="Google Shape;1735;p3"/>
              <p:cNvSpPr/>
              <p:nvPr/>
            </p:nvSpPr>
            <p:spPr>
              <a:xfrm>
                <a:off x="4655659" y="900850"/>
                <a:ext cx="2149500" cy="4431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400"/>
                  <a:buFont typeface="Arial"/>
                  <a:buNone/>
                </a:pPr>
                <a:r>
                  <a:rPr lang="de-DE" sz="24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0x20000000</a:t>
                </a:r>
                <a:endParaRPr sz="24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736" name="Google Shape;1736;p3"/>
              <p:cNvSpPr/>
              <p:nvPr/>
            </p:nvSpPr>
            <p:spPr>
              <a:xfrm>
                <a:off x="4655659" y="1343950"/>
                <a:ext cx="2149500" cy="4431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400"/>
                  <a:buFont typeface="Arial"/>
                  <a:buNone/>
                </a:pPr>
                <a:r>
                  <a:rPr lang="de-DE" sz="24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0x20000001</a:t>
                </a:r>
                <a:endParaRPr sz="24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737" name="Google Shape;1737;p3"/>
              <p:cNvSpPr/>
              <p:nvPr/>
            </p:nvSpPr>
            <p:spPr>
              <a:xfrm>
                <a:off x="4655659" y="1787050"/>
                <a:ext cx="2149500" cy="4431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400"/>
                  <a:buFont typeface="Arial"/>
                  <a:buNone/>
                </a:pPr>
                <a:r>
                  <a:rPr lang="de-DE" sz="24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0x20000002</a:t>
                </a:r>
                <a:endParaRPr sz="24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738" name="Google Shape;1738;p3"/>
              <p:cNvSpPr/>
              <p:nvPr/>
            </p:nvSpPr>
            <p:spPr>
              <a:xfrm>
                <a:off x="4655659" y="2230150"/>
                <a:ext cx="2149500" cy="4431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400"/>
                  <a:buFont typeface="Arial"/>
                  <a:buNone/>
                </a:pPr>
                <a:r>
                  <a:rPr lang="de-DE" sz="24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0x20000003</a:t>
                </a:r>
                <a:endParaRPr sz="24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739" name="Google Shape;1739;p3"/>
              <p:cNvSpPr/>
              <p:nvPr/>
            </p:nvSpPr>
            <p:spPr>
              <a:xfrm>
                <a:off x="3200965" y="834700"/>
                <a:ext cx="1514100" cy="5754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pPr marL="0" marR="0" lvl="0" indent="0" algn="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400"/>
                  <a:buFont typeface="Arial"/>
                  <a:buNone/>
                </a:pPr>
                <a:r>
                  <a:rPr lang="de-DE" sz="3200" b="1" i="0" u="none" strike="noStrike" cap="none">
                    <a:solidFill>
                      <a:srgbClr val="FF0000"/>
                    </a:solidFill>
                    <a:latin typeface="Arial"/>
                    <a:ea typeface="Arial"/>
                    <a:cs typeface="Arial"/>
                    <a:sym typeface="Arial"/>
                  </a:rPr>
                  <a:t>xc, x: </a:t>
                </a:r>
                <a:endParaRPr sz="3200" b="1" i="0" u="none" strike="noStrike" cap="none">
                  <a:solidFill>
                    <a:srgbClr val="FF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1740" name="Google Shape;1740;p3"/>
            <p:cNvSpPr txBox="1"/>
            <p:nvPr/>
          </p:nvSpPr>
          <p:spPr>
            <a:xfrm>
              <a:off x="3919538" y="2916917"/>
              <a:ext cx="5071500" cy="120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r>
                <a:rPr lang="de-DE" sz="32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int x=123;</a:t>
              </a:r>
              <a:endPara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r>
                <a:rPr lang="de-DE" sz="3200" b="1" i="0" u="none" strike="noStrike" cap="none">
                  <a:solidFill>
                    <a:srgbClr val="FF0000"/>
                  </a:solidFill>
                  <a:latin typeface="Calibri"/>
                  <a:ea typeface="Calibri"/>
                  <a:cs typeface="Calibri"/>
                  <a:sym typeface="Calibri"/>
                </a:rPr>
                <a:t>char* xc=</a:t>
              </a:r>
              <a:r>
                <a:rPr lang="de-DE" sz="4800" b="1" i="0" u="none" strike="noStrike" cap="none">
                  <a:solidFill>
                    <a:srgbClr val="38761D"/>
                  </a:solidFill>
                  <a:latin typeface="Calibri"/>
                  <a:ea typeface="Calibri"/>
                  <a:cs typeface="Calibri"/>
                  <a:sym typeface="Calibri"/>
                </a:rPr>
                <a:t>(char*)</a:t>
              </a:r>
              <a:r>
                <a:rPr lang="de-DE" sz="4800" b="1" i="0" u="none" strike="noStrike" cap="none">
                  <a:solidFill>
                    <a:srgbClr val="0000FF"/>
                  </a:solidFill>
                  <a:latin typeface="Calibri"/>
                  <a:ea typeface="Calibri"/>
                  <a:cs typeface="Calibri"/>
                  <a:sym typeface="Calibri"/>
                </a:rPr>
                <a:t>&amp;x</a:t>
              </a:r>
              <a:r>
                <a:rPr lang="de-DE" sz="3200" b="1" i="0" u="none" strike="noStrike" cap="none">
                  <a:solidFill>
                    <a:srgbClr val="FF0000"/>
                  </a:solidFill>
                  <a:latin typeface="Calibri"/>
                  <a:ea typeface="Calibri"/>
                  <a:cs typeface="Calibri"/>
                  <a:sym typeface="Calibri"/>
                </a:rPr>
                <a:t>;</a:t>
              </a:r>
              <a:endParaRPr sz="3200" b="1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741" name="Google Shape;1741;p3"/>
          <p:cNvSpPr/>
          <p:nvPr/>
        </p:nvSpPr>
        <p:spPr>
          <a:xfrm>
            <a:off x="7421575" y="4075900"/>
            <a:ext cx="4770300" cy="2294400"/>
          </a:xfrm>
          <a:prstGeom prst="wedgeRoundRectCallout">
            <a:avLst>
              <a:gd name="adj1" fmla="val -58874"/>
              <a:gd name="adj2" fmla="val -9286"/>
              <a:gd name="adj3" fmla="val 0"/>
            </a:avLst>
          </a:prstGeom>
          <a:solidFill>
            <a:srgbClr val="F9CB9C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3200" b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(char*)&amp;x=0x20000000</a:t>
            </a:r>
            <a:endParaRPr sz="3200" b="1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3200" b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Speicheradresse des char-Arrays</a:t>
            </a:r>
            <a:endParaRPr sz="3200" b="1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742" name="Google Shape;1742;p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133650" y="3548433"/>
            <a:ext cx="1924685" cy="2821940"/>
          </a:xfrm>
          <a:prstGeom prst="rect">
            <a:avLst/>
          </a:prstGeom>
          <a:noFill/>
          <a:ln>
            <a:noFill/>
          </a:ln>
        </p:spPr>
      </p:pic>
      <p:sp>
        <p:nvSpPr>
          <p:cNvPr id="1743" name="Google Shape;1743;p3"/>
          <p:cNvSpPr/>
          <p:nvPr/>
        </p:nvSpPr>
        <p:spPr>
          <a:xfrm>
            <a:off x="0" y="884275"/>
            <a:ext cx="5484900" cy="5679900"/>
          </a:xfrm>
          <a:prstGeom prst="verticalScroll">
            <a:avLst>
              <a:gd name="adj" fmla="val 9316"/>
            </a:avLst>
          </a:prstGeom>
          <a:solidFill>
            <a:srgbClr val="FCE5CD"/>
          </a:solidFill>
          <a:ln w="9525" cap="flat" cmpd="sng">
            <a:solidFill>
              <a:srgbClr val="783F0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200">
                <a:solidFill>
                  <a:srgbClr val="FF0000"/>
                </a:solidFill>
              </a:rPr>
              <a:t>x=123</a:t>
            </a:r>
            <a:endParaRPr sz="3200">
              <a:solidFill>
                <a:srgbClr val="FF0000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200">
                <a:solidFill>
                  <a:srgbClr val="0000FF"/>
                </a:solidFill>
              </a:rPr>
              <a:t>&amp;x= 0x20000000</a:t>
            </a:r>
            <a:endParaRPr sz="3200">
              <a:solidFill>
                <a:srgbClr val="0000FF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200">
                <a:solidFill>
                  <a:srgbClr val="38761D"/>
                </a:solidFill>
              </a:rPr>
              <a:t>(char*)</a:t>
            </a:r>
            <a:r>
              <a:rPr lang="de-DE" sz="3200">
                <a:solidFill>
                  <a:srgbClr val="0000FF"/>
                </a:solidFill>
              </a:rPr>
              <a:t>&amp;x=0x20000000</a:t>
            </a:r>
            <a:endParaRPr sz="3200">
              <a:solidFill>
                <a:srgbClr val="0000FF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200">
                <a:solidFill>
                  <a:srgbClr val="0000FF"/>
                </a:solidFill>
              </a:rPr>
              <a:t>Adresse des char-Arrays</a:t>
            </a:r>
            <a:endParaRPr sz="3200">
              <a:solidFill>
                <a:srgbClr val="0000FF"/>
              </a:solidFill>
            </a:endParaRPr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4417"/>
    </mc:Choice>
    <mc:Fallback>
      <p:transition spd="slow" advTm="4441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8" name="Google Shape;1748;p4"/>
          <p:cNvSpPr txBox="1">
            <a:spLocks noGrp="1"/>
          </p:cNvSpPr>
          <p:nvPr>
            <p:ph type="ctrTitle"/>
          </p:nvPr>
        </p:nvSpPr>
        <p:spPr>
          <a:xfrm>
            <a:off x="0" y="203230"/>
            <a:ext cx="3750900" cy="57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r>
              <a:rPr lang="de-DE" sz="3200"/>
              <a:t>Der Datentyp char*</a:t>
            </a:r>
            <a:endParaRPr sz="3200"/>
          </a:p>
        </p:txBody>
      </p:sp>
      <p:grpSp>
        <p:nvGrpSpPr>
          <p:cNvPr id="1749" name="Google Shape;1749;p4"/>
          <p:cNvGrpSpPr/>
          <p:nvPr/>
        </p:nvGrpSpPr>
        <p:grpSpPr>
          <a:xfrm>
            <a:off x="6046662" y="203225"/>
            <a:ext cx="5790073" cy="3345192"/>
            <a:chOff x="3200965" y="778625"/>
            <a:chExt cx="5790073" cy="3345192"/>
          </a:xfrm>
        </p:grpSpPr>
        <p:grpSp>
          <p:nvGrpSpPr>
            <p:cNvPr id="1750" name="Google Shape;1750;p4"/>
            <p:cNvGrpSpPr/>
            <p:nvPr/>
          </p:nvGrpSpPr>
          <p:grpSpPr>
            <a:xfrm>
              <a:off x="3200965" y="778625"/>
              <a:ext cx="5753886" cy="2168700"/>
              <a:chOff x="3200965" y="778625"/>
              <a:chExt cx="5753886" cy="2168700"/>
            </a:xfrm>
          </p:grpSpPr>
          <p:sp>
            <p:nvSpPr>
              <p:cNvPr id="1751" name="Google Shape;1751;p4"/>
              <p:cNvSpPr/>
              <p:nvPr/>
            </p:nvSpPr>
            <p:spPr>
              <a:xfrm>
                <a:off x="3384451" y="778625"/>
                <a:ext cx="5570400" cy="2168700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752" name="Google Shape;1752;p4"/>
              <p:cNvSpPr/>
              <p:nvPr/>
            </p:nvSpPr>
            <p:spPr>
              <a:xfrm>
                <a:off x="6805276" y="900850"/>
                <a:ext cx="2149500" cy="443100"/>
              </a:xfrm>
              <a:prstGeom prst="rect">
                <a:avLst/>
              </a:prstGeom>
              <a:solidFill>
                <a:schemeClr val="lt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400"/>
                  <a:buFont typeface="Arial"/>
                  <a:buNone/>
                </a:pPr>
                <a:r>
                  <a:rPr lang="de-DE" sz="24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123</a:t>
                </a:r>
                <a:endParaRPr sz="2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753" name="Google Shape;1753;p4"/>
              <p:cNvSpPr/>
              <p:nvPr/>
            </p:nvSpPr>
            <p:spPr>
              <a:xfrm>
                <a:off x="6805276" y="1343950"/>
                <a:ext cx="2149500" cy="443100"/>
              </a:xfrm>
              <a:prstGeom prst="rect">
                <a:avLst/>
              </a:prstGeom>
              <a:solidFill>
                <a:schemeClr val="lt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400"/>
                  <a:buFont typeface="Arial"/>
                  <a:buNone/>
                </a:pPr>
                <a:r>
                  <a:rPr lang="de-DE" sz="24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0</a:t>
                </a:r>
                <a:endParaRPr sz="2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754" name="Google Shape;1754;p4"/>
              <p:cNvSpPr/>
              <p:nvPr/>
            </p:nvSpPr>
            <p:spPr>
              <a:xfrm>
                <a:off x="6805276" y="1787050"/>
                <a:ext cx="2149500" cy="443100"/>
              </a:xfrm>
              <a:prstGeom prst="rect">
                <a:avLst/>
              </a:prstGeom>
              <a:solidFill>
                <a:schemeClr val="lt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400"/>
                  <a:buFont typeface="Arial"/>
                  <a:buNone/>
                </a:pPr>
                <a:r>
                  <a:rPr lang="de-DE" sz="24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0</a:t>
                </a:r>
                <a:endParaRPr sz="2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755" name="Google Shape;1755;p4"/>
              <p:cNvSpPr/>
              <p:nvPr/>
            </p:nvSpPr>
            <p:spPr>
              <a:xfrm>
                <a:off x="6805276" y="2230150"/>
                <a:ext cx="2149500" cy="443100"/>
              </a:xfrm>
              <a:prstGeom prst="rect">
                <a:avLst/>
              </a:prstGeom>
              <a:solidFill>
                <a:schemeClr val="lt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400"/>
                  <a:buFont typeface="Arial"/>
                  <a:buNone/>
                </a:pPr>
                <a:r>
                  <a:rPr lang="de-DE" sz="24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0</a:t>
                </a:r>
                <a:endParaRPr sz="2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756" name="Google Shape;1756;p4"/>
              <p:cNvSpPr/>
              <p:nvPr/>
            </p:nvSpPr>
            <p:spPr>
              <a:xfrm>
                <a:off x="4655659" y="900850"/>
                <a:ext cx="2149500" cy="4431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400"/>
                  <a:buFont typeface="Arial"/>
                  <a:buNone/>
                </a:pPr>
                <a:r>
                  <a:rPr lang="de-DE" sz="24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0x20000000</a:t>
                </a:r>
                <a:endParaRPr sz="24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757" name="Google Shape;1757;p4"/>
              <p:cNvSpPr/>
              <p:nvPr/>
            </p:nvSpPr>
            <p:spPr>
              <a:xfrm>
                <a:off x="4655659" y="1343950"/>
                <a:ext cx="2149500" cy="4431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400"/>
                  <a:buFont typeface="Arial"/>
                  <a:buNone/>
                </a:pPr>
                <a:r>
                  <a:rPr lang="de-DE" sz="24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0x20000001</a:t>
                </a:r>
                <a:endParaRPr sz="24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758" name="Google Shape;1758;p4"/>
              <p:cNvSpPr/>
              <p:nvPr/>
            </p:nvSpPr>
            <p:spPr>
              <a:xfrm>
                <a:off x="4655659" y="1787050"/>
                <a:ext cx="2149500" cy="4431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400"/>
                  <a:buFont typeface="Arial"/>
                  <a:buNone/>
                </a:pPr>
                <a:r>
                  <a:rPr lang="de-DE" sz="24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0x20000002</a:t>
                </a:r>
                <a:endParaRPr sz="24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759" name="Google Shape;1759;p4"/>
              <p:cNvSpPr/>
              <p:nvPr/>
            </p:nvSpPr>
            <p:spPr>
              <a:xfrm>
                <a:off x="4655659" y="2230150"/>
                <a:ext cx="2149500" cy="4431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400"/>
                  <a:buFont typeface="Arial"/>
                  <a:buNone/>
                </a:pPr>
                <a:r>
                  <a:rPr lang="de-DE" sz="24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0x20000003</a:t>
                </a:r>
                <a:endParaRPr sz="24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760" name="Google Shape;1760;p4"/>
              <p:cNvSpPr/>
              <p:nvPr/>
            </p:nvSpPr>
            <p:spPr>
              <a:xfrm>
                <a:off x="3200965" y="834700"/>
                <a:ext cx="1514100" cy="5754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pPr marL="0" marR="0" lvl="0" indent="0" algn="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400"/>
                  <a:buFont typeface="Arial"/>
                  <a:buNone/>
                </a:pPr>
                <a:r>
                  <a:rPr lang="de-DE" sz="3200" b="1" i="0" u="none" strike="noStrike" cap="none">
                    <a:solidFill>
                      <a:srgbClr val="FF0000"/>
                    </a:solidFill>
                    <a:latin typeface="Arial"/>
                    <a:ea typeface="Arial"/>
                    <a:cs typeface="Arial"/>
                    <a:sym typeface="Arial"/>
                  </a:rPr>
                  <a:t>xc, x: </a:t>
                </a:r>
                <a:endParaRPr sz="3200" b="1" i="0" u="none" strike="noStrike" cap="none">
                  <a:solidFill>
                    <a:srgbClr val="FF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1761" name="Google Shape;1761;p4"/>
            <p:cNvSpPr txBox="1"/>
            <p:nvPr/>
          </p:nvSpPr>
          <p:spPr>
            <a:xfrm>
              <a:off x="3919538" y="2916917"/>
              <a:ext cx="5071500" cy="120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r>
                <a:rPr lang="de-DE" sz="3200" dirty="0" err="1" smtClean="0">
                  <a:latin typeface="Calibri"/>
                  <a:ea typeface="Calibri"/>
                  <a:cs typeface="Calibri"/>
                  <a:sym typeface="Calibri"/>
                </a:rPr>
                <a:t>float</a:t>
              </a:r>
              <a:r>
                <a:rPr lang="de-DE" sz="3200" b="0" i="0" u="none" strike="noStrike" cap="none" dirty="0" smtClea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x=123.345;</a:t>
              </a:r>
              <a:endParaRPr sz="32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r>
                <a:rPr lang="de-DE" sz="3200" b="1" i="0" u="none" strike="noStrike" cap="none" dirty="0" err="1">
                  <a:solidFill>
                    <a:srgbClr val="FF0000"/>
                  </a:solidFill>
                  <a:latin typeface="Calibri"/>
                  <a:ea typeface="Calibri"/>
                  <a:cs typeface="Calibri"/>
                  <a:sym typeface="Calibri"/>
                </a:rPr>
                <a:t>char</a:t>
              </a:r>
              <a:r>
                <a:rPr lang="de-DE" sz="3200" b="1" i="0" u="none" strike="noStrike" cap="none" dirty="0">
                  <a:solidFill>
                    <a:srgbClr val="FF0000"/>
                  </a:solidFill>
                  <a:latin typeface="Calibri"/>
                  <a:ea typeface="Calibri"/>
                  <a:cs typeface="Calibri"/>
                  <a:sym typeface="Calibri"/>
                </a:rPr>
                <a:t>* xc=</a:t>
              </a:r>
              <a:r>
                <a:rPr lang="de-DE" sz="4800" b="1" i="0" u="none" strike="noStrike" cap="none" dirty="0">
                  <a:solidFill>
                    <a:srgbClr val="38761D"/>
                  </a:solidFill>
                  <a:latin typeface="Calibri"/>
                  <a:ea typeface="Calibri"/>
                  <a:cs typeface="Calibri"/>
                  <a:sym typeface="Calibri"/>
                </a:rPr>
                <a:t>(</a:t>
              </a:r>
              <a:r>
                <a:rPr lang="de-DE" sz="4800" b="1" i="0" u="none" strike="noStrike" cap="none" dirty="0" err="1">
                  <a:solidFill>
                    <a:srgbClr val="38761D"/>
                  </a:solidFill>
                  <a:latin typeface="Calibri"/>
                  <a:ea typeface="Calibri"/>
                  <a:cs typeface="Calibri"/>
                  <a:sym typeface="Calibri"/>
                </a:rPr>
                <a:t>char</a:t>
              </a:r>
              <a:r>
                <a:rPr lang="de-DE" sz="4800" b="1" i="0" u="none" strike="noStrike" cap="none" dirty="0">
                  <a:solidFill>
                    <a:srgbClr val="38761D"/>
                  </a:solidFill>
                  <a:latin typeface="Calibri"/>
                  <a:ea typeface="Calibri"/>
                  <a:cs typeface="Calibri"/>
                  <a:sym typeface="Calibri"/>
                </a:rPr>
                <a:t>*)</a:t>
              </a:r>
              <a:r>
                <a:rPr lang="de-DE" sz="4800" b="1" i="0" u="none" strike="noStrike" cap="none" dirty="0">
                  <a:solidFill>
                    <a:srgbClr val="0000FF"/>
                  </a:solidFill>
                  <a:latin typeface="Calibri"/>
                  <a:ea typeface="Calibri"/>
                  <a:cs typeface="Calibri"/>
                  <a:sym typeface="Calibri"/>
                </a:rPr>
                <a:t>&amp;x</a:t>
              </a:r>
              <a:r>
                <a:rPr lang="de-DE" sz="3200" b="1" i="0" u="none" strike="noStrike" cap="none" dirty="0">
                  <a:solidFill>
                    <a:srgbClr val="FF0000"/>
                  </a:solidFill>
                  <a:latin typeface="Calibri"/>
                  <a:ea typeface="Calibri"/>
                  <a:cs typeface="Calibri"/>
                  <a:sym typeface="Calibri"/>
                </a:rPr>
                <a:t>;</a:t>
              </a:r>
              <a:endParaRPr sz="3200" b="1" i="0" u="none" strike="noStrike" cap="none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762" name="Google Shape;1762;p4"/>
          <p:cNvSpPr/>
          <p:nvPr/>
        </p:nvSpPr>
        <p:spPr>
          <a:xfrm>
            <a:off x="7421575" y="3809000"/>
            <a:ext cx="3750900" cy="2561400"/>
          </a:xfrm>
          <a:prstGeom prst="wedgeRoundRectCallout">
            <a:avLst>
              <a:gd name="adj1" fmla="val -58874"/>
              <a:gd name="adj2" fmla="val -9286"/>
              <a:gd name="adj3" fmla="val 0"/>
            </a:avLst>
          </a:prstGeom>
          <a:solidFill>
            <a:srgbClr val="F9CB9C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3200" b="1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Das geht auch mit:</a:t>
            </a:r>
            <a:endParaRPr sz="3200" b="1" dirty="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3200" b="1" dirty="0" err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f</a:t>
            </a:r>
            <a:r>
              <a:rPr lang="de-DE" sz="3200" b="1" dirty="0" err="1" smtClean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loat</a:t>
            </a:r>
            <a:r>
              <a:rPr lang="de-DE" sz="3200" b="1" dirty="0" smtClean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3200" b="1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x; </a:t>
            </a:r>
            <a:endParaRPr sz="3200" b="1" dirty="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3200" b="1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und allen anderen Datentypen, auch mit </a:t>
            </a:r>
            <a:r>
              <a:rPr lang="de-DE" sz="3200" b="1" dirty="0" err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structs</a:t>
            </a:r>
            <a:endParaRPr sz="3200" b="1" dirty="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763" name="Google Shape;1763;p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133650" y="3548433"/>
            <a:ext cx="1924685" cy="2821940"/>
          </a:xfrm>
          <a:prstGeom prst="rect">
            <a:avLst/>
          </a:prstGeom>
          <a:noFill/>
          <a:ln>
            <a:noFill/>
          </a:ln>
        </p:spPr>
      </p:pic>
      <p:sp>
        <p:nvSpPr>
          <p:cNvPr id="1764" name="Google Shape;1764;p4"/>
          <p:cNvSpPr/>
          <p:nvPr/>
        </p:nvSpPr>
        <p:spPr>
          <a:xfrm>
            <a:off x="0" y="884275"/>
            <a:ext cx="5484900" cy="5679900"/>
          </a:xfrm>
          <a:prstGeom prst="verticalScroll">
            <a:avLst>
              <a:gd name="adj" fmla="val 9316"/>
            </a:avLst>
          </a:prstGeom>
          <a:solidFill>
            <a:srgbClr val="FCE5CD"/>
          </a:solidFill>
          <a:ln w="9525" cap="flat" cmpd="sng">
            <a:solidFill>
              <a:srgbClr val="783F0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200">
                <a:solidFill>
                  <a:srgbClr val="FF0000"/>
                </a:solidFill>
              </a:rPr>
              <a:t>x=123</a:t>
            </a:r>
            <a:endParaRPr sz="3200">
              <a:solidFill>
                <a:srgbClr val="FF0000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200">
                <a:solidFill>
                  <a:srgbClr val="0000FF"/>
                </a:solidFill>
              </a:rPr>
              <a:t>&amp;x= 0x20000000</a:t>
            </a:r>
            <a:endParaRPr sz="3200">
              <a:solidFill>
                <a:srgbClr val="0000FF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200">
                <a:solidFill>
                  <a:srgbClr val="38761D"/>
                </a:solidFill>
              </a:rPr>
              <a:t>(char*)</a:t>
            </a:r>
            <a:r>
              <a:rPr lang="de-DE" sz="3200">
                <a:solidFill>
                  <a:srgbClr val="0000FF"/>
                </a:solidFill>
              </a:rPr>
              <a:t>&amp;x=0x20000000</a:t>
            </a:r>
            <a:endParaRPr sz="3200">
              <a:solidFill>
                <a:srgbClr val="0000FF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200">
                <a:solidFill>
                  <a:srgbClr val="0000FF"/>
                </a:solidFill>
              </a:rPr>
              <a:t>Adresse des char-Arrays</a:t>
            </a:r>
            <a:endParaRPr sz="3200">
              <a:solidFill>
                <a:srgbClr val="0000FF"/>
              </a:solidFill>
            </a:endParaRPr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6944"/>
    </mc:Choice>
    <mc:Fallback>
      <p:transition spd="slow" advTm="4694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0" name="Google Shape;1770;p1"/>
          <p:cNvSpPr txBox="1">
            <a:spLocks noGrp="1"/>
          </p:cNvSpPr>
          <p:nvPr>
            <p:ph type="ctrTitle"/>
          </p:nvPr>
        </p:nvSpPr>
        <p:spPr>
          <a:xfrm>
            <a:off x="0" y="203230"/>
            <a:ext cx="3750900" cy="57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r>
              <a:rPr lang="de-DE" sz="3200"/>
              <a:t>Der Datentyp char*</a:t>
            </a:r>
            <a:endParaRPr sz="3200"/>
          </a:p>
        </p:txBody>
      </p:sp>
      <p:grpSp>
        <p:nvGrpSpPr>
          <p:cNvPr id="1771" name="Google Shape;1771;p1"/>
          <p:cNvGrpSpPr/>
          <p:nvPr/>
        </p:nvGrpSpPr>
        <p:grpSpPr>
          <a:xfrm>
            <a:off x="6046662" y="203225"/>
            <a:ext cx="5790073" cy="3345192"/>
            <a:chOff x="3200965" y="778625"/>
            <a:chExt cx="5790073" cy="3345192"/>
          </a:xfrm>
        </p:grpSpPr>
        <p:grpSp>
          <p:nvGrpSpPr>
            <p:cNvPr id="1772" name="Google Shape;1772;p1"/>
            <p:cNvGrpSpPr/>
            <p:nvPr/>
          </p:nvGrpSpPr>
          <p:grpSpPr>
            <a:xfrm>
              <a:off x="3200965" y="778625"/>
              <a:ext cx="5753886" cy="2168700"/>
              <a:chOff x="3200965" y="778625"/>
              <a:chExt cx="5753886" cy="2168700"/>
            </a:xfrm>
          </p:grpSpPr>
          <p:sp>
            <p:nvSpPr>
              <p:cNvPr id="1773" name="Google Shape;1773;p1"/>
              <p:cNvSpPr/>
              <p:nvPr/>
            </p:nvSpPr>
            <p:spPr>
              <a:xfrm>
                <a:off x="3384451" y="778625"/>
                <a:ext cx="5570400" cy="2168700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774" name="Google Shape;1774;p1"/>
              <p:cNvSpPr/>
              <p:nvPr/>
            </p:nvSpPr>
            <p:spPr>
              <a:xfrm>
                <a:off x="6805276" y="900850"/>
                <a:ext cx="2149500" cy="443100"/>
              </a:xfrm>
              <a:prstGeom prst="rect">
                <a:avLst/>
              </a:prstGeom>
              <a:solidFill>
                <a:schemeClr val="lt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400"/>
                  <a:buFont typeface="Arial"/>
                  <a:buNone/>
                </a:pPr>
                <a:r>
                  <a:rPr lang="de-DE" sz="24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123</a:t>
                </a:r>
                <a:endParaRPr sz="2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775" name="Google Shape;1775;p1"/>
              <p:cNvSpPr/>
              <p:nvPr/>
            </p:nvSpPr>
            <p:spPr>
              <a:xfrm>
                <a:off x="6805276" y="1343950"/>
                <a:ext cx="2149500" cy="443100"/>
              </a:xfrm>
              <a:prstGeom prst="rect">
                <a:avLst/>
              </a:prstGeom>
              <a:solidFill>
                <a:schemeClr val="lt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400"/>
                  <a:buFont typeface="Arial"/>
                  <a:buNone/>
                </a:pPr>
                <a:r>
                  <a:rPr lang="de-DE" sz="24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0</a:t>
                </a:r>
                <a:endParaRPr sz="2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776" name="Google Shape;1776;p1"/>
              <p:cNvSpPr/>
              <p:nvPr/>
            </p:nvSpPr>
            <p:spPr>
              <a:xfrm>
                <a:off x="6805276" y="1787050"/>
                <a:ext cx="2149500" cy="443100"/>
              </a:xfrm>
              <a:prstGeom prst="rect">
                <a:avLst/>
              </a:prstGeom>
              <a:solidFill>
                <a:schemeClr val="lt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400"/>
                  <a:buFont typeface="Arial"/>
                  <a:buNone/>
                </a:pPr>
                <a:r>
                  <a:rPr lang="de-DE" sz="24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0</a:t>
                </a:r>
                <a:endParaRPr sz="2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777" name="Google Shape;1777;p1"/>
              <p:cNvSpPr/>
              <p:nvPr/>
            </p:nvSpPr>
            <p:spPr>
              <a:xfrm>
                <a:off x="6805276" y="2230150"/>
                <a:ext cx="2149500" cy="443100"/>
              </a:xfrm>
              <a:prstGeom prst="rect">
                <a:avLst/>
              </a:prstGeom>
              <a:solidFill>
                <a:schemeClr val="lt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400"/>
                  <a:buFont typeface="Arial"/>
                  <a:buNone/>
                </a:pPr>
                <a:r>
                  <a:rPr lang="de-DE" sz="24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0</a:t>
                </a:r>
                <a:endParaRPr sz="2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778" name="Google Shape;1778;p1"/>
              <p:cNvSpPr/>
              <p:nvPr/>
            </p:nvSpPr>
            <p:spPr>
              <a:xfrm>
                <a:off x="4655659" y="900850"/>
                <a:ext cx="2149500" cy="4431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400"/>
                  <a:buFont typeface="Arial"/>
                  <a:buNone/>
                </a:pPr>
                <a:r>
                  <a:rPr lang="de-DE" sz="24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0x20000000</a:t>
                </a:r>
                <a:endParaRPr sz="24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779" name="Google Shape;1779;p1"/>
              <p:cNvSpPr/>
              <p:nvPr/>
            </p:nvSpPr>
            <p:spPr>
              <a:xfrm>
                <a:off x="4655659" y="1343950"/>
                <a:ext cx="2149500" cy="4431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400"/>
                  <a:buFont typeface="Arial"/>
                  <a:buNone/>
                </a:pPr>
                <a:r>
                  <a:rPr lang="de-DE" sz="24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0x20000001</a:t>
                </a:r>
                <a:endParaRPr sz="24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780" name="Google Shape;1780;p1"/>
              <p:cNvSpPr/>
              <p:nvPr/>
            </p:nvSpPr>
            <p:spPr>
              <a:xfrm>
                <a:off x="4655659" y="1787050"/>
                <a:ext cx="2149500" cy="4431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400"/>
                  <a:buFont typeface="Arial"/>
                  <a:buNone/>
                </a:pPr>
                <a:r>
                  <a:rPr lang="de-DE" sz="24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0x20000002</a:t>
                </a:r>
                <a:endParaRPr sz="24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781" name="Google Shape;1781;p1"/>
              <p:cNvSpPr/>
              <p:nvPr/>
            </p:nvSpPr>
            <p:spPr>
              <a:xfrm>
                <a:off x="4655659" y="2230150"/>
                <a:ext cx="2149500" cy="4431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400"/>
                  <a:buFont typeface="Arial"/>
                  <a:buNone/>
                </a:pPr>
                <a:r>
                  <a:rPr lang="de-DE" sz="24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0x20000003</a:t>
                </a:r>
                <a:endParaRPr sz="24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782" name="Google Shape;1782;p1"/>
              <p:cNvSpPr/>
              <p:nvPr/>
            </p:nvSpPr>
            <p:spPr>
              <a:xfrm>
                <a:off x="3200965" y="834700"/>
                <a:ext cx="1514100" cy="5754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pPr marL="0" marR="0" lvl="0" indent="0" algn="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400"/>
                  <a:buFont typeface="Arial"/>
                  <a:buNone/>
                </a:pPr>
                <a:r>
                  <a:rPr lang="de-DE" sz="3200" b="1" i="0" u="none" strike="noStrike" cap="none">
                    <a:solidFill>
                      <a:srgbClr val="FF0000"/>
                    </a:solidFill>
                    <a:latin typeface="Arial"/>
                    <a:ea typeface="Arial"/>
                    <a:cs typeface="Arial"/>
                    <a:sym typeface="Arial"/>
                  </a:rPr>
                  <a:t>xc, x: </a:t>
                </a:r>
                <a:endParaRPr sz="3200" b="1" i="0" u="none" strike="noStrike" cap="none">
                  <a:solidFill>
                    <a:srgbClr val="FF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1783" name="Google Shape;1783;p1"/>
            <p:cNvSpPr txBox="1"/>
            <p:nvPr/>
          </p:nvSpPr>
          <p:spPr>
            <a:xfrm>
              <a:off x="3919538" y="2916917"/>
              <a:ext cx="5071500" cy="120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r>
                <a:rPr lang="de-DE" sz="32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int x=123;</a:t>
              </a:r>
              <a:endPara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r>
                <a:rPr lang="de-DE" sz="3200" b="1" i="0" u="none" strike="noStrike" cap="none">
                  <a:solidFill>
                    <a:srgbClr val="FF0000"/>
                  </a:solidFill>
                  <a:latin typeface="Calibri"/>
                  <a:ea typeface="Calibri"/>
                  <a:cs typeface="Calibri"/>
                  <a:sym typeface="Calibri"/>
                </a:rPr>
                <a:t>char* xc=</a:t>
              </a:r>
              <a:r>
                <a:rPr lang="de-DE" sz="4800" b="1" i="0" u="none" strike="noStrike" cap="none">
                  <a:solidFill>
                    <a:srgbClr val="38761D"/>
                  </a:solidFill>
                  <a:latin typeface="Calibri"/>
                  <a:ea typeface="Calibri"/>
                  <a:cs typeface="Calibri"/>
                  <a:sym typeface="Calibri"/>
                </a:rPr>
                <a:t>(char*)</a:t>
              </a:r>
              <a:r>
                <a:rPr lang="de-DE" sz="4800" b="1" i="0" u="none" strike="noStrike" cap="none">
                  <a:solidFill>
                    <a:srgbClr val="0000FF"/>
                  </a:solidFill>
                  <a:latin typeface="Calibri"/>
                  <a:ea typeface="Calibri"/>
                  <a:cs typeface="Calibri"/>
                  <a:sym typeface="Calibri"/>
                </a:rPr>
                <a:t>&amp;x</a:t>
              </a:r>
              <a:r>
                <a:rPr lang="de-DE" sz="3200" b="1" i="0" u="none" strike="noStrike" cap="none">
                  <a:solidFill>
                    <a:srgbClr val="FF0000"/>
                  </a:solidFill>
                  <a:latin typeface="Calibri"/>
                  <a:ea typeface="Calibri"/>
                  <a:cs typeface="Calibri"/>
                  <a:sym typeface="Calibri"/>
                </a:rPr>
                <a:t>;</a:t>
              </a:r>
              <a:endParaRPr sz="3200" b="1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784" name="Google Shape;1784;p1"/>
          <p:cNvSpPr/>
          <p:nvPr/>
        </p:nvSpPr>
        <p:spPr>
          <a:xfrm>
            <a:off x="7421575" y="3809000"/>
            <a:ext cx="4770300" cy="3048900"/>
          </a:xfrm>
          <a:prstGeom prst="wedgeRoundRectCallout">
            <a:avLst>
              <a:gd name="adj1" fmla="val -58874"/>
              <a:gd name="adj2" fmla="val -9286"/>
              <a:gd name="adj3" fmla="val 0"/>
            </a:avLst>
          </a:prstGeom>
          <a:solidFill>
            <a:srgbClr val="F9CB9C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3200" b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Char-Array xc und int Variable x belegen den selben Speicherplatz. Änderungen wirken sich deshalb doppelt aus</a:t>
            </a:r>
            <a:endParaRPr sz="3200" b="1" i="0" u="none" strike="noStrike" cap="none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785" name="Google Shape;1785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133650" y="3548433"/>
            <a:ext cx="1924685" cy="2821940"/>
          </a:xfrm>
          <a:prstGeom prst="rect">
            <a:avLst/>
          </a:prstGeom>
          <a:noFill/>
          <a:ln>
            <a:noFill/>
          </a:ln>
        </p:spPr>
      </p:pic>
      <p:sp>
        <p:nvSpPr>
          <p:cNvPr id="1786" name="Google Shape;1786;p1"/>
          <p:cNvSpPr/>
          <p:nvPr/>
        </p:nvSpPr>
        <p:spPr>
          <a:xfrm>
            <a:off x="0" y="884275"/>
            <a:ext cx="5484900" cy="5679900"/>
          </a:xfrm>
          <a:prstGeom prst="verticalScroll">
            <a:avLst>
              <a:gd name="adj" fmla="val 9316"/>
            </a:avLst>
          </a:prstGeom>
          <a:solidFill>
            <a:srgbClr val="FCE5CD"/>
          </a:solidFill>
          <a:ln w="9525" cap="flat" cmpd="sng">
            <a:solidFill>
              <a:srgbClr val="783F0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de-DE" sz="32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x=123</a:t>
            </a:r>
            <a:endParaRPr sz="32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de-DE" sz="32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&amp;x= 0x20000000</a:t>
            </a:r>
            <a:endParaRPr sz="32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de-DE" sz="3200" b="0" i="0" u="none" strike="noStrike" cap="none">
                <a:solidFill>
                  <a:srgbClr val="38761D"/>
                </a:solidFill>
                <a:latin typeface="Arial"/>
                <a:ea typeface="Arial"/>
                <a:cs typeface="Arial"/>
                <a:sym typeface="Arial"/>
              </a:rPr>
              <a:t>(char*)</a:t>
            </a:r>
            <a:r>
              <a:rPr lang="de-DE" sz="32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&amp;x=0x20000000</a:t>
            </a:r>
            <a:endParaRPr sz="32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de-DE" sz="32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Adresse des char-Arrays</a:t>
            </a:r>
            <a:endParaRPr sz="32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>
              <a:solidFill>
                <a:srgbClr val="0000FF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de-DE" sz="3200" b="1">
                <a:solidFill>
                  <a:srgbClr val="FF0000"/>
                </a:solidFill>
              </a:rPr>
              <a:t>xc[0]=200; bewirkt dass x=200 wird!!!!</a:t>
            </a:r>
            <a:endParaRPr sz="3200" b="1">
              <a:solidFill>
                <a:srgbClr val="FF0000"/>
              </a:solidFill>
            </a:endParaRPr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3867"/>
    </mc:Choice>
    <mc:Fallback>
      <p:transition spd="slow" advTm="5386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6" name="Google Shape;1666;p2"/>
          <p:cNvSpPr txBox="1">
            <a:spLocks noGrp="1"/>
          </p:cNvSpPr>
          <p:nvPr>
            <p:ph type="ctrTitle"/>
          </p:nvPr>
        </p:nvSpPr>
        <p:spPr>
          <a:xfrm>
            <a:off x="0" y="203230"/>
            <a:ext cx="3750900" cy="57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r>
              <a:rPr lang="de-DE" sz="3200"/>
              <a:t>Der Datentyp char*</a:t>
            </a:r>
            <a:endParaRPr sz="3200"/>
          </a:p>
        </p:txBody>
      </p:sp>
      <p:sp>
        <p:nvSpPr>
          <p:cNvPr id="1667" name="Google Shape;1667;p2"/>
          <p:cNvSpPr/>
          <p:nvPr/>
        </p:nvSpPr>
        <p:spPr>
          <a:xfrm>
            <a:off x="3384451" y="778625"/>
            <a:ext cx="5570400" cy="21687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68" name="Google Shape;1668;p2"/>
          <p:cNvSpPr/>
          <p:nvPr/>
        </p:nvSpPr>
        <p:spPr>
          <a:xfrm>
            <a:off x="6805276" y="9008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123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69" name="Google Shape;1669;p2"/>
          <p:cNvSpPr/>
          <p:nvPr/>
        </p:nvSpPr>
        <p:spPr>
          <a:xfrm>
            <a:off x="6805276" y="13439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70" name="Google Shape;1670;p2"/>
          <p:cNvSpPr/>
          <p:nvPr/>
        </p:nvSpPr>
        <p:spPr>
          <a:xfrm>
            <a:off x="6805276" y="17870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71" name="Google Shape;1671;p2"/>
          <p:cNvSpPr/>
          <p:nvPr/>
        </p:nvSpPr>
        <p:spPr>
          <a:xfrm>
            <a:off x="6805276" y="22301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72" name="Google Shape;1672;p2"/>
          <p:cNvSpPr/>
          <p:nvPr/>
        </p:nvSpPr>
        <p:spPr>
          <a:xfrm>
            <a:off x="4655659" y="9008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0x20000000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73" name="Google Shape;1673;p2"/>
          <p:cNvSpPr/>
          <p:nvPr/>
        </p:nvSpPr>
        <p:spPr>
          <a:xfrm>
            <a:off x="4655659" y="13439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0x20000001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74" name="Google Shape;1674;p2"/>
          <p:cNvSpPr/>
          <p:nvPr/>
        </p:nvSpPr>
        <p:spPr>
          <a:xfrm>
            <a:off x="4655659" y="17870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0x20000002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75" name="Google Shape;1675;p2"/>
          <p:cNvSpPr/>
          <p:nvPr/>
        </p:nvSpPr>
        <p:spPr>
          <a:xfrm>
            <a:off x="4655659" y="22301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0x20000003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76" name="Google Shape;1676;p2"/>
          <p:cNvSpPr/>
          <p:nvPr/>
        </p:nvSpPr>
        <p:spPr>
          <a:xfrm>
            <a:off x="3200965" y="834700"/>
            <a:ext cx="1514100" cy="57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3200" b="1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xc, x: </a:t>
            </a:r>
            <a:endParaRPr sz="3200" b="1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77" name="Google Shape;1677;p2"/>
          <p:cNvSpPr txBox="1"/>
          <p:nvPr/>
        </p:nvSpPr>
        <p:spPr>
          <a:xfrm>
            <a:off x="3919538" y="2916917"/>
            <a:ext cx="5071500" cy="120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de-DE"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int x=123;</a:t>
            </a:r>
            <a:endParaRPr sz="3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de-DE" sz="3200" b="1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char* xc=(char *)&amp;x;</a:t>
            </a:r>
            <a:endParaRPr sz="3200" b="1" i="0" u="none" strike="noStrike" cap="none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78" name="Google Shape;1678;p2"/>
          <p:cNvSpPr/>
          <p:nvPr/>
        </p:nvSpPr>
        <p:spPr>
          <a:xfrm>
            <a:off x="4294196" y="4367500"/>
            <a:ext cx="3750900" cy="1775700"/>
          </a:xfrm>
          <a:prstGeom prst="wedgeRoundRectCallout">
            <a:avLst>
              <a:gd name="adj1" fmla="val -67010"/>
              <a:gd name="adj2" fmla="val -44224"/>
              <a:gd name="adj3" fmla="val 0"/>
            </a:avLst>
          </a:prstGeom>
          <a:solidFill>
            <a:srgbClr val="F9CB9C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3200" b="1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Ganz schön, aber wozu ist das gut?</a:t>
            </a:r>
            <a:endParaRPr sz="3200" b="1" i="0" u="none" strike="noStrike" cap="none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679" name="Google Shape;1679;p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864954" y="3352343"/>
            <a:ext cx="1885945" cy="2658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1186"/>
    </mc:Choice>
    <mc:Fallback>
      <p:transition spd="slow" advTm="5118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1" name="Google Shape;1831;p1"/>
          <p:cNvSpPr txBox="1">
            <a:spLocks noGrp="1"/>
          </p:cNvSpPr>
          <p:nvPr>
            <p:ph type="ctrTitle"/>
          </p:nvPr>
        </p:nvSpPr>
        <p:spPr>
          <a:xfrm>
            <a:off x="0" y="203230"/>
            <a:ext cx="3750900" cy="57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r>
              <a:rPr lang="de-DE" sz="3200"/>
              <a:t>Der Datentyp char*</a:t>
            </a:r>
            <a:endParaRPr sz="3200"/>
          </a:p>
        </p:txBody>
      </p:sp>
      <p:grpSp>
        <p:nvGrpSpPr>
          <p:cNvPr id="1832" name="Google Shape;1832;p1"/>
          <p:cNvGrpSpPr/>
          <p:nvPr/>
        </p:nvGrpSpPr>
        <p:grpSpPr>
          <a:xfrm>
            <a:off x="6157158" y="203225"/>
            <a:ext cx="5790073" cy="3345192"/>
            <a:chOff x="3200965" y="778625"/>
            <a:chExt cx="5790073" cy="3345192"/>
          </a:xfrm>
        </p:grpSpPr>
        <p:sp>
          <p:nvSpPr>
            <p:cNvPr id="1833" name="Google Shape;1833;p1"/>
            <p:cNvSpPr/>
            <p:nvPr/>
          </p:nvSpPr>
          <p:spPr>
            <a:xfrm>
              <a:off x="3384451" y="778625"/>
              <a:ext cx="5570400" cy="2168700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34" name="Google Shape;1834;p1"/>
            <p:cNvSpPr/>
            <p:nvPr/>
          </p:nvSpPr>
          <p:spPr>
            <a:xfrm>
              <a:off x="6805276" y="900850"/>
              <a:ext cx="2149500" cy="4431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rPr lang="de-DE"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123</a:t>
              </a:r>
              <a:endPara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35" name="Google Shape;1835;p1"/>
            <p:cNvSpPr/>
            <p:nvPr/>
          </p:nvSpPr>
          <p:spPr>
            <a:xfrm>
              <a:off x="6805276" y="1343950"/>
              <a:ext cx="2149500" cy="4431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rPr lang="de-DE"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0</a:t>
              </a:r>
              <a:endPara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36" name="Google Shape;1836;p1"/>
            <p:cNvSpPr/>
            <p:nvPr/>
          </p:nvSpPr>
          <p:spPr>
            <a:xfrm>
              <a:off x="6805276" y="1787050"/>
              <a:ext cx="2149500" cy="4431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rPr lang="de-DE"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0</a:t>
              </a:r>
              <a:endPara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37" name="Google Shape;1837;p1"/>
            <p:cNvSpPr/>
            <p:nvPr/>
          </p:nvSpPr>
          <p:spPr>
            <a:xfrm>
              <a:off x="6805276" y="2230150"/>
              <a:ext cx="2149500" cy="4431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rPr lang="de-DE"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0</a:t>
              </a:r>
              <a:endPara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38" name="Google Shape;1838;p1"/>
            <p:cNvSpPr/>
            <p:nvPr/>
          </p:nvSpPr>
          <p:spPr>
            <a:xfrm>
              <a:off x="4655659" y="900850"/>
              <a:ext cx="2149500" cy="443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rPr lang="de-DE" sz="24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0x20000000</a:t>
              </a: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39" name="Google Shape;1839;p1"/>
            <p:cNvSpPr/>
            <p:nvPr/>
          </p:nvSpPr>
          <p:spPr>
            <a:xfrm>
              <a:off x="4655659" y="1343950"/>
              <a:ext cx="2149500" cy="443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rPr lang="de-DE"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0x20000001</a:t>
              </a: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40" name="Google Shape;1840;p1"/>
            <p:cNvSpPr/>
            <p:nvPr/>
          </p:nvSpPr>
          <p:spPr>
            <a:xfrm>
              <a:off x="4655659" y="1787050"/>
              <a:ext cx="2149500" cy="443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rPr lang="de-DE"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0x20000002</a:t>
              </a: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41" name="Google Shape;1841;p1"/>
            <p:cNvSpPr/>
            <p:nvPr/>
          </p:nvSpPr>
          <p:spPr>
            <a:xfrm>
              <a:off x="4655659" y="2230150"/>
              <a:ext cx="2149500" cy="443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rPr lang="de-DE"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0x20000003</a:t>
              </a: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42" name="Google Shape;1842;p1"/>
            <p:cNvSpPr/>
            <p:nvPr/>
          </p:nvSpPr>
          <p:spPr>
            <a:xfrm>
              <a:off x="3200965" y="834700"/>
              <a:ext cx="1514100" cy="575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rPr lang="de-DE" sz="3200" b="1" i="0" u="none" strike="noStrike" cap="none">
                  <a:solidFill>
                    <a:srgbClr val="FF0000"/>
                  </a:solidFill>
                  <a:latin typeface="Arial"/>
                  <a:ea typeface="Arial"/>
                  <a:cs typeface="Arial"/>
                  <a:sym typeface="Arial"/>
                </a:rPr>
                <a:t>xc, x: </a:t>
              </a:r>
              <a:endParaRPr sz="3200" b="1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43" name="Google Shape;1843;p1"/>
            <p:cNvSpPr txBox="1"/>
            <p:nvPr/>
          </p:nvSpPr>
          <p:spPr>
            <a:xfrm>
              <a:off x="3919538" y="2916917"/>
              <a:ext cx="5071500" cy="120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r>
                <a:rPr lang="de-DE" sz="32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int x=123;</a:t>
              </a:r>
              <a:endPara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r>
                <a:rPr lang="de-DE" sz="3200" b="1" i="0" u="none" strike="noStrike" cap="none">
                  <a:solidFill>
                    <a:srgbClr val="FF0000"/>
                  </a:solidFill>
                  <a:latin typeface="Calibri"/>
                  <a:ea typeface="Calibri"/>
                  <a:cs typeface="Calibri"/>
                  <a:sym typeface="Calibri"/>
                </a:rPr>
                <a:t>char* xc=(char *)&amp;x;</a:t>
              </a:r>
              <a:endParaRPr sz="3200" b="1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844" name="Google Shape;1844;p1"/>
          <p:cNvSpPr/>
          <p:nvPr/>
        </p:nvSpPr>
        <p:spPr>
          <a:xfrm>
            <a:off x="7623558" y="4014800"/>
            <a:ext cx="3338100" cy="2822100"/>
          </a:xfrm>
          <a:prstGeom prst="wedgeRoundRectCallout">
            <a:avLst>
              <a:gd name="adj1" fmla="val -72934"/>
              <a:gd name="adj2" fmla="val -58233"/>
              <a:gd name="adj3" fmla="val 0"/>
            </a:avLst>
          </a:prstGeom>
          <a:solidFill>
            <a:srgbClr val="F9CB9C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3200" b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Die I2C-write-Operation möchte als Daten ein char-Array!</a:t>
            </a:r>
            <a:endParaRPr sz="3200" b="1" i="0" u="none" strike="noStrike" cap="none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45" name="Google Shape;1845;p1"/>
          <p:cNvSpPr/>
          <p:nvPr/>
        </p:nvSpPr>
        <p:spPr>
          <a:xfrm>
            <a:off x="0" y="853125"/>
            <a:ext cx="6375300" cy="3161700"/>
          </a:xfrm>
          <a:prstGeom prst="verticalScroll">
            <a:avLst>
              <a:gd name="adj" fmla="val 9316"/>
            </a:avLst>
          </a:prstGeom>
          <a:solidFill>
            <a:srgbClr val="FCE5CD"/>
          </a:solidFill>
          <a:ln w="9525" cap="flat" cmpd="sng">
            <a:solidFill>
              <a:srgbClr val="783F0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de-DE" sz="3200">
                <a:solidFill>
                  <a:srgbClr val="FF0000"/>
                </a:solidFill>
              </a:rPr>
              <a:t>int </a:t>
            </a:r>
            <a:r>
              <a:rPr lang="de-DE" sz="3200" b="1">
                <a:solidFill>
                  <a:srgbClr val="FF0000"/>
                </a:solidFill>
              </a:rPr>
              <a:t>write</a:t>
            </a:r>
            <a:r>
              <a:rPr lang="de-DE" sz="3200">
                <a:solidFill>
                  <a:srgbClr val="FF0000"/>
                </a:solidFill>
              </a:rPr>
              <a:t>	(	int 	address,</a:t>
            </a:r>
            <a:r>
              <a:rPr lang="de-DE" sz="4200" b="1">
                <a:solidFill>
                  <a:srgbClr val="38761D"/>
                </a:solidFill>
              </a:rPr>
              <a:t>char * 	data,</a:t>
            </a:r>
            <a:endParaRPr sz="4200" b="1">
              <a:solidFill>
                <a:srgbClr val="38761D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de-DE" sz="3200">
                <a:solidFill>
                  <a:srgbClr val="FF0000"/>
                </a:solidFill>
              </a:rPr>
              <a:t>int 	length,</a:t>
            </a:r>
            <a:endParaRPr sz="3200">
              <a:solidFill>
                <a:srgbClr val="FF0000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de-DE" sz="3200">
                <a:solidFill>
                  <a:srgbClr val="FF0000"/>
                </a:solidFill>
              </a:rPr>
              <a:t>bool 	repeated = false </a:t>
            </a:r>
            <a:endParaRPr sz="3200">
              <a:solidFill>
                <a:srgbClr val="FF0000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de-DE" sz="3200">
                <a:solidFill>
                  <a:srgbClr val="FF0000"/>
                </a:solidFill>
              </a:rPr>
              <a:t>)		</a:t>
            </a:r>
            <a:endParaRPr sz="3200">
              <a:solidFill>
                <a:srgbClr val="FF0000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>
              <a:solidFill>
                <a:srgbClr val="FF0000"/>
              </a:solidFill>
            </a:endParaRPr>
          </a:p>
        </p:txBody>
      </p:sp>
      <p:pic>
        <p:nvPicPr>
          <p:cNvPr id="1846" name="Google Shape;1846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133663" y="1192848"/>
            <a:ext cx="1924685" cy="282194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9537"/>
    </mc:Choice>
    <mc:Fallback>
      <p:transition spd="slow" advTm="3953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1" name="Google Shape;1851;p2"/>
          <p:cNvSpPr txBox="1">
            <a:spLocks noGrp="1"/>
          </p:cNvSpPr>
          <p:nvPr>
            <p:ph type="ctrTitle"/>
          </p:nvPr>
        </p:nvSpPr>
        <p:spPr>
          <a:xfrm>
            <a:off x="0" y="203230"/>
            <a:ext cx="3750900" cy="57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r>
              <a:rPr lang="de-DE" sz="3200"/>
              <a:t>Der Datentyp char*</a:t>
            </a:r>
            <a:endParaRPr sz="3200"/>
          </a:p>
        </p:txBody>
      </p:sp>
      <p:grpSp>
        <p:nvGrpSpPr>
          <p:cNvPr id="1852" name="Google Shape;1852;p2"/>
          <p:cNvGrpSpPr/>
          <p:nvPr/>
        </p:nvGrpSpPr>
        <p:grpSpPr>
          <a:xfrm>
            <a:off x="6157158" y="203225"/>
            <a:ext cx="5790073" cy="3345192"/>
            <a:chOff x="3200965" y="778625"/>
            <a:chExt cx="5790073" cy="3345192"/>
          </a:xfrm>
        </p:grpSpPr>
        <p:sp>
          <p:nvSpPr>
            <p:cNvPr id="1853" name="Google Shape;1853;p2"/>
            <p:cNvSpPr/>
            <p:nvPr/>
          </p:nvSpPr>
          <p:spPr>
            <a:xfrm>
              <a:off x="3384451" y="778625"/>
              <a:ext cx="5570400" cy="2168700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54" name="Google Shape;1854;p2"/>
            <p:cNvSpPr/>
            <p:nvPr/>
          </p:nvSpPr>
          <p:spPr>
            <a:xfrm>
              <a:off x="6805276" y="900850"/>
              <a:ext cx="2149500" cy="4431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rPr lang="de-DE"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123</a:t>
              </a:r>
              <a:endPara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55" name="Google Shape;1855;p2"/>
            <p:cNvSpPr/>
            <p:nvPr/>
          </p:nvSpPr>
          <p:spPr>
            <a:xfrm>
              <a:off x="6805276" y="1343950"/>
              <a:ext cx="2149500" cy="4431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rPr lang="de-DE"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0</a:t>
              </a:r>
              <a:endPara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56" name="Google Shape;1856;p2"/>
            <p:cNvSpPr/>
            <p:nvPr/>
          </p:nvSpPr>
          <p:spPr>
            <a:xfrm>
              <a:off x="6805276" y="1787050"/>
              <a:ext cx="2149500" cy="4431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rPr lang="de-DE"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0</a:t>
              </a:r>
              <a:endPara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57" name="Google Shape;1857;p2"/>
            <p:cNvSpPr/>
            <p:nvPr/>
          </p:nvSpPr>
          <p:spPr>
            <a:xfrm>
              <a:off x="6805276" y="2230150"/>
              <a:ext cx="2149500" cy="4431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rPr lang="de-DE"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0</a:t>
              </a:r>
              <a:endPara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58" name="Google Shape;1858;p2"/>
            <p:cNvSpPr/>
            <p:nvPr/>
          </p:nvSpPr>
          <p:spPr>
            <a:xfrm>
              <a:off x="4655659" y="900850"/>
              <a:ext cx="2149500" cy="443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rPr lang="de-DE" sz="24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0x20000000</a:t>
              </a: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59" name="Google Shape;1859;p2"/>
            <p:cNvSpPr/>
            <p:nvPr/>
          </p:nvSpPr>
          <p:spPr>
            <a:xfrm>
              <a:off x="4655659" y="1343950"/>
              <a:ext cx="2149500" cy="443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rPr lang="de-DE"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0x20000001</a:t>
              </a: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60" name="Google Shape;1860;p2"/>
            <p:cNvSpPr/>
            <p:nvPr/>
          </p:nvSpPr>
          <p:spPr>
            <a:xfrm>
              <a:off x="4655659" y="1787050"/>
              <a:ext cx="2149500" cy="443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rPr lang="de-DE"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0x20000002</a:t>
              </a: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61" name="Google Shape;1861;p2"/>
            <p:cNvSpPr/>
            <p:nvPr/>
          </p:nvSpPr>
          <p:spPr>
            <a:xfrm>
              <a:off x="4655659" y="2230150"/>
              <a:ext cx="2149500" cy="443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rPr lang="de-DE"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0x20000003</a:t>
              </a: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62" name="Google Shape;1862;p2"/>
            <p:cNvSpPr/>
            <p:nvPr/>
          </p:nvSpPr>
          <p:spPr>
            <a:xfrm>
              <a:off x="3200965" y="834700"/>
              <a:ext cx="1514100" cy="575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rPr lang="de-DE" sz="3200" b="1" i="0" u="none" strike="noStrike" cap="none">
                  <a:solidFill>
                    <a:srgbClr val="FF0000"/>
                  </a:solidFill>
                  <a:latin typeface="Arial"/>
                  <a:ea typeface="Arial"/>
                  <a:cs typeface="Arial"/>
                  <a:sym typeface="Arial"/>
                </a:rPr>
                <a:t>xc, x: </a:t>
              </a:r>
              <a:endParaRPr sz="3200" b="1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63" name="Google Shape;1863;p2"/>
            <p:cNvSpPr txBox="1"/>
            <p:nvPr/>
          </p:nvSpPr>
          <p:spPr>
            <a:xfrm>
              <a:off x="3919538" y="2916917"/>
              <a:ext cx="5071500" cy="120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r>
                <a:rPr lang="de-DE" sz="32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int x=123;</a:t>
              </a:r>
              <a:endPara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r>
                <a:rPr lang="de-DE" sz="3200" b="1" i="0" u="none" strike="noStrike" cap="none">
                  <a:solidFill>
                    <a:srgbClr val="FF0000"/>
                  </a:solidFill>
                  <a:latin typeface="Calibri"/>
                  <a:ea typeface="Calibri"/>
                  <a:cs typeface="Calibri"/>
                  <a:sym typeface="Calibri"/>
                </a:rPr>
                <a:t>char* xc=(char *)&amp;x;</a:t>
              </a:r>
              <a:endParaRPr sz="3200" b="1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864" name="Google Shape;1864;p2"/>
          <p:cNvSpPr/>
          <p:nvPr/>
        </p:nvSpPr>
        <p:spPr>
          <a:xfrm>
            <a:off x="0" y="853125"/>
            <a:ext cx="6375300" cy="3161700"/>
          </a:xfrm>
          <a:prstGeom prst="verticalScroll">
            <a:avLst>
              <a:gd name="adj" fmla="val 9316"/>
            </a:avLst>
          </a:prstGeom>
          <a:solidFill>
            <a:srgbClr val="FCE5CD"/>
          </a:solidFill>
          <a:ln w="9525" cap="flat" cmpd="sng">
            <a:solidFill>
              <a:srgbClr val="783F0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de-DE" sz="3200">
                <a:solidFill>
                  <a:srgbClr val="FF0000"/>
                </a:solidFill>
              </a:rPr>
              <a:t>int </a:t>
            </a:r>
            <a:r>
              <a:rPr lang="de-DE" sz="3200" b="1">
                <a:solidFill>
                  <a:srgbClr val="FF0000"/>
                </a:solidFill>
              </a:rPr>
              <a:t>write</a:t>
            </a:r>
            <a:r>
              <a:rPr lang="de-DE" sz="3200">
                <a:solidFill>
                  <a:srgbClr val="FF0000"/>
                </a:solidFill>
              </a:rPr>
              <a:t>	(	int 	address,</a:t>
            </a:r>
            <a:r>
              <a:rPr lang="de-DE" sz="4200" b="1">
                <a:solidFill>
                  <a:srgbClr val="38761D"/>
                </a:solidFill>
              </a:rPr>
              <a:t>char * 	data,</a:t>
            </a:r>
            <a:endParaRPr sz="4200" b="1">
              <a:solidFill>
                <a:srgbClr val="38761D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de-DE" sz="3200">
                <a:solidFill>
                  <a:srgbClr val="FF0000"/>
                </a:solidFill>
              </a:rPr>
              <a:t>int 	length,</a:t>
            </a:r>
            <a:endParaRPr sz="3200">
              <a:solidFill>
                <a:srgbClr val="FF0000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de-DE" sz="3200">
                <a:solidFill>
                  <a:srgbClr val="FF0000"/>
                </a:solidFill>
              </a:rPr>
              <a:t>bool 	repeated = false </a:t>
            </a:r>
            <a:endParaRPr sz="3200">
              <a:solidFill>
                <a:srgbClr val="FF0000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de-DE" sz="3200">
                <a:solidFill>
                  <a:srgbClr val="FF0000"/>
                </a:solidFill>
              </a:rPr>
              <a:t>)		</a:t>
            </a:r>
            <a:endParaRPr sz="3200">
              <a:solidFill>
                <a:srgbClr val="FF0000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>
              <a:solidFill>
                <a:srgbClr val="FF0000"/>
              </a:solidFill>
            </a:endParaRPr>
          </a:p>
        </p:txBody>
      </p:sp>
      <p:sp>
        <p:nvSpPr>
          <p:cNvPr id="1865" name="Google Shape;1865;p2"/>
          <p:cNvSpPr/>
          <p:nvPr/>
        </p:nvSpPr>
        <p:spPr>
          <a:xfrm>
            <a:off x="807571" y="4089325"/>
            <a:ext cx="4030800" cy="2078700"/>
          </a:xfrm>
          <a:prstGeom prst="wedgeRoundRectCallout">
            <a:avLst>
              <a:gd name="adj1" fmla="val 63663"/>
              <a:gd name="adj2" fmla="val -36763"/>
              <a:gd name="adj3" fmla="val 0"/>
            </a:avLst>
          </a:prstGeom>
          <a:solidFill>
            <a:srgbClr val="F9CB9C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3200" b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Übertragen werden soll aber die int-Variable int x;</a:t>
            </a:r>
            <a:endParaRPr sz="3200" b="1" i="0" u="none" strike="noStrike" cap="none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866" name="Google Shape;1866;p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153029" y="2099693"/>
            <a:ext cx="1885945" cy="2658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8310"/>
    </mc:Choice>
    <mc:Fallback>
      <p:transition spd="slow" advTm="3831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1" name="Google Shape;1871;p3"/>
          <p:cNvSpPr txBox="1">
            <a:spLocks noGrp="1"/>
          </p:cNvSpPr>
          <p:nvPr>
            <p:ph type="ctrTitle"/>
          </p:nvPr>
        </p:nvSpPr>
        <p:spPr>
          <a:xfrm>
            <a:off x="0" y="203230"/>
            <a:ext cx="3750900" cy="57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r>
              <a:rPr lang="de-DE" sz="3200"/>
              <a:t>Der Datentyp char*</a:t>
            </a:r>
            <a:endParaRPr sz="3200"/>
          </a:p>
        </p:txBody>
      </p:sp>
      <p:sp>
        <p:nvSpPr>
          <p:cNvPr id="1872" name="Google Shape;1872;p3"/>
          <p:cNvSpPr/>
          <p:nvPr/>
        </p:nvSpPr>
        <p:spPr>
          <a:xfrm>
            <a:off x="6340644" y="203225"/>
            <a:ext cx="5570400" cy="21687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73" name="Google Shape;1873;p3"/>
          <p:cNvSpPr/>
          <p:nvPr/>
        </p:nvSpPr>
        <p:spPr>
          <a:xfrm>
            <a:off x="9761469" y="3254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123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74" name="Google Shape;1874;p3"/>
          <p:cNvSpPr/>
          <p:nvPr/>
        </p:nvSpPr>
        <p:spPr>
          <a:xfrm>
            <a:off x="9761469" y="7685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75" name="Google Shape;1875;p3"/>
          <p:cNvSpPr/>
          <p:nvPr/>
        </p:nvSpPr>
        <p:spPr>
          <a:xfrm>
            <a:off x="9761469" y="12116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76" name="Google Shape;1876;p3"/>
          <p:cNvSpPr/>
          <p:nvPr/>
        </p:nvSpPr>
        <p:spPr>
          <a:xfrm>
            <a:off x="9761469" y="16547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77" name="Google Shape;1877;p3"/>
          <p:cNvSpPr/>
          <p:nvPr/>
        </p:nvSpPr>
        <p:spPr>
          <a:xfrm>
            <a:off x="7611852" y="3254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0x20000000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78" name="Google Shape;1878;p3"/>
          <p:cNvSpPr/>
          <p:nvPr/>
        </p:nvSpPr>
        <p:spPr>
          <a:xfrm>
            <a:off x="7611852" y="7685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0x20000001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79" name="Google Shape;1879;p3"/>
          <p:cNvSpPr/>
          <p:nvPr/>
        </p:nvSpPr>
        <p:spPr>
          <a:xfrm>
            <a:off x="7611852" y="12116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0x20000002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80" name="Google Shape;1880;p3"/>
          <p:cNvSpPr/>
          <p:nvPr/>
        </p:nvSpPr>
        <p:spPr>
          <a:xfrm>
            <a:off x="7611852" y="16547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0x20000003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81" name="Google Shape;1881;p3"/>
          <p:cNvSpPr/>
          <p:nvPr/>
        </p:nvSpPr>
        <p:spPr>
          <a:xfrm>
            <a:off x="6157158" y="259300"/>
            <a:ext cx="1514100" cy="57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3200" b="1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xc, x: </a:t>
            </a:r>
            <a:endParaRPr sz="3200" b="1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82" name="Google Shape;1882;p3"/>
          <p:cNvSpPr txBox="1"/>
          <p:nvPr/>
        </p:nvSpPr>
        <p:spPr>
          <a:xfrm>
            <a:off x="6875725" y="2341542"/>
            <a:ext cx="5071500" cy="382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de-DE"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int x=123;</a:t>
            </a:r>
            <a:endParaRPr sz="3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de-DE" sz="3200" b="1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char* xc=(char *)&amp;x;</a:t>
            </a:r>
            <a:endParaRPr sz="3200" b="1" i="0" u="none" strike="noStrike" cap="none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1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de-DE" sz="3200" b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i2c.write(deviceadr,</a:t>
            </a:r>
            <a:endParaRPr sz="3200" b="1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de-DE" sz="3200" b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                </a:t>
            </a:r>
            <a:r>
              <a:rPr lang="de-DE" sz="4800" b="1">
                <a:solidFill>
                  <a:srgbClr val="38761D"/>
                </a:solidFill>
                <a:latin typeface="Calibri"/>
                <a:ea typeface="Calibri"/>
                <a:cs typeface="Calibri"/>
                <a:sym typeface="Calibri"/>
              </a:rPr>
              <a:t>(char*)&amp;x,</a:t>
            </a:r>
            <a:endParaRPr sz="4800" b="1">
              <a:solidFill>
                <a:srgbClr val="38761D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de-DE" sz="3200" b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                sizeof(x),</a:t>
            </a:r>
            <a:endParaRPr sz="3200" b="1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de-DE" sz="3200" b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                false);</a:t>
            </a:r>
            <a:endParaRPr sz="3200" b="1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83" name="Google Shape;1883;p3"/>
          <p:cNvSpPr/>
          <p:nvPr/>
        </p:nvSpPr>
        <p:spPr>
          <a:xfrm>
            <a:off x="0" y="853125"/>
            <a:ext cx="6375300" cy="3161700"/>
          </a:xfrm>
          <a:prstGeom prst="verticalScroll">
            <a:avLst>
              <a:gd name="adj" fmla="val 9316"/>
            </a:avLst>
          </a:prstGeom>
          <a:solidFill>
            <a:srgbClr val="FCE5CD"/>
          </a:solidFill>
          <a:ln w="9525" cap="flat" cmpd="sng">
            <a:solidFill>
              <a:srgbClr val="783F0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de-DE" sz="3200">
                <a:solidFill>
                  <a:srgbClr val="FF0000"/>
                </a:solidFill>
              </a:rPr>
              <a:t>int </a:t>
            </a:r>
            <a:r>
              <a:rPr lang="de-DE" sz="3200" b="1">
                <a:solidFill>
                  <a:srgbClr val="FF0000"/>
                </a:solidFill>
              </a:rPr>
              <a:t>write</a:t>
            </a:r>
            <a:r>
              <a:rPr lang="de-DE" sz="3200">
                <a:solidFill>
                  <a:srgbClr val="FF0000"/>
                </a:solidFill>
              </a:rPr>
              <a:t>	(	int 	address,</a:t>
            </a:r>
            <a:r>
              <a:rPr lang="de-DE" sz="4200" b="1">
                <a:solidFill>
                  <a:srgbClr val="38761D"/>
                </a:solidFill>
              </a:rPr>
              <a:t>char * 	data,</a:t>
            </a:r>
            <a:endParaRPr sz="4200" b="1">
              <a:solidFill>
                <a:srgbClr val="38761D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de-DE" sz="3200">
                <a:solidFill>
                  <a:srgbClr val="FF0000"/>
                </a:solidFill>
              </a:rPr>
              <a:t>int 	length,</a:t>
            </a:r>
            <a:endParaRPr sz="3200">
              <a:solidFill>
                <a:srgbClr val="FF0000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de-DE" sz="3200">
                <a:solidFill>
                  <a:srgbClr val="FF0000"/>
                </a:solidFill>
              </a:rPr>
              <a:t>bool 	repeated = false </a:t>
            </a:r>
            <a:endParaRPr sz="3200">
              <a:solidFill>
                <a:srgbClr val="FF0000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de-DE" sz="3200">
                <a:solidFill>
                  <a:srgbClr val="FF0000"/>
                </a:solidFill>
              </a:rPr>
              <a:t>)		</a:t>
            </a:r>
            <a:endParaRPr sz="3200">
              <a:solidFill>
                <a:srgbClr val="FF0000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>
              <a:solidFill>
                <a:srgbClr val="FF0000"/>
              </a:solidFill>
            </a:endParaRPr>
          </a:p>
        </p:txBody>
      </p:sp>
      <p:sp>
        <p:nvSpPr>
          <p:cNvPr id="1884" name="Google Shape;1884;p3"/>
          <p:cNvSpPr/>
          <p:nvPr/>
        </p:nvSpPr>
        <p:spPr>
          <a:xfrm>
            <a:off x="245636" y="4402891"/>
            <a:ext cx="4030800" cy="2078700"/>
          </a:xfrm>
          <a:prstGeom prst="wedgeRoundRectCallout">
            <a:avLst>
              <a:gd name="adj1" fmla="val 63663"/>
              <a:gd name="adj2" fmla="val -36763"/>
              <a:gd name="adj3" fmla="val 0"/>
            </a:avLst>
          </a:prstGeom>
          <a:solidFill>
            <a:srgbClr val="F9CB9C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3200" b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Die Lösung: x einfach als char-Array übertragen</a:t>
            </a:r>
            <a:endParaRPr sz="3200" b="1" i="0" u="none" strike="noStrike" cap="none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885" name="Google Shape;1885;p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153029" y="3509418"/>
            <a:ext cx="1885945" cy="2658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593"/>
    </mc:Choice>
    <mc:Fallback>
      <p:transition spd="slow" advTm="5059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7" name="Google Shape;1907;p1"/>
          <p:cNvSpPr txBox="1">
            <a:spLocks noGrp="1"/>
          </p:cNvSpPr>
          <p:nvPr>
            <p:ph type="ctrTitle"/>
          </p:nvPr>
        </p:nvSpPr>
        <p:spPr>
          <a:xfrm>
            <a:off x="0" y="203230"/>
            <a:ext cx="3750900" cy="57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r>
              <a:rPr lang="de-DE" sz="3200"/>
              <a:t>Der Datentyp char*</a:t>
            </a:r>
            <a:endParaRPr sz="3200"/>
          </a:p>
        </p:txBody>
      </p:sp>
      <p:sp>
        <p:nvSpPr>
          <p:cNvPr id="1908" name="Google Shape;1908;p1"/>
          <p:cNvSpPr/>
          <p:nvPr/>
        </p:nvSpPr>
        <p:spPr>
          <a:xfrm>
            <a:off x="6340644" y="203225"/>
            <a:ext cx="5570400" cy="21687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09" name="Google Shape;1909;p1"/>
          <p:cNvSpPr/>
          <p:nvPr/>
        </p:nvSpPr>
        <p:spPr>
          <a:xfrm>
            <a:off x="9761469" y="3254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123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10" name="Google Shape;1910;p1"/>
          <p:cNvSpPr/>
          <p:nvPr/>
        </p:nvSpPr>
        <p:spPr>
          <a:xfrm>
            <a:off x="9761469" y="7685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11" name="Google Shape;1911;p1"/>
          <p:cNvSpPr/>
          <p:nvPr/>
        </p:nvSpPr>
        <p:spPr>
          <a:xfrm>
            <a:off x="9761469" y="12116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12" name="Google Shape;1912;p1"/>
          <p:cNvSpPr/>
          <p:nvPr/>
        </p:nvSpPr>
        <p:spPr>
          <a:xfrm>
            <a:off x="9761469" y="16547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13" name="Google Shape;1913;p1"/>
          <p:cNvSpPr/>
          <p:nvPr/>
        </p:nvSpPr>
        <p:spPr>
          <a:xfrm>
            <a:off x="7611852" y="3254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0x20000000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14" name="Google Shape;1914;p1"/>
          <p:cNvSpPr/>
          <p:nvPr/>
        </p:nvSpPr>
        <p:spPr>
          <a:xfrm>
            <a:off x="7611852" y="7685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0x20000001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15" name="Google Shape;1915;p1"/>
          <p:cNvSpPr/>
          <p:nvPr/>
        </p:nvSpPr>
        <p:spPr>
          <a:xfrm>
            <a:off x="7611852" y="12116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0x20000002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16" name="Google Shape;1916;p1"/>
          <p:cNvSpPr/>
          <p:nvPr/>
        </p:nvSpPr>
        <p:spPr>
          <a:xfrm>
            <a:off x="7611852" y="16547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0x20000003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17" name="Google Shape;1917;p1"/>
          <p:cNvSpPr/>
          <p:nvPr/>
        </p:nvSpPr>
        <p:spPr>
          <a:xfrm>
            <a:off x="6157158" y="259300"/>
            <a:ext cx="1514100" cy="57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3200" b="1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xc, x: </a:t>
            </a:r>
            <a:endParaRPr sz="3200" b="1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18" name="Google Shape;1918;p1"/>
          <p:cNvSpPr txBox="1"/>
          <p:nvPr/>
        </p:nvSpPr>
        <p:spPr>
          <a:xfrm>
            <a:off x="6875725" y="2341542"/>
            <a:ext cx="5071500" cy="382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de-DE"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int x=123;</a:t>
            </a:r>
            <a:endParaRPr sz="3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de-DE" sz="3200" b="1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char* xc=(char *)&amp;x;</a:t>
            </a:r>
            <a:endParaRPr sz="3200" b="1" i="0" u="none" strike="noStrike" cap="none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1" i="0" u="none" strike="noStrike" cap="none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de-DE" sz="3200" b="1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i2c.write(deviceadr,</a:t>
            </a:r>
            <a:endParaRPr sz="3200" b="1" i="0" u="none" strike="noStrike" cap="none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de-DE" sz="3200" b="1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                </a:t>
            </a:r>
            <a:r>
              <a:rPr lang="de-DE" sz="4800" b="1" i="0" u="none" strike="noStrike" cap="none">
                <a:solidFill>
                  <a:srgbClr val="38761D"/>
                </a:solidFill>
                <a:latin typeface="Calibri"/>
                <a:ea typeface="Calibri"/>
                <a:cs typeface="Calibri"/>
                <a:sym typeface="Calibri"/>
              </a:rPr>
              <a:t>(char*)&amp;x,</a:t>
            </a:r>
            <a:endParaRPr sz="4800" b="1" i="0" u="none" strike="noStrike" cap="none">
              <a:solidFill>
                <a:srgbClr val="38761D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de-DE" sz="3200" b="1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                </a:t>
            </a:r>
            <a:r>
              <a:rPr lang="de-DE" sz="4800" b="1" i="0" u="none" strike="noStrike" cap="none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</a:rPr>
              <a:t>sizeof(x),</a:t>
            </a:r>
            <a:endParaRPr sz="4800" b="1" i="0" u="none" strike="noStrike" cap="none">
              <a:solidFill>
                <a:srgbClr val="0000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de-DE" sz="3200" b="1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                false);</a:t>
            </a:r>
            <a:endParaRPr sz="3200" b="1" i="0" u="none" strike="noStrike" cap="none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19" name="Google Shape;1919;p1"/>
          <p:cNvSpPr/>
          <p:nvPr/>
        </p:nvSpPr>
        <p:spPr>
          <a:xfrm>
            <a:off x="0" y="853125"/>
            <a:ext cx="6375300" cy="3161700"/>
          </a:xfrm>
          <a:prstGeom prst="verticalScroll">
            <a:avLst>
              <a:gd name="adj" fmla="val 9316"/>
            </a:avLst>
          </a:prstGeom>
          <a:solidFill>
            <a:srgbClr val="FCE5CD"/>
          </a:solidFill>
          <a:ln w="9525" cap="flat" cmpd="sng">
            <a:solidFill>
              <a:srgbClr val="783F0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de-DE" sz="32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int </a:t>
            </a:r>
            <a:r>
              <a:rPr lang="de-DE" sz="3200" b="1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write</a:t>
            </a:r>
            <a:r>
              <a:rPr lang="de-DE" sz="32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	(	int 	address,</a:t>
            </a:r>
            <a:r>
              <a:rPr lang="de-DE" sz="4200" b="1" i="0" u="none" strike="noStrike" cap="none">
                <a:solidFill>
                  <a:srgbClr val="38761D"/>
                </a:solidFill>
                <a:latin typeface="Arial"/>
                <a:ea typeface="Arial"/>
                <a:cs typeface="Arial"/>
                <a:sym typeface="Arial"/>
              </a:rPr>
              <a:t>char * 	data,</a:t>
            </a:r>
            <a:endParaRPr sz="4200" b="1" i="0" u="none" strike="noStrike" cap="none">
              <a:solidFill>
                <a:srgbClr val="38761D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de-DE" sz="3800" b="1" i="0" u="none" strike="noStrike" cap="none">
                <a:solidFill>
                  <a:srgbClr val="0000FF"/>
                </a:solidFill>
              </a:rPr>
              <a:t>int 	length</a:t>
            </a:r>
            <a:r>
              <a:rPr lang="de-DE" sz="32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,</a:t>
            </a:r>
            <a:endParaRPr sz="32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de-DE" sz="32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bool 	repeated = false </a:t>
            </a:r>
            <a:endParaRPr sz="32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de-DE" sz="32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)		</a:t>
            </a:r>
            <a:endParaRPr sz="32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20" name="Google Shape;1920;p1"/>
          <p:cNvSpPr/>
          <p:nvPr/>
        </p:nvSpPr>
        <p:spPr>
          <a:xfrm>
            <a:off x="565125" y="4602850"/>
            <a:ext cx="5071500" cy="2168700"/>
          </a:xfrm>
          <a:prstGeom prst="wedgeRoundRectCallout">
            <a:avLst>
              <a:gd name="adj1" fmla="val 63663"/>
              <a:gd name="adj2" fmla="val -36763"/>
              <a:gd name="adj3" fmla="val 0"/>
            </a:avLst>
          </a:prstGeom>
          <a:solidFill>
            <a:srgbClr val="F9CB9C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3200" b="1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Die Anzahl der Bytes (length) kann mittels der Operation sizeof() ermittelt werden.</a:t>
            </a:r>
            <a:endParaRPr sz="3200" b="1" i="0" u="none" strike="noStrike" cap="none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921" name="Google Shape;1921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375304" y="4112943"/>
            <a:ext cx="1885945" cy="2658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3310"/>
    </mc:Choice>
    <mc:Fallback>
      <p:transition spd="slow" advTm="8331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2" name="Google Shape;2782;p1"/>
          <p:cNvSpPr txBox="1">
            <a:spLocks noGrp="1"/>
          </p:cNvSpPr>
          <p:nvPr>
            <p:ph type="ctrTitle"/>
          </p:nvPr>
        </p:nvSpPr>
        <p:spPr>
          <a:xfrm>
            <a:off x="0" y="203230"/>
            <a:ext cx="3750900" cy="57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r>
              <a:rPr lang="de-DE" sz="3200"/>
              <a:t>Der Datentyp char*</a:t>
            </a:r>
            <a:endParaRPr sz="3200"/>
          </a:p>
        </p:txBody>
      </p:sp>
      <p:sp>
        <p:nvSpPr>
          <p:cNvPr id="2783" name="Google Shape;2783;p1"/>
          <p:cNvSpPr/>
          <p:nvPr/>
        </p:nvSpPr>
        <p:spPr>
          <a:xfrm>
            <a:off x="8108302" y="579840"/>
            <a:ext cx="2579400" cy="1317000"/>
          </a:xfrm>
          <a:prstGeom prst="wedgeRoundRectCallout">
            <a:avLst>
              <a:gd name="adj1" fmla="val 33604"/>
              <a:gd name="adj2" fmla="val 76925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3800" b="0" i="0" u="none" strike="noStrike" cap="none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</a:rPr>
              <a:t>Die Lösung:</a:t>
            </a:r>
            <a:endParaRPr sz="3800" b="0" i="0" u="none" strike="noStrike" cap="none">
              <a:solidFill>
                <a:srgbClr val="0000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84" name="Google Shape;2784;p1"/>
          <p:cNvSpPr txBox="1"/>
          <p:nvPr/>
        </p:nvSpPr>
        <p:spPr>
          <a:xfrm>
            <a:off x="678475" y="2918886"/>
            <a:ext cx="8495400" cy="26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int </a:t>
            </a:r>
            <a:r>
              <a:rPr lang="de-DE" sz="4700" b="1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x</a:t>
            </a:r>
            <a:r>
              <a:rPr lang="de-DE"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=123456;</a:t>
            </a:r>
            <a:endParaRPr sz="3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i2c.write(</a:t>
            </a:r>
            <a:r>
              <a:rPr lang="de-DE" sz="3200" b="0" i="1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device, </a:t>
            </a:r>
            <a:r>
              <a:rPr lang="de-DE" sz="4800" b="1" i="1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(char*)&amp;x</a:t>
            </a:r>
            <a:r>
              <a:rPr lang="de-DE"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,sizeof(x),false)</a:t>
            </a:r>
            <a:endParaRPr sz="3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3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785" name="Google Shape;2785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9173865" y="2825053"/>
            <a:ext cx="1924685" cy="282194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6703"/>
    </mc:Choice>
    <mc:Fallback>
      <p:transition spd="slow" advTm="3670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" name="Google Shape;2458;p2"/>
          <p:cNvSpPr txBox="1">
            <a:spLocks noGrp="1"/>
          </p:cNvSpPr>
          <p:nvPr>
            <p:ph type="ctrTitle"/>
          </p:nvPr>
        </p:nvSpPr>
        <p:spPr>
          <a:xfrm>
            <a:off x="0" y="203230"/>
            <a:ext cx="3750900" cy="57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r>
              <a:rPr lang="de-DE" sz="3200"/>
              <a:t>Der Datentyp char*</a:t>
            </a:r>
            <a:endParaRPr sz="3200"/>
          </a:p>
        </p:txBody>
      </p:sp>
      <p:sp>
        <p:nvSpPr>
          <p:cNvPr id="2459" name="Google Shape;2459;p2"/>
          <p:cNvSpPr/>
          <p:nvPr/>
        </p:nvSpPr>
        <p:spPr>
          <a:xfrm>
            <a:off x="6340644" y="203225"/>
            <a:ext cx="5570400" cy="21687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60" name="Google Shape;2460;p2"/>
          <p:cNvSpPr/>
          <p:nvPr/>
        </p:nvSpPr>
        <p:spPr>
          <a:xfrm>
            <a:off x="9761469" y="3254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123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61" name="Google Shape;2461;p2"/>
          <p:cNvSpPr/>
          <p:nvPr/>
        </p:nvSpPr>
        <p:spPr>
          <a:xfrm>
            <a:off x="9761469" y="7685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62" name="Google Shape;2462;p2"/>
          <p:cNvSpPr/>
          <p:nvPr/>
        </p:nvSpPr>
        <p:spPr>
          <a:xfrm>
            <a:off x="9761469" y="12116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63" name="Google Shape;2463;p2"/>
          <p:cNvSpPr/>
          <p:nvPr/>
        </p:nvSpPr>
        <p:spPr>
          <a:xfrm>
            <a:off x="9761469" y="16547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64" name="Google Shape;2464;p2"/>
          <p:cNvSpPr/>
          <p:nvPr/>
        </p:nvSpPr>
        <p:spPr>
          <a:xfrm>
            <a:off x="7611852" y="3254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0x20000000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65" name="Google Shape;2465;p2"/>
          <p:cNvSpPr/>
          <p:nvPr/>
        </p:nvSpPr>
        <p:spPr>
          <a:xfrm>
            <a:off x="7611852" y="7685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0x20000001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66" name="Google Shape;2466;p2"/>
          <p:cNvSpPr/>
          <p:nvPr/>
        </p:nvSpPr>
        <p:spPr>
          <a:xfrm>
            <a:off x="7611852" y="12116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0x20000002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67" name="Google Shape;2467;p2"/>
          <p:cNvSpPr/>
          <p:nvPr/>
        </p:nvSpPr>
        <p:spPr>
          <a:xfrm>
            <a:off x="7611852" y="16547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0x20000003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68" name="Google Shape;2468;p2"/>
          <p:cNvSpPr/>
          <p:nvPr/>
        </p:nvSpPr>
        <p:spPr>
          <a:xfrm>
            <a:off x="6157158" y="259300"/>
            <a:ext cx="1514100" cy="57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3200" b="1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xc, x: </a:t>
            </a:r>
            <a:endParaRPr sz="3200" b="1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69" name="Google Shape;2469;p2"/>
          <p:cNvSpPr txBox="1"/>
          <p:nvPr/>
        </p:nvSpPr>
        <p:spPr>
          <a:xfrm>
            <a:off x="6376825" y="2371925"/>
            <a:ext cx="5570400" cy="439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de-DE" sz="4800" b="1" i="0" u="none" strike="noStrike" cap="none">
                <a:solidFill>
                  <a:srgbClr val="FF00FF"/>
                </a:solidFill>
                <a:latin typeface="Calibri"/>
                <a:ea typeface="Calibri"/>
                <a:cs typeface="Calibri"/>
                <a:sym typeface="Calibri"/>
              </a:rPr>
              <a:t>float x=123.23e-6;</a:t>
            </a:r>
            <a:endParaRPr sz="4800" b="1" i="0" u="none" strike="noStrike" cap="none">
              <a:solidFill>
                <a:srgbClr val="FF00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de-DE" sz="3200" b="1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char* xc=(char *)&amp;x;</a:t>
            </a:r>
            <a:endParaRPr sz="3200" b="1" i="0" u="none" strike="noStrike" cap="none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1" i="0" u="none" strike="noStrike" cap="none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de-DE" sz="3200" b="1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i2c.write(deviceadr,</a:t>
            </a:r>
            <a:endParaRPr sz="3200" b="1" i="0" u="none" strike="noStrike" cap="none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de-DE" sz="3200" b="1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               </a:t>
            </a:r>
            <a:r>
              <a:rPr lang="de-DE" sz="4800" b="1" i="0" u="none" strike="noStrike" cap="none">
                <a:solidFill>
                  <a:srgbClr val="38761D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4800" b="1">
                <a:solidFill>
                  <a:srgbClr val="38761D"/>
                </a:solidFill>
                <a:latin typeface="Calibri"/>
                <a:ea typeface="Calibri"/>
                <a:cs typeface="Calibri"/>
                <a:sym typeface="Calibri"/>
              </a:rPr>
              <a:t>(char*)&amp;</a:t>
            </a:r>
            <a:r>
              <a:rPr lang="de-DE" sz="4800" b="1" i="0" u="none" strike="noStrike" cap="none">
                <a:solidFill>
                  <a:srgbClr val="38761D"/>
                </a:solidFill>
                <a:latin typeface="Calibri"/>
                <a:ea typeface="Calibri"/>
                <a:cs typeface="Calibri"/>
                <a:sym typeface="Calibri"/>
              </a:rPr>
              <a:t>x,</a:t>
            </a:r>
            <a:endParaRPr sz="4800" b="1" i="0" u="none" strike="noStrike" cap="none">
              <a:solidFill>
                <a:srgbClr val="38761D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de-DE" sz="3200" b="1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                </a:t>
            </a:r>
            <a:r>
              <a:rPr lang="de-DE" sz="4800" b="1" i="0" u="none" strike="noStrike" cap="none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</a:rPr>
              <a:t>sizeof(x),</a:t>
            </a:r>
            <a:endParaRPr sz="4800" b="1" i="0" u="none" strike="noStrike" cap="none">
              <a:solidFill>
                <a:srgbClr val="0000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de-DE" sz="3200" b="1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                false);</a:t>
            </a:r>
            <a:endParaRPr sz="3200" b="1" i="0" u="none" strike="noStrike" cap="none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70" name="Google Shape;2470;p2"/>
          <p:cNvSpPr/>
          <p:nvPr/>
        </p:nvSpPr>
        <p:spPr>
          <a:xfrm>
            <a:off x="0" y="853125"/>
            <a:ext cx="6375300" cy="3161700"/>
          </a:xfrm>
          <a:prstGeom prst="verticalScroll">
            <a:avLst>
              <a:gd name="adj" fmla="val 9316"/>
            </a:avLst>
          </a:prstGeom>
          <a:solidFill>
            <a:srgbClr val="FCE5CD"/>
          </a:solidFill>
          <a:ln w="9525" cap="flat" cmpd="sng">
            <a:solidFill>
              <a:srgbClr val="783F0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de-DE" sz="32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int </a:t>
            </a:r>
            <a:r>
              <a:rPr lang="de-DE" sz="3200" b="1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write</a:t>
            </a:r>
            <a:r>
              <a:rPr lang="de-DE" sz="32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	(	int 	address,</a:t>
            </a:r>
            <a:r>
              <a:rPr lang="de-DE" sz="4200" b="1" i="0" u="none" strike="noStrike" cap="none">
                <a:solidFill>
                  <a:srgbClr val="38761D"/>
                </a:solidFill>
                <a:latin typeface="Arial"/>
                <a:ea typeface="Arial"/>
                <a:cs typeface="Arial"/>
                <a:sym typeface="Arial"/>
              </a:rPr>
              <a:t>char * 	data,</a:t>
            </a:r>
            <a:endParaRPr sz="4200" b="1" i="0" u="none" strike="noStrike" cap="none">
              <a:solidFill>
                <a:srgbClr val="38761D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de-DE" sz="3800" b="1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int 	length</a:t>
            </a:r>
            <a:r>
              <a:rPr lang="de-DE" sz="32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,</a:t>
            </a:r>
            <a:endParaRPr sz="32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de-DE" sz="32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bool 	repeated = false </a:t>
            </a:r>
            <a:endParaRPr sz="32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de-DE" sz="32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)		</a:t>
            </a:r>
            <a:endParaRPr sz="32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71" name="Google Shape;2471;p2"/>
          <p:cNvSpPr/>
          <p:nvPr/>
        </p:nvSpPr>
        <p:spPr>
          <a:xfrm>
            <a:off x="1305325" y="4935059"/>
            <a:ext cx="5071500" cy="1486800"/>
          </a:xfrm>
          <a:prstGeom prst="wedgeRoundRectCallout">
            <a:avLst>
              <a:gd name="adj1" fmla="val 28930"/>
              <a:gd name="adj2" fmla="val -86971"/>
              <a:gd name="adj3" fmla="val 0"/>
            </a:avLst>
          </a:prstGeom>
          <a:solidFill>
            <a:srgbClr val="FF00FF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3200" b="1" dirty="0" err="1">
                <a:solidFill>
                  <a:srgbClr val="FFFF00"/>
                </a:solidFill>
                <a:latin typeface="Calibri"/>
                <a:ea typeface="Calibri"/>
                <a:cs typeface="Calibri"/>
                <a:sym typeface="Calibri"/>
              </a:rPr>
              <a:t>f</a:t>
            </a:r>
            <a:r>
              <a:rPr lang="de-DE" sz="3200" b="1" i="0" u="none" strike="noStrike" cap="none" dirty="0" err="1" smtClean="0">
                <a:solidFill>
                  <a:srgbClr val="FFFF00"/>
                </a:solidFill>
                <a:latin typeface="Calibri"/>
                <a:ea typeface="Calibri"/>
                <a:cs typeface="Calibri"/>
                <a:sym typeface="Calibri"/>
              </a:rPr>
              <a:t>loat</a:t>
            </a:r>
            <a:r>
              <a:rPr lang="de-DE" sz="3200" b="1" i="0" u="none" strike="noStrike" cap="none" dirty="0" smtClean="0">
                <a:solidFill>
                  <a:srgbClr val="FFFF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3200" b="1" i="0" u="none" strike="noStrike" cap="none" dirty="0">
                <a:solidFill>
                  <a:srgbClr val="FFFF00"/>
                </a:solidFill>
                <a:latin typeface="Calibri"/>
                <a:ea typeface="Calibri"/>
                <a:cs typeface="Calibri"/>
                <a:sym typeface="Calibri"/>
              </a:rPr>
              <a:t>ändert nichts!!!</a:t>
            </a:r>
            <a:endParaRPr sz="3200" b="1" i="0" u="none" strike="noStrike" cap="none" dirty="0">
              <a:solidFill>
                <a:srgbClr val="FFFF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3200" b="1" i="0" u="none" strike="noStrike" cap="none" dirty="0">
                <a:solidFill>
                  <a:srgbClr val="FFFF00"/>
                </a:solidFill>
                <a:latin typeface="Calibri"/>
                <a:ea typeface="Calibri"/>
                <a:cs typeface="Calibri"/>
                <a:sym typeface="Calibri"/>
              </a:rPr>
              <a:t>Der Ausgangsdatentyp ist egal</a:t>
            </a:r>
            <a:endParaRPr sz="3200" b="1" i="0" u="none" strike="noStrike" cap="none" dirty="0">
              <a:solidFill>
                <a:srgbClr val="FFFF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72" name="Google Shape;2472;p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490879" y="1761168"/>
            <a:ext cx="1885945" cy="2658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3990"/>
    </mc:Choice>
    <mc:Fallback>
      <p:transition spd="slow" advTm="4399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4" name="Google Shape;2474;p3"/>
          <p:cNvSpPr txBox="1">
            <a:spLocks noGrp="1"/>
          </p:cNvSpPr>
          <p:nvPr>
            <p:ph type="ctrTitle"/>
          </p:nvPr>
        </p:nvSpPr>
        <p:spPr>
          <a:xfrm>
            <a:off x="0" y="203230"/>
            <a:ext cx="3750900" cy="57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r>
              <a:rPr lang="de-DE" sz="3200"/>
              <a:t>Der Datentyp char*</a:t>
            </a:r>
            <a:endParaRPr sz="3200"/>
          </a:p>
        </p:txBody>
      </p:sp>
      <p:sp>
        <p:nvSpPr>
          <p:cNvPr id="2475" name="Google Shape;2475;p3"/>
          <p:cNvSpPr/>
          <p:nvPr/>
        </p:nvSpPr>
        <p:spPr>
          <a:xfrm>
            <a:off x="6340644" y="203225"/>
            <a:ext cx="5570400" cy="21687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76" name="Google Shape;2476;p3"/>
          <p:cNvSpPr/>
          <p:nvPr/>
        </p:nvSpPr>
        <p:spPr>
          <a:xfrm>
            <a:off x="9761469" y="3254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123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77" name="Google Shape;2477;p3"/>
          <p:cNvSpPr/>
          <p:nvPr/>
        </p:nvSpPr>
        <p:spPr>
          <a:xfrm>
            <a:off x="9761469" y="7685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78" name="Google Shape;2478;p3"/>
          <p:cNvSpPr/>
          <p:nvPr/>
        </p:nvSpPr>
        <p:spPr>
          <a:xfrm>
            <a:off x="9761469" y="12116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79" name="Google Shape;2479;p3"/>
          <p:cNvSpPr/>
          <p:nvPr/>
        </p:nvSpPr>
        <p:spPr>
          <a:xfrm>
            <a:off x="9761469" y="16547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80" name="Google Shape;2480;p3"/>
          <p:cNvSpPr/>
          <p:nvPr/>
        </p:nvSpPr>
        <p:spPr>
          <a:xfrm>
            <a:off x="7611852" y="3254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0x20000000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81" name="Google Shape;2481;p3"/>
          <p:cNvSpPr/>
          <p:nvPr/>
        </p:nvSpPr>
        <p:spPr>
          <a:xfrm>
            <a:off x="7611852" y="7685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0x20000001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82" name="Google Shape;2482;p3"/>
          <p:cNvSpPr/>
          <p:nvPr/>
        </p:nvSpPr>
        <p:spPr>
          <a:xfrm>
            <a:off x="7611852" y="12116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0x20000002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83" name="Google Shape;2483;p3"/>
          <p:cNvSpPr/>
          <p:nvPr/>
        </p:nvSpPr>
        <p:spPr>
          <a:xfrm>
            <a:off x="7611852" y="16547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0x20000003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84" name="Google Shape;2484;p3"/>
          <p:cNvSpPr/>
          <p:nvPr/>
        </p:nvSpPr>
        <p:spPr>
          <a:xfrm>
            <a:off x="6157158" y="259300"/>
            <a:ext cx="1514100" cy="57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3200" b="1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xc, x: </a:t>
            </a:r>
            <a:endParaRPr sz="3200" b="1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85" name="Google Shape;2485;p3"/>
          <p:cNvSpPr txBox="1"/>
          <p:nvPr/>
        </p:nvSpPr>
        <p:spPr>
          <a:xfrm>
            <a:off x="6376825" y="2371925"/>
            <a:ext cx="5570400" cy="439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de-DE" sz="4800" b="1" i="0" u="none" strike="noStrike" cap="none">
                <a:solidFill>
                  <a:srgbClr val="FF00FF"/>
                </a:solidFill>
                <a:latin typeface="Calibri"/>
                <a:ea typeface="Calibri"/>
                <a:cs typeface="Calibri"/>
                <a:sym typeface="Calibri"/>
              </a:rPr>
              <a:t>float x=123.23e-6;</a:t>
            </a:r>
            <a:endParaRPr sz="4800" b="1" i="0" u="none" strike="noStrike" cap="none">
              <a:solidFill>
                <a:srgbClr val="FF00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de-DE" sz="3200" b="1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char* xc=(char *)&amp;x;</a:t>
            </a:r>
            <a:endParaRPr sz="3200" b="1" i="0" u="none" strike="noStrike" cap="none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1" i="0" u="none" strike="noStrike" cap="none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de-DE" sz="3200" b="1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i2c.</a:t>
            </a:r>
            <a:r>
              <a:rPr lang="de-DE" sz="4000" b="1" i="0" u="none" strike="noStrike" cap="none">
                <a:solidFill>
                  <a:srgbClr val="7F6000"/>
                </a:solidFill>
                <a:latin typeface="Calibri"/>
                <a:ea typeface="Calibri"/>
                <a:cs typeface="Calibri"/>
                <a:sym typeface="Calibri"/>
              </a:rPr>
              <a:t>read</a:t>
            </a:r>
            <a:r>
              <a:rPr lang="de-DE" sz="3200" b="1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(deviceadr,</a:t>
            </a:r>
            <a:endParaRPr sz="3200" b="1" i="0" u="none" strike="noStrike" cap="none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de-DE" sz="3200" b="1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          </a:t>
            </a:r>
            <a:r>
              <a:rPr lang="de-DE" sz="4800" b="1">
                <a:solidFill>
                  <a:srgbClr val="38761D"/>
                </a:solidFill>
                <a:latin typeface="Calibri"/>
                <a:ea typeface="Calibri"/>
                <a:cs typeface="Calibri"/>
                <a:sym typeface="Calibri"/>
              </a:rPr>
              <a:t>    (char*)&amp;x</a:t>
            </a:r>
            <a:r>
              <a:rPr lang="de-DE" sz="4800" b="1" i="0" u="none" strike="noStrike" cap="none">
                <a:solidFill>
                  <a:srgbClr val="38761D"/>
                </a:solidFill>
                <a:latin typeface="Calibri"/>
                <a:ea typeface="Calibri"/>
                <a:cs typeface="Calibri"/>
                <a:sym typeface="Calibri"/>
              </a:rPr>
              <a:t>,</a:t>
            </a:r>
            <a:endParaRPr sz="4800" b="1" i="0" u="none" strike="noStrike" cap="none">
              <a:solidFill>
                <a:srgbClr val="38761D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de-DE" sz="3200" b="1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                </a:t>
            </a:r>
            <a:r>
              <a:rPr lang="de-DE" sz="4800" b="1" i="0" u="none" strike="noStrike" cap="none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</a:rPr>
              <a:t>sizeof(x),</a:t>
            </a:r>
            <a:endParaRPr sz="4800" b="1" i="0" u="none" strike="noStrike" cap="none">
              <a:solidFill>
                <a:srgbClr val="0000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de-DE" sz="3200" b="1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                false);</a:t>
            </a:r>
            <a:endParaRPr sz="3200" b="1" i="0" u="none" strike="noStrike" cap="none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86" name="Google Shape;2486;p3"/>
          <p:cNvSpPr/>
          <p:nvPr/>
        </p:nvSpPr>
        <p:spPr>
          <a:xfrm>
            <a:off x="0" y="853125"/>
            <a:ext cx="6375300" cy="3161700"/>
          </a:xfrm>
          <a:prstGeom prst="verticalScroll">
            <a:avLst>
              <a:gd name="adj" fmla="val 9316"/>
            </a:avLst>
          </a:prstGeom>
          <a:solidFill>
            <a:srgbClr val="FCE5CD"/>
          </a:solidFill>
          <a:ln w="9525" cap="flat" cmpd="sng">
            <a:solidFill>
              <a:srgbClr val="783F0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de-DE" sz="32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int </a:t>
            </a:r>
            <a:r>
              <a:rPr lang="de-DE" sz="4100" b="1" i="0" u="none" strike="noStrike" cap="none">
                <a:solidFill>
                  <a:srgbClr val="7F6000"/>
                </a:solidFill>
                <a:latin typeface="Arial"/>
                <a:ea typeface="Arial"/>
                <a:cs typeface="Arial"/>
                <a:sym typeface="Arial"/>
              </a:rPr>
              <a:t>read</a:t>
            </a:r>
            <a:r>
              <a:rPr lang="de-DE" sz="32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	(	int 	address,</a:t>
            </a:r>
            <a:r>
              <a:rPr lang="de-DE" sz="4200" b="1" i="0" u="none" strike="noStrike" cap="none">
                <a:solidFill>
                  <a:srgbClr val="38761D"/>
                </a:solidFill>
                <a:latin typeface="Arial"/>
                <a:ea typeface="Arial"/>
                <a:cs typeface="Arial"/>
                <a:sym typeface="Arial"/>
              </a:rPr>
              <a:t>char * 	data,</a:t>
            </a:r>
            <a:endParaRPr sz="4200" b="1" i="0" u="none" strike="noStrike" cap="none">
              <a:solidFill>
                <a:srgbClr val="38761D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de-DE" sz="3800" b="1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int 	length</a:t>
            </a:r>
            <a:r>
              <a:rPr lang="de-DE" sz="32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,</a:t>
            </a:r>
            <a:endParaRPr sz="32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de-DE" sz="32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bool 	repeated = false </a:t>
            </a:r>
            <a:endParaRPr sz="32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de-DE" sz="32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)		</a:t>
            </a:r>
            <a:endParaRPr sz="32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87" name="Google Shape;2487;p3"/>
          <p:cNvSpPr/>
          <p:nvPr/>
        </p:nvSpPr>
        <p:spPr>
          <a:xfrm>
            <a:off x="0" y="4607675"/>
            <a:ext cx="4033500" cy="1932900"/>
          </a:xfrm>
          <a:prstGeom prst="wedgeRoundRectCallout">
            <a:avLst>
              <a:gd name="adj1" fmla="val 56379"/>
              <a:gd name="adj2" fmla="val -28826"/>
              <a:gd name="adj3" fmla="val 0"/>
            </a:avLst>
          </a:prstGeom>
          <a:solidFill>
            <a:srgbClr val="7F60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3200" b="1" i="0" u="none" strike="noStrike" cap="none">
                <a:solidFill>
                  <a:srgbClr val="FFFF00"/>
                </a:solidFill>
                <a:latin typeface="Calibri"/>
                <a:ea typeface="Calibri"/>
                <a:cs typeface="Calibri"/>
                <a:sym typeface="Calibri"/>
              </a:rPr>
              <a:t>Beim read-Befehl geht es genauso</a:t>
            </a:r>
            <a:endParaRPr sz="3200" b="1" i="0" u="none" strike="noStrike" cap="none">
              <a:solidFill>
                <a:srgbClr val="FFFF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88" name="Google Shape;2488;p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454704" y="3649124"/>
            <a:ext cx="1885945" cy="2658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9046"/>
    </mc:Choice>
    <mc:Fallback>
      <p:transition spd="slow" advTm="5904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1" name="Google Shape;2301;p3"/>
          <p:cNvSpPr txBox="1">
            <a:spLocks noGrp="1"/>
          </p:cNvSpPr>
          <p:nvPr>
            <p:ph type="ctrTitle"/>
          </p:nvPr>
        </p:nvSpPr>
        <p:spPr>
          <a:xfrm>
            <a:off x="0" y="203230"/>
            <a:ext cx="3750900" cy="57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r>
              <a:rPr lang="de-DE" sz="3200"/>
              <a:t>Der Datentyp char*</a:t>
            </a:r>
            <a:endParaRPr sz="3200"/>
          </a:p>
        </p:txBody>
      </p:sp>
      <p:sp>
        <p:nvSpPr>
          <p:cNvPr id="2302" name="Google Shape;2302;p3"/>
          <p:cNvSpPr txBox="1"/>
          <p:nvPr/>
        </p:nvSpPr>
        <p:spPr>
          <a:xfrm>
            <a:off x="204500" y="918000"/>
            <a:ext cx="5053800" cy="300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Zwei Arrays: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char t[5]=”Hallo”;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char w[4]={1,0b10101100,0x34,17};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3200" b="1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char* z;</a:t>
            </a:r>
            <a:endParaRPr sz="3200" b="1" i="0" u="none" strike="noStrike" cap="none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3200" b="1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z=w;</a:t>
            </a:r>
            <a:endParaRPr sz="3200" b="1" i="0" u="none" strike="noStrike" cap="none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3600" b="1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z[2]=123;</a:t>
            </a:r>
            <a:endParaRPr sz="3600" b="1" i="0" u="none" strike="noStrike" cap="none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03" name="Google Shape;2303;p3"/>
          <p:cNvSpPr/>
          <p:nvPr/>
        </p:nvSpPr>
        <p:spPr>
          <a:xfrm>
            <a:off x="5533275" y="481225"/>
            <a:ext cx="5598000" cy="61956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304" name="Google Shape;2304;p3"/>
          <p:cNvCxnSpPr/>
          <p:nvPr/>
        </p:nvCxnSpPr>
        <p:spPr>
          <a:xfrm>
            <a:off x="8984458" y="507300"/>
            <a:ext cx="0" cy="6186000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2305" name="Google Shape;2305;p3"/>
          <p:cNvCxnSpPr/>
          <p:nvPr/>
        </p:nvCxnSpPr>
        <p:spPr>
          <a:xfrm flipH="1">
            <a:off x="11124175" y="481225"/>
            <a:ext cx="7200" cy="6174900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306" name="Google Shape;2306;p3"/>
          <p:cNvSpPr/>
          <p:nvPr/>
        </p:nvSpPr>
        <p:spPr>
          <a:xfrm>
            <a:off x="8981875" y="6034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‘</a:t>
            </a: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</a:t>
            </a: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’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07" name="Google Shape;2307;p3"/>
          <p:cNvSpPr/>
          <p:nvPr/>
        </p:nvSpPr>
        <p:spPr>
          <a:xfrm>
            <a:off x="8981875" y="10465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‘</a:t>
            </a: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</a:t>
            </a: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’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08" name="Google Shape;2308;p3"/>
          <p:cNvSpPr/>
          <p:nvPr/>
        </p:nvSpPr>
        <p:spPr>
          <a:xfrm>
            <a:off x="8981875" y="14896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‘</a:t>
            </a: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</a:t>
            </a: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’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09" name="Google Shape;2309;p3"/>
          <p:cNvSpPr/>
          <p:nvPr/>
        </p:nvSpPr>
        <p:spPr>
          <a:xfrm>
            <a:off x="8981875" y="19327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‘</a:t>
            </a: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</a:t>
            </a: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’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10" name="Google Shape;2310;p3"/>
          <p:cNvSpPr/>
          <p:nvPr/>
        </p:nvSpPr>
        <p:spPr>
          <a:xfrm>
            <a:off x="8981875" y="23758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‘</a:t>
            </a: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</a:t>
            </a: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’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11" name="Google Shape;2311;p3"/>
          <p:cNvSpPr/>
          <p:nvPr/>
        </p:nvSpPr>
        <p:spPr>
          <a:xfrm>
            <a:off x="8981875" y="28189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12" name="Google Shape;2312;p3"/>
          <p:cNvSpPr/>
          <p:nvPr/>
        </p:nvSpPr>
        <p:spPr>
          <a:xfrm>
            <a:off x="8981875" y="32620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0b10101100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13" name="Google Shape;2313;p3"/>
          <p:cNvSpPr/>
          <p:nvPr/>
        </p:nvSpPr>
        <p:spPr>
          <a:xfrm>
            <a:off x="8981875" y="37051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3200" b="1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123</a:t>
            </a:r>
            <a:endParaRPr sz="3200" b="1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14" name="Google Shape;2314;p3"/>
          <p:cNvSpPr/>
          <p:nvPr/>
        </p:nvSpPr>
        <p:spPr>
          <a:xfrm>
            <a:off x="8981872" y="41482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17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15" name="Google Shape;2315;p3"/>
          <p:cNvSpPr/>
          <p:nvPr/>
        </p:nvSpPr>
        <p:spPr>
          <a:xfrm>
            <a:off x="8981875" y="45913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0x05</a:t>
            </a:r>
            <a:endParaRPr sz="2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16" name="Google Shape;2316;p3"/>
          <p:cNvSpPr/>
          <p:nvPr/>
        </p:nvSpPr>
        <p:spPr>
          <a:xfrm>
            <a:off x="8981875" y="50344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0x00</a:t>
            </a:r>
            <a:endParaRPr sz="2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17" name="Google Shape;2317;p3"/>
          <p:cNvSpPr/>
          <p:nvPr/>
        </p:nvSpPr>
        <p:spPr>
          <a:xfrm>
            <a:off x="8981867" y="5477544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0x00</a:t>
            </a:r>
            <a:endParaRPr sz="2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18" name="Google Shape;2318;p3"/>
          <p:cNvSpPr/>
          <p:nvPr/>
        </p:nvSpPr>
        <p:spPr>
          <a:xfrm>
            <a:off x="8981875" y="59206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0x20</a:t>
            </a:r>
            <a:endParaRPr sz="2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19" name="Google Shape;2319;p3"/>
          <p:cNvSpPr/>
          <p:nvPr/>
        </p:nvSpPr>
        <p:spPr>
          <a:xfrm>
            <a:off x="6832258" y="6034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0x20000000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20" name="Google Shape;2320;p3"/>
          <p:cNvSpPr/>
          <p:nvPr/>
        </p:nvSpPr>
        <p:spPr>
          <a:xfrm>
            <a:off x="6832258" y="10465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0x20000001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21" name="Google Shape;2321;p3"/>
          <p:cNvSpPr/>
          <p:nvPr/>
        </p:nvSpPr>
        <p:spPr>
          <a:xfrm>
            <a:off x="6832258" y="14896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0x20000002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22" name="Google Shape;2322;p3"/>
          <p:cNvSpPr/>
          <p:nvPr/>
        </p:nvSpPr>
        <p:spPr>
          <a:xfrm>
            <a:off x="6832258" y="19327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0x20000003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23" name="Google Shape;2323;p3"/>
          <p:cNvSpPr/>
          <p:nvPr/>
        </p:nvSpPr>
        <p:spPr>
          <a:xfrm>
            <a:off x="6832258" y="23758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0x20000004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24" name="Google Shape;2324;p3"/>
          <p:cNvSpPr/>
          <p:nvPr/>
        </p:nvSpPr>
        <p:spPr>
          <a:xfrm>
            <a:off x="6832258" y="28189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0x20000005</a:t>
            </a:r>
            <a:endParaRPr sz="2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25" name="Google Shape;2325;p3"/>
          <p:cNvSpPr/>
          <p:nvPr/>
        </p:nvSpPr>
        <p:spPr>
          <a:xfrm>
            <a:off x="6832258" y="32620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0x20000006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26" name="Google Shape;2326;p3"/>
          <p:cNvSpPr/>
          <p:nvPr/>
        </p:nvSpPr>
        <p:spPr>
          <a:xfrm>
            <a:off x="6832258" y="37051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0x</a:t>
            </a: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20000007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27" name="Google Shape;2327;p3"/>
          <p:cNvSpPr/>
          <p:nvPr/>
        </p:nvSpPr>
        <p:spPr>
          <a:xfrm>
            <a:off x="6832254" y="41482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0x20000008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28" name="Google Shape;2328;p3"/>
          <p:cNvSpPr/>
          <p:nvPr/>
        </p:nvSpPr>
        <p:spPr>
          <a:xfrm>
            <a:off x="6832258" y="45913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0x20000009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29" name="Google Shape;2329;p3"/>
          <p:cNvSpPr/>
          <p:nvPr/>
        </p:nvSpPr>
        <p:spPr>
          <a:xfrm>
            <a:off x="6832258" y="50344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0x0000000A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30" name="Google Shape;2330;p3"/>
          <p:cNvSpPr/>
          <p:nvPr/>
        </p:nvSpPr>
        <p:spPr>
          <a:xfrm>
            <a:off x="6832249" y="5477544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0x2000000B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31" name="Google Shape;2331;p3"/>
          <p:cNvSpPr/>
          <p:nvPr/>
        </p:nvSpPr>
        <p:spPr>
          <a:xfrm>
            <a:off x="6832258" y="59206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0x2000000C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32" name="Google Shape;2332;p3"/>
          <p:cNvSpPr/>
          <p:nvPr/>
        </p:nvSpPr>
        <p:spPr>
          <a:xfrm>
            <a:off x="5533128" y="603450"/>
            <a:ext cx="12990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t: 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33" name="Google Shape;2333;p3"/>
          <p:cNvSpPr/>
          <p:nvPr/>
        </p:nvSpPr>
        <p:spPr>
          <a:xfrm>
            <a:off x="5618868" y="2818950"/>
            <a:ext cx="12990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3200" b="1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w: </a:t>
            </a:r>
            <a:endParaRPr sz="3200" b="1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34" name="Google Shape;2334;p3"/>
          <p:cNvSpPr/>
          <p:nvPr/>
        </p:nvSpPr>
        <p:spPr>
          <a:xfrm>
            <a:off x="5533125" y="4591350"/>
            <a:ext cx="12990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3200" b="1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z: </a:t>
            </a:r>
            <a:endParaRPr sz="3200" b="1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35" name="Google Shape;2335;p3"/>
          <p:cNvSpPr/>
          <p:nvPr/>
        </p:nvSpPr>
        <p:spPr>
          <a:xfrm>
            <a:off x="11124175" y="2643150"/>
            <a:ext cx="1055100" cy="794700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00FFFF"/>
          </a:solidFill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de-DE" sz="32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z</a:t>
            </a:r>
            <a:endParaRPr sz="32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36" name="Google Shape;2336;p3"/>
          <p:cNvSpPr/>
          <p:nvPr/>
        </p:nvSpPr>
        <p:spPr>
          <a:xfrm>
            <a:off x="1885950" y="778625"/>
            <a:ext cx="10293300" cy="5877300"/>
          </a:xfrm>
          <a:prstGeom prst="wedgeRoundRectCallout">
            <a:avLst>
              <a:gd name="adj1" fmla="val -51554"/>
              <a:gd name="adj2" fmla="val 28758"/>
              <a:gd name="adj3" fmla="val 0"/>
            </a:avLst>
          </a:prstGeom>
          <a:solidFill>
            <a:srgbClr val="F9CB9C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3200" b="1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Erkenntnisse:</a:t>
            </a:r>
            <a:endParaRPr sz="3200" b="1" i="0" u="none" strike="noStrike" cap="none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431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200"/>
              <a:buFont typeface="Calibri"/>
              <a:buChar char="●"/>
            </a:pPr>
            <a:r>
              <a:rPr lang="de-DE" sz="3200" b="1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char speichert eine 8-Bitvariable oder ein Zeichen</a:t>
            </a:r>
            <a:endParaRPr sz="3200" b="1" i="0" u="none" strike="noStrike" cap="none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431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200"/>
              <a:buFont typeface="Calibri"/>
              <a:buChar char="●"/>
            </a:pPr>
            <a:r>
              <a:rPr lang="de-DE" sz="3200" b="1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char* bezeichnet die Adresse im Speicher einer char-Variablen</a:t>
            </a:r>
            <a:endParaRPr sz="3200" b="1" i="0" u="none" strike="noStrike" cap="none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431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200"/>
              <a:buFont typeface="Calibri"/>
              <a:buChar char="●"/>
            </a:pPr>
            <a:r>
              <a:rPr lang="de-DE" sz="3200" b="1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Das kann auch die Speicheradresse eines Arrays sein</a:t>
            </a:r>
            <a:endParaRPr sz="3200" b="1" i="0" u="none" strike="noStrike" cap="none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337" name="Google Shape;2337;p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" y="3926697"/>
            <a:ext cx="1885945" cy="2658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635"/>
    </mc:Choice>
    <mc:Fallback>
      <p:transition spd="slow" advTm="2063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9" name="Google Shape;2339;p4"/>
          <p:cNvSpPr txBox="1">
            <a:spLocks noGrp="1"/>
          </p:cNvSpPr>
          <p:nvPr>
            <p:ph type="ctrTitle"/>
          </p:nvPr>
        </p:nvSpPr>
        <p:spPr>
          <a:xfrm>
            <a:off x="0" y="203230"/>
            <a:ext cx="3750900" cy="57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r>
              <a:rPr lang="de-DE" sz="3200"/>
              <a:t>Der Datentyp char*</a:t>
            </a:r>
            <a:endParaRPr sz="3200"/>
          </a:p>
        </p:txBody>
      </p:sp>
      <p:sp>
        <p:nvSpPr>
          <p:cNvPr id="2340" name="Google Shape;2340;p4"/>
          <p:cNvSpPr txBox="1"/>
          <p:nvPr/>
        </p:nvSpPr>
        <p:spPr>
          <a:xfrm>
            <a:off x="204500" y="918000"/>
            <a:ext cx="5053800" cy="300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Zwei Arrays: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char t[5]=”Hallo”;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char w[4]={1,0b10101100,0x34,17};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3200" b="1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char* z;</a:t>
            </a:r>
            <a:endParaRPr sz="3200" b="1" i="0" u="none" strike="noStrike" cap="none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3200" b="1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z=w;</a:t>
            </a:r>
            <a:endParaRPr sz="3200" b="1" i="0" u="none" strike="noStrike" cap="none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3600" b="1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z[2]=123;</a:t>
            </a:r>
            <a:endParaRPr sz="3600" b="1" i="0" u="none" strike="noStrike" cap="none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41" name="Google Shape;2341;p4"/>
          <p:cNvSpPr/>
          <p:nvPr/>
        </p:nvSpPr>
        <p:spPr>
          <a:xfrm>
            <a:off x="5533275" y="481225"/>
            <a:ext cx="5598000" cy="61956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342" name="Google Shape;2342;p4"/>
          <p:cNvCxnSpPr/>
          <p:nvPr/>
        </p:nvCxnSpPr>
        <p:spPr>
          <a:xfrm>
            <a:off x="8984458" y="507300"/>
            <a:ext cx="0" cy="6186000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2343" name="Google Shape;2343;p4"/>
          <p:cNvCxnSpPr/>
          <p:nvPr/>
        </p:nvCxnSpPr>
        <p:spPr>
          <a:xfrm flipH="1">
            <a:off x="11124175" y="481225"/>
            <a:ext cx="7200" cy="6174900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344" name="Google Shape;2344;p4"/>
          <p:cNvSpPr/>
          <p:nvPr/>
        </p:nvSpPr>
        <p:spPr>
          <a:xfrm>
            <a:off x="8981875" y="6034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‘</a:t>
            </a: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</a:t>
            </a: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’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45" name="Google Shape;2345;p4"/>
          <p:cNvSpPr/>
          <p:nvPr/>
        </p:nvSpPr>
        <p:spPr>
          <a:xfrm>
            <a:off x="8981875" y="10465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‘</a:t>
            </a: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</a:t>
            </a: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’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46" name="Google Shape;2346;p4"/>
          <p:cNvSpPr/>
          <p:nvPr/>
        </p:nvSpPr>
        <p:spPr>
          <a:xfrm>
            <a:off x="8981875" y="14896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‘</a:t>
            </a: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</a:t>
            </a: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’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47" name="Google Shape;2347;p4"/>
          <p:cNvSpPr/>
          <p:nvPr/>
        </p:nvSpPr>
        <p:spPr>
          <a:xfrm>
            <a:off x="8981875" y="19327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‘</a:t>
            </a: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</a:t>
            </a: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’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48" name="Google Shape;2348;p4"/>
          <p:cNvSpPr/>
          <p:nvPr/>
        </p:nvSpPr>
        <p:spPr>
          <a:xfrm>
            <a:off x="8981875" y="23758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‘</a:t>
            </a: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</a:t>
            </a: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’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49" name="Google Shape;2349;p4"/>
          <p:cNvSpPr/>
          <p:nvPr/>
        </p:nvSpPr>
        <p:spPr>
          <a:xfrm>
            <a:off x="8981875" y="28189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50" name="Google Shape;2350;p4"/>
          <p:cNvSpPr/>
          <p:nvPr/>
        </p:nvSpPr>
        <p:spPr>
          <a:xfrm>
            <a:off x="8981875" y="32620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0b10101100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51" name="Google Shape;2351;p4"/>
          <p:cNvSpPr/>
          <p:nvPr/>
        </p:nvSpPr>
        <p:spPr>
          <a:xfrm>
            <a:off x="8981875" y="37051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3200" b="1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123</a:t>
            </a:r>
            <a:endParaRPr sz="3200" b="1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52" name="Google Shape;2352;p4"/>
          <p:cNvSpPr/>
          <p:nvPr/>
        </p:nvSpPr>
        <p:spPr>
          <a:xfrm>
            <a:off x="8981872" y="41482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17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53" name="Google Shape;2353;p4"/>
          <p:cNvSpPr/>
          <p:nvPr/>
        </p:nvSpPr>
        <p:spPr>
          <a:xfrm>
            <a:off x="8981875" y="45913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0x05</a:t>
            </a:r>
            <a:endParaRPr sz="2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54" name="Google Shape;2354;p4"/>
          <p:cNvSpPr/>
          <p:nvPr/>
        </p:nvSpPr>
        <p:spPr>
          <a:xfrm>
            <a:off x="8981875" y="50344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0x00</a:t>
            </a:r>
            <a:endParaRPr sz="2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55" name="Google Shape;2355;p4"/>
          <p:cNvSpPr/>
          <p:nvPr/>
        </p:nvSpPr>
        <p:spPr>
          <a:xfrm>
            <a:off x="8981867" y="5477544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0x00</a:t>
            </a:r>
            <a:endParaRPr sz="2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56" name="Google Shape;2356;p4"/>
          <p:cNvSpPr/>
          <p:nvPr/>
        </p:nvSpPr>
        <p:spPr>
          <a:xfrm>
            <a:off x="8981875" y="59206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0x20</a:t>
            </a:r>
            <a:endParaRPr sz="2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57" name="Google Shape;2357;p4"/>
          <p:cNvSpPr/>
          <p:nvPr/>
        </p:nvSpPr>
        <p:spPr>
          <a:xfrm>
            <a:off x="6832258" y="6034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0x20000000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58" name="Google Shape;2358;p4"/>
          <p:cNvSpPr/>
          <p:nvPr/>
        </p:nvSpPr>
        <p:spPr>
          <a:xfrm>
            <a:off x="6832258" y="10465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0x20000001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59" name="Google Shape;2359;p4"/>
          <p:cNvSpPr/>
          <p:nvPr/>
        </p:nvSpPr>
        <p:spPr>
          <a:xfrm>
            <a:off x="6832258" y="14896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0x20000002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60" name="Google Shape;2360;p4"/>
          <p:cNvSpPr/>
          <p:nvPr/>
        </p:nvSpPr>
        <p:spPr>
          <a:xfrm>
            <a:off x="6832258" y="19327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0x20000003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61" name="Google Shape;2361;p4"/>
          <p:cNvSpPr/>
          <p:nvPr/>
        </p:nvSpPr>
        <p:spPr>
          <a:xfrm>
            <a:off x="6832258" y="23758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0x20000004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62" name="Google Shape;2362;p4"/>
          <p:cNvSpPr/>
          <p:nvPr/>
        </p:nvSpPr>
        <p:spPr>
          <a:xfrm>
            <a:off x="6832258" y="28189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0x20000005</a:t>
            </a:r>
            <a:endParaRPr sz="2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63" name="Google Shape;2363;p4"/>
          <p:cNvSpPr/>
          <p:nvPr/>
        </p:nvSpPr>
        <p:spPr>
          <a:xfrm>
            <a:off x="6832258" y="32620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0x20000006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64" name="Google Shape;2364;p4"/>
          <p:cNvSpPr/>
          <p:nvPr/>
        </p:nvSpPr>
        <p:spPr>
          <a:xfrm>
            <a:off x="6832258" y="37051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0x</a:t>
            </a: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20000007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65" name="Google Shape;2365;p4"/>
          <p:cNvSpPr/>
          <p:nvPr/>
        </p:nvSpPr>
        <p:spPr>
          <a:xfrm>
            <a:off x="6832254" y="41482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0x20000008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66" name="Google Shape;2366;p4"/>
          <p:cNvSpPr/>
          <p:nvPr/>
        </p:nvSpPr>
        <p:spPr>
          <a:xfrm>
            <a:off x="6832258" y="45913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0x20000009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67" name="Google Shape;2367;p4"/>
          <p:cNvSpPr/>
          <p:nvPr/>
        </p:nvSpPr>
        <p:spPr>
          <a:xfrm>
            <a:off x="6832258" y="50344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0x0000000A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68" name="Google Shape;2368;p4"/>
          <p:cNvSpPr/>
          <p:nvPr/>
        </p:nvSpPr>
        <p:spPr>
          <a:xfrm>
            <a:off x="6832249" y="5477544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0x2000000B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69" name="Google Shape;2369;p4"/>
          <p:cNvSpPr/>
          <p:nvPr/>
        </p:nvSpPr>
        <p:spPr>
          <a:xfrm>
            <a:off x="6832258" y="59206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0x2000000C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70" name="Google Shape;2370;p4"/>
          <p:cNvSpPr/>
          <p:nvPr/>
        </p:nvSpPr>
        <p:spPr>
          <a:xfrm>
            <a:off x="5533128" y="603450"/>
            <a:ext cx="12990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t: 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71" name="Google Shape;2371;p4"/>
          <p:cNvSpPr/>
          <p:nvPr/>
        </p:nvSpPr>
        <p:spPr>
          <a:xfrm>
            <a:off x="5618868" y="2818950"/>
            <a:ext cx="12990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3200" b="1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w: </a:t>
            </a:r>
            <a:endParaRPr sz="3200" b="1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72" name="Google Shape;2372;p4"/>
          <p:cNvSpPr/>
          <p:nvPr/>
        </p:nvSpPr>
        <p:spPr>
          <a:xfrm>
            <a:off x="5533125" y="4591350"/>
            <a:ext cx="12990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3200" b="1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z: </a:t>
            </a:r>
            <a:endParaRPr sz="3200" b="1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73" name="Google Shape;2373;p4"/>
          <p:cNvSpPr/>
          <p:nvPr/>
        </p:nvSpPr>
        <p:spPr>
          <a:xfrm>
            <a:off x="11124175" y="2643150"/>
            <a:ext cx="1055100" cy="794700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00FFFF"/>
          </a:solidFill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de-DE" sz="32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z</a:t>
            </a:r>
            <a:endParaRPr sz="32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74" name="Google Shape;2374;p4"/>
          <p:cNvSpPr/>
          <p:nvPr/>
        </p:nvSpPr>
        <p:spPr>
          <a:xfrm>
            <a:off x="1885950" y="778625"/>
            <a:ext cx="10293300" cy="5877300"/>
          </a:xfrm>
          <a:prstGeom prst="wedgeRoundRectCallout">
            <a:avLst>
              <a:gd name="adj1" fmla="val -51554"/>
              <a:gd name="adj2" fmla="val 28758"/>
              <a:gd name="adj3" fmla="val 0"/>
            </a:avLst>
          </a:prstGeom>
          <a:solidFill>
            <a:srgbClr val="F9CB9C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3200" b="1" i="0" u="none" strike="noStrike" cap="none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Erkenntnisse:</a:t>
            </a:r>
            <a:endParaRPr sz="3200" b="1" i="0" u="none" strike="noStrike" cap="none" dirty="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431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200"/>
              <a:buFont typeface="Calibri"/>
              <a:buChar char="●"/>
            </a:pPr>
            <a:r>
              <a:rPr lang="de-DE" sz="3200" b="1" i="0" u="none" strike="noStrike" cap="none" dirty="0" err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char</a:t>
            </a:r>
            <a:r>
              <a:rPr lang="de-DE" sz="3200" b="1" i="0" u="none" strike="noStrike" cap="none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 speichert eine 8-Bitvariable oder ein Zeichen</a:t>
            </a:r>
            <a:endParaRPr sz="3200" b="1" i="0" u="none" strike="noStrike" cap="none" dirty="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431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200"/>
              <a:buFont typeface="Calibri"/>
              <a:buChar char="●"/>
            </a:pPr>
            <a:r>
              <a:rPr lang="de-DE" sz="3200" b="1" i="0" u="none" strike="noStrike" cap="none" dirty="0" err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char</a:t>
            </a:r>
            <a:r>
              <a:rPr lang="de-DE" sz="3200" b="1" i="0" u="none" strike="noStrike" cap="none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* bezeichnet die Adresse im Speicher einer </a:t>
            </a:r>
            <a:r>
              <a:rPr lang="de-DE" sz="3200" b="1" i="0" u="none" strike="noStrike" cap="none" dirty="0" err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char</a:t>
            </a:r>
            <a:r>
              <a:rPr lang="de-DE" sz="3200" b="1" i="0" u="none" strike="noStrike" cap="none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-Variablen</a:t>
            </a:r>
            <a:endParaRPr sz="3200" b="1" i="0" u="none" strike="noStrike" cap="none" dirty="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431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200"/>
              <a:buFont typeface="Calibri"/>
              <a:buChar char="●"/>
            </a:pPr>
            <a:r>
              <a:rPr lang="de-DE" sz="3200" b="1" i="0" u="none" strike="noStrike" cap="none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Das kann auch die Speicheradresse eines Arrays sein</a:t>
            </a:r>
            <a:endParaRPr sz="3200" b="1" i="0" u="none" strike="noStrike" cap="none" dirty="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431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200"/>
              <a:buFont typeface="Calibri"/>
              <a:buChar char="●"/>
            </a:pPr>
            <a:r>
              <a:rPr lang="de-DE" sz="3200" b="1" i="0" u="none" strike="noStrike" cap="none" dirty="0" err="1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char</a:t>
            </a:r>
            <a:r>
              <a:rPr lang="de-DE" sz="3200" b="1" i="0" u="none" strike="noStrike" cap="none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* als Formalparameter: </a:t>
            </a:r>
            <a:r>
              <a:rPr lang="de-DE" sz="3200" b="1" i="0" u="none" strike="noStrike" cap="none" dirty="0" err="1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void</a:t>
            </a:r>
            <a:r>
              <a:rPr lang="de-DE" sz="3200" b="1" i="0" u="none" strike="noStrike" cap="none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3200" b="1" i="0" u="none" strike="noStrike" cap="none" dirty="0" err="1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op</a:t>
            </a:r>
            <a:r>
              <a:rPr lang="de-DE" sz="3200" b="1" i="0" u="none" strike="noStrike" cap="none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(</a:t>
            </a:r>
            <a:r>
              <a:rPr lang="de-DE" sz="3200" b="1" i="0" u="none" strike="noStrike" cap="none" dirty="0" err="1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char</a:t>
            </a:r>
            <a:r>
              <a:rPr lang="de-DE" sz="3200" b="1" i="0" u="none" strike="noStrike" cap="none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* x) benötigt als </a:t>
            </a:r>
            <a:r>
              <a:rPr lang="de-DE" sz="3200" b="1" i="0" u="none" strike="noStrike" cap="none" dirty="0" err="1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Aktualparameter</a:t>
            </a:r>
            <a:r>
              <a:rPr lang="de-DE" sz="3200" b="1" i="0" u="none" strike="noStrike" cap="none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 ein </a:t>
            </a:r>
            <a:r>
              <a:rPr lang="de-DE" sz="3200" b="1" i="0" u="none" strike="noStrike" cap="none" dirty="0" err="1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char</a:t>
            </a:r>
            <a:r>
              <a:rPr lang="de-DE" sz="3200" b="1" i="0" u="none" strike="noStrike" cap="none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-Array: </a:t>
            </a:r>
            <a:endParaRPr sz="3200" b="1" i="0" u="none" strike="noStrike" cap="none" dirty="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de-DE" sz="3200" b="1" i="0" u="none" strike="noStrike" cap="none" dirty="0" err="1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char</a:t>
            </a:r>
            <a:r>
              <a:rPr lang="de-DE" sz="3200" b="1" i="0" u="none" strike="noStrike" cap="none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 t[5]=”Hallo”; </a:t>
            </a:r>
            <a:r>
              <a:rPr lang="de-DE" sz="3200" b="1" i="0" u="none" strike="noStrike" cap="none" dirty="0" err="1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op</a:t>
            </a:r>
            <a:r>
              <a:rPr lang="de-DE" sz="3200" b="1" i="0" u="none" strike="noStrike" cap="none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(t);</a:t>
            </a:r>
            <a:endParaRPr sz="3200" b="1" i="0" u="none" strike="noStrike" cap="none" dirty="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375" name="Google Shape;2375;p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" y="3926697"/>
            <a:ext cx="1885945" cy="2658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5185"/>
    </mc:Choice>
    <mc:Fallback>
      <p:transition spd="slow" advTm="2518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7" name="Google Shape;2377;p5"/>
          <p:cNvSpPr txBox="1">
            <a:spLocks noGrp="1"/>
          </p:cNvSpPr>
          <p:nvPr>
            <p:ph type="ctrTitle"/>
          </p:nvPr>
        </p:nvSpPr>
        <p:spPr>
          <a:xfrm>
            <a:off x="0" y="203230"/>
            <a:ext cx="3750900" cy="57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r>
              <a:rPr lang="de-DE" sz="3200"/>
              <a:t>Der Datentyp char*</a:t>
            </a:r>
            <a:endParaRPr sz="3200"/>
          </a:p>
        </p:txBody>
      </p:sp>
      <p:sp>
        <p:nvSpPr>
          <p:cNvPr id="2378" name="Google Shape;2378;p5"/>
          <p:cNvSpPr txBox="1"/>
          <p:nvPr/>
        </p:nvSpPr>
        <p:spPr>
          <a:xfrm>
            <a:off x="204500" y="918000"/>
            <a:ext cx="5053800" cy="300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Zwei Arrays: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char t[5]=”Hallo”;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char w[4]={1,0b10101100,0x34,17};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3200" b="1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char* z;</a:t>
            </a:r>
            <a:endParaRPr sz="3200" b="1" i="0" u="none" strike="noStrike" cap="none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3200" b="1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z=w;</a:t>
            </a:r>
            <a:endParaRPr sz="3200" b="1" i="0" u="none" strike="noStrike" cap="none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3600" b="1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z[2]=123;</a:t>
            </a:r>
            <a:endParaRPr sz="3600" b="1" i="0" u="none" strike="noStrike" cap="none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79" name="Google Shape;2379;p5"/>
          <p:cNvSpPr/>
          <p:nvPr/>
        </p:nvSpPr>
        <p:spPr>
          <a:xfrm>
            <a:off x="5533275" y="481225"/>
            <a:ext cx="5598000" cy="61956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380" name="Google Shape;2380;p5"/>
          <p:cNvCxnSpPr/>
          <p:nvPr/>
        </p:nvCxnSpPr>
        <p:spPr>
          <a:xfrm>
            <a:off x="8984458" y="507300"/>
            <a:ext cx="0" cy="6186000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2381" name="Google Shape;2381;p5"/>
          <p:cNvCxnSpPr/>
          <p:nvPr/>
        </p:nvCxnSpPr>
        <p:spPr>
          <a:xfrm flipH="1">
            <a:off x="11124175" y="481225"/>
            <a:ext cx="7200" cy="6174900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382" name="Google Shape;2382;p5"/>
          <p:cNvSpPr/>
          <p:nvPr/>
        </p:nvSpPr>
        <p:spPr>
          <a:xfrm>
            <a:off x="8981875" y="6034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‘</a:t>
            </a: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</a:t>
            </a: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’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83" name="Google Shape;2383;p5"/>
          <p:cNvSpPr/>
          <p:nvPr/>
        </p:nvSpPr>
        <p:spPr>
          <a:xfrm>
            <a:off x="8981875" y="10465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‘</a:t>
            </a: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</a:t>
            </a: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’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84" name="Google Shape;2384;p5"/>
          <p:cNvSpPr/>
          <p:nvPr/>
        </p:nvSpPr>
        <p:spPr>
          <a:xfrm>
            <a:off x="8981875" y="14896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‘</a:t>
            </a: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</a:t>
            </a: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’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85" name="Google Shape;2385;p5"/>
          <p:cNvSpPr/>
          <p:nvPr/>
        </p:nvSpPr>
        <p:spPr>
          <a:xfrm>
            <a:off x="8981875" y="19327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‘</a:t>
            </a: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</a:t>
            </a: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’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86" name="Google Shape;2386;p5"/>
          <p:cNvSpPr/>
          <p:nvPr/>
        </p:nvSpPr>
        <p:spPr>
          <a:xfrm>
            <a:off x="8981875" y="23758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‘</a:t>
            </a: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</a:t>
            </a: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’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87" name="Google Shape;2387;p5"/>
          <p:cNvSpPr/>
          <p:nvPr/>
        </p:nvSpPr>
        <p:spPr>
          <a:xfrm>
            <a:off x="8981875" y="28189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88" name="Google Shape;2388;p5"/>
          <p:cNvSpPr/>
          <p:nvPr/>
        </p:nvSpPr>
        <p:spPr>
          <a:xfrm>
            <a:off x="8981875" y="32620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0b10101100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89" name="Google Shape;2389;p5"/>
          <p:cNvSpPr/>
          <p:nvPr/>
        </p:nvSpPr>
        <p:spPr>
          <a:xfrm>
            <a:off x="8981875" y="37051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3200" b="1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123</a:t>
            </a:r>
            <a:endParaRPr sz="3200" b="1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90" name="Google Shape;2390;p5"/>
          <p:cNvSpPr/>
          <p:nvPr/>
        </p:nvSpPr>
        <p:spPr>
          <a:xfrm>
            <a:off x="8981872" y="41482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17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91" name="Google Shape;2391;p5"/>
          <p:cNvSpPr/>
          <p:nvPr/>
        </p:nvSpPr>
        <p:spPr>
          <a:xfrm>
            <a:off x="8981875" y="45913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0x05</a:t>
            </a:r>
            <a:endParaRPr sz="2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92" name="Google Shape;2392;p5"/>
          <p:cNvSpPr/>
          <p:nvPr/>
        </p:nvSpPr>
        <p:spPr>
          <a:xfrm>
            <a:off x="8981875" y="50344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0x00</a:t>
            </a:r>
            <a:endParaRPr sz="2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93" name="Google Shape;2393;p5"/>
          <p:cNvSpPr/>
          <p:nvPr/>
        </p:nvSpPr>
        <p:spPr>
          <a:xfrm>
            <a:off x="8981867" y="5477544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0x00</a:t>
            </a:r>
            <a:endParaRPr sz="2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94" name="Google Shape;2394;p5"/>
          <p:cNvSpPr/>
          <p:nvPr/>
        </p:nvSpPr>
        <p:spPr>
          <a:xfrm>
            <a:off x="8981875" y="59206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0x20</a:t>
            </a:r>
            <a:endParaRPr sz="2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95" name="Google Shape;2395;p5"/>
          <p:cNvSpPr/>
          <p:nvPr/>
        </p:nvSpPr>
        <p:spPr>
          <a:xfrm>
            <a:off x="6832258" y="6034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0x20000000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96" name="Google Shape;2396;p5"/>
          <p:cNvSpPr/>
          <p:nvPr/>
        </p:nvSpPr>
        <p:spPr>
          <a:xfrm>
            <a:off x="6832258" y="10465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0x20000001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97" name="Google Shape;2397;p5"/>
          <p:cNvSpPr/>
          <p:nvPr/>
        </p:nvSpPr>
        <p:spPr>
          <a:xfrm>
            <a:off x="6832258" y="14896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0x20000002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98" name="Google Shape;2398;p5"/>
          <p:cNvSpPr/>
          <p:nvPr/>
        </p:nvSpPr>
        <p:spPr>
          <a:xfrm>
            <a:off x="6832258" y="19327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0x20000003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99" name="Google Shape;2399;p5"/>
          <p:cNvSpPr/>
          <p:nvPr/>
        </p:nvSpPr>
        <p:spPr>
          <a:xfrm>
            <a:off x="6832258" y="23758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0x20000004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00" name="Google Shape;2400;p5"/>
          <p:cNvSpPr/>
          <p:nvPr/>
        </p:nvSpPr>
        <p:spPr>
          <a:xfrm>
            <a:off x="6832258" y="28189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0x20000005</a:t>
            </a:r>
            <a:endParaRPr sz="2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01" name="Google Shape;2401;p5"/>
          <p:cNvSpPr/>
          <p:nvPr/>
        </p:nvSpPr>
        <p:spPr>
          <a:xfrm>
            <a:off x="6832258" y="32620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0x20000006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02" name="Google Shape;2402;p5"/>
          <p:cNvSpPr/>
          <p:nvPr/>
        </p:nvSpPr>
        <p:spPr>
          <a:xfrm>
            <a:off x="6832258" y="37051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0x</a:t>
            </a: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20000007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03" name="Google Shape;2403;p5"/>
          <p:cNvSpPr/>
          <p:nvPr/>
        </p:nvSpPr>
        <p:spPr>
          <a:xfrm>
            <a:off x="6832254" y="41482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0x20000008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04" name="Google Shape;2404;p5"/>
          <p:cNvSpPr/>
          <p:nvPr/>
        </p:nvSpPr>
        <p:spPr>
          <a:xfrm>
            <a:off x="6832258" y="45913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0x20000009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05" name="Google Shape;2405;p5"/>
          <p:cNvSpPr/>
          <p:nvPr/>
        </p:nvSpPr>
        <p:spPr>
          <a:xfrm>
            <a:off x="6832258" y="50344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0x0000000A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06" name="Google Shape;2406;p5"/>
          <p:cNvSpPr/>
          <p:nvPr/>
        </p:nvSpPr>
        <p:spPr>
          <a:xfrm>
            <a:off x="6832249" y="5477544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0x2000000B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07" name="Google Shape;2407;p5"/>
          <p:cNvSpPr/>
          <p:nvPr/>
        </p:nvSpPr>
        <p:spPr>
          <a:xfrm>
            <a:off x="6832258" y="59206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0x2000000C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08" name="Google Shape;2408;p5"/>
          <p:cNvSpPr/>
          <p:nvPr/>
        </p:nvSpPr>
        <p:spPr>
          <a:xfrm>
            <a:off x="5533128" y="603450"/>
            <a:ext cx="12990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t: 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09" name="Google Shape;2409;p5"/>
          <p:cNvSpPr/>
          <p:nvPr/>
        </p:nvSpPr>
        <p:spPr>
          <a:xfrm>
            <a:off x="5618868" y="2818950"/>
            <a:ext cx="12990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3200" b="1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w: </a:t>
            </a:r>
            <a:endParaRPr sz="3200" b="1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10" name="Google Shape;2410;p5"/>
          <p:cNvSpPr/>
          <p:nvPr/>
        </p:nvSpPr>
        <p:spPr>
          <a:xfrm>
            <a:off x="5533125" y="4591350"/>
            <a:ext cx="12990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3200" b="1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z: </a:t>
            </a:r>
            <a:endParaRPr sz="3200" b="1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11" name="Google Shape;2411;p5"/>
          <p:cNvSpPr/>
          <p:nvPr/>
        </p:nvSpPr>
        <p:spPr>
          <a:xfrm>
            <a:off x="11124175" y="2643150"/>
            <a:ext cx="1055100" cy="794700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00FFFF"/>
          </a:solidFill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de-DE" sz="32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z</a:t>
            </a:r>
            <a:endParaRPr sz="32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12" name="Google Shape;2412;p5"/>
          <p:cNvSpPr/>
          <p:nvPr/>
        </p:nvSpPr>
        <p:spPr>
          <a:xfrm>
            <a:off x="1885950" y="778625"/>
            <a:ext cx="10293300" cy="5877300"/>
          </a:xfrm>
          <a:prstGeom prst="wedgeRoundRectCallout">
            <a:avLst>
              <a:gd name="adj1" fmla="val -51554"/>
              <a:gd name="adj2" fmla="val 28758"/>
              <a:gd name="adj3" fmla="val 0"/>
            </a:avLst>
          </a:prstGeom>
          <a:solidFill>
            <a:srgbClr val="F9CB9C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3200" b="1" i="0" u="none" strike="noStrike" cap="none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Erkenntnisse:</a:t>
            </a:r>
            <a:endParaRPr sz="3200" b="1" i="0" u="none" strike="noStrike" cap="none" dirty="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431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200"/>
              <a:buFont typeface="Calibri"/>
              <a:buChar char="●"/>
            </a:pPr>
            <a:r>
              <a:rPr lang="de-DE" sz="3200" b="1" i="0" u="none" strike="noStrike" cap="none" dirty="0" err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char</a:t>
            </a:r>
            <a:r>
              <a:rPr lang="de-DE" sz="3200" b="1" i="0" u="none" strike="noStrike" cap="none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 speichert eine 8-Bitvariable oder ein Zeichen</a:t>
            </a:r>
            <a:endParaRPr sz="3200" b="1" i="0" u="none" strike="noStrike" cap="none" dirty="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431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200"/>
              <a:buFont typeface="Calibri"/>
              <a:buChar char="●"/>
            </a:pPr>
            <a:r>
              <a:rPr lang="de-DE" sz="3200" b="1" i="0" u="none" strike="noStrike" cap="none" dirty="0" err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char</a:t>
            </a:r>
            <a:r>
              <a:rPr lang="de-DE" sz="3200" b="1" i="0" u="none" strike="noStrike" cap="none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* bezeichnet die Adresse im Speicher einer </a:t>
            </a:r>
            <a:r>
              <a:rPr lang="de-DE" sz="3200" b="1" i="0" u="none" strike="noStrike" cap="none" dirty="0" err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char</a:t>
            </a:r>
            <a:r>
              <a:rPr lang="de-DE" sz="3200" b="1" i="0" u="none" strike="noStrike" cap="none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-Variablen</a:t>
            </a:r>
            <a:endParaRPr sz="3200" b="1" i="0" u="none" strike="noStrike" cap="none" dirty="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431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200"/>
              <a:buFont typeface="Calibri"/>
              <a:buChar char="●"/>
            </a:pPr>
            <a:r>
              <a:rPr lang="de-DE" sz="3200" b="1" i="0" u="none" strike="noStrike" cap="none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Das kann auch die Speicheradresse eines Arrays sein</a:t>
            </a:r>
            <a:endParaRPr sz="3200" b="1" i="0" u="none" strike="noStrike" cap="none" dirty="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431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200"/>
              <a:buFont typeface="Calibri"/>
              <a:buChar char="●"/>
            </a:pPr>
            <a:r>
              <a:rPr lang="de-DE" sz="3200" b="1" i="0" u="none" strike="noStrike" cap="none" dirty="0" err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char</a:t>
            </a:r>
            <a:r>
              <a:rPr lang="de-DE" sz="3200" b="1" i="0" u="none" strike="noStrike" cap="none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* als Formalparameter: </a:t>
            </a:r>
            <a:r>
              <a:rPr lang="de-DE" sz="3200" b="1" i="0" u="none" strike="noStrike" cap="none" dirty="0" err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void</a:t>
            </a:r>
            <a:r>
              <a:rPr lang="de-DE" sz="3200" b="1" i="0" u="none" strike="noStrike" cap="none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3200" b="1" i="0" u="none" strike="noStrike" cap="none" dirty="0" err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op</a:t>
            </a:r>
            <a:r>
              <a:rPr lang="de-DE" sz="3200" b="1" i="0" u="none" strike="noStrike" cap="none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(</a:t>
            </a:r>
            <a:r>
              <a:rPr lang="de-DE" sz="3200" b="1" i="0" u="none" strike="noStrike" cap="none" dirty="0" err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char</a:t>
            </a:r>
            <a:r>
              <a:rPr lang="de-DE" sz="3200" b="1" i="0" u="none" strike="noStrike" cap="none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* x) benötigt als </a:t>
            </a:r>
            <a:r>
              <a:rPr lang="de-DE" sz="3200" b="1" i="0" u="none" strike="noStrike" cap="none" dirty="0" err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Aktualparameter</a:t>
            </a:r>
            <a:r>
              <a:rPr lang="de-DE" sz="3200" b="1" i="0" u="none" strike="noStrike" cap="none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 ein </a:t>
            </a:r>
            <a:r>
              <a:rPr lang="de-DE" sz="3200" b="1" i="0" u="none" strike="noStrike" cap="none" dirty="0" err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char</a:t>
            </a:r>
            <a:r>
              <a:rPr lang="de-DE" sz="3200" b="1" i="0" u="none" strike="noStrike" cap="none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-Array: </a:t>
            </a:r>
            <a:endParaRPr sz="3200" b="1" i="0" u="none" strike="noStrike" cap="none" dirty="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de-DE" sz="3200" b="1" i="0" u="none" strike="noStrike" cap="none" dirty="0" err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char</a:t>
            </a:r>
            <a:r>
              <a:rPr lang="de-DE" sz="3200" b="1" i="0" u="none" strike="noStrike" cap="none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 t[5]=”Hallo”; </a:t>
            </a:r>
            <a:r>
              <a:rPr lang="de-DE" sz="3200" b="1" i="0" u="none" strike="noStrike" cap="none" dirty="0" err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op</a:t>
            </a:r>
            <a:r>
              <a:rPr lang="de-DE" sz="3200" b="1" i="0" u="none" strike="noStrike" cap="none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(t);</a:t>
            </a:r>
            <a:endParaRPr sz="3200" b="1" i="0" u="none" strike="noStrike" cap="none" dirty="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431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200"/>
              <a:buFont typeface="Calibri"/>
              <a:buChar char="●"/>
            </a:pPr>
            <a:r>
              <a:rPr lang="de-DE" sz="3200" b="1" i="0" u="none" strike="noStrike" cap="none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Alle Variablen belegen Bytes und sind deshalb auch </a:t>
            </a:r>
            <a:r>
              <a:rPr lang="de-DE" sz="3200" b="1" i="0" u="none" strike="noStrike" cap="none" dirty="0" err="1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char</a:t>
            </a:r>
            <a:r>
              <a:rPr lang="de-DE" sz="3200" b="1" i="0" u="none" strike="noStrike" cap="none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-Arrays: (</a:t>
            </a:r>
            <a:r>
              <a:rPr lang="de-DE" sz="3200" b="1" i="0" u="none" strike="noStrike" cap="none" dirty="0" err="1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char</a:t>
            </a:r>
            <a:r>
              <a:rPr lang="de-DE" sz="3200" b="1" i="0" u="none" strike="noStrike" cap="none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*)&amp;</a:t>
            </a:r>
            <a:r>
              <a:rPr lang="de-DE" sz="3200" b="1" i="1" u="none" strike="noStrike" cap="none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Variable</a:t>
            </a:r>
            <a:endParaRPr sz="3200" b="1" i="1" u="none" strike="noStrike" cap="none" dirty="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13" name="Google Shape;2413;p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" y="3926697"/>
            <a:ext cx="1885945" cy="2658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3701"/>
    </mc:Choice>
    <mc:Fallback>
      <p:transition spd="slow" advTm="2370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0" name="Google Shape;2490;p4"/>
          <p:cNvSpPr txBox="1">
            <a:spLocks noGrp="1"/>
          </p:cNvSpPr>
          <p:nvPr>
            <p:ph type="ctrTitle"/>
          </p:nvPr>
        </p:nvSpPr>
        <p:spPr>
          <a:xfrm>
            <a:off x="0" y="203230"/>
            <a:ext cx="3750900" cy="57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r>
              <a:rPr lang="de-DE" sz="3200"/>
              <a:t>Der Datentyp char*</a:t>
            </a:r>
            <a:endParaRPr sz="3200"/>
          </a:p>
        </p:txBody>
      </p:sp>
      <p:sp>
        <p:nvSpPr>
          <p:cNvPr id="2491" name="Google Shape;2491;p4"/>
          <p:cNvSpPr txBox="1"/>
          <p:nvPr/>
        </p:nvSpPr>
        <p:spPr>
          <a:xfrm>
            <a:off x="204500" y="918000"/>
            <a:ext cx="5053800" cy="300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Zwei Arrays: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char t[5]=”Hallo”;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char w[4]={1,0b10101100,0x34,17};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3200" b="1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char* z;</a:t>
            </a:r>
            <a:endParaRPr sz="3200" b="1" i="0" u="none" strike="noStrike" cap="none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3200" b="1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z=w;</a:t>
            </a:r>
            <a:endParaRPr sz="3200" b="1" i="0" u="none" strike="noStrike" cap="none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3600" b="1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z[2]=123;</a:t>
            </a:r>
            <a:endParaRPr sz="3600" b="1" i="0" u="none" strike="noStrike" cap="none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92" name="Google Shape;2492;p4"/>
          <p:cNvSpPr/>
          <p:nvPr/>
        </p:nvSpPr>
        <p:spPr>
          <a:xfrm>
            <a:off x="5533275" y="481225"/>
            <a:ext cx="5598000" cy="61956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493" name="Google Shape;2493;p4"/>
          <p:cNvCxnSpPr/>
          <p:nvPr/>
        </p:nvCxnSpPr>
        <p:spPr>
          <a:xfrm>
            <a:off x="8984458" y="507300"/>
            <a:ext cx="0" cy="6186000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2494" name="Google Shape;2494;p4"/>
          <p:cNvCxnSpPr/>
          <p:nvPr/>
        </p:nvCxnSpPr>
        <p:spPr>
          <a:xfrm flipH="1">
            <a:off x="11124175" y="481225"/>
            <a:ext cx="7200" cy="6174900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495" name="Google Shape;2495;p4"/>
          <p:cNvSpPr/>
          <p:nvPr/>
        </p:nvSpPr>
        <p:spPr>
          <a:xfrm>
            <a:off x="8981875" y="6034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‘</a:t>
            </a: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</a:t>
            </a: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’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96" name="Google Shape;2496;p4"/>
          <p:cNvSpPr/>
          <p:nvPr/>
        </p:nvSpPr>
        <p:spPr>
          <a:xfrm>
            <a:off x="8981875" y="10465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‘</a:t>
            </a: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</a:t>
            </a: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’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97" name="Google Shape;2497;p4"/>
          <p:cNvSpPr/>
          <p:nvPr/>
        </p:nvSpPr>
        <p:spPr>
          <a:xfrm>
            <a:off x="8981875" y="14896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‘</a:t>
            </a: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</a:t>
            </a: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’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98" name="Google Shape;2498;p4"/>
          <p:cNvSpPr/>
          <p:nvPr/>
        </p:nvSpPr>
        <p:spPr>
          <a:xfrm>
            <a:off x="8981875" y="19327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‘</a:t>
            </a: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</a:t>
            </a: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’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99" name="Google Shape;2499;p4"/>
          <p:cNvSpPr/>
          <p:nvPr/>
        </p:nvSpPr>
        <p:spPr>
          <a:xfrm>
            <a:off x="8981875" y="23758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‘</a:t>
            </a: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</a:t>
            </a: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’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00" name="Google Shape;2500;p4"/>
          <p:cNvSpPr/>
          <p:nvPr/>
        </p:nvSpPr>
        <p:spPr>
          <a:xfrm>
            <a:off x="8981875" y="28189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01" name="Google Shape;2501;p4"/>
          <p:cNvSpPr/>
          <p:nvPr/>
        </p:nvSpPr>
        <p:spPr>
          <a:xfrm>
            <a:off x="8981875" y="32620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0b10101100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02" name="Google Shape;2502;p4"/>
          <p:cNvSpPr/>
          <p:nvPr/>
        </p:nvSpPr>
        <p:spPr>
          <a:xfrm>
            <a:off x="8981875" y="37051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3200" b="1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123</a:t>
            </a:r>
            <a:endParaRPr sz="3200" b="1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03" name="Google Shape;2503;p4"/>
          <p:cNvSpPr/>
          <p:nvPr/>
        </p:nvSpPr>
        <p:spPr>
          <a:xfrm>
            <a:off x="8981872" y="41482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17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04" name="Google Shape;2504;p4"/>
          <p:cNvSpPr/>
          <p:nvPr/>
        </p:nvSpPr>
        <p:spPr>
          <a:xfrm>
            <a:off x="8981875" y="45913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0x05</a:t>
            </a:r>
            <a:endParaRPr sz="2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05" name="Google Shape;2505;p4"/>
          <p:cNvSpPr/>
          <p:nvPr/>
        </p:nvSpPr>
        <p:spPr>
          <a:xfrm>
            <a:off x="8981875" y="50344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0x00</a:t>
            </a:r>
            <a:endParaRPr sz="2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06" name="Google Shape;2506;p4"/>
          <p:cNvSpPr/>
          <p:nvPr/>
        </p:nvSpPr>
        <p:spPr>
          <a:xfrm>
            <a:off x="8981867" y="5477544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0x00</a:t>
            </a:r>
            <a:endParaRPr sz="2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07" name="Google Shape;2507;p4"/>
          <p:cNvSpPr/>
          <p:nvPr/>
        </p:nvSpPr>
        <p:spPr>
          <a:xfrm>
            <a:off x="8981875" y="5920650"/>
            <a:ext cx="2149500" cy="44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0x20</a:t>
            </a:r>
            <a:endParaRPr sz="2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08" name="Google Shape;2508;p4"/>
          <p:cNvSpPr/>
          <p:nvPr/>
        </p:nvSpPr>
        <p:spPr>
          <a:xfrm>
            <a:off x="6832258" y="6034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0x20000000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09" name="Google Shape;2509;p4"/>
          <p:cNvSpPr/>
          <p:nvPr/>
        </p:nvSpPr>
        <p:spPr>
          <a:xfrm>
            <a:off x="6832258" y="10465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0x20000001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10" name="Google Shape;2510;p4"/>
          <p:cNvSpPr/>
          <p:nvPr/>
        </p:nvSpPr>
        <p:spPr>
          <a:xfrm>
            <a:off x="6832258" y="14896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0x20000002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11" name="Google Shape;2511;p4"/>
          <p:cNvSpPr/>
          <p:nvPr/>
        </p:nvSpPr>
        <p:spPr>
          <a:xfrm>
            <a:off x="6832258" y="19327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0x20000003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12" name="Google Shape;2512;p4"/>
          <p:cNvSpPr/>
          <p:nvPr/>
        </p:nvSpPr>
        <p:spPr>
          <a:xfrm>
            <a:off x="6832258" y="23758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0x20000004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13" name="Google Shape;2513;p4"/>
          <p:cNvSpPr/>
          <p:nvPr/>
        </p:nvSpPr>
        <p:spPr>
          <a:xfrm>
            <a:off x="6832258" y="28189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0x20000005</a:t>
            </a:r>
            <a:endParaRPr sz="2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14" name="Google Shape;2514;p4"/>
          <p:cNvSpPr/>
          <p:nvPr/>
        </p:nvSpPr>
        <p:spPr>
          <a:xfrm>
            <a:off x="6832258" y="32620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0x20000006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15" name="Google Shape;2515;p4"/>
          <p:cNvSpPr/>
          <p:nvPr/>
        </p:nvSpPr>
        <p:spPr>
          <a:xfrm>
            <a:off x="6832258" y="37051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0x</a:t>
            </a: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20000007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16" name="Google Shape;2516;p4"/>
          <p:cNvSpPr/>
          <p:nvPr/>
        </p:nvSpPr>
        <p:spPr>
          <a:xfrm>
            <a:off x="6832254" y="41482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0x20000008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17" name="Google Shape;2517;p4"/>
          <p:cNvSpPr/>
          <p:nvPr/>
        </p:nvSpPr>
        <p:spPr>
          <a:xfrm>
            <a:off x="6832258" y="45913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0x20000009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18" name="Google Shape;2518;p4"/>
          <p:cNvSpPr/>
          <p:nvPr/>
        </p:nvSpPr>
        <p:spPr>
          <a:xfrm>
            <a:off x="6832258" y="50344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0x0000000A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19" name="Google Shape;2519;p4"/>
          <p:cNvSpPr/>
          <p:nvPr/>
        </p:nvSpPr>
        <p:spPr>
          <a:xfrm>
            <a:off x="6832249" y="5477544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0x2000000B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20" name="Google Shape;2520;p4"/>
          <p:cNvSpPr/>
          <p:nvPr/>
        </p:nvSpPr>
        <p:spPr>
          <a:xfrm>
            <a:off x="6832258" y="59206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0x2000000C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21" name="Google Shape;2521;p4"/>
          <p:cNvSpPr/>
          <p:nvPr/>
        </p:nvSpPr>
        <p:spPr>
          <a:xfrm>
            <a:off x="5533128" y="603450"/>
            <a:ext cx="12990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t: 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22" name="Google Shape;2522;p4"/>
          <p:cNvSpPr/>
          <p:nvPr/>
        </p:nvSpPr>
        <p:spPr>
          <a:xfrm>
            <a:off x="5618868" y="2818950"/>
            <a:ext cx="12990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3200" b="1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w: </a:t>
            </a:r>
            <a:endParaRPr sz="3200" b="1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23" name="Google Shape;2523;p4"/>
          <p:cNvSpPr/>
          <p:nvPr/>
        </p:nvSpPr>
        <p:spPr>
          <a:xfrm>
            <a:off x="5533125" y="4591350"/>
            <a:ext cx="12990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3200" b="1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z: </a:t>
            </a:r>
            <a:endParaRPr sz="3200" b="1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24" name="Google Shape;2524;p4"/>
          <p:cNvSpPr/>
          <p:nvPr/>
        </p:nvSpPr>
        <p:spPr>
          <a:xfrm>
            <a:off x="11124175" y="2643150"/>
            <a:ext cx="1055100" cy="794700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00FFFF"/>
          </a:solidFill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de-DE" sz="32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z</a:t>
            </a:r>
            <a:endParaRPr sz="32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25" name="Google Shape;2525;p4"/>
          <p:cNvSpPr/>
          <p:nvPr/>
        </p:nvSpPr>
        <p:spPr>
          <a:xfrm>
            <a:off x="2231632" y="661650"/>
            <a:ext cx="10293300" cy="5877300"/>
          </a:xfrm>
          <a:prstGeom prst="wedgeRoundRectCallout">
            <a:avLst>
              <a:gd name="adj1" fmla="val -51554"/>
              <a:gd name="adj2" fmla="val 28758"/>
              <a:gd name="adj3" fmla="val 0"/>
            </a:avLst>
          </a:prstGeom>
          <a:solidFill>
            <a:srgbClr val="F9CB9C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3200" b="1" i="0" u="none" strike="noStrike" cap="none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Erkenntnisse:</a:t>
            </a:r>
            <a:endParaRPr sz="3200" b="1" i="0" u="none" strike="noStrike" cap="none" dirty="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431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200"/>
              <a:buFont typeface="Calibri"/>
              <a:buChar char="●"/>
            </a:pPr>
            <a:r>
              <a:rPr lang="de-DE" sz="3200" b="1" i="0" u="none" strike="noStrike" cap="none" dirty="0" err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char</a:t>
            </a:r>
            <a:r>
              <a:rPr lang="de-DE" sz="3200" b="1" i="0" u="none" strike="noStrike" cap="none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 speichert eine 8-Bitvariable oder ein Zeichen</a:t>
            </a:r>
            <a:endParaRPr sz="3200" b="1" i="0" u="none" strike="noStrike" cap="none" dirty="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431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200"/>
              <a:buFont typeface="Calibri"/>
              <a:buChar char="●"/>
            </a:pPr>
            <a:r>
              <a:rPr lang="de-DE" sz="3200" b="1" i="0" u="none" strike="noStrike" cap="none" dirty="0" err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char</a:t>
            </a:r>
            <a:r>
              <a:rPr lang="de-DE" sz="3200" b="1" i="0" u="none" strike="noStrike" cap="none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* bezeichnet die Adresse im Speicher einer </a:t>
            </a:r>
            <a:r>
              <a:rPr lang="de-DE" sz="3200" b="1" i="0" u="none" strike="noStrike" cap="none" dirty="0" err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char</a:t>
            </a:r>
            <a:r>
              <a:rPr lang="de-DE" sz="3200" b="1" i="0" u="none" strike="noStrike" cap="none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-Variablen</a:t>
            </a:r>
            <a:endParaRPr sz="3200" b="1" i="0" u="none" strike="noStrike" cap="none" dirty="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431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200"/>
              <a:buFont typeface="Calibri"/>
              <a:buChar char="●"/>
            </a:pPr>
            <a:r>
              <a:rPr lang="de-DE" sz="3200" b="1" i="0" u="none" strike="noStrike" cap="none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Das kann auch die Speicheradresse eines Arrays sein</a:t>
            </a:r>
            <a:endParaRPr sz="3200" b="1" i="0" u="none" strike="noStrike" cap="none" dirty="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431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200"/>
              <a:buFont typeface="Calibri"/>
              <a:buChar char="●"/>
            </a:pPr>
            <a:r>
              <a:rPr lang="de-DE" sz="3200" b="1" i="0" u="none" strike="noStrike" cap="none" dirty="0" err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char</a:t>
            </a:r>
            <a:r>
              <a:rPr lang="de-DE" sz="3200" b="1" i="0" u="none" strike="noStrike" cap="none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* als Formalparameter: </a:t>
            </a:r>
            <a:r>
              <a:rPr lang="de-DE" sz="3200" b="1" i="0" u="none" strike="noStrike" cap="none" dirty="0" err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void</a:t>
            </a:r>
            <a:r>
              <a:rPr lang="de-DE" sz="3200" b="1" i="0" u="none" strike="noStrike" cap="none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3200" b="1" i="0" u="none" strike="noStrike" cap="none" dirty="0" err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op</a:t>
            </a:r>
            <a:r>
              <a:rPr lang="de-DE" sz="3200" b="1" i="0" u="none" strike="noStrike" cap="none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(</a:t>
            </a:r>
            <a:r>
              <a:rPr lang="de-DE" sz="3200" b="1" i="0" u="none" strike="noStrike" cap="none" dirty="0" err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char</a:t>
            </a:r>
            <a:r>
              <a:rPr lang="de-DE" sz="3200" b="1" i="0" u="none" strike="noStrike" cap="none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* x) benötigt als </a:t>
            </a:r>
            <a:r>
              <a:rPr lang="de-DE" sz="3200" b="1" i="0" u="none" strike="noStrike" cap="none" dirty="0" err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Aktualparameter</a:t>
            </a:r>
            <a:r>
              <a:rPr lang="de-DE" sz="3200" b="1" i="0" u="none" strike="noStrike" cap="none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 ein </a:t>
            </a:r>
            <a:r>
              <a:rPr lang="de-DE" sz="3200" b="1" i="0" u="none" strike="noStrike" cap="none" dirty="0" err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char</a:t>
            </a:r>
            <a:r>
              <a:rPr lang="de-DE" sz="3200" b="1" i="0" u="none" strike="noStrike" cap="none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-Array: </a:t>
            </a:r>
            <a:endParaRPr sz="3200" b="1" i="0" u="none" strike="noStrike" cap="none" dirty="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de-DE" sz="3200" b="1" i="0" u="none" strike="noStrike" cap="none" dirty="0" err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char</a:t>
            </a:r>
            <a:r>
              <a:rPr lang="de-DE" sz="3200" b="1" i="0" u="none" strike="noStrike" cap="none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 t[5]=”Hallo”; </a:t>
            </a:r>
            <a:r>
              <a:rPr lang="de-DE" sz="3200" b="1" i="0" u="none" strike="noStrike" cap="none" dirty="0" err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op</a:t>
            </a:r>
            <a:r>
              <a:rPr lang="de-DE" sz="3200" b="1" i="0" u="none" strike="noStrike" cap="none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(t);</a:t>
            </a:r>
            <a:endParaRPr sz="3200" b="1" i="0" u="none" strike="noStrike" cap="none" dirty="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431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200"/>
              <a:buFont typeface="Calibri"/>
              <a:buChar char="●"/>
            </a:pPr>
            <a:r>
              <a:rPr lang="de-DE" sz="3200" b="1" i="0" u="none" strike="noStrike" cap="none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Alle Variablen belegen Bytes und sind deshalb auch </a:t>
            </a:r>
            <a:r>
              <a:rPr lang="de-DE" sz="3200" b="1" i="0" u="none" strike="noStrike" cap="none" dirty="0" err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char</a:t>
            </a:r>
            <a:r>
              <a:rPr lang="de-DE" sz="3200" b="1" i="0" u="none" strike="noStrike" cap="none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-Arrays: (</a:t>
            </a:r>
            <a:r>
              <a:rPr lang="de-DE" sz="3200" b="1" i="0" u="none" strike="noStrike" cap="none" dirty="0" err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char</a:t>
            </a:r>
            <a:r>
              <a:rPr lang="de-DE" sz="3200" b="1" i="0" u="none" strike="noStrike" cap="none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*)&amp;</a:t>
            </a:r>
            <a:r>
              <a:rPr lang="de-DE" sz="3200" b="1" i="1" u="none" strike="noStrike" cap="none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Variable</a:t>
            </a:r>
            <a:endParaRPr sz="3200" b="1" i="1" u="none" strike="noStrike" cap="none" dirty="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431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200"/>
              <a:buFont typeface="Calibri"/>
              <a:buChar char="●"/>
            </a:pPr>
            <a:r>
              <a:rPr lang="de-DE" sz="3200" b="1" i="0" u="none" strike="noStrike" cap="none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Deshalb auch möglich: </a:t>
            </a:r>
            <a:r>
              <a:rPr lang="de-DE" sz="3200" b="1" i="0" u="none" strike="noStrike" cap="none" dirty="0" err="1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int</a:t>
            </a:r>
            <a:r>
              <a:rPr lang="de-DE" sz="3200" b="1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 x;</a:t>
            </a:r>
            <a:r>
              <a:rPr lang="de-DE" sz="3200" b="1" i="0" u="none" strike="noStrike" cap="none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3200" b="1" i="0" u="none" strike="noStrike" cap="none" dirty="0" err="1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op</a:t>
            </a:r>
            <a:r>
              <a:rPr lang="de-DE" sz="3200" b="1" i="0" u="none" strike="noStrike" cap="none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((</a:t>
            </a:r>
            <a:r>
              <a:rPr lang="de-DE" sz="3200" b="1" i="0" u="none" strike="noStrike" cap="none" dirty="0" err="1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char</a:t>
            </a:r>
            <a:r>
              <a:rPr lang="de-DE" sz="3200" b="1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*)&amp;x</a:t>
            </a:r>
            <a:r>
              <a:rPr lang="de-DE" sz="3200" b="1" i="0" u="none" strike="noStrike" cap="none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);</a:t>
            </a:r>
            <a:endParaRPr sz="3200" b="1" i="0" u="none" strike="noStrike" cap="none" dirty="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526" name="Google Shape;2526;p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" y="3926697"/>
            <a:ext cx="1885945" cy="2658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3901"/>
    </mc:Choice>
    <mc:Fallback>
      <p:transition spd="slow" advTm="7390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8" name="Google Shape;2558;p2"/>
          <p:cNvSpPr txBox="1">
            <a:spLocks noGrp="1"/>
          </p:cNvSpPr>
          <p:nvPr>
            <p:ph type="ctrTitle"/>
          </p:nvPr>
        </p:nvSpPr>
        <p:spPr>
          <a:xfrm>
            <a:off x="0" y="203230"/>
            <a:ext cx="3750900" cy="57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r>
              <a:rPr lang="de-DE" sz="3200"/>
              <a:t>Der Datentyp char*</a:t>
            </a:r>
            <a:endParaRPr sz="3200"/>
          </a:p>
        </p:txBody>
      </p:sp>
      <p:sp>
        <p:nvSpPr>
          <p:cNvPr id="2559" name="Google Shape;2559;p2"/>
          <p:cNvSpPr/>
          <p:nvPr/>
        </p:nvSpPr>
        <p:spPr>
          <a:xfrm>
            <a:off x="8108302" y="579840"/>
            <a:ext cx="2579400" cy="1317000"/>
          </a:xfrm>
          <a:prstGeom prst="wedgeRoundRectCallout">
            <a:avLst>
              <a:gd name="adj1" fmla="val 7070"/>
              <a:gd name="adj2" fmla="val 100822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3800" b="0" i="0" u="none" strike="noStrike" cap="none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</a:rPr>
              <a:t>Die Lösung:</a:t>
            </a:r>
            <a:endParaRPr sz="3800" b="0" i="0" u="none" strike="noStrike" cap="none">
              <a:solidFill>
                <a:srgbClr val="0000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60" name="Google Shape;2560;p2"/>
          <p:cNvSpPr txBox="1"/>
          <p:nvPr/>
        </p:nvSpPr>
        <p:spPr>
          <a:xfrm>
            <a:off x="678475" y="2918886"/>
            <a:ext cx="8495400" cy="26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4500" b="1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</a:rPr>
              <a:t>float </a:t>
            </a:r>
            <a:r>
              <a:rPr lang="de-DE" sz="4700" b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x</a:t>
            </a:r>
            <a:r>
              <a:rPr lang="de-DE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=123456;</a:t>
            </a:r>
            <a:endParaRPr sz="3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i2c.write(</a:t>
            </a:r>
            <a:r>
              <a:rPr lang="de-DE" sz="3200" b="0" i="1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device, </a:t>
            </a:r>
            <a:r>
              <a:rPr lang="de-DE" sz="4800" b="1" i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(char*)&amp;x</a:t>
            </a:r>
            <a:r>
              <a:rPr lang="de-DE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,sizeof(x)</a:t>
            </a:r>
            <a:r>
              <a:rPr lang="de-DE"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,false)</a:t>
            </a:r>
            <a:endParaRPr sz="3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3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561" name="Google Shape;2561;p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9173865" y="2731228"/>
            <a:ext cx="1924685" cy="282194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5820"/>
    </mc:Choice>
    <mc:Fallback>
      <p:transition spd="slow" advTm="1582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6" name="Google Shape;2566;p3"/>
          <p:cNvSpPr txBox="1">
            <a:spLocks noGrp="1"/>
          </p:cNvSpPr>
          <p:nvPr>
            <p:ph type="ctrTitle"/>
          </p:nvPr>
        </p:nvSpPr>
        <p:spPr>
          <a:xfrm>
            <a:off x="0" y="203230"/>
            <a:ext cx="3750900" cy="57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r>
              <a:rPr lang="de-DE" sz="3200"/>
              <a:t>Der Datentyp char*</a:t>
            </a:r>
            <a:endParaRPr sz="3200"/>
          </a:p>
        </p:txBody>
      </p:sp>
      <p:sp>
        <p:nvSpPr>
          <p:cNvPr id="2567" name="Google Shape;2567;p3"/>
          <p:cNvSpPr/>
          <p:nvPr/>
        </p:nvSpPr>
        <p:spPr>
          <a:xfrm>
            <a:off x="8108302" y="579840"/>
            <a:ext cx="2579400" cy="1317000"/>
          </a:xfrm>
          <a:prstGeom prst="wedgeRoundRectCallout">
            <a:avLst>
              <a:gd name="adj1" fmla="val -39900"/>
              <a:gd name="adj2" fmla="val 110665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3800" b="0" i="0" u="none" strike="noStrike" cap="none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</a:rPr>
              <a:t>Die Lösung:</a:t>
            </a:r>
            <a:endParaRPr sz="3800" b="0" i="0" u="none" strike="noStrike" cap="none">
              <a:solidFill>
                <a:srgbClr val="0000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68" name="Google Shape;2568;p3"/>
          <p:cNvSpPr txBox="1"/>
          <p:nvPr/>
        </p:nvSpPr>
        <p:spPr>
          <a:xfrm>
            <a:off x="678475" y="2918871"/>
            <a:ext cx="8495400" cy="361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4500" b="1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</a:rPr>
              <a:t>struct  s</a:t>
            </a:r>
            <a:endParaRPr sz="4700" b="1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{ int i=123456;</a:t>
            </a:r>
            <a:endParaRPr sz="3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float j=0.8765;</a:t>
            </a:r>
            <a:endParaRPr sz="3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} </a:t>
            </a:r>
            <a:r>
              <a:rPr lang="de-DE" sz="4600" b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x;</a:t>
            </a:r>
            <a:endParaRPr sz="4600" b="1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i2c.write(</a:t>
            </a:r>
            <a:r>
              <a:rPr lang="de-DE" sz="3200" b="0" i="1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device, </a:t>
            </a:r>
            <a:r>
              <a:rPr lang="de-DE" sz="4800" b="1" i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(char*)&amp;x</a:t>
            </a:r>
            <a:r>
              <a:rPr lang="de-DE"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</a:t>
            </a:r>
            <a:r>
              <a:rPr lang="de-DE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sizeof(x)</a:t>
            </a:r>
            <a:r>
              <a:rPr lang="de-DE"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,false)</a:t>
            </a:r>
            <a:endParaRPr sz="3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3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569" name="Google Shape;2569;p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663715" y="2825053"/>
            <a:ext cx="1924685" cy="282194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610"/>
    </mc:Choice>
    <mc:Fallback>
      <p:transition spd="slow" advTm="761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1" name="Google Shape;2541;p3"/>
          <p:cNvSpPr txBox="1">
            <a:spLocks noGrp="1"/>
          </p:cNvSpPr>
          <p:nvPr>
            <p:ph type="ctrTitle"/>
          </p:nvPr>
        </p:nvSpPr>
        <p:spPr>
          <a:xfrm>
            <a:off x="0" y="203230"/>
            <a:ext cx="3750900" cy="57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r>
              <a:rPr lang="de-DE" sz="3200"/>
              <a:t>Der Datentyp char*</a:t>
            </a:r>
            <a:endParaRPr sz="3200"/>
          </a:p>
        </p:txBody>
      </p:sp>
      <p:sp>
        <p:nvSpPr>
          <p:cNvPr id="2542" name="Google Shape;2542;p3"/>
          <p:cNvSpPr/>
          <p:nvPr/>
        </p:nvSpPr>
        <p:spPr>
          <a:xfrm>
            <a:off x="2088475" y="1124975"/>
            <a:ext cx="5885700" cy="1586400"/>
          </a:xfrm>
          <a:prstGeom prst="wedgeRoundRectCallout">
            <a:avLst>
              <a:gd name="adj1" fmla="val 58645"/>
              <a:gd name="adj2" fmla="val 41126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 err="1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</a:rPr>
              <a:t>char</a:t>
            </a:r>
            <a:r>
              <a:rPr lang="de-DE" sz="2400" b="0" i="0" u="none" strike="noStrike" cap="none" dirty="0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</a:rPr>
              <a:t> ist der kleinste Datentyp mit </a:t>
            </a:r>
            <a:r>
              <a:rPr lang="de-DE" sz="2400" b="0" i="0" u="none" strike="noStrike" cap="none" dirty="0" smtClean="0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</a:rPr>
              <a:t>lediglich </a:t>
            </a:r>
            <a:r>
              <a:rPr lang="de-DE" sz="2400" b="0" i="0" u="none" strike="noStrike" cap="none" dirty="0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</a:rPr>
              <a:t>8 Bit können Zahlen von 0 bis 255 oder ASCII-Zeichen gespeichert werden</a:t>
            </a:r>
            <a:endParaRPr sz="2400" b="0" i="0" u="none" strike="noStrike" cap="none" dirty="0">
              <a:solidFill>
                <a:srgbClr val="0000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43" name="Google Shape;2543;p3"/>
          <p:cNvSpPr txBox="1"/>
          <p:nvPr/>
        </p:nvSpPr>
        <p:spPr>
          <a:xfrm>
            <a:off x="678475" y="2918886"/>
            <a:ext cx="8495400" cy="26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Grunddatentypen in C STM32:</a:t>
            </a:r>
            <a:endParaRPr sz="24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char</a:t>
            </a:r>
            <a:r>
              <a:rPr lang="de-DE" sz="24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x; // 1 Byte, Wertebereich 0..255 oder ASCII-Zeichen ‘a’, ‘b’</a:t>
            </a:r>
            <a:endParaRPr sz="24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int</a:t>
            </a:r>
            <a:r>
              <a:rPr lang="de-DE" sz="24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y; // 4 Byte, Wertebereich -2147483648..2147483647</a:t>
            </a:r>
            <a:endParaRPr sz="24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 dirty="0" err="1" smtClea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float</a:t>
            </a:r>
            <a:r>
              <a:rPr lang="de-DE" sz="2400" b="0" i="0" u="none" strike="noStrike" cap="none" dirty="0" smtClea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24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z; // 4 Byte, Wertebereich +- 2</a:t>
            </a:r>
            <a:r>
              <a:rPr lang="de-DE" sz="2400" b="0" i="0" u="none" strike="noStrike" cap="none" baseline="300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127</a:t>
            </a:r>
            <a:endParaRPr sz="2400" b="0" i="0" u="none" strike="noStrike" cap="none" baseline="30000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544" name="Google Shape;2544;p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692034" y="2018028"/>
            <a:ext cx="1924685" cy="282194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8058"/>
    </mc:Choice>
    <mc:Fallback>
      <p:transition spd="slow" advTm="7805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7" name="Google Shape;857;p3"/>
          <p:cNvSpPr txBox="1">
            <a:spLocks noGrp="1"/>
          </p:cNvSpPr>
          <p:nvPr>
            <p:ph type="ctrTitle"/>
          </p:nvPr>
        </p:nvSpPr>
        <p:spPr>
          <a:xfrm>
            <a:off x="0" y="203230"/>
            <a:ext cx="3750900" cy="57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r>
              <a:rPr lang="de-DE" sz="3200"/>
              <a:t>Der Datentyp char*</a:t>
            </a:r>
            <a:endParaRPr sz="3200"/>
          </a:p>
        </p:txBody>
      </p:sp>
      <p:sp>
        <p:nvSpPr>
          <p:cNvPr id="858" name="Google Shape;858;p3"/>
          <p:cNvSpPr txBox="1"/>
          <p:nvPr/>
        </p:nvSpPr>
        <p:spPr>
          <a:xfrm>
            <a:off x="204488" y="918000"/>
            <a:ext cx="5053800" cy="158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Zwei Arrays: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char t[5]=”Hallo”;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char w[4]={1,0b10101100,0x34,17};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9" name="Google Shape;859;p3"/>
          <p:cNvSpPr/>
          <p:nvPr/>
        </p:nvSpPr>
        <p:spPr>
          <a:xfrm>
            <a:off x="5533275" y="481225"/>
            <a:ext cx="5598000" cy="61956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860" name="Google Shape;860;p3"/>
          <p:cNvCxnSpPr/>
          <p:nvPr/>
        </p:nvCxnSpPr>
        <p:spPr>
          <a:xfrm>
            <a:off x="8984458" y="507300"/>
            <a:ext cx="0" cy="6186000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861" name="Google Shape;861;p3"/>
          <p:cNvCxnSpPr/>
          <p:nvPr/>
        </p:nvCxnSpPr>
        <p:spPr>
          <a:xfrm flipH="1">
            <a:off x="11124175" y="481225"/>
            <a:ext cx="7200" cy="6174900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862" name="Google Shape;862;p3"/>
          <p:cNvGrpSpPr/>
          <p:nvPr/>
        </p:nvGrpSpPr>
        <p:grpSpPr>
          <a:xfrm>
            <a:off x="8981867" y="603450"/>
            <a:ext cx="2149508" cy="5760300"/>
            <a:chOff x="8981867" y="603450"/>
            <a:chExt cx="2149508" cy="5760300"/>
          </a:xfrm>
        </p:grpSpPr>
        <p:sp>
          <p:nvSpPr>
            <p:cNvPr id="863" name="Google Shape;863;p3"/>
            <p:cNvSpPr/>
            <p:nvPr/>
          </p:nvSpPr>
          <p:spPr>
            <a:xfrm>
              <a:off x="8981875" y="603450"/>
              <a:ext cx="2149500" cy="4431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rPr lang="de-DE"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‘</a:t>
              </a:r>
              <a:r>
                <a:rPr lang="de-DE" sz="2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H</a:t>
              </a:r>
              <a:r>
                <a:rPr lang="de-DE"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’</a:t>
              </a:r>
              <a:endPara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64" name="Google Shape;864;p3"/>
            <p:cNvSpPr/>
            <p:nvPr/>
          </p:nvSpPr>
          <p:spPr>
            <a:xfrm>
              <a:off x="8981875" y="1046550"/>
              <a:ext cx="2149500" cy="4431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rPr lang="de-DE"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‘</a:t>
              </a:r>
              <a:r>
                <a:rPr lang="de-DE" sz="2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a</a:t>
              </a:r>
              <a:r>
                <a:rPr lang="de-DE"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’</a:t>
              </a:r>
              <a:endPara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65" name="Google Shape;865;p3"/>
            <p:cNvSpPr/>
            <p:nvPr/>
          </p:nvSpPr>
          <p:spPr>
            <a:xfrm>
              <a:off x="8981875" y="1489650"/>
              <a:ext cx="2149500" cy="4431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rPr lang="de-DE"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‘</a:t>
              </a:r>
              <a:r>
                <a:rPr lang="de-DE" sz="2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</a:t>
              </a:r>
              <a:r>
                <a:rPr lang="de-DE"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’</a:t>
              </a:r>
              <a:endPara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66" name="Google Shape;866;p3"/>
            <p:cNvSpPr/>
            <p:nvPr/>
          </p:nvSpPr>
          <p:spPr>
            <a:xfrm>
              <a:off x="8981875" y="1932750"/>
              <a:ext cx="2149500" cy="4431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rPr lang="de-DE"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‘</a:t>
              </a:r>
              <a:r>
                <a:rPr lang="de-DE" sz="2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</a:t>
              </a:r>
              <a:r>
                <a:rPr lang="de-DE"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’</a:t>
              </a:r>
              <a:endPara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67" name="Google Shape;867;p3"/>
            <p:cNvSpPr/>
            <p:nvPr/>
          </p:nvSpPr>
          <p:spPr>
            <a:xfrm>
              <a:off x="8981875" y="2375850"/>
              <a:ext cx="2149500" cy="4431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rPr lang="de-DE"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‘</a:t>
              </a:r>
              <a:r>
                <a:rPr lang="de-DE" sz="2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o</a:t>
              </a:r>
              <a:r>
                <a:rPr lang="de-DE"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’</a:t>
              </a:r>
              <a:endPara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68" name="Google Shape;868;p3"/>
            <p:cNvSpPr/>
            <p:nvPr/>
          </p:nvSpPr>
          <p:spPr>
            <a:xfrm>
              <a:off x="8981875" y="2818950"/>
              <a:ext cx="2149500" cy="4431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rPr lang="de-DE" sz="2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69" name="Google Shape;869;p3"/>
            <p:cNvSpPr/>
            <p:nvPr/>
          </p:nvSpPr>
          <p:spPr>
            <a:xfrm>
              <a:off x="8981875" y="3262050"/>
              <a:ext cx="2149500" cy="4431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rPr lang="de-DE" sz="2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0b10101100</a:t>
              </a:r>
              <a:endPara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70" name="Google Shape;870;p3"/>
            <p:cNvSpPr/>
            <p:nvPr/>
          </p:nvSpPr>
          <p:spPr>
            <a:xfrm>
              <a:off x="8981875" y="3705150"/>
              <a:ext cx="2149500" cy="4431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rPr lang="de-DE" sz="2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0x34</a:t>
              </a:r>
              <a:endPara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71" name="Google Shape;871;p3"/>
            <p:cNvSpPr/>
            <p:nvPr/>
          </p:nvSpPr>
          <p:spPr>
            <a:xfrm>
              <a:off x="8981872" y="4148250"/>
              <a:ext cx="2149500" cy="4431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rPr lang="de-DE" sz="2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17</a:t>
              </a:r>
              <a:endPara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72" name="Google Shape;872;p3"/>
            <p:cNvSpPr/>
            <p:nvPr/>
          </p:nvSpPr>
          <p:spPr>
            <a:xfrm>
              <a:off x="8981875" y="4591350"/>
              <a:ext cx="2149500" cy="4431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73" name="Google Shape;873;p3"/>
            <p:cNvSpPr/>
            <p:nvPr/>
          </p:nvSpPr>
          <p:spPr>
            <a:xfrm>
              <a:off x="8981875" y="5034450"/>
              <a:ext cx="2149500" cy="4431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74" name="Google Shape;874;p3"/>
            <p:cNvSpPr/>
            <p:nvPr/>
          </p:nvSpPr>
          <p:spPr>
            <a:xfrm>
              <a:off x="8981867" y="5477544"/>
              <a:ext cx="2149500" cy="4431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75" name="Google Shape;875;p3"/>
            <p:cNvSpPr/>
            <p:nvPr/>
          </p:nvSpPr>
          <p:spPr>
            <a:xfrm>
              <a:off x="8981875" y="5920650"/>
              <a:ext cx="2149500" cy="4431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876" name="Google Shape;876;p3"/>
          <p:cNvSpPr/>
          <p:nvPr/>
        </p:nvSpPr>
        <p:spPr>
          <a:xfrm>
            <a:off x="6832258" y="6034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0x20000000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7" name="Google Shape;877;p3"/>
          <p:cNvSpPr/>
          <p:nvPr/>
        </p:nvSpPr>
        <p:spPr>
          <a:xfrm>
            <a:off x="6832258" y="10465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0x20000001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8" name="Google Shape;878;p3"/>
          <p:cNvSpPr/>
          <p:nvPr/>
        </p:nvSpPr>
        <p:spPr>
          <a:xfrm>
            <a:off x="6832258" y="14896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0x20000002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9" name="Google Shape;879;p3"/>
          <p:cNvSpPr/>
          <p:nvPr/>
        </p:nvSpPr>
        <p:spPr>
          <a:xfrm>
            <a:off x="6832258" y="19327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0x20000003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80" name="Google Shape;880;p3"/>
          <p:cNvSpPr/>
          <p:nvPr/>
        </p:nvSpPr>
        <p:spPr>
          <a:xfrm>
            <a:off x="6832258" y="23758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0x20000004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81" name="Google Shape;881;p3"/>
          <p:cNvSpPr/>
          <p:nvPr/>
        </p:nvSpPr>
        <p:spPr>
          <a:xfrm>
            <a:off x="6832258" y="28189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0x20000005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82" name="Google Shape;882;p3"/>
          <p:cNvSpPr/>
          <p:nvPr/>
        </p:nvSpPr>
        <p:spPr>
          <a:xfrm>
            <a:off x="6832258" y="32620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0x20000006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83" name="Google Shape;883;p3"/>
          <p:cNvSpPr/>
          <p:nvPr/>
        </p:nvSpPr>
        <p:spPr>
          <a:xfrm>
            <a:off x="6832258" y="37051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0x</a:t>
            </a: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20000007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84" name="Google Shape;884;p3"/>
          <p:cNvSpPr/>
          <p:nvPr/>
        </p:nvSpPr>
        <p:spPr>
          <a:xfrm>
            <a:off x="6832254" y="41482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0x20000008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85" name="Google Shape;885;p3"/>
          <p:cNvSpPr/>
          <p:nvPr/>
        </p:nvSpPr>
        <p:spPr>
          <a:xfrm>
            <a:off x="6832258" y="45913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0x20000009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86" name="Google Shape;886;p3"/>
          <p:cNvSpPr/>
          <p:nvPr/>
        </p:nvSpPr>
        <p:spPr>
          <a:xfrm>
            <a:off x="6832258" y="50344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0x0000000A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87" name="Google Shape;887;p3"/>
          <p:cNvSpPr/>
          <p:nvPr/>
        </p:nvSpPr>
        <p:spPr>
          <a:xfrm>
            <a:off x="6832249" y="5477544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0x2000000B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88" name="Google Shape;888;p3"/>
          <p:cNvSpPr/>
          <p:nvPr/>
        </p:nvSpPr>
        <p:spPr>
          <a:xfrm>
            <a:off x="6832258" y="59206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0x2000000C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89" name="Google Shape;889;p3"/>
          <p:cNvSpPr/>
          <p:nvPr/>
        </p:nvSpPr>
        <p:spPr>
          <a:xfrm>
            <a:off x="5533128" y="603450"/>
            <a:ext cx="12990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t: 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90" name="Google Shape;890;p3"/>
          <p:cNvSpPr/>
          <p:nvPr/>
        </p:nvSpPr>
        <p:spPr>
          <a:xfrm>
            <a:off x="5618868" y="2818950"/>
            <a:ext cx="12990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w: 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91" name="Google Shape;891;p3"/>
          <p:cNvSpPr/>
          <p:nvPr/>
        </p:nvSpPr>
        <p:spPr>
          <a:xfrm>
            <a:off x="204501" y="2247300"/>
            <a:ext cx="5053800" cy="1586400"/>
          </a:xfrm>
          <a:prstGeom prst="wedgeRoundRectCallout">
            <a:avLst>
              <a:gd name="adj1" fmla="val 37983"/>
              <a:gd name="adj2" fmla="val 101519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</a:rPr>
              <a:t>Die beiden Arrrays liegen hier im RAM des Mikrocontrollers</a:t>
            </a:r>
            <a:endParaRPr sz="2400" b="0" i="0" u="none" strike="noStrike" cap="none">
              <a:solidFill>
                <a:srgbClr val="0000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92" name="Google Shape;892;p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650402" y="3926697"/>
            <a:ext cx="1885945" cy="2658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4599"/>
    </mc:Choice>
    <mc:Fallback>
      <p:transition spd="slow" advTm="7459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5" name="Google Shape;2575;p1"/>
          <p:cNvSpPr txBox="1">
            <a:spLocks noGrp="1"/>
          </p:cNvSpPr>
          <p:nvPr>
            <p:ph type="ctrTitle"/>
          </p:nvPr>
        </p:nvSpPr>
        <p:spPr>
          <a:xfrm>
            <a:off x="0" y="203230"/>
            <a:ext cx="3750900" cy="57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r>
              <a:rPr lang="de-DE" sz="3200"/>
              <a:t>Der Datentyp char*</a:t>
            </a:r>
            <a:endParaRPr sz="3200"/>
          </a:p>
        </p:txBody>
      </p:sp>
      <p:sp>
        <p:nvSpPr>
          <p:cNvPr id="2576" name="Google Shape;2576;p1"/>
          <p:cNvSpPr txBox="1"/>
          <p:nvPr/>
        </p:nvSpPr>
        <p:spPr>
          <a:xfrm>
            <a:off x="204488" y="918000"/>
            <a:ext cx="5053800" cy="158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Zwei Arrays: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char t[5]=”Hallo”;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char w[4]={1,0b10101100,0x34,17};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77" name="Google Shape;2577;p1"/>
          <p:cNvSpPr/>
          <p:nvPr/>
        </p:nvSpPr>
        <p:spPr>
          <a:xfrm>
            <a:off x="5533275" y="481225"/>
            <a:ext cx="5598000" cy="61956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578" name="Google Shape;2578;p1"/>
          <p:cNvCxnSpPr/>
          <p:nvPr/>
        </p:nvCxnSpPr>
        <p:spPr>
          <a:xfrm>
            <a:off x="8984458" y="507300"/>
            <a:ext cx="0" cy="6186000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2579" name="Google Shape;2579;p1"/>
          <p:cNvCxnSpPr/>
          <p:nvPr/>
        </p:nvCxnSpPr>
        <p:spPr>
          <a:xfrm flipH="1">
            <a:off x="11124175" y="481225"/>
            <a:ext cx="7200" cy="6174900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2580" name="Google Shape;2580;p1"/>
          <p:cNvGrpSpPr/>
          <p:nvPr/>
        </p:nvGrpSpPr>
        <p:grpSpPr>
          <a:xfrm>
            <a:off x="8981867" y="603450"/>
            <a:ext cx="2149508" cy="5760300"/>
            <a:chOff x="8981867" y="603450"/>
            <a:chExt cx="2149508" cy="5760300"/>
          </a:xfrm>
        </p:grpSpPr>
        <p:sp>
          <p:nvSpPr>
            <p:cNvPr id="2581" name="Google Shape;2581;p1"/>
            <p:cNvSpPr/>
            <p:nvPr/>
          </p:nvSpPr>
          <p:spPr>
            <a:xfrm>
              <a:off x="8981875" y="603450"/>
              <a:ext cx="2149500" cy="4431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rPr lang="de-DE"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‘</a:t>
              </a:r>
              <a:r>
                <a:rPr lang="de-DE" sz="2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H</a:t>
              </a:r>
              <a:r>
                <a:rPr lang="de-DE"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’</a:t>
              </a:r>
              <a:endPara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82" name="Google Shape;2582;p1"/>
            <p:cNvSpPr/>
            <p:nvPr/>
          </p:nvSpPr>
          <p:spPr>
            <a:xfrm>
              <a:off x="8981875" y="1046550"/>
              <a:ext cx="2149500" cy="4431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rPr lang="de-DE"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‘</a:t>
              </a:r>
              <a:r>
                <a:rPr lang="de-DE" sz="2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a</a:t>
              </a:r>
              <a:r>
                <a:rPr lang="de-DE"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’</a:t>
              </a:r>
              <a:endPara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83" name="Google Shape;2583;p1"/>
            <p:cNvSpPr/>
            <p:nvPr/>
          </p:nvSpPr>
          <p:spPr>
            <a:xfrm>
              <a:off x="8981875" y="1489650"/>
              <a:ext cx="2149500" cy="4431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rPr lang="de-DE"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‘</a:t>
              </a:r>
              <a:r>
                <a:rPr lang="de-DE" sz="2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</a:t>
              </a:r>
              <a:r>
                <a:rPr lang="de-DE"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’</a:t>
              </a:r>
              <a:endPara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84" name="Google Shape;2584;p1"/>
            <p:cNvSpPr/>
            <p:nvPr/>
          </p:nvSpPr>
          <p:spPr>
            <a:xfrm>
              <a:off x="8981875" y="1932750"/>
              <a:ext cx="2149500" cy="4431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rPr lang="de-DE"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‘</a:t>
              </a:r>
              <a:r>
                <a:rPr lang="de-DE" sz="2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</a:t>
              </a:r>
              <a:r>
                <a:rPr lang="de-DE"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’</a:t>
              </a:r>
              <a:endPara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85" name="Google Shape;2585;p1"/>
            <p:cNvSpPr/>
            <p:nvPr/>
          </p:nvSpPr>
          <p:spPr>
            <a:xfrm>
              <a:off x="8981875" y="2375850"/>
              <a:ext cx="2149500" cy="4431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rPr lang="de-DE"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‘</a:t>
              </a:r>
              <a:r>
                <a:rPr lang="de-DE" sz="2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o</a:t>
              </a:r>
              <a:r>
                <a:rPr lang="de-DE"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’</a:t>
              </a:r>
              <a:endPara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86" name="Google Shape;2586;p1"/>
            <p:cNvSpPr/>
            <p:nvPr/>
          </p:nvSpPr>
          <p:spPr>
            <a:xfrm>
              <a:off x="8981875" y="2818950"/>
              <a:ext cx="2149500" cy="4431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rPr lang="de-DE" sz="2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87" name="Google Shape;2587;p1"/>
            <p:cNvSpPr/>
            <p:nvPr/>
          </p:nvSpPr>
          <p:spPr>
            <a:xfrm>
              <a:off x="8981875" y="3262050"/>
              <a:ext cx="2149500" cy="4431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rPr lang="de-DE" sz="2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0b10101100</a:t>
              </a:r>
              <a:endPara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88" name="Google Shape;2588;p1"/>
            <p:cNvSpPr/>
            <p:nvPr/>
          </p:nvSpPr>
          <p:spPr>
            <a:xfrm>
              <a:off x="8981875" y="3705150"/>
              <a:ext cx="2149500" cy="4431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rPr lang="de-DE" sz="2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0x34</a:t>
              </a:r>
              <a:endPara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89" name="Google Shape;2589;p1"/>
            <p:cNvSpPr/>
            <p:nvPr/>
          </p:nvSpPr>
          <p:spPr>
            <a:xfrm>
              <a:off x="8981872" y="4148250"/>
              <a:ext cx="2149500" cy="4431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rPr lang="de-DE" sz="2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17</a:t>
              </a:r>
              <a:endPara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90" name="Google Shape;2590;p1"/>
            <p:cNvSpPr/>
            <p:nvPr/>
          </p:nvSpPr>
          <p:spPr>
            <a:xfrm>
              <a:off x="8981875" y="4591350"/>
              <a:ext cx="2149500" cy="4431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91" name="Google Shape;2591;p1"/>
            <p:cNvSpPr/>
            <p:nvPr/>
          </p:nvSpPr>
          <p:spPr>
            <a:xfrm>
              <a:off x="8981875" y="5034450"/>
              <a:ext cx="2149500" cy="4431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92" name="Google Shape;2592;p1"/>
            <p:cNvSpPr/>
            <p:nvPr/>
          </p:nvSpPr>
          <p:spPr>
            <a:xfrm>
              <a:off x="8981867" y="5477544"/>
              <a:ext cx="2149500" cy="4431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93" name="Google Shape;2593;p1"/>
            <p:cNvSpPr/>
            <p:nvPr/>
          </p:nvSpPr>
          <p:spPr>
            <a:xfrm>
              <a:off x="8981875" y="5920650"/>
              <a:ext cx="2149500" cy="4431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594" name="Google Shape;2594;p1"/>
          <p:cNvSpPr/>
          <p:nvPr/>
        </p:nvSpPr>
        <p:spPr>
          <a:xfrm>
            <a:off x="6832258" y="6034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0x20000000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95" name="Google Shape;2595;p1"/>
          <p:cNvSpPr/>
          <p:nvPr/>
        </p:nvSpPr>
        <p:spPr>
          <a:xfrm>
            <a:off x="6832258" y="10465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0x20000001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96" name="Google Shape;2596;p1"/>
          <p:cNvSpPr/>
          <p:nvPr/>
        </p:nvSpPr>
        <p:spPr>
          <a:xfrm>
            <a:off x="6832258" y="14896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0x20000002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97" name="Google Shape;2597;p1"/>
          <p:cNvSpPr/>
          <p:nvPr/>
        </p:nvSpPr>
        <p:spPr>
          <a:xfrm>
            <a:off x="6832258" y="19327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0x20000003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98" name="Google Shape;2598;p1"/>
          <p:cNvSpPr/>
          <p:nvPr/>
        </p:nvSpPr>
        <p:spPr>
          <a:xfrm>
            <a:off x="6832258" y="23758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0x20000004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99" name="Google Shape;2599;p1"/>
          <p:cNvSpPr/>
          <p:nvPr/>
        </p:nvSpPr>
        <p:spPr>
          <a:xfrm>
            <a:off x="6832258" y="28189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0x20000005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00" name="Google Shape;2600;p1"/>
          <p:cNvSpPr/>
          <p:nvPr/>
        </p:nvSpPr>
        <p:spPr>
          <a:xfrm>
            <a:off x="6832258" y="32620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0x20000006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01" name="Google Shape;2601;p1"/>
          <p:cNvSpPr/>
          <p:nvPr/>
        </p:nvSpPr>
        <p:spPr>
          <a:xfrm>
            <a:off x="6832258" y="37051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0x</a:t>
            </a: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20000007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02" name="Google Shape;2602;p1"/>
          <p:cNvSpPr/>
          <p:nvPr/>
        </p:nvSpPr>
        <p:spPr>
          <a:xfrm>
            <a:off x="6832254" y="41482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0x20000008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03" name="Google Shape;2603;p1"/>
          <p:cNvSpPr/>
          <p:nvPr/>
        </p:nvSpPr>
        <p:spPr>
          <a:xfrm>
            <a:off x="6832258" y="45913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0x20000009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04" name="Google Shape;2604;p1"/>
          <p:cNvSpPr/>
          <p:nvPr/>
        </p:nvSpPr>
        <p:spPr>
          <a:xfrm>
            <a:off x="6832258" y="50344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0x0000000A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05" name="Google Shape;2605;p1"/>
          <p:cNvSpPr/>
          <p:nvPr/>
        </p:nvSpPr>
        <p:spPr>
          <a:xfrm>
            <a:off x="6832249" y="5477544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0x2000000B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06" name="Google Shape;2606;p1"/>
          <p:cNvSpPr/>
          <p:nvPr/>
        </p:nvSpPr>
        <p:spPr>
          <a:xfrm>
            <a:off x="6832258" y="5920650"/>
            <a:ext cx="21495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0x2000000C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07" name="Google Shape;2607;p1"/>
          <p:cNvSpPr/>
          <p:nvPr/>
        </p:nvSpPr>
        <p:spPr>
          <a:xfrm>
            <a:off x="6148825" y="603425"/>
            <a:ext cx="6834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t: 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08" name="Google Shape;2608;p1"/>
          <p:cNvSpPr/>
          <p:nvPr/>
        </p:nvSpPr>
        <p:spPr>
          <a:xfrm>
            <a:off x="6234475" y="2818800"/>
            <a:ext cx="6834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w: 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09" name="Google Shape;2609;p1"/>
          <p:cNvSpPr/>
          <p:nvPr/>
        </p:nvSpPr>
        <p:spPr>
          <a:xfrm>
            <a:off x="204501" y="2247300"/>
            <a:ext cx="5053800" cy="1586400"/>
          </a:xfrm>
          <a:prstGeom prst="wedgeRoundRectCallout">
            <a:avLst>
              <a:gd name="adj1" fmla="val 37983"/>
              <a:gd name="adj2" fmla="val 101519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</a:rPr>
              <a:t>Die beiden Arrrays liegen hier im RAM des Mikrocontrollers</a:t>
            </a:r>
            <a:endParaRPr sz="2400" b="0" i="0" u="none" strike="noStrike" cap="none">
              <a:solidFill>
                <a:srgbClr val="0000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610" name="Google Shape;2610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650402" y="3926697"/>
            <a:ext cx="1885945" cy="26586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611" name="Google Shape;2611;p1"/>
          <p:cNvCxnSpPr>
            <a:endCxn id="2607" idx="1"/>
          </p:cNvCxnSpPr>
          <p:nvPr/>
        </p:nvCxnSpPr>
        <p:spPr>
          <a:xfrm rot="10800000" flipH="1">
            <a:off x="3205525" y="824975"/>
            <a:ext cx="2943300" cy="760200"/>
          </a:xfrm>
          <a:prstGeom prst="straightConnector1">
            <a:avLst/>
          </a:prstGeom>
          <a:noFill/>
          <a:ln w="76200" cap="flat" cmpd="sng">
            <a:solidFill>
              <a:srgbClr val="FF0000"/>
            </a:solidFill>
            <a:prstDash val="solid"/>
            <a:round/>
            <a:headEnd type="none" w="med" len="med"/>
            <a:tailEnd type="stealth" w="med" len="med"/>
          </a:ln>
        </p:spPr>
      </p:cxnSp>
      <p:cxnSp>
        <p:nvCxnSpPr>
          <p:cNvPr id="2612" name="Google Shape;2612;p1"/>
          <p:cNvCxnSpPr>
            <a:endCxn id="2608" idx="1"/>
          </p:cNvCxnSpPr>
          <p:nvPr/>
        </p:nvCxnSpPr>
        <p:spPr>
          <a:xfrm>
            <a:off x="4852375" y="2015250"/>
            <a:ext cx="1382100" cy="1025100"/>
          </a:xfrm>
          <a:prstGeom prst="straightConnector1">
            <a:avLst/>
          </a:prstGeom>
          <a:noFill/>
          <a:ln w="76200" cap="flat" cmpd="sng">
            <a:solidFill>
              <a:srgbClr val="FF0000"/>
            </a:solidFill>
            <a:prstDash val="solid"/>
            <a:round/>
            <a:headEnd type="none" w="med" len="med"/>
            <a:tailEnd type="stealth" w="med" len="med"/>
          </a:ln>
        </p:spPr>
      </p:cxn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989"/>
    </mc:Choice>
    <mc:Fallback>
      <p:transition spd="slow" advTm="698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25400">
          <a:solidFill>
            <a:schemeClr val="tx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5875">
          <a:solidFill>
            <a:schemeClr val="tx1"/>
          </a:solidFill>
          <a:tailEnd type="triangl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2950</Words>
  <Application>Microsoft Office PowerPoint</Application>
  <PresentationFormat>Breitbild</PresentationFormat>
  <Paragraphs>1205</Paragraphs>
  <Slides>45</Slides>
  <Notes>44</Notes>
  <HiddenSlides>0</HiddenSlides>
  <MMClips>45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45</vt:i4>
      </vt:variant>
    </vt:vector>
  </HeadingPairs>
  <TitlesOfParts>
    <vt:vector size="49" baseType="lpstr">
      <vt:lpstr>Arial</vt:lpstr>
      <vt:lpstr>Calibri</vt:lpstr>
      <vt:lpstr>Calibri Light</vt:lpstr>
      <vt:lpstr>Office Theme</vt:lpstr>
      <vt:lpstr>Der Datentyp char*</vt:lpstr>
      <vt:lpstr>Der Datentyp char*</vt:lpstr>
      <vt:lpstr>Der Datentyp char*</vt:lpstr>
      <vt:lpstr>Der Datentyp char*</vt:lpstr>
      <vt:lpstr>Der Datentyp char*</vt:lpstr>
      <vt:lpstr>Der Datentyp char*</vt:lpstr>
      <vt:lpstr>Der Datentyp char*</vt:lpstr>
      <vt:lpstr>Der Datentyp char*</vt:lpstr>
      <vt:lpstr>Der Datentyp char*</vt:lpstr>
      <vt:lpstr>Der Datentyp char*</vt:lpstr>
      <vt:lpstr>Der Datentyp char*</vt:lpstr>
      <vt:lpstr>Der Datentyp char*</vt:lpstr>
      <vt:lpstr>Der Datentyp char*</vt:lpstr>
      <vt:lpstr>Der Datentyp char*</vt:lpstr>
      <vt:lpstr>Der Datentyp char*</vt:lpstr>
      <vt:lpstr>Der Datentyp char*</vt:lpstr>
      <vt:lpstr>Der Datentyp char*</vt:lpstr>
      <vt:lpstr>Der Datentyp char*</vt:lpstr>
      <vt:lpstr>Der Datentyp char*</vt:lpstr>
      <vt:lpstr>Der Datentyp char*</vt:lpstr>
      <vt:lpstr>Der Datentyp char*</vt:lpstr>
      <vt:lpstr>Der Datentyp char*</vt:lpstr>
      <vt:lpstr>Der Datentyp char*</vt:lpstr>
      <vt:lpstr>Der Datentyp char*</vt:lpstr>
      <vt:lpstr>Der Datentyp char*</vt:lpstr>
      <vt:lpstr>Der Datentyp char*</vt:lpstr>
      <vt:lpstr>Der Datentyp char*</vt:lpstr>
      <vt:lpstr>Der Datentyp char*</vt:lpstr>
      <vt:lpstr>Der Datentyp char*</vt:lpstr>
      <vt:lpstr>Der Datentyp char*</vt:lpstr>
      <vt:lpstr>Der Datentyp char*</vt:lpstr>
      <vt:lpstr>Der Datentyp char*</vt:lpstr>
      <vt:lpstr>Der Datentyp char*</vt:lpstr>
      <vt:lpstr>Der Datentyp char*</vt:lpstr>
      <vt:lpstr>Der Datentyp char*</vt:lpstr>
      <vt:lpstr>Der Datentyp char*</vt:lpstr>
      <vt:lpstr>Der Datentyp char*</vt:lpstr>
      <vt:lpstr>Der Datentyp char*</vt:lpstr>
      <vt:lpstr>Der Datentyp char*</vt:lpstr>
      <vt:lpstr>Der Datentyp char*</vt:lpstr>
      <vt:lpstr>Der Datentyp char*</vt:lpstr>
      <vt:lpstr>Der Datentyp char*</vt:lpstr>
      <vt:lpstr>Der Datentyp char*</vt:lpstr>
      <vt:lpstr>Der Datentyp char*</vt:lpstr>
      <vt:lpstr>Der Datentyp char*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Der Datentyp char*</dc:title>
  <dc:creator>Jörg Sturm</dc:creator>
  <cp:lastModifiedBy>Jörg Sturm</cp:lastModifiedBy>
  <cp:revision>3</cp:revision>
  <dcterms:modified xsi:type="dcterms:W3CDTF">2020-09-06T15:30:53Z</dcterms:modified>
</cp:coreProperties>
</file>