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gif" ContentType="image/gi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34.xml" ContentType="application/vnd.openxmlformats-officedocument.presentationml.notesSlide+xml"/>
  <Override PartName="/ppt/notesSlides/notesSlide35.xml" ContentType="application/vnd.openxmlformats-officedocument.presentationml.notesSlide+xml"/>
  <Override PartName="/ppt/notesSlides/notesSlide36.xml" ContentType="application/vnd.openxmlformats-officedocument.presentationml.notesSlide+xml"/>
  <Override PartName="/ppt/notesSlides/notesSlide37.xml" ContentType="application/vnd.openxmlformats-officedocument.presentationml.notesSlide+xml"/>
  <Override PartName="/ppt/notesSlides/notesSlide3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ppt/metadata" ContentType="application/binary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1"/>
  </p:sldMasterIdLst>
  <p:notesMasterIdLst>
    <p:notesMasterId r:id="rId40"/>
  </p:notesMasterIdLst>
  <p:sldIdLst>
    <p:sldId id="256" r:id="rId2"/>
    <p:sldId id="257" r:id="rId3"/>
    <p:sldId id="259" r:id="rId4"/>
    <p:sldId id="260" r:id="rId5"/>
    <p:sldId id="261" r:id="rId6"/>
    <p:sldId id="263" r:id="rId7"/>
    <p:sldId id="262" r:id="rId8"/>
    <p:sldId id="264" r:id="rId9"/>
    <p:sldId id="265" r:id="rId10"/>
    <p:sldId id="266" r:id="rId11"/>
    <p:sldId id="267" r:id="rId12"/>
    <p:sldId id="268" r:id="rId13"/>
    <p:sldId id="269" r:id="rId14"/>
    <p:sldId id="270" r:id="rId15"/>
    <p:sldId id="271" r:id="rId16"/>
    <p:sldId id="272" r:id="rId17"/>
    <p:sldId id="273" r:id="rId18"/>
    <p:sldId id="274" r:id="rId19"/>
    <p:sldId id="275" r:id="rId20"/>
    <p:sldId id="276" r:id="rId21"/>
    <p:sldId id="277" r:id="rId22"/>
    <p:sldId id="278" r:id="rId23"/>
    <p:sldId id="279" r:id="rId24"/>
    <p:sldId id="280" r:id="rId25"/>
    <p:sldId id="281" r:id="rId26"/>
    <p:sldId id="282" r:id="rId27"/>
    <p:sldId id="283" r:id="rId28"/>
    <p:sldId id="284" r:id="rId29"/>
    <p:sldId id="285" r:id="rId30"/>
    <p:sldId id="286" r:id="rId31"/>
    <p:sldId id="287" r:id="rId32"/>
    <p:sldId id="288" r:id="rId33"/>
    <p:sldId id="289" r:id="rId34"/>
    <p:sldId id="290" r:id="rId35"/>
    <p:sldId id="291" r:id="rId36"/>
    <p:sldId id="292" r:id="rId37"/>
    <p:sldId id="293" r:id="rId38"/>
    <p:sldId id="294" r:id="rId39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19">
          <p15:clr>
            <a:srgbClr val="A4A3A4"/>
          </p15:clr>
        </p15:guide>
        <p15:guide id="2" pos="2879">
          <p15:clr>
            <a:srgbClr val="A4A3A4"/>
          </p15:clr>
        </p15:guide>
      </p15:sldGuideLst>
    </p:ext>
    <p:ext uri="http://customooxmlschemas.google.com/">
      <go:slidesCustomData xmlns:go="http://customooxmlschemas.google.com/" xmlns:p15="http://schemas.microsoft.com/office/powerpoint/2012/main" xmlns:p14="http://schemas.microsoft.com/office/powerpoint/2010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:mc="http://schemas.openxmlformats.org/markup-compatibility/2006" xmlns="" r:id="rId41" roundtripDataSignature="AMtx7mi4hlKaCaAlYUEOEdDPOg+FQxayuA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>
        <p:scale>
          <a:sx n="106" d="100"/>
          <a:sy n="106" d="100"/>
        </p:scale>
        <p:origin x="882" y="768"/>
      </p:cViewPr>
      <p:guideLst>
        <p:guide orient="horz" pos="1619"/>
        <p:guide pos="287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presProps" Target="presProps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notesMaster" Target="notesMasters/notesMaster1.xml"/><Relationship Id="rId45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viewProps" Target="viewProps.xml"/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20" Type="http://schemas.openxmlformats.org/officeDocument/2006/relationships/slide" Target="slides/slide19.xml"/><Relationship Id="rId41" Type="http://customschemas.google.com/relationships/presentationmetadata" Target="metadata"/></Relationships>
</file>

<file path=ppt/media/image1.gif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marR="0" lvl="0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630639753"/>
      </p:ext>
    </p:extLst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7.xml"/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2" name="Google Shape;52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112282788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2" name="Google Shape;52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172372784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2" name="Google Shape;52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474341579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2" name="Google Shape;52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890615146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2" name="Google Shape;52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822323157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2" name="Google Shape;52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660994517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2" name="Google Shape;52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892014749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2" name="Google Shape;52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518659909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2" name="Google Shape;52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563034257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2" name="Google Shape;52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718667325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2" name="Google Shape;52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97052378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2" name="Google Shape;52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4293273010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2" name="Google Shape;52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966125154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2" name="Google Shape;52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517814925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2" name="Google Shape;52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12136743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2" name="Google Shape;52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114322737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2" name="Google Shape;52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811044439"/>
      </p:ext>
    </p:extLst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2" name="Google Shape;52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04498437"/>
      </p:ext>
    </p:extLst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2" name="Google Shape;52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136741531"/>
      </p:ext>
    </p:extLst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2" name="Google Shape;52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668184169"/>
      </p:ext>
    </p:extLst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2" name="Google Shape;52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108420332"/>
      </p:ext>
    </p:extLst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2" name="Google Shape;52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51454524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2" name="Google Shape;52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973479771"/>
      </p:ext>
    </p:extLst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2" name="Google Shape;52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4034738692"/>
      </p:ext>
    </p:extLst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2" name="Google Shape;52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206530253"/>
      </p:ext>
    </p:extLst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2" name="Google Shape;52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32384566"/>
      </p:ext>
    </p:extLst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2" name="Google Shape;52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952212367"/>
      </p:ext>
    </p:extLst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2" name="Google Shape;52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486208408"/>
      </p:ext>
    </p:extLst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2" name="Google Shape;52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896915268"/>
      </p:ext>
    </p:extLst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2" name="Google Shape;52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684318561"/>
      </p:ext>
    </p:extLst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2" name="Google Shape;52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211944638"/>
      </p:ext>
    </p:extLst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2" name="Google Shape;52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05153903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2" name="Google Shape;52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96368544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2" name="Google Shape;52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225005980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2" name="Google Shape;52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238848091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2" name="Google Shape;52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56353241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2" name="Google Shape;52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4079187211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2" name="Google Shape;52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401090878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elfoli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34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11" name="Google Shape;11;p34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2" name="Google Shape;12;p3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Untertitel">
  <p:cSld name="CAPTION_ONLY">
    <p:spTree>
      <p:nvGrpSpPr>
        <p:cNvPr id="1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Google Shape;44;p43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5" name="Google Shape;45;p4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Große Zahl">
  <p:cSld name="BIG_NUMBER">
    <p:spTree>
      <p:nvGrpSpPr>
        <p:cNvPr id="1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Google Shape;47;p44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8" name="Google Shape;48;p44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9" name="Google Shape;49;p4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Leer" type="blank">
  <p:cSld name="BLANK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Abschnittsüberschrift" type="secHead">
  <p:cSld name="SECTION_HEADER">
    <p:spTree>
      <p:nvGrpSpPr>
        <p:cNvPr id="1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36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7" name="Google Shape;17;p3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el und Textkorpus" type="tx">
  <p:cSld name="TITLE_AND_BODY">
    <p:spTree>
      <p:nvGrpSpPr>
        <p:cNvPr id="1" name="Shape 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Google Shape;19;p37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0" name="Google Shape;20;p37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21" name="Google Shape;21;p3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el und zwei Spalten" type="twoColTx">
  <p:cSld name="TITLE_AND_TWO_COLUMNS">
    <p:spTree>
      <p:nvGrpSpPr>
        <p:cNvPr id="1" name="Shape 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Google Shape;23;p38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4" name="Google Shape;24;p38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5" name="Google Shape;25;p38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6" name="Google Shape;26;p3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Nur Titel" type="titleOnly">
  <p:cSld name="TITLE_ONLY">
    <p:spTree>
      <p:nvGrpSpPr>
        <p:cNvPr id="1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Google Shape;28;p39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9" name="Google Shape;29;p3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Einspaltiger Text">
  <p:cSld name="ONE_COLUMN_TEXT">
    <p:spTree>
      <p:nvGrpSpPr>
        <p:cNvPr id="1" name="Shape 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Google Shape;31;p40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2" name="Google Shape;32;p40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0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3" name="Google Shape;33;p4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Hauptpunkt">
  <p:cSld name="MAIN_POINT">
    <p:spTree>
      <p:nvGrpSpPr>
        <p:cNvPr id="1" name="Shape 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Google Shape;35;p41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6" name="Google Shape;36;p4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Abschnittsüberschrift und -beschreibung">
  <p:cSld name="SECTION_TITLE_AND_DESCRIPTION">
    <p:spTree>
      <p:nvGrpSpPr>
        <p:cNvPr id="1" name="Shape 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Google Shape;38;p42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" name="Google Shape;39;p42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40" name="Google Shape;40;p42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41" name="Google Shape;41;p42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457200" lvl="0" indent="-3429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2" name="Google Shape;42;p4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33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7" name="Google Shape;7;p33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marR="0" lvl="0" indent="-3429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Arial"/>
              <a:buChar char="●"/>
              <a:defRPr sz="18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●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●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317500" algn="l" rtl="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Font typeface="Arial"/>
              <a:buChar char="■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8" name="Google Shape;8;p3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‹Nr.›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jpeg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1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1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1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1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1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5.xml"/><Relationship Id="rId1" Type="http://schemas.openxmlformats.org/officeDocument/2006/relationships/slideLayout" Target="../slideLayouts/slideLayout1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6.xml"/><Relationship Id="rId1" Type="http://schemas.openxmlformats.org/officeDocument/2006/relationships/slideLayout" Target="../slideLayouts/slideLayout1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7.xml"/><Relationship Id="rId1" Type="http://schemas.openxmlformats.org/officeDocument/2006/relationships/slideLayout" Target="../slideLayouts/slideLayout1.xml"/></Relationships>
</file>

<file path=ppt/slides/_rels/slide38.xml.rels><?xml version="1.0" encoding="UTF-8" standalone="yes"?>
<Relationships xmlns="http://schemas.openxmlformats.org/package/2006/relationships"><Relationship Id="rId3" Type="http://schemas.openxmlformats.org/officeDocument/2006/relationships/slide" Target="slide35.xml"/><Relationship Id="rId2" Type="http://schemas.openxmlformats.org/officeDocument/2006/relationships/notesSlide" Target="../notesSlides/notesSlide38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"/>
          <p:cNvSpPr txBox="1">
            <a:spLocks noGrp="1"/>
          </p:cNvSpPr>
          <p:nvPr>
            <p:ph type="ctrTitle"/>
          </p:nvPr>
        </p:nvSpPr>
        <p:spPr>
          <a:xfrm>
            <a:off x="310125" y="337500"/>
            <a:ext cx="8520600" cy="169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de-DE" dirty="0" smtClean="0"/>
              <a:t>Matrixtastatur abscannen</a:t>
            </a:r>
            <a:r>
              <a:rPr lang="de-DE" dirty="0"/>
              <a:t/>
            </a:r>
            <a:br>
              <a:rPr lang="de-DE" dirty="0"/>
            </a:br>
            <a:r>
              <a:rPr lang="de-DE" dirty="0" err="1"/>
              <a:t>Polling</a:t>
            </a:r>
            <a:endParaRPr dirty="0"/>
          </a:p>
        </p:txBody>
      </p:sp>
      <p:sp>
        <p:nvSpPr>
          <p:cNvPr id="55" name="Google Shape;55;p1"/>
          <p:cNvSpPr txBox="1">
            <a:spLocks noGrp="1"/>
          </p:cNvSpPr>
          <p:nvPr>
            <p:ph type="subTitle" idx="1"/>
          </p:nvPr>
        </p:nvSpPr>
        <p:spPr>
          <a:xfrm>
            <a:off x="370500" y="2175450"/>
            <a:ext cx="6148712" cy="1196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</a:pPr>
            <a:r>
              <a:rPr lang="de-DE" dirty="0"/>
              <a:t>Wie kann der Mikrocontroller </a:t>
            </a:r>
            <a:r>
              <a:rPr lang="de-DE" dirty="0" smtClean="0"/>
              <a:t>eine Tastatur abfragen?</a:t>
            </a:r>
            <a:endParaRPr dirty="0"/>
          </a:p>
        </p:txBody>
      </p:sp>
      <p:sp>
        <p:nvSpPr>
          <p:cNvPr id="56" name="Google Shape;56;p1"/>
          <p:cNvSpPr/>
          <p:nvPr/>
        </p:nvSpPr>
        <p:spPr>
          <a:xfrm>
            <a:off x="2418383" y="4148338"/>
            <a:ext cx="3168000" cy="864300"/>
          </a:xfrm>
          <a:prstGeom prst="wedgeRoundRectCallout">
            <a:avLst>
              <a:gd name="adj1" fmla="val -62710"/>
              <a:gd name="adj2" fmla="val -90442"/>
              <a:gd name="adj3" fmla="val 0"/>
            </a:avLst>
          </a:prstGeom>
          <a:solidFill>
            <a:srgbClr val="FFFF00"/>
          </a:solidFill>
          <a:ln w="9525" cap="flat" cmpd="sng">
            <a:solidFill>
              <a:srgbClr val="158158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Ich bin Mik, Dein Mikrocontroller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id="57" name="Google Shape;57;p1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136329" y="3238048"/>
            <a:ext cx="1258875" cy="1774608"/>
          </a:xfrm>
          <a:prstGeom prst="rect">
            <a:avLst/>
          </a:prstGeom>
          <a:noFill/>
          <a:ln>
            <a:noFill/>
          </a:ln>
        </p:spPr>
      </p:pic>
      <p:pic>
        <p:nvPicPr>
          <p:cNvPr id="7" name="Grafik 6"/>
          <p:cNvPicPr/>
          <p:nvPr/>
        </p:nvPicPr>
        <p:blipFill rotWithShape="1"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0548" b="15599"/>
          <a:stretch/>
        </p:blipFill>
        <p:spPr bwMode="auto">
          <a:xfrm rot="16200000">
            <a:off x="6026565" y="2209348"/>
            <a:ext cx="3550920" cy="2057400"/>
          </a:xfrm>
          <a:prstGeom prst="rect">
            <a:avLst/>
          </a:prstGeom>
          <a:ln>
            <a:noFill/>
          </a:ln>
          <a:extLst>
            <a:ext uri="{53640926-AAD7-44D8-BBD7-CCE9431645EC}">
              <a14:shadowObscured xmlns:a14="http://schemas.microsoft.com/office/drawing/2010/main"/>
            </a:ext>
          </a:extLst>
        </p:spPr>
      </p:pic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3283"/>
    </mc:Choice>
    <mc:Fallback xmlns="">
      <p:transition spd="slow" advTm="23283"/>
    </mc:Fallback>
  </mc:AlternateContent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"/>
          <p:cNvSpPr txBox="1">
            <a:spLocks noGrp="1"/>
          </p:cNvSpPr>
          <p:nvPr>
            <p:ph type="ctrTitle"/>
          </p:nvPr>
        </p:nvSpPr>
        <p:spPr>
          <a:xfrm>
            <a:off x="310125" y="337501"/>
            <a:ext cx="8520600" cy="41901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de-DE" sz="1800" dirty="0" smtClean="0"/>
              <a:t>Matrixtastatur abscannen - </a:t>
            </a:r>
            <a:r>
              <a:rPr lang="de-DE" sz="1800" dirty="0" err="1" smtClean="0"/>
              <a:t>Polling</a:t>
            </a:r>
            <a:endParaRPr sz="1800" dirty="0"/>
          </a:p>
        </p:txBody>
      </p:sp>
      <p:sp>
        <p:nvSpPr>
          <p:cNvPr id="56" name="Google Shape;56;p1"/>
          <p:cNvSpPr/>
          <p:nvPr/>
        </p:nvSpPr>
        <p:spPr>
          <a:xfrm>
            <a:off x="153976" y="840366"/>
            <a:ext cx="3039522" cy="1580064"/>
          </a:xfrm>
          <a:prstGeom prst="wedgeRoundRectCallout">
            <a:avLst>
              <a:gd name="adj1" fmla="val -12939"/>
              <a:gd name="adj2" fmla="val 79475"/>
              <a:gd name="adj3" fmla="val 0"/>
            </a:avLst>
          </a:prstGeom>
          <a:solidFill>
            <a:srgbClr val="FFFF00"/>
          </a:solidFill>
          <a:ln w="9525" cap="flat" cmpd="sng">
            <a:solidFill>
              <a:srgbClr val="158158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dirty="0" err="1" smtClean="0">
                <a:solidFill>
                  <a:srgbClr val="0000FF"/>
                </a:solidFill>
              </a:rPr>
              <a:t>Polling</a:t>
            </a:r>
            <a:r>
              <a:rPr lang="de-DE" dirty="0" smtClean="0">
                <a:solidFill>
                  <a:srgbClr val="0000FF"/>
                </a:solidFill>
              </a:rPr>
              <a:t> der Tastatur: 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strike="noStrike" cap="none" dirty="0" smtClean="0">
                <a:solidFill>
                  <a:srgbClr val="0000FF"/>
                </a:solidFill>
                <a:sym typeface="Arial"/>
              </a:rPr>
              <a:t>In der Endlosschleife nacheinander PB_4, PB_5, PB_6, PB_7 auf 0 setzen und PB_0, PB_1, PB_2, PB_3 auf 0 prüfen. </a:t>
            </a:r>
            <a:endParaRPr sz="1400" b="0" i="0" strike="noStrike" cap="none" dirty="0">
              <a:solidFill>
                <a:srgbClr val="0000FF"/>
              </a:solidFill>
              <a:sym typeface="Arial"/>
            </a:endParaRPr>
          </a:p>
        </p:txBody>
      </p:sp>
      <p:grpSp>
        <p:nvGrpSpPr>
          <p:cNvPr id="6" name="Gruppieren 5"/>
          <p:cNvGrpSpPr/>
          <p:nvPr/>
        </p:nvGrpSpPr>
        <p:grpSpPr>
          <a:xfrm>
            <a:off x="3907110" y="899904"/>
            <a:ext cx="3644767" cy="3889225"/>
            <a:chOff x="3697514" y="814615"/>
            <a:chExt cx="3644767" cy="3889225"/>
          </a:xfrm>
        </p:grpSpPr>
        <p:sp>
          <p:nvSpPr>
            <p:cNvPr id="10" name="Rechteck 9"/>
            <p:cNvSpPr/>
            <p:nvPr/>
          </p:nvSpPr>
          <p:spPr>
            <a:xfrm rot="16200000">
              <a:off x="3688624" y="2427879"/>
              <a:ext cx="2059940" cy="204216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de-DE"/>
            </a:p>
          </p:txBody>
        </p:sp>
        <p:cxnSp>
          <p:nvCxnSpPr>
            <p:cNvPr id="49" name="Gerader Verbinder 48"/>
            <p:cNvCxnSpPr/>
            <p:nvPr/>
          </p:nvCxnSpPr>
          <p:spPr>
            <a:xfrm flipH="1" flipV="1">
              <a:off x="3732252" y="4272804"/>
              <a:ext cx="2160359" cy="2647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Gerader Verbinder 51"/>
            <p:cNvCxnSpPr/>
            <p:nvPr/>
          </p:nvCxnSpPr>
          <p:spPr>
            <a:xfrm flipH="1" flipV="1">
              <a:off x="3732253" y="3757137"/>
              <a:ext cx="2160358" cy="172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Gerader Verbinder 52"/>
            <p:cNvCxnSpPr/>
            <p:nvPr/>
          </p:nvCxnSpPr>
          <p:spPr>
            <a:xfrm flipH="1">
              <a:off x="3736615" y="3278568"/>
              <a:ext cx="2155996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Gerader Verbinder 54"/>
            <p:cNvCxnSpPr/>
            <p:nvPr/>
          </p:nvCxnSpPr>
          <p:spPr>
            <a:xfrm flipH="1" flipV="1">
              <a:off x="3736261" y="2820343"/>
              <a:ext cx="2156350" cy="1"/>
            </a:xfrm>
            <a:prstGeom prst="line">
              <a:avLst/>
            </a:prstGeom>
            <a:ln w="25400">
              <a:solidFill>
                <a:schemeClr val="accent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Gerader Verbinder 28"/>
            <p:cNvCxnSpPr/>
            <p:nvPr/>
          </p:nvCxnSpPr>
          <p:spPr>
            <a:xfrm rot="16200000">
              <a:off x="27930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" name="Rechteck 10"/>
            <p:cNvSpPr/>
            <p:nvPr/>
          </p:nvSpPr>
          <p:spPr>
            <a:xfrm rot="16200000">
              <a:off x="3824286" y="402800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*</a:t>
              </a:r>
            </a:p>
          </p:txBody>
        </p:sp>
        <p:sp>
          <p:nvSpPr>
            <p:cNvPr id="12" name="Rechteck 11"/>
            <p:cNvSpPr/>
            <p:nvPr/>
          </p:nvSpPr>
          <p:spPr>
            <a:xfrm rot="16200000">
              <a:off x="3824286" y="352328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7</a:t>
              </a:r>
            </a:p>
          </p:txBody>
        </p:sp>
        <p:sp>
          <p:nvSpPr>
            <p:cNvPr id="13" name="Rechteck 12"/>
            <p:cNvSpPr/>
            <p:nvPr/>
          </p:nvSpPr>
          <p:spPr>
            <a:xfrm rot="16200000">
              <a:off x="3824286" y="3056658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4</a:t>
              </a:r>
            </a:p>
          </p:txBody>
        </p:sp>
        <p:sp>
          <p:nvSpPr>
            <p:cNvPr id="14" name="Rechteck 13"/>
            <p:cNvSpPr/>
            <p:nvPr/>
          </p:nvSpPr>
          <p:spPr>
            <a:xfrm rot="16200000">
              <a:off x="3824286" y="2590030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1</a:t>
              </a:r>
            </a:p>
          </p:txBody>
        </p:sp>
        <p:sp>
          <p:nvSpPr>
            <p:cNvPr id="15" name="Rechteck 14"/>
            <p:cNvSpPr/>
            <p:nvPr/>
          </p:nvSpPr>
          <p:spPr>
            <a:xfrm rot="16200000">
              <a:off x="4300444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0</a:t>
              </a:r>
            </a:p>
          </p:txBody>
        </p:sp>
        <p:sp>
          <p:nvSpPr>
            <p:cNvPr id="16" name="Rechteck 15"/>
            <p:cNvSpPr/>
            <p:nvPr/>
          </p:nvSpPr>
          <p:spPr>
            <a:xfrm rot="16200000">
              <a:off x="4300332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8</a:t>
              </a:r>
            </a:p>
          </p:txBody>
        </p:sp>
        <p:sp>
          <p:nvSpPr>
            <p:cNvPr id="17" name="Rechteck 16"/>
            <p:cNvSpPr/>
            <p:nvPr/>
          </p:nvSpPr>
          <p:spPr>
            <a:xfrm rot="16200000">
              <a:off x="4300332" y="3057140"/>
              <a:ext cx="314260" cy="319978"/>
            </a:xfrm>
            <a:prstGeom prst="rect">
              <a:avLst/>
            </a:prstGeom>
            <a:solidFill>
              <a:schemeClr val="accent1">
                <a:alpha val="56000"/>
              </a:schemeClr>
            </a:solidFill>
            <a:ln>
              <a:solidFill>
                <a:schemeClr val="accent1">
                  <a:shade val="50000"/>
                  <a:alpha val="77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5</a:t>
              </a:r>
            </a:p>
          </p:txBody>
        </p:sp>
        <p:sp>
          <p:nvSpPr>
            <p:cNvPr id="18" name="Rechteck 17"/>
            <p:cNvSpPr/>
            <p:nvPr/>
          </p:nvSpPr>
          <p:spPr>
            <a:xfrm rot="16200000">
              <a:off x="4300332" y="2590512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2</a:t>
              </a:r>
            </a:p>
          </p:txBody>
        </p:sp>
        <p:sp>
          <p:nvSpPr>
            <p:cNvPr id="19" name="Rechteck 18"/>
            <p:cNvSpPr/>
            <p:nvPr/>
          </p:nvSpPr>
          <p:spPr>
            <a:xfrm rot="16200000">
              <a:off x="4776489" y="401896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#</a:t>
              </a:r>
            </a:p>
          </p:txBody>
        </p:sp>
        <p:sp>
          <p:nvSpPr>
            <p:cNvPr id="20" name="Rechteck 19"/>
            <p:cNvSpPr/>
            <p:nvPr/>
          </p:nvSpPr>
          <p:spPr>
            <a:xfrm rot="16200000">
              <a:off x="4776489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9</a:t>
              </a:r>
            </a:p>
          </p:txBody>
        </p:sp>
        <p:sp>
          <p:nvSpPr>
            <p:cNvPr id="21" name="Rechteck 20"/>
            <p:cNvSpPr/>
            <p:nvPr/>
          </p:nvSpPr>
          <p:spPr>
            <a:xfrm rot="16200000">
              <a:off x="4776489" y="304761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 dirty="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6</a:t>
              </a:r>
            </a:p>
          </p:txBody>
        </p:sp>
        <p:sp>
          <p:nvSpPr>
            <p:cNvPr id="22" name="Rechteck 21"/>
            <p:cNvSpPr/>
            <p:nvPr/>
          </p:nvSpPr>
          <p:spPr>
            <a:xfrm rot="16200000">
              <a:off x="4776601" y="2580507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3</a:t>
              </a:r>
            </a:p>
          </p:txBody>
        </p:sp>
        <p:sp>
          <p:nvSpPr>
            <p:cNvPr id="23" name="Rechteck 22"/>
            <p:cNvSpPr/>
            <p:nvPr/>
          </p:nvSpPr>
          <p:spPr>
            <a:xfrm rot="16200000">
              <a:off x="5243236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D</a:t>
              </a:r>
            </a:p>
          </p:txBody>
        </p:sp>
        <p:sp>
          <p:nvSpPr>
            <p:cNvPr id="24" name="Rechteck 23"/>
            <p:cNvSpPr/>
            <p:nvPr/>
          </p:nvSpPr>
          <p:spPr>
            <a:xfrm rot="16200000">
              <a:off x="5243124" y="351424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C</a:t>
              </a:r>
            </a:p>
          </p:txBody>
        </p:sp>
        <p:sp>
          <p:nvSpPr>
            <p:cNvPr id="25" name="Rechteck 24"/>
            <p:cNvSpPr/>
            <p:nvPr/>
          </p:nvSpPr>
          <p:spPr>
            <a:xfrm rot="16200000">
              <a:off x="5243124" y="3047616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B</a:t>
              </a:r>
            </a:p>
          </p:txBody>
        </p:sp>
        <p:sp>
          <p:nvSpPr>
            <p:cNvPr id="26" name="Rechteck 25"/>
            <p:cNvSpPr/>
            <p:nvPr/>
          </p:nvSpPr>
          <p:spPr>
            <a:xfrm rot="16200000">
              <a:off x="5243124" y="2580988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A</a:t>
              </a:r>
            </a:p>
          </p:txBody>
        </p:sp>
        <p:cxnSp>
          <p:nvCxnSpPr>
            <p:cNvPr id="30" name="Gerader Verbinder 29"/>
            <p:cNvCxnSpPr/>
            <p:nvPr/>
          </p:nvCxnSpPr>
          <p:spPr>
            <a:xfrm rot="16200000">
              <a:off x="3271974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Gerader Verbinder 30"/>
            <p:cNvCxnSpPr/>
            <p:nvPr/>
          </p:nvCxnSpPr>
          <p:spPr>
            <a:xfrm rot="16200000">
              <a:off x="37582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Gerader Verbinder 31"/>
            <p:cNvCxnSpPr/>
            <p:nvPr/>
          </p:nvCxnSpPr>
          <p:spPr>
            <a:xfrm rot="16200000">
              <a:off x="4208145" y="3374259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66" name="Gruppieren 65"/>
            <p:cNvGrpSpPr/>
            <p:nvPr/>
          </p:nvGrpSpPr>
          <p:grpSpPr>
            <a:xfrm>
              <a:off x="3697514" y="814615"/>
              <a:ext cx="2059215" cy="1501437"/>
              <a:chOff x="3697514" y="814615"/>
              <a:chExt cx="2059215" cy="1501437"/>
            </a:xfrm>
          </p:grpSpPr>
          <p:sp>
            <p:nvSpPr>
              <p:cNvPr id="2" name="Rechteck 1"/>
              <p:cNvSpPr/>
              <p:nvPr/>
            </p:nvSpPr>
            <p:spPr>
              <a:xfrm rot="16200000">
                <a:off x="3994940" y="517189"/>
                <a:ext cx="1447307" cy="2042160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3" name="Textfeld 2"/>
              <p:cNvSpPr txBox="1"/>
              <p:nvPr/>
            </p:nvSpPr>
            <p:spPr>
              <a:xfrm rot="16200000">
                <a:off x="4919102" y="1424295"/>
                <a:ext cx="136747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Mikrocontroller</a:t>
                </a:r>
                <a:endParaRPr lang="de-DE" dirty="0"/>
              </a:p>
            </p:txBody>
          </p:sp>
          <p:sp>
            <p:nvSpPr>
              <p:cNvPr id="4" name="Textfeld 3"/>
              <p:cNvSpPr txBox="1"/>
              <p:nvPr/>
            </p:nvSpPr>
            <p:spPr>
              <a:xfrm rot="16200000">
                <a:off x="3493068" y="1765081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PB_0</a:t>
                </a:r>
                <a:endParaRPr lang="de-DE" dirty="0"/>
              </a:p>
            </p:txBody>
          </p:sp>
          <p:sp>
            <p:nvSpPr>
              <p:cNvPr id="33" name="Textfeld 32"/>
              <p:cNvSpPr txBox="1"/>
              <p:nvPr/>
            </p:nvSpPr>
            <p:spPr>
              <a:xfrm rot="16200000">
                <a:off x="3965837" y="1734696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PB_1</a:t>
                </a:r>
                <a:endParaRPr lang="de-DE" dirty="0"/>
              </a:p>
            </p:txBody>
          </p:sp>
          <p:sp>
            <p:nvSpPr>
              <p:cNvPr id="34" name="Textfeld 33"/>
              <p:cNvSpPr txBox="1"/>
              <p:nvPr/>
            </p:nvSpPr>
            <p:spPr>
              <a:xfrm rot="16200000">
                <a:off x="4456677" y="1742868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PB_2</a:t>
                </a:r>
                <a:endParaRPr lang="de-DE" dirty="0"/>
              </a:p>
            </p:txBody>
          </p:sp>
          <p:sp>
            <p:nvSpPr>
              <p:cNvPr id="35" name="Textfeld 34"/>
              <p:cNvSpPr txBox="1"/>
              <p:nvPr/>
            </p:nvSpPr>
            <p:spPr>
              <a:xfrm rot="16200000">
                <a:off x="4922355" y="1746075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PB_3</a:t>
                </a:r>
                <a:endParaRPr lang="de-DE" dirty="0"/>
              </a:p>
            </p:txBody>
          </p:sp>
          <p:grpSp>
            <p:nvGrpSpPr>
              <p:cNvPr id="8" name="Gruppieren 7"/>
              <p:cNvGrpSpPr/>
              <p:nvPr/>
            </p:nvGrpSpPr>
            <p:grpSpPr>
              <a:xfrm rot="16200000">
                <a:off x="3494151" y="1202946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6" name="Gerader Verbinder 3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5" name="Rechteck 4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7" name="Textfeld 6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37" name="Gruppieren 36"/>
              <p:cNvGrpSpPr/>
              <p:nvPr/>
            </p:nvGrpSpPr>
            <p:grpSpPr>
              <a:xfrm rot="16200000">
                <a:off x="3964469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8" name="Gerader Verbinder 37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39" name="Rechteck 38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0" name="Textfeld 39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1" name="Gruppieren 40"/>
              <p:cNvGrpSpPr/>
              <p:nvPr/>
            </p:nvGrpSpPr>
            <p:grpSpPr>
              <a:xfrm rot="16200000">
                <a:off x="4448706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2" name="Gerader Verbinder 41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3" name="Rechteck 42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4" name="Textfeld 43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5" name="Gruppieren 44"/>
              <p:cNvGrpSpPr/>
              <p:nvPr/>
            </p:nvGrpSpPr>
            <p:grpSpPr>
              <a:xfrm rot="16200000">
                <a:off x="4912508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6" name="Gerader Verbinder 4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7" name="Rechteck 46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8" name="Textfeld 47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</p:grpSp>
        <p:sp>
          <p:nvSpPr>
            <p:cNvPr id="68" name="Rechteck 67"/>
            <p:cNvSpPr/>
            <p:nvPr/>
          </p:nvSpPr>
          <p:spPr>
            <a:xfrm>
              <a:off x="5894974" y="2644624"/>
              <a:ext cx="1447307" cy="204216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69" name="Textfeld 68"/>
            <p:cNvSpPr txBox="1"/>
            <p:nvPr/>
          </p:nvSpPr>
          <p:spPr>
            <a:xfrm>
              <a:off x="5894974" y="4396063"/>
              <a:ext cx="1367478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Mikrocontroller</a:t>
              </a:r>
              <a:endParaRPr lang="de-DE" dirty="0"/>
            </a:p>
          </p:txBody>
        </p:sp>
        <p:sp>
          <p:nvSpPr>
            <p:cNvPr id="70" name="Textfeld 69"/>
            <p:cNvSpPr txBox="1"/>
            <p:nvPr/>
          </p:nvSpPr>
          <p:spPr>
            <a:xfrm>
              <a:off x="5840845" y="2683372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PB_4</a:t>
              </a:r>
              <a:endParaRPr lang="de-DE" dirty="0"/>
            </a:p>
          </p:txBody>
        </p:sp>
        <p:sp>
          <p:nvSpPr>
            <p:cNvPr id="71" name="Textfeld 70"/>
            <p:cNvSpPr txBox="1"/>
            <p:nvPr/>
          </p:nvSpPr>
          <p:spPr>
            <a:xfrm>
              <a:off x="5871230" y="315614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PB_5</a:t>
              </a:r>
              <a:endParaRPr lang="de-DE" dirty="0"/>
            </a:p>
          </p:txBody>
        </p:sp>
        <p:sp>
          <p:nvSpPr>
            <p:cNvPr id="72" name="Textfeld 71"/>
            <p:cNvSpPr txBox="1"/>
            <p:nvPr/>
          </p:nvSpPr>
          <p:spPr>
            <a:xfrm>
              <a:off x="5863058" y="364698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PB_6</a:t>
              </a:r>
              <a:endParaRPr lang="de-DE" dirty="0"/>
            </a:p>
          </p:txBody>
        </p:sp>
        <p:sp>
          <p:nvSpPr>
            <p:cNvPr id="73" name="Textfeld 72"/>
            <p:cNvSpPr txBox="1"/>
            <p:nvPr/>
          </p:nvSpPr>
          <p:spPr>
            <a:xfrm>
              <a:off x="5859851" y="4112659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PB_7</a:t>
              </a:r>
              <a:endParaRPr lang="de-DE" dirty="0"/>
            </a:p>
          </p:txBody>
        </p:sp>
        <p:cxnSp>
          <p:nvCxnSpPr>
            <p:cNvPr id="87" name="Gerader Verbinder 86"/>
            <p:cNvCxnSpPr/>
            <p:nvPr/>
          </p:nvCxnSpPr>
          <p:spPr>
            <a:xfrm flipV="1">
              <a:off x="6395009" y="2847280"/>
              <a:ext cx="532362" cy="1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8" name="Rechteck 87"/>
            <p:cNvSpPr/>
            <p:nvPr/>
          </p:nvSpPr>
          <p:spPr>
            <a:xfrm>
              <a:off x="6491942" y="2772779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9" name="Textfeld 88"/>
            <p:cNvSpPr txBox="1"/>
            <p:nvPr/>
          </p:nvSpPr>
          <p:spPr>
            <a:xfrm>
              <a:off x="6849515" y="2692426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4" name="Gerader Verbinder 83"/>
            <p:cNvCxnSpPr/>
            <p:nvPr/>
          </p:nvCxnSpPr>
          <p:spPr>
            <a:xfrm flipV="1">
              <a:off x="6417407" y="3317598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5" name="Rechteck 84"/>
            <p:cNvSpPr/>
            <p:nvPr/>
          </p:nvSpPr>
          <p:spPr>
            <a:xfrm>
              <a:off x="6514340" y="3243097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6" name="Textfeld 85"/>
            <p:cNvSpPr txBox="1"/>
            <p:nvPr/>
          </p:nvSpPr>
          <p:spPr>
            <a:xfrm>
              <a:off x="6871913" y="3162744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1" name="Gerader Verbinder 80"/>
            <p:cNvCxnSpPr/>
            <p:nvPr/>
          </p:nvCxnSpPr>
          <p:spPr>
            <a:xfrm flipV="1">
              <a:off x="6417407" y="3801835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2" name="Rechteck 81"/>
            <p:cNvSpPr/>
            <p:nvPr/>
          </p:nvSpPr>
          <p:spPr>
            <a:xfrm>
              <a:off x="6514340" y="3727334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3" name="Textfeld 82"/>
            <p:cNvSpPr txBox="1"/>
            <p:nvPr/>
          </p:nvSpPr>
          <p:spPr>
            <a:xfrm>
              <a:off x="6871913" y="3646981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78" name="Gerader Verbinder 77"/>
            <p:cNvCxnSpPr/>
            <p:nvPr/>
          </p:nvCxnSpPr>
          <p:spPr>
            <a:xfrm flipV="1">
              <a:off x="6417407" y="4265637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9" name="Rechteck 78"/>
            <p:cNvSpPr/>
            <p:nvPr/>
          </p:nvSpPr>
          <p:spPr>
            <a:xfrm>
              <a:off x="6514340" y="4191136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0" name="Textfeld 79"/>
            <p:cNvSpPr txBox="1"/>
            <p:nvPr/>
          </p:nvSpPr>
          <p:spPr>
            <a:xfrm>
              <a:off x="6871913" y="4110783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90" name="Gerader Verbinder 89"/>
            <p:cNvCxnSpPr>
              <a:stCxn id="88" idx="1"/>
              <a:endCxn id="88" idx="3"/>
            </p:cNvCxnSpPr>
            <p:nvPr/>
          </p:nvCxnSpPr>
          <p:spPr>
            <a:xfrm>
              <a:off x="6491942" y="2846315"/>
              <a:ext cx="333829" cy="0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Gerader Verbinder 92"/>
            <p:cNvCxnSpPr/>
            <p:nvPr/>
          </p:nvCxnSpPr>
          <p:spPr>
            <a:xfrm>
              <a:off x="6536378" y="3219417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Gerader Verbinder 93"/>
            <p:cNvCxnSpPr/>
            <p:nvPr/>
          </p:nvCxnSpPr>
          <p:spPr>
            <a:xfrm>
              <a:off x="6551336" y="3706866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Gerader Verbinder 94"/>
            <p:cNvCxnSpPr/>
            <p:nvPr/>
          </p:nvCxnSpPr>
          <p:spPr>
            <a:xfrm>
              <a:off x="6542920" y="4172860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" name="Ellipse 8"/>
          <p:cNvSpPr/>
          <p:nvPr/>
        </p:nvSpPr>
        <p:spPr>
          <a:xfrm>
            <a:off x="4535080" y="3315171"/>
            <a:ext cx="95250" cy="90488"/>
          </a:xfrm>
          <a:prstGeom prst="ellipse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pic>
        <p:nvPicPr>
          <p:cNvPr id="57" name="Google Shape;57;p1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733332" y="2998854"/>
            <a:ext cx="1258875" cy="1774608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366803692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3283"/>
    </mc:Choice>
    <mc:Fallback xmlns="">
      <p:transition spd="slow" advTm="23283"/>
    </mc:Fallback>
  </mc:AlternateContent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"/>
          <p:cNvSpPr txBox="1">
            <a:spLocks noGrp="1"/>
          </p:cNvSpPr>
          <p:nvPr>
            <p:ph type="ctrTitle"/>
          </p:nvPr>
        </p:nvSpPr>
        <p:spPr>
          <a:xfrm>
            <a:off x="310125" y="337501"/>
            <a:ext cx="8520600" cy="41901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de-DE" sz="1800" dirty="0" smtClean="0"/>
              <a:t>Matrixtastatur abscannen - </a:t>
            </a:r>
            <a:r>
              <a:rPr lang="de-DE" sz="1800" dirty="0" err="1" smtClean="0"/>
              <a:t>Polling</a:t>
            </a:r>
            <a:endParaRPr sz="1800" dirty="0"/>
          </a:p>
        </p:txBody>
      </p:sp>
      <p:grpSp>
        <p:nvGrpSpPr>
          <p:cNvPr id="6" name="Gruppieren 5"/>
          <p:cNvGrpSpPr/>
          <p:nvPr/>
        </p:nvGrpSpPr>
        <p:grpSpPr>
          <a:xfrm>
            <a:off x="3907110" y="899904"/>
            <a:ext cx="3644767" cy="3889225"/>
            <a:chOff x="3697514" y="814615"/>
            <a:chExt cx="3644767" cy="3889225"/>
          </a:xfrm>
        </p:grpSpPr>
        <p:sp>
          <p:nvSpPr>
            <p:cNvPr id="10" name="Rechteck 9"/>
            <p:cNvSpPr/>
            <p:nvPr/>
          </p:nvSpPr>
          <p:spPr>
            <a:xfrm rot="16200000">
              <a:off x="3688624" y="2427879"/>
              <a:ext cx="2059940" cy="204216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de-DE"/>
            </a:p>
          </p:txBody>
        </p:sp>
        <p:cxnSp>
          <p:nvCxnSpPr>
            <p:cNvPr id="49" name="Gerader Verbinder 48"/>
            <p:cNvCxnSpPr/>
            <p:nvPr/>
          </p:nvCxnSpPr>
          <p:spPr>
            <a:xfrm flipH="1" flipV="1">
              <a:off x="3732252" y="4272804"/>
              <a:ext cx="2160359" cy="2647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Gerader Verbinder 51"/>
            <p:cNvCxnSpPr/>
            <p:nvPr/>
          </p:nvCxnSpPr>
          <p:spPr>
            <a:xfrm flipH="1" flipV="1">
              <a:off x="3732253" y="3757137"/>
              <a:ext cx="2160358" cy="172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Gerader Verbinder 52"/>
            <p:cNvCxnSpPr/>
            <p:nvPr/>
          </p:nvCxnSpPr>
          <p:spPr>
            <a:xfrm flipH="1">
              <a:off x="3736615" y="3278568"/>
              <a:ext cx="2155996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Gerader Verbinder 54"/>
            <p:cNvCxnSpPr/>
            <p:nvPr/>
          </p:nvCxnSpPr>
          <p:spPr>
            <a:xfrm flipH="1" flipV="1">
              <a:off x="3736261" y="2820343"/>
              <a:ext cx="2156350" cy="1"/>
            </a:xfrm>
            <a:prstGeom prst="line">
              <a:avLst/>
            </a:prstGeom>
            <a:ln w="25400">
              <a:solidFill>
                <a:schemeClr val="accent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Gerader Verbinder 28"/>
            <p:cNvCxnSpPr/>
            <p:nvPr/>
          </p:nvCxnSpPr>
          <p:spPr>
            <a:xfrm rot="16200000">
              <a:off x="27930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" name="Rechteck 10"/>
            <p:cNvSpPr/>
            <p:nvPr/>
          </p:nvSpPr>
          <p:spPr>
            <a:xfrm rot="16200000">
              <a:off x="3824286" y="402800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*</a:t>
              </a:r>
            </a:p>
          </p:txBody>
        </p:sp>
        <p:sp>
          <p:nvSpPr>
            <p:cNvPr id="12" name="Rechteck 11"/>
            <p:cNvSpPr/>
            <p:nvPr/>
          </p:nvSpPr>
          <p:spPr>
            <a:xfrm rot="16200000">
              <a:off x="3824286" y="352328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7</a:t>
              </a:r>
            </a:p>
          </p:txBody>
        </p:sp>
        <p:sp>
          <p:nvSpPr>
            <p:cNvPr id="13" name="Rechteck 12"/>
            <p:cNvSpPr/>
            <p:nvPr/>
          </p:nvSpPr>
          <p:spPr>
            <a:xfrm rot="16200000">
              <a:off x="3824286" y="3056658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4</a:t>
              </a:r>
            </a:p>
          </p:txBody>
        </p:sp>
        <p:sp>
          <p:nvSpPr>
            <p:cNvPr id="14" name="Rechteck 13"/>
            <p:cNvSpPr/>
            <p:nvPr/>
          </p:nvSpPr>
          <p:spPr>
            <a:xfrm rot="16200000">
              <a:off x="3824286" y="2590030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1</a:t>
              </a:r>
            </a:p>
          </p:txBody>
        </p:sp>
        <p:sp>
          <p:nvSpPr>
            <p:cNvPr id="15" name="Rechteck 14"/>
            <p:cNvSpPr/>
            <p:nvPr/>
          </p:nvSpPr>
          <p:spPr>
            <a:xfrm rot="16200000">
              <a:off x="4300444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0</a:t>
              </a:r>
            </a:p>
          </p:txBody>
        </p:sp>
        <p:sp>
          <p:nvSpPr>
            <p:cNvPr id="16" name="Rechteck 15"/>
            <p:cNvSpPr/>
            <p:nvPr/>
          </p:nvSpPr>
          <p:spPr>
            <a:xfrm rot="16200000">
              <a:off x="4300332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8</a:t>
              </a:r>
            </a:p>
          </p:txBody>
        </p:sp>
        <p:sp>
          <p:nvSpPr>
            <p:cNvPr id="17" name="Rechteck 16"/>
            <p:cNvSpPr/>
            <p:nvPr/>
          </p:nvSpPr>
          <p:spPr>
            <a:xfrm rot="16200000">
              <a:off x="4300332" y="3057140"/>
              <a:ext cx="314260" cy="319978"/>
            </a:xfrm>
            <a:prstGeom prst="rect">
              <a:avLst/>
            </a:prstGeom>
            <a:solidFill>
              <a:schemeClr val="accent1">
                <a:alpha val="56000"/>
              </a:schemeClr>
            </a:solidFill>
            <a:ln>
              <a:solidFill>
                <a:schemeClr val="accent1">
                  <a:shade val="50000"/>
                  <a:alpha val="77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5</a:t>
              </a:r>
            </a:p>
          </p:txBody>
        </p:sp>
        <p:sp>
          <p:nvSpPr>
            <p:cNvPr id="18" name="Rechteck 17"/>
            <p:cNvSpPr/>
            <p:nvPr/>
          </p:nvSpPr>
          <p:spPr>
            <a:xfrm rot="16200000">
              <a:off x="4300332" y="2590512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2</a:t>
              </a:r>
            </a:p>
          </p:txBody>
        </p:sp>
        <p:sp>
          <p:nvSpPr>
            <p:cNvPr id="19" name="Rechteck 18"/>
            <p:cNvSpPr/>
            <p:nvPr/>
          </p:nvSpPr>
          <p:spPr>
            <a:xfrm rot="16200000">
              <a:off x="4776489" y="401896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#</a:t>
              </a:r>
            </a:p>
          </p:txBody>
        </p:sp>
        <p:sp>
          <p:nvSpPr>
            <p:cNvPr id="20" name="Rechteck 19"/>
            <p:cNvSpPr/>
            <p:nvPr/>
          </p:nvSpPr>
          <p:spPr>
            <a:xfrm rot="16200000">
              <a:off x="4776489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9</a:t>
              </a:r>
            </a:p>
          </p:txBody>
        </p:sp>
        <p:sp>
          <p:nvSpPr>
            <p:cNvPr id="21" name="Rechteck 20"/>
            <p:cNvSpPr/>
            <p:nvPr/>
          </p:nvSpPr>
          <p:spPr>
            <a:xfrm rot="16200000">
              <a:off x="4776489" y="304761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 dirty="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6</a:t>
              </a:r>
            </a:p>
          </p:txBody>
        </p:sp>
        <p:sp>
          <p:nvSpPr>
            <p:cNvPr id="22" name="Rechteck 21"/>
            <p:cNvSpPr/>
            <p:nvPr/>
          </p:nvSpPr>
          <p:spPr>
            <a:xfrm rot="16200000">
              <a:off x="4776601" y="2580507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3</a:t>
              </a:r>
            </a:p>
          </p:txBody>
        </p:sp>
        <p:sp>
          <p:nvSpPr>
            <p:cNvPr id="23" name="Rechteck 22"/>
            <p:cNvSpPr/>
            <p:nvPr/>
          </p:nvSpPr>
          <p:spPr>
            <a:xfrm rot="16200000">
              <a:off x="5243236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D</a:t>
              </a:r>
            </a:p>
          </p:txBody>
        </p:sp>
        <p:sp>
          <p:nvSpPr>
            <p:cNvPr id="24" name="Rechteck 23"/>
            <p:cNvSpPr/>
            <p:nvPr/>
          </p:nvSpPr>
          <p:spPr>
            <a:xfrm rot="16200000">
              <a:off x="5243124" y="351424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C</a:t>
              </a:r>
            </a:p>
          </p:txBody>
        </p:sp>
        <p:sp>
          <p:nvSpPr>
            <p:cNvPr id="25" name="Rechteck 24"/>
            <p:cNvSpPr/>
            <p:nvPr/>
          </p:nvSpPr>
          <p:spPr>
            <a:xfrm rot="16200000">
              <a:off x="5243124" y="3047616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B</a:t>
              </a:r>
            </a:p>
          </p:txBody>
        </p:sp>
        <p:sp>
          <p:nvSpPr>
            <p:cNvPr id="26" name="Rechteck 25"/>
            <p:cNvSpPr/>
            <p:nvPr/>
          </p:nvSpPr>
          <p:spPr>
            <a:xfrm rot="16200000">
              <a:off x="5243124" y="2580988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A</a:t>
              </a:r>
            </a:p>
          </p:txBody>
        </p:sp>
        <p:cxnSp>
          <p:nvCxnSpPr>
            <p:cNvPr id="30" name="Gerader Verbinder 29"/>
            <p:cNvCxnSpPr/>
            <p:nvPr/>
          </p:nvCxnSpPr>
          <p:spPr>
            <a:xfrm rot="16200000">
              <a:off x="3271974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Gerader Verbinder 30"/>
            <p:cNvCxnSpPr/>
            <p:nvPr/>
          </p:nvCxnSpPr>
          <p:spPr>
            <a:xfrm rot="16200000">
              <a:off x="37582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Gerader Verbinder 31"/>
            <p:cNvCxnSpPr/>
            <p:nvPr/>
          </p:nvCxnSpPr>
          <p:spPr>
            <a:xfrm rot="16200000">
              <a:off x="4208145" y="3374259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66" name="Gruppieren 65"/>
            <p:cNvGrpSpPr/>
            <p:nvPr/>
          </p:nvGrpSpPr>
          <p:grpSpPr>
            <a:xfrm>
              <a:off x="3697514" y="814615"/>
              <a:ext cx="2059215" cy="1501437"/>
              <a:chOff x="3697514" y="814615"/>
              <a:chExt cx="2059215" cy="1501437"/>
            </a:xfrm>
          </p:grpSpPr>
          <p:sp>
            <p:nvSpPr>
              <p:cNvPr id="2" name="Rechteck 1"/>
              <p:cNvSpPr/>
              <p:nvPr/>
            </p:nvSpPr>
            <p:spPr>
              <a:xfrm rot="16200000">
                <a:off x="3994940" y="517189"/>
                <a:ext cx="1447307" cy="2042160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3" name="Textfeld 2"/>
              <p:cNvSpPr txBox="1"/>
              <p:nvPr/>
            </p:nvSpPr>
            <p:spPr>
              <a:xfrm rot="16200000">
                <a:off x="4919102" y="1424295"/>
                <a:ext cx="136747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Mikrocontroller</a:t>
                </a:r>
                <a:endParaRPr lang="de-DE" dirty="0"/>
              </a:p>
            </p:txBody>
          </p:sp>
          <p:sp>
            <p:nvSpPr>
              <p:cNvPr id="4" name="Textfeld 3"/>
              <p:cNvSpPr txBox="1"/>
              <p:nvPr/>
            </p:nvSpPr>
            <p:spPr>
              <a:xfrm rot="16200000">
                <a:off x="3493068" y="1765081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PB_0</a:t>
                </a:r>
                <a:endParaRPr lang="de-DE" dirty="0"/>
              </a:p>
            </p:txBody>
          </p:sp>
          <p:sp>
            <p:nvSpPr>
              <p:cNvPr id="33" name="Textfeld 32"/>
              <p:cNvSpPr txBox="1"/>
              <p:nvPr/>
            </p:nvSpPr>
            <p:spPr>
              <a:xfrm rot="16200000">
                <a:off x="3965837" y="1734696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PB_1</a:t>
                </a:r>
                <a:endParaRPr lang="de-DE" dirty="0"/>
              </a:p>
            </p:txBody>
          </p:sp>
          <p:sp>
            <p:nvSpPr>
              <p:cNvPr id="34" name="Textfeld 33"/>
              <p:cNvSpPr txBox="1"/>
              <p:nvPr/>
            </p:nvSpPr>
            <p:spPr>
              <a:xfrm rot="16200000">
                <a:off x="4456677" y="1742868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PB_2</a:t>
                </a:r>
                <a:endParaRPr lang="de-DE" dirty="0"/>
              </a:p>
            </p:txBody>
          </p:sp>
          <p:sp>
            <p:nvSpPr>
              <p:cNvPr id="35" name="Textfeld 34"/>
              <p:cNvSpPr txBox="1"/>
              <p:nvPr/>
            </p:nvSpPr>
            <p:spPr>
              <a:xfrm rot="16200000">
                <a:off x="4922355" y="1746075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PB_3</a:t>
                </a:r>
                <a:endParaRPr lang="de-DE" dirty="0"/>
              </a:p>
            </p:txBody>
          </p:sp>
          <p:grpSp>
            <p:nvGrpSpPr>
              <p:cNvPr id="8" name="Gruppieren 7"/>
              <p:cNvGrpSpPr/>
              <p:nvPr/>
            </p:nvGrpSpPr>
            <p:grpSpPr>
              <a:xfrm rot="16200000">
                <a:off x="3494151" y="1202946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6" name="Gerader Verbinder 3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5" name="Rechteck 4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7" name="Textfeld 6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37" name="Gruppieren 36"/>
              <p:cNvGrpSpPr/>
              <p:nvPr/>
            </p:nvGrpSpPr>
            <p:grpSpPr>
              <a:xfrm rot="16200000">
                <a:off x="3964469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8" name="Gerader Verbinder 37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39" name="Rechteck 38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0" name="Textfeld 39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1" name="Gruppieren 40"/>
              <p:cNvGrpSpPr/>
              <p:nvPr/>
            </p:nvGrpSpPr>
            <p:grpSpPr>
              <a:xfrm rot="16200000">
                <a:off x="4448706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2" name="Gerader Verbinder 41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3" name="Rechteck 42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4" name="Textfeld 43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5" name="Gruppieren 44"/>
              <p:cNvGrpSpPr/>
              <p:nvPr/>
            </p:nvGrpSpPr>
            <p:grpSpPr>
              <a:xfrm rot="16200000">
                <a:off x="4912508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6" name="Gerader Verbinder 4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7" name="Rechteck 46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8" name="Textfeld 47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</p:grpSp>
        <p:sp>
          <p:nvSpPr>
            <p:cNvPr id="68" name="Rechteck 67"/>
            <p:cNvSpPr/>
            <p:nvPr/>
          </p:nvSpPr>
          <p:spPr>
            <a:xfrm>
              <a:off x="5894974" y="2644624"/>
              <a:ext cx="1447307" cy="204216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69" name="Textfeld 68"/>
            <p:cNvSpPr txBox="1"/>
            <p:nvPr/>
          </p:nvSpPr>
          <p:spPr>
            <a:xfrm>
              <a:off x="5894974" y="4396063"/>
              <a:ext cx="1367478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Mikrocontroller</a:t>
              </a:r>
              <a:endParaRPr lang="de-DE" dirty="0"/>
            </a:p>
          </p:txBody>
        </p:sp>
        <p:sp>
          <p:nvSpPr>
            <p:cNvPr id="70" name="Textfeld 69"/>
            <p:cNvSpPr txBox="1"/>
            <p:nvPr/>
          </p:nvSpPr>
          <p:spPr>
            <a:xfrm>
              <a:off x="5840845" y="2683372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PB_4</a:t>
              </a:r>
              <a:endParaRPr lang="de-DE" dirty="0"/>
            </a:p>
          </p:txBody>
        </p:sp>
        <p:sp>
          <p:nvSpPr>
            <p:cNvPr id="71" name="Textfeld 70"/>
            <p:cNvSpPr txBox="1"/>
            <p:nvPr/>
          </p:nvSpPr>
          <p:spPr>
            <a:xfrm>
              <a:off x="5871230" y="315614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PB_5</a:t>
              </a:r>
              <a:endParaRPr lang="de-DE" dirty="0"/>
            </a:p>
          </p:txBody>
        </p:sp>
        <p:sp>
          <p:nvSpPr>
            <p:cNvPr id="72" name="Textfeld 71"/>
            <p:cNvSpPr txBox="1"/>
            <p:nvPr/>
          </p:nvSpPr>
          <p:spPr>
            <a:xfrm>
              <a:off x="5863058" y="364698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PB_6</a:t>
              </a:r>
              <a:endParaRPr lang="de-DE" dirty="0"/>
            </a:p>
          </p:txBody>
        </p:sp>
        <p:sp>
          <p:nvSpPr>
            <p:cNvPr id="73" name="Textfeld 72"/>
            <p:cNvSpPr txBox="1"/>
            <p:nvPr/>
          </p:nvSpPr>
          <p:spPr>
            <a:xfrm>
              <a:off x="5859851" y="4112659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PB_7</a:t>
              </a:r>
              <a:endParaRPr lang="de-DE" dirty="0"/>
            </a:p>
          </p:txBody>
        </p:sp>
        <p:cxnSp>
          <p:nvCxnSpPr>
            <p:cNvPr id="87" name="Gerader Verbinder 86"/>
            <p:cNvCxnSpPr/>
            <p:nvPr/>
          </p:nvCxnSpPr>
          <p:spPr>
            <a:xfrm flipV="1">
              <a:off x="6395009" y="2847280"/>
              <a:ext cx="532362" cy="1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8" name="Rechteck 87"/>
            <p:cNvSpPr/>
            <p:nvPr/>
          </p:nvSpPr>
          <p:spPr>
            <a:xfrm>
              <a:off x="6491942" y="2772779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9" name="Textfeld 88"/>
            <p:cNvSpPr txBox="1"/>
            <p:nvPr/>
          </p:nvSpPr>
          <p:spPr>
            <a:xfrm>
              <a:off x="6849515" y="2692426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4" name="Gerader Verbinder 83"/>
            <p:cNvCxnSpPr/>
            <p:nvPr/>
          </p:nvCxnSpPr>
          <p:spPr>
            <a:xfrm flipV="1">
              <a:off x="6417407" y="3317598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5" name="Rechteck 84"/>
            <p:cNvSpPr/>
            <p:nvPr/>
          </p:nvSpPr>
          <p:spPr>
            <a:xfrm>
              <a:off x="6514340" y="3243097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6" name="Textfeld 85"/>
            <p:cNvSpPr txBox="1"/>
            <p:nvPr/>
          </p:nvSpPr>
          <p:spPr>
            <a:xfrm>
              <a:off x="6871913" y="3162744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1" name="Gerader Verbinder 80"/>
            <p:cNvCxnSpPr/>
            <p:nvPr/>
          </p:nvCxnSpPr>
          <p:spPr>
            <a:xfrm flipV="1">
              <a:off x="6417407" y="3801835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2" name="Rechteck 81"/>
            <p:cNvSpPr/>
            <p:nvPr/>
          </p:nvSpPr>
          <p:spPr>
            <a:xfrm>
              <a:off x="6514340" y="3727334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3" name="Textfeld 82"/>
            <p:cNvSpPr txBox="1"/>
            <p:nvPr/>
          </p:nvSpPr>
          <p:spPr>
            <a:xfrm>
              <a:off x="6871913" y="3646981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78" name="Gerader Verbinder 77"/>
            <p:cNvCxnSpPr/>
            <p:nvPr/>
          </p:nvCxnSpPr>
          <p:spPr>
            <a:xfrm flipV="1">
              <a:off x="6417407" y="4265637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9" name="Rechteck 78"/>
            <p:cNvSpPr/>
            <p:nvPr/>
          </p:nvSpPr>
          <p:spPr>
            <a:xfrm>
              <a:off x="6514340" y="4191136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0" name="Textfeld 79"/>
            <p:cNvSpPr txBox="1"/>
            <p:nvPr/>
          </p:nvSpPr>
          <p:spPr>
            <a:xfrm>
              <a:off x="6871913" y="4110783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90" name="Gerader Verbinder 89"/>
            <p:cNvCxnSpPr>
              <a:stCxn id="88" idx="1"/>
              <a:endCxn id="88" idx="3"/>
            </p:cNvCxnSpPr>
            <p:nvPr/>
          </p:nvCxnSpPr>
          <p:spPr>
            <a:xfrm>
              <a:off x="6491942" y="2846315"/>
              <a:ext cx="333829" cy="0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Gerader Verbinder 92"/>
            <p:cNvCxnSpPr/>
            <p:nvPr/>
          </p:nvCxnSpPr>
          <p:spPr>
            <a:xfrm>
              <a:off x="6536378" y="3219417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Gerader Verbinder 93"/>
            <p:cNvCxnSpPr/>
            <p:nvPr/>
          </p:nvCxnSpPr>
          <p:spPr>
            <a:xfrm>
              <a:off x="6551336" y="3706866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Gerader Verbinder 94"/>
            <p:cNvCxnSpPr/>
            <p:nvPr/>
          </p:nvCxnSpPr>
          <p:spPr>
            <a:xfrm>
              <a:off x="6542920" y="4172860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" name="Ellipse 8"/>
          <p:cNvSpPr/>
          <p:nvPr/>
        </p:nvSpPr>
        <p:spPr>
          <a:xfrm>
            <a:off x="4535080" y="3315171"/>
            <a:ext cx="95250" cy="90488"/>
          </a:xfrm>
          <a:prstGeom prst="ellipse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graphicFrame>
        <p:nvGraphicFramePr>
          <p:cNvPr id="27" name="Tabelle 2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37968085"/>
              </p:ext>
            </p:extLst>
          </p:nvPr>
        </p:nvGraphicFramePr>
        <p:xfrm>
          <a:off x="551432" y="2660452"/>
          <a:ext cx="311822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59113"/>
                <a:gridCol w="1559113"/>
              </a:tblGrid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PB=0b11101111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91" name="Textfeld 90"/>
          <p:cNvSpPr txBox="1"/>
          <p:nvPr/>
        </p:nvSpPr>
        <p:spPr>
          <a:xfrm>
            <a:off x="6767976" y="2684632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0</a:t>
            </a:r>
            <a:endParaRPr lang="de-DE" dirty="0"/>
          </a:p>
        </p:txBody>
      </p:sp>
      <p:sp>
        <p:nvSpPr>
          <p:cNvPr id="92" name="Textfeld 91"/>
          <p:cNvSpPr txBox="1"/>
          <p:nvPr/>
        </p:nvSpPr>
        <p:spPr>
          <a:xfrm>
            <a:off x="6788309" y="3083818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6" name="Textfeld 95"/>
          <p:cNvSpPr txBox="1"/>
          <p:nvPr/>
        </p:nvSpPr>
        <p:spPr>
          <a:xfrm>
            <a:off x="6803533" y="3590657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7" name="Textfeld 96"/>
          <p:cNvSpPr txBox="1"/>
          <p:nvPr/>
        </p:nvSpPr>
        <p:spPr>
          <a:xfrm>
            <a:off x="6821327" y="4060515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4541272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3283"/>
    </mc:Choice>
    <mc:Fallback xmlns="">
      <p:transition spd="slow" advTm="23283"/>
    </mc:Fallback>
  </mc:AlternateContent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"/>
          <p:cNvSpPr txBox="1">
            <a:spLocks noGrp="1"/>
          </p:cNvSpPr>
          <p:nvPr>
            <p:ph type="ctrTitle"/>
          </p:nvPr>
        </p:nvSpPr>
        <p:spPr>
          <a:xfrm>
            <a:off x="310125" y="337501"/>
            <a:ext cx="8520600" cy="41901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de-DE" sz="1800" dirty="0" smtClean="0"/>
              <a:t>Matrixtastatur abscannen - </a:t>
            </a:r>
            <a:r>
              <a:rPr lang="de-DE" sz="1800" dirty="0" err="1" smtClean="0"/>
              <a:t>Polling</a:t>
            </a:r>
            <a:endParaRPr sz="1800" dirty="0"/>
          </a:p>
        </p:txBody>
      </p:sp>
      <p:grpSp>
        <p:nvGrpSpPr>
          <p:cNvPr id="6" name="Gruppieren 5"/>
          <p:cNvGrpSpPr/>
          <p:nvPr/>
        </p:nvGrpSpPr>
        <p:grpSpPr>
          <a:xfrm>
            <a:off x="3907110" y="899904"/>
            <a:ext cx="3644767" cy="3889225"/>
            <a:chOff x="3697514" y="814615"/>
            <a:chExt cx="3644767" cy="3889225"/>
          </a:xfrm>
        </p:grpSpPr>
        <p:sp>
          <p:nvSpPr>
            <p:cNvPr id="10" name="Rechteck 9"/>
            <p:cNvSpPr/>
            <p:nvPr/>
          </p:nvSpPr>
          <p:spPr>
            <a:xfrm rot="16200000">
              <a:off x="3688624" y="2427879"/>
              <a:ext cx="2059940" cy="204216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de-DE"/>
            </a:p>
          </p:txBody>
        </p:sp>
        <p:cxnSp>
          <p:nvCxnSpPr>
            <p:cNvPr id="49" name="Gerader Verbinder 48"/>
            <p:cNvCxnSpPr/>
            <p:nvPr/>
          </p:nvCxnSpPr>
          <p:spPr>
            <a:xfrm flipH="1" flipV="1">
              <a:off x="3732252" y="4272804"/>
              <a:ext cx="2160359" cy="2647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Gerader Verbinder 51"/>
            <p:cNvCxnSpPr/>
            <p:nvPr/>
          </p:nvCxnSpPr>
          <p:spPr>
            <a:xfrm flipH="1" flipV="1">
              <a:off x="3732253" y="3757137"/>
              <a:ext cx="2160358" cy="172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Gerader Verbinder 52"/>
            <p:cNvCxnSpPr/>
            <p:nvPr/>
          </p:nvCxnSpPr>
          <p:spPr>
            <a:xfrm flipH="1">
              <a:off x="3736615" y="3278568"/>
              <a:ext cx="2155996" cy="0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Gerader Verbinder 54"/>
            <p:cNvCxnSpPr/>
            <p:nvPr/>
          </p:nvCxnSpPr>
          <p:spPr>
            <a:xfrm flipH="1" flipV="1">
              <a:off x="3736261" y="2820343"/>
              <a:ext cx="2156350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Gerader Verbinder 28"/>
            <p:cNvCxnSpPr/>
            <p:nvPr/>
          </p:nvCxnSpPr>
          <p:spPr>
            <a:xfrm rot="16200000">
              <a:off x="27930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" name="Rechteck 10"/>
            <p:cNvSpPr/>
            <p:nvPr/>
          </p:nvSpPr>
          <p:spPr>
            <a:xfrm rot="16200000">
              <a:off x="3824286" y="402800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*</a:t>
              </a:r>
            </a:p>
          </p:txBody>
        </p:sp>
        <p:sp>
          <p:nvSpPr>
            <p:cNvPr id="12" name="Rechteck 11"/>
            <p:cNvSpPr/>
            <p:nvPr/>
          </p:nvSpPr>
          <p:spPr>
            <a:xfrm rot="16200000">
              <a:off x="3824286" y="352328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7</a:t>
              </a:r>
            </a:p>
          </p:txBody>
        </p:sp>
        <p:sp>
          <p:nvSpPr>
            <p:cNvPr id="13" name="Rechteck 12"/>
            <p:cNvSpPr/>
            <p:nvPr/>
          </p:nvSpPr>
          <p:spPr>
            <a:xfrm rot="16200000">
              <a:off x="3824286" y="3056658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4</a:t>
              </a:r>
            </a:p>
          </p:txBody>
        </p:sp>
        <p:sp>
          <p:nvSpPr>
            <p:cNvPr id="14" name="Rechteck 13"/>
            <p:cNvSpPr/>
            <p:nvPr/>
          </p:nvSpPr>
          <p:spPr>
            <a:xfrm rot="16200000">
              <a:off x="3824286" y="2590030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1</a:t>
              </a:r>
            </a:p>
          </p:txBody>
        </p:sp>
        <p:sp>
          <p:nvSpPr>
            <p:cNvPr id="15" name="Rechteck 14"/>
            <p:cNvSpPr/>
            <p:nvPr/>
          </p:nvSpPr>
          <p:spPr>
            <a:xfrm rot="16200000">
              <a:off x="4300444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0</a:t>
              </a:r>
            </a:p>
          </p:txBody>
        </p:sp>
        <p:sp>
          <p:nvSpPr>
            <p:cNvPr id="16" name="Rechteck 15"/>
            <p:cNvSpPr/>
            <p:nvPr/>
          </p:nvSpPr>
          <p:spPr>
            <a:xfrm rot="16200000">
              <a:off x="4300332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8</a:t>
              </a:r>
            </a:p>
          </p:txBody>
        </p:sp>
        <p:sp>
          <p:nvSpPr>
            <p:cNvPr id="17" name="Rechteck 16"/>
            <p:cNvSpPr/>
            <p:nvPr/>
          </p:nvSpPr>
          <p:spPr>
            <a:xfrm rot="16200000">
              <a:off x="4300332" y="3057140"/>
              <a:ext cx="314260" cy="319978"/>
            </a:xfrm>
            <a:prstGeom prst="rect">
              <a:avLst/>
            </a:prstGeom>
            <a:solidFill>
              <a:schemeClr val="accent1">
                <a:alpha val="56000"/>
              </a:schemeClr>
            </a:solidFill>
            <a:ln>
              <a:solidFill>
                <a:schemeClr val="accent1">
                  <a:shade val="50000"/>
                  <a:alpha val="77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5</a:t>
              </a:r>
            </a:p>
          </p:txBody>
        </p:sp>
        <p:sp>
          <p:nvSpPr>
            <p:cNvPr id="18" name="Rechteck 17"/>
            <p:cNvSpPr/>
            <p:nvPr/>
          </p:nvSpPr>
          <p:spPr>
            <a:xfrm rot="16200000">
              <a:off x="4300332" y="2590512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2</a:t>
              </a:r>
            </a:p>
          </p:txBody>
        </p:sp>
        <p:sp>
          <p:nvSpPr>
            <p:cNvPr id="19" name="Rechteck 18"/>
            <p:cNvSpPr/>
            <p:nvPr/>
          </p:nvSpPr>
          <p:spPr>
            <a:xfrm rot="16200000">
              <a:off x="4776489" y="401896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#</a:t>
              </a:r>
            </a:p>
          </p:txBody>
        </p:sp>
        <p:sp>
          <p:nvSpPr>
            <p:cNvPr id="20" name="Rechteck 19"/>
            <p:cNvSpPr/>
            <p:nvPr/>
          </p:nvSpPr>
          <p:spPr>
            <a:xfrm rot="16200000">
              <a:off x="4776489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9</a:t>
              </a:r>
            </a:p>
          </p:txBody>
        </p:sp>
        <p:sp>
          <p:nvSpPr>
            <p:cNvPr id="21" name="Rechteck 20"/>
            <p:cNvSpPr/>
            <p:nvPr/>
          </p:nvSpPr>
          <p:spPr>
            <a:xfrm rot="16200000">
              <a:off x="4776489" y="304761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 dirty="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6</a:t>
              </a:r>
            </a:p>
          </p:txBody>
        </p:sp>
        <p:sp>
          <p:nvSpPr>
            <p:cNvPr id="22" name="Rechteck 21"/>
            <p:cNvSpPr/>
            <p:nvPr/>
          </p:nvSpPr>
          <p:spPr>
            <a:xfrm rot="16200000">
              <a:off x="4776601" y="2580507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3</a:t>
              </a:r>
            </a:p>
          </p:txBody>
        </p:sp>
        <p:sp>
          <p:nvSpPr>
            <p:cNvPr id="23" name="Rechteck 22"/>
            <p:cNvSpPr/>
            <p:nvPr/>
          </p:nvSpPr>
          <p:spPr>
            <a:xfrm rot="16200000">
              <a:off x="5243236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D</a:t>
              </a:r>
            </a:p>
          </p:txBody>
        </p:sp>
        <p:sp>
          <p:nvSpPr>
            <p:cNvPr id="24" name="Rechteck 23"/>
            <p:cNvSpPr/>
            <p:nvPr/>
          </p:nvSpPr>
          <p:spPr>
            <a:xfrm rot="16200000">
              <a:off x="5243124" y="351424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C</a:t>
              </a:r>
            </a:p>
          </p:txBody>
        </p:sp>
        <p:sp>
          <p:nvSpPr>
            <p:cNvPr id="25" name="Rechteck 24"/>
            <p:cNvSpPr/>
            <p:nvPr/>
          </p:nvSpPr>
          <p:spPr>
            <a:xfrm rot="16200000">
              <a:off x="5243124" y="3047616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B</a:t>
              </a:r>
            </a:p>
          </p:txBody>
        </p:sp>
        <p:sp>
          <p:nvSpPr>
            <p:cNvPr id="26" name="Rechteck 25"/>
            <p:cNvSpPr/>
            <p:nvPr/>
          </p:nvSpPr>
          <p:spPr>
            <a:xfrm rot="16200000">
              <a:off x="5243124" y="2580988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A</a:t>
              </a:r>
            </a:p>
          </p:txBody>
        </p:sp>
        <p:cxnSp>
          <p:nvCxnSpPr>
            <p:cNvPr id="30" name="Gerader Verbinder 29"/>
            <p:cNvCxnSpPr/>
            <p:nvPr/>
          </p:nvCxnSpPr>
          <p:spPr>
            <a:xfrm rot="16200000">
              <a:off x="3271974" y="3364736"/>
              <a:ext cx="2205627" cy="0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Gerader Verbinder 30"/>
            <p:cNvCxnSpPr/>
            <p:nvPr/>
          </p:nvCxnSpPr>
          <p:spPr>
            <a:xfrm rot="16200000">
              <a:off x="37582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Gerader Verbinder 31"/>
            <p:cNvCxnSpPr/>
            <p:nvPr/>
          </p:nvCxnSpPr>
          <p:spPr>
            <a:xfrm rot="16200000">
              <a:off x="4208145" y="3374259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66" name="Gruppieren 65"/>
            <p:cNvGrpSpPr/>
            <p:nvPr/>
          </p:nvGrpSpPr>
          <p:grpSpPr>
            <a:xfrm>
              <a:off x="3697514" y="814615"/>
              <a:ext cx="2059215" cy="1501437"/>
              <a:chOff x="3697514" y="814615"/>
              <a:chExt cx="2059215" cy="1501437"/>
            </a:xfrm>
          </p:grpSpPr>
          <p:sp>
            <p:nvSpPr>
              <p:cNvPr id="2" name="Rechteck 1"/>
              <p:cNvSpPr/>
              <p:nvPr/>
            </p:nvSpPr>
            <p:spPr>
              <a:xfrm rot="16200000">
                <a:off x="3994940" y="517189"/>
                <a:ext cx="1447307" cy="2042160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3" name="Textfeld 2"/>
              <p:cNvSpPr txBox="1"/>
              <p:nvPr/>
            </p:nvSpPr>
            <p:spPr>
              <a:xfrm rot="16200000">
                <a:off x="4919102" y="1424295"/>
                <a:ext cx="136747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Mikrocontroller</a:t>
                </a:r>
                <a:endParaRPr lang="de-DE" dirty="0"/>
              </a:p>
            </p:txBody>
          </p:sp>
          <p:sp>
            <p:nvSpPr>
              <p:cNvPr id="4" name="Textfeld 3"/>
              <p:cNvSpPr txBox="1"/>
              <p:nvPr/>
            </p:nvSpPr>
            <p:spPr>
              <a:xfrm rot="16200000">
                <a:off x="3493068" y="1765081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PB_0</a:t>
                </a:r>
                <a:endParaRPr lang="de-DE" dirty="0"/>
              </a:p>
            </p:txBody>
          </p:sp>
          <p:sp>
            <p:nvSpPr>
              <p:cNvPr id="33" name="Textfeld 32"/>
              <p:cNvSpPr txBox="1"/>
              <p:nvPr/>
            </p:nvSpPr>
            <p:spPr>
              <a:xfrm rot="16200000">
                <a:off x="3965837" y="1734696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PB_1</a:t>
                </a:r>
                <a:endParaRPr lang="de-DE" dirty="0"/>
              </a:p>
            </p:txBody>
          </p:sp>
          <p:sp>
            <p:nvSpPr>
              <p:cNvPr id="34" name="Textfeld 33"/>
              <p:cNvSpPr txBox="1"/>
              <p:nvPr/>
            </p:nvSpPr>
            <p:spPr>
              <a:xfrm rot="16200000">
                <a:off x="4456677" y="1742868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PB_2</a:t>
                </a:r>
                <a:endParaRPr lang="de-DE" dirty="0"/>
              </a:p>
            </p:txBody>
          </p:sp>
          <p:sp>
            <p:nvSpPr>
              <p:cNvPr id="35" name="Textfeld 34"/>
              <p:cNvSpPr txBox="1"/>
              <p:nvPr/>
            </p:nvSpPr>
            <p:spPr>
              <a:xfrm rot="16200000">
                <a:off x="4922355" y="1746075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PB_3</a:t>
                </a:r>
                <a:endParaRPr lang="de-DE" dirty="0"/>
              </a:p>
            </p:txBody>
          </p:sp>
          <p:grpSp>
            <p:nvGrpSpPr>
              <p:cNvPr id="8" name="Gruppieren 7"/>
              <p:cNvGrpSpPr/>
              <p:nvPr/>
            </p:nvGrpSpPr>
            <p:grpSpPr>
              <a:xfrm rot="16200000">
                <a:off x="3494151" y="1202946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6" name="Gerader Verbinder 3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5" name="Rechteck 4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7" name="Textfeld 6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37" name="Gruppieren 36"/>
              <p:cNvGrpSpPr/>
              <p:nvPr/>
            </p:nvGrpSpPr>
            <p:grpSpPr>
              <a:xfrm rot="16200000">
                <a:off x="3964469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8" name="Gerader Verbinder 37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39" name="Rechteck 38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0" name="Textfeld 39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1" name="Gruppieren 40"/>
              <p:cNvGrpSpPr/>
              <p:nvPr/>
            </p:nvGrpSpPr>
            <p:grpSpPr>
              <a:xfrm rot="16200000">
                <a:off x="4448706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2" name="Gerader Verbinder 41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3" name="Rechteck 42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4" name="Textfeld 43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5" name="Gruppieren 44"/>
              <p:cNvGrpSpPr/>
              <p:nvPr/>
            </p:nvGrpSpPr>
            <p:grpSpPr>
              <a:xfrm rot="16200000">
                <a:off x="4912508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6" name="Gerader Verbinder 4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7" name="Rechteck 46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8" name="Textfeld 47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</p:grpSp>
        <p:sp>
          <p:nvSpPr>
            <p:cNvPr id="68" name="Rechteck 67"/>
            <p:cNvSpPr/>
            <p:nvPr/>
          </p:nvSpPr>
          <p:spPr>
            <a:xfrm>
              <a:off x="5894974" y="2644624"/>
              <a:ext cx="1447307" cy="204216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69" name="Textfeld 68"/>
            <p:cNvSpPr txBox="1"/>
            <p:nvPr/>
          </p:nvSpPr>
          <p:spPr>
            <a:xfrm>
              <a:off x="5894974" y="4396063"/>
              <a:ext cx="1367478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Mikrocontroller</a:t>
              </a:r>
              <a:endParaRPr lang="de-DE" dirty="0"/>
            </a:p>
          </p:txBody>
        </p:sp>
        <p:sp>
          <p:nvSpPr>
            <p:cNvPr id="70" name="Textfeld 69"/>
            <p:cNvSpPr txBox="1"/>
            <p:nvPr/>
          </p:nvSpPr>
          <p:spPr>
            <a:xfrm>
              <a:off x="5840845" y="2683372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PB_4</a:t>
              </a:r>
              <a:endParaRPr lang="de-DE" dirty="0"/>
            </a:p>
          </p:txBody>
        </p:sp>
        <p:sp>
          <p:nvSpPr>
            <p:cNvPr id="71" name="Textfeld 70"/>
            <p:cNvSpPr txBox="1"/>
            <p:nvPr/>
          </p:nvSpPr>
          <p:spPr>
            <a:xfrm>
              <a:off x="5871230" y="315614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PB_5</a:t>
              </a:r>
              <a:endParaRPr lang="de-DE" dirty="0"/>
            </a:p>
          </p:txBody>
        </p:sp>
        <p:sp>
          <p:nvSpPr>
            <p:cNvPr id="72" name="Textfeld 71"/>
            <p:cNvSpPr txBox="1"/>
            <p:nvPr/>
          </p:nvSpPr>
          <p:spPr>
            <a:xfrm>
              <a:off x="5863058" y="364698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PB_6</a:t>
              </a:r>
              <a:endParaRPr lang="de-DE" dirty="0"/>
            </a:p>
          </p:txBody>
        </p:sp>
        <p:sp>
          <p:nvSpPr>
            <p:cNvPr id="73" name="Textfeld 72"/>
            <p:cNvSpPr txBox="1"/>
            <p:nvPr/>
          </p:nvSpPr>
          <p:spPr>
            <a:xfrm>
              <a:off x="5859851" y="4112659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PB_7</a:t>
              </a:r>
              <a:endParaRPr lang="de-DE" dirty="0"/>
            </a:p>
          </p:txBody>
        </p:sp>
        <p:cxnSp>
          <p:nvCxnSpPr>
            <p:cNvPr id="87" name="Gerader Verbinder 86"/>
            <p:cNvCxnSpPr/>
            <p:nvPr/>
          </p:nvCxnSpPr>
          <p:spPr>
            <a:xfrm flipV="1">
              <a:off x="6395009" y="2847280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8" name="Rechteck 87"/>
            <p:cNvSpPr/>
            <p:nvPr/>
          </p:nvSpPr>
          <p:spPr>
            <a:xfrm>
              <a:off x="6491942" y="2772779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9" name="Textfeld 88"/>
            <p:cNvSpPr txBox="1"/>
            <p:nvPr/>
          </p:nvSpPr>
          <p:spPr>
            <a:xfrm>
              <a:off x="6849515" y="2692426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4" name="Gerader Verbinder 83"/>
            <p:cNvCxnSpPr/>
            <p:nvPr/>
          </p:nvCxnSpPr>
          <p:spPr>
            <a:xfrm flipV="1">
              <a:off x="6417407" y="3317598"/>
              <a:ext cx="532362" cy="1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5" name="Rechteck 84"/>
            <p:cNvSpPr/>
            <p:nvPr/>
          </p:nvSpPr>
          <p:spPr>
            <a:xfrm>
              <a:off x="6514340" y="3243097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6" name="Textfeld 85"/>
            <p:cNvSpPr txBox="1"/>
            <p:nvPr/>
          </p:nvSpPr>
          <p:spPr>
            <a:xfrm>
              <a:off x="6871913" y="3162744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1" name="Gerader Verbinder 80"/>
            <p:cNvCxnSpPr/>
            <p:nvPr/>
          </p:nvCxnSpPr>
          <p:spPr>
            <a:xfrm flipV="1">
              <a:off x="6417407" y="3801835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2" name="Rechteck 81"/>
            <p:cNvSpPr/>
            <p:nvPr/>
          </p:nvSpPr>
          <p:spPr>
            <a:xfrm>
              <a:off x="6514340" y="3727334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3" name="Textfeld 82"/>
            <p:cNvSpPr txBox="1"/>
            <p:nvPr/>
          </p:nvSpPr>
          <p:spPr>
            <a:xfrm>
              <a:off x="6871913" y="3646981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78" name="Gerader Verbinder 77"/>
            <p:cNvCxnSpPr/>
            <p:nvPr/>
          </p:nvCxnSpPr>
          <p:spPr>
            <a:xfrm flipV="1">
              <a:off x="6417407" y="4265637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9" name="Rechteck 78"/>
            <p:cNvSpPr/>
            <p:nvPr/>
          </p:nvSpPr>
          <p:spPr>
            <a:xfrm>
              <a:off x="6514340" y="4191136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0" name="Textfeld 79"/>
            <p:cNvSpPr txBox="1"/>
            <p:nvPr/>
          </p:nvSpPr>
          <p:spPr>
            <a:xfrm>
              <a:off x="6871913" y="4110783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90" name="Gerader Verbinder 89"/>
            <p:cNvCxnSpPr>
              <a:endCxn id="88" idx="3"/>
            </p:cNvCxnSpPr>
            <p:nvPr/>
          </p:nvCxnSpPr>
          <p:spPr>
            <a:xfrm>
              <a:off x="6514340" y="2760583"/>
              <a:ext cx="311431" cy="85732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Gerader Verbinder 92"/>
            <p:cNvCxnSpPr>
              <a:stCxn id="85" idx="1"/>
            </p:cNvCxnSpPr>
            <p:nvPr/>
          </p:nvCxnSpPr>
          <p:spPr>
            <a:xfrm flipV="1">
              <a:off x="6514340" y="3315417"/>
              <a:ext cx="333469" cy="1216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Gerader Verbinder 93"/>
            <p:cNvCxnSpPr/>
            <p:nvPr/>
          </p:nvCxnSpPr>
          <p:spPr>
            <a:xfrm>
              <a:off x="6551336" y="3706866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Gerader Verbinder 94"/>
            <p:cNvCxnSpPr/>
            <p:nvPr/>
          </p:nvCxnSpPr>
          <p:spPr>
            <a:xfrm>
              <a:off x="6542920" y="4172860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" name="Ellipse 8"/>
          <p:cNvSpPr/>
          <p:nvPr/>
        </p:nvSpPr>
        <p:spPr>
          <a:xfrm>
            <a:off x="4535080" y="3315171"/>
            <a:ext cx="95250" cy="90488"/>
          </a:xfrm>
          <a:prstGeom prst="ellipse">
            <a:avLst/>
          </a:prstGeom>
          <a:solidFill>
            <a:srgbClr val="92D050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graphicFrame>
        <p:nvGraphicFramePr>
          <p:cNvPr id="27" name="Tabelle 2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7907990"/>
              </p:ext>
            </p:extLst>
          </p:nvPr>
        </p:nvGraphicFramePr>
        <p:xfrm>
          <a:off x="676330" y="3131517"/>
          <a:ext cx="311822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59113"/>
                <a:gridCol w="1559113"/>
              </a:tblGrid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PB=0b11011101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 smtClean="0"/>
                        <a:t>Taste 5</a:t>
                      </a:r>
                      <a:endParaRPr lang="de-DE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91" name="Textfeld 90"/>
          <p:cNvSpPr txBox="1"/>
          <p:nvPr/>
        </p:nvSpPr>
        <p:spPr>
          <a:xfrm>
            <a:off x="6797672" y="2660452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2" name="Textfeld 91"/>
          <p:cNvSpPr txBox="1"/>
          <p:nvPr/>
        </p:nvSpPr>
        <p:spPr>
          <a:xfrm>
            <a:off x="6768712" y="3131517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0</a:t>
            </a:r>
            <a:endParaRPr lang="de-DE" dirty="0"/>
          </a:p>
        </p:txBody>
      </p:sp>
      <p:sp>
        <p:nvSpPr>
          <p:cNvPr id="96" name="Textfeld 95"/>
          <p:cNvSpPr txBox="1"/>
          <p:nvPr/>
        </p:nvSpPr>
        <p:spPr>
          <a:xfrm>
            <a:off x="6803533" y="3590657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7" name="Textfeld 96"/>
          <p:cNvSpPr txBox="1"/>
          <p:nvPr/>
        </p:nvSpPr>
        <p:spPr>
          <a:xfrm>
            <a:off x="6821327" y="4060515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2261514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3283"/>
    </mc:Choice>
    <mc:Fallback xmlns="">
      <p:transition spd="slow" advTm="23283"/>
    </mc:Fallback>
  </mc:AlternateContent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"/>
          <p:cNvSpPr txBox="1">
            <a:spLocks noGrp="1"/>
          </p:cNvSpPr>
          <p:nvPr>
            <p:ph type="ctrTitle"/>
          </p:nvPr>
        </p:nvSpPr>
        <p:spPr>
          <a:xfrm>
            <a:off x="310125" y="337501"/>
            <a:ext cx="8520600" cy="41901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de-DE" sz="1800" dirty="0" smtClean="0"/>
              <a:t>Matrixtastatur abscannen - </a:t>
            </a:r>
            <a:r>
              <a:rPr lang="de-DE" sz="1800" dirty="0" err="1" smtClean="0"/>
              <a:t>Polling</a:t>
            </a:r>
            <a:endParaRPr sz="1800" dirty="0"/>
          </a:p>
        </p:txBody>
      </p:sp>
      <p:grpSp>
        <p:nvGrpSpPr>
          <p:cNvPr id="6" name="Gruppieren 5"/>
          <p:cNvGrpSpPr/>
          <p:nvPr/>
        </p:nvGrpSpPr>
        <p:grpSpPr>
          <a:xfrm>
            <a:off x="3907110" y="899904"/>
            <a:ext cx="3644767" cy="3889225"/>
            <a:chOff x="3697514" y="814615"/>
            <a:chExt cx="3644767" cy="3889225"/>
          </a:xfrm>
        </p:grpSpPr>
        <p:sp>
          <p:nvSpPr>
            <p:cNvPr id="10" name="Rechteck 9"/>
            <p:cNvSpPr/>
            <p:nvPr/>
          </p:nvSpPr>
          <p:spPr>
            <a:xfrm rot="16200000">
              <a:off x="3688624" y="2427879"/>
              <a:ext cx="2059940" cy="204216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de-DE"/>
            </a:p>
          </p:txBody>
        </p:sp>
        <p:cxnSp>
          <p:nvCxnSpPr>
            <p:cNvPr id="49" name="Gerader Verbinder 48"/>
            <p:cNvCxnSpPr/>
            <p:nvPr/>
          </p:nvCxnSpPr>
          <p:spPr>
            <a:xfrm flipH="1" flipV="1">
              <a:off x="3732252" y="4272804"/>
              <a:ext cx="2160359" cy="2647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Gerader Verbinder 51"/>
            <p:cNvCxnSpPr/>
            <p:nvPr/>
          </p:nvCxnSpPr>
          <p:spPr>
            <a:xfrm flipH="1" flipV="1">
              <a:off x="3732253" y="3757137"/>
              <a:ext cx="2160358" cy="1720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Gerader Verbinder 52"/>
            <p:cNvCxnSpPr/>
            <p:nvPr/>
          </p:nvCxnSpPr>
          <p:spPr>
            <a:xfrm flipH="1">
              <a:off x="3736615" y="3278568"/>
              <a:ext cx="2155996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Gerader Verbinder 54"/>
            <p:cNvCxnSpPr/>
            <p:nvPr/>
          </p:nvCxnSpPr>
          <p:spPr>
            <a:xfrm flipH="1" flipV="1">
              <a:off x="3736261" y="2820343"/>
              <a:ext cx="2156350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Gerader Verbinder 28"/>
            <p:cNvCxnSpPr/>
            <p:nvPr/>
          </p:nvCxnSpPr>
          <p:spPr>
            <a:xfrm rot="16200000">
              <a:off x="27930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" name="Rechteck 10"/>
            <p:cNvSpPr/>
            <p:nvPr/>
          </p:nvSpPr>
          <p:spPr>
            <a:xfrm rot="16200000">
              <a:off x="3824286" y="402800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*</a:t>
              </a:r>
            </a:p>
          </p:txBody>
        </p:sp>
        <p:sp>
          <p:nvSpPr>
            <p:cNvPr id="12" name="Rechteck 11"/>
            <p:cNvSpPr/>
            <p:nvPr/>
          </p:nvSpPr>
          <p:spPr>
            <a:xfrm rot="16200000">
              <a:off x="3824286" y="352328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7</a:t>
              </a:r>
            </a:p>
          </p:txBody>
        </p:sp>
        <p:sp>
          <p:nvSpPr>
            <p:cNvPr id="13" name="Rechteck 12"/>
            <p:cNvSpPr/>
            <p:nvPr/>
          </p:nvSpPr>
          <p:spPr>
            <a:xfrm rot="16200000">
              <a:off x="3824286" y="3056658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4</a:t>
              </a:r>
            </a:p>
          </p:txBody>
        </p:sp>
        <p:sp>
          <p:nvSpPr>
            <p:cNvPr id="14" name="Rechteck 13"/>
            <p:cNvSpPr/>
            <p:nvPr/>
          </p:nvSpPr>
          <p:spPr>
            <a:xfrm rot="16200000">
              <a:off x="3824286" y="2590030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1</a:t>
              </a:r>
            </a:p>
          </p:txBody>
        </p:sp>
        <p:sp>
          <p:nvSpPr>
            <p:cNvPr id="15" name="Rechteck 14"/>
            <p:cNvSpPr/>
            <p:nvPr/>
          </p:nvSpPr>
          <p:spPr>
            <a:xfrm rot="16200000">
              <a:off x="4300444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0</a:t>
              </a:r>
            </a:p>
          </p:txBody>
        </p:sp>
        <p:sp>
          <p:nvSpPr>
            <p:cNvPr id="16" name="Rechteck 15"/>
            <p:cNvSpPr/>
            <p:nvPr/>
          </p:nvSpPr>
          <p:spPr>
            <a:xfrm rot="16200000">
              <a:off x="4300332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8</a:t>
              </a:r>
            </a:p>
          </p:txBody>
        </p:sp>
        <p:sp>
          <p:nvSpPr>
            <p:cNvPr id="17" name="Rechteck 16"/>
            <p:cNvSpPr/>
            <p:nvPr/>
          </p:nvSpPr>
          <p:spPr>
            <a:xfrm rot="16200000">
              <a:off x="4300332" y="3057140"/>
              <a:ext cx="314260" cy="319978"/>
            </a:xfrm>
            <a:prstGeom prst="rect">
              <a:avLst/>
            </a:prstGeom>
            <a:solidFill>
              <a:schemeClr val="accent1">
                <a:alpha val="56000"/>
              </a:schemeClr>
            </a:solidFill>
            <a:ln>
              <a:solidFill>
                <a:schemeClr val="accent1">
                  <a:shade val="50000"/>
                  <a:alpha val="77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5</a:t>
              </a:r>
            </a:p>
          </p:txBody>
        </p:sp>
        <p:sp>
          <p:nvSpPr>
            <p:cNvPr id="18" name="Rechteck 17"/>
            <p:cNvSpPr/>
            <p:nvPr/>
          </p:nvSpPr>
          <p:spPr>
            <a:xfrm rot="16200000">
              <a:off x="4300332" y="2590512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2</a:t>
              </a:r>
            </a:p>
          </p:txBody>
        </p:sp>
        <p:sp>
          <p:nvSpPr>
            <p:cNvPr id="19" name="Rechteck 18"/>
            <p:cNvSpPr/>
            <p:nvPr/>
          </p:nvSpPr>
          <p:spPr>
            <a:xfrm rot="16200000">
              <a:off x="4776489" y="401896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#</a:t>
              </a:r>
            </a:p>
          </p:txBody>
        </p:sp>
        <p:sp>
          <p:nvSpPr>
            <p:cNvPr id="20" name="Rechteck 19"/>
            <p:cNvSpPr/>
            <p:nvPr/>
          </p:nvSpPr>
          <p:spPr>
            <a:xfrm rot="16200000">
              <a:off x="4776489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9</a:t>
              </a:r>
            </a:p>
          </p:txBody>
        </p:sp>
        <p:sp>
          <p:nvSpPr>
            <p:cNvPr id="21" name="Rechteck 20"/>
            <p:cNvSpPr/>
            <p:nvPr/>
          </p:nvSpPr>
          <p:spPr>
            <a:xfrm rot="16200000">
              <a:off x="4776489" y="304761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 dirty="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6</a:t>
              </a:r>
            </a:p>
          </p:txBody>
        </p:sp>
        <p:sp>
          <p:nvSpPr>
            <p:cNvPr id="22" name="Rechteck 21"/>
            <p:cNvSpPr/>
            <p:nvPr/>
          </p:nvSpPr>
          <p:spPr>
            <a:xfrm rot="16200000">
              <a:off x="4776601" y="2580507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3</a:t>
              </a:r>
            </a:p>
          </p:txBody>
        </p:sp>
        <p:sp>
          <p:nvSpPr>
            <p:cNvPr id="23" name="Rechteck 22"/>
            <p:cNvSpPr/>
            <p:nvPr/>
          </p:nvSpPr>
          <p:spPr>
            <a:xfrm rot="16200000">
              <a:off x="5243236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D</a:t>
              </a:r>
            </a:p>
          </p:txBody>
        </p:sp>
        <p:sp>
          <p:nvSpPr>
            <p:cNvPr id="24" name="Rechteck 23"/>
            <p:cNvSpPr/>
            <p:nvPr/>
          </p:nvSpPr>
          <p:spPr>
            <a:xfrm rot="16200000">
              <a:off x="5243124" y="351424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C</a:t>
              </a:r>
            </a:p>
          </p:txBody>
        </p:sp>
        <p:sp>
          <p:nvSpPr>
            <p:cNvPr id="25" name="Rechteck 24"/>
            <p:cNvSpPr/>
            <p:nvPr/>
          </p:nvSpPr>
          <p:spPr>
            <a:xfrm rot="16200000">
              <a:off x="5243124" y="3047616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B</a:t>
              </a:r>
            </a:p>
          </p:txBody>
        </p:sp>
        <p:sp>
          <p:nvSpPr>
            <p:cNvPr id="26" name="Rechteck 25"/>
            <p:cNvSpPr/>
            <p:nvPr/>
          </p:nvSpPr>
          <p:spPr>
            <a:xfrm rot="16200000">
              <a:off x="5243124" y="2580988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A</a:t>
              </a:r>
            </a:p>
          </p:txBody>
        </p:sp>
        <p:cxnSp>
          <p:nvCxnSpPr>
            <p:cNvPr id="30" name="Gerader Verbinder 29"/>
            <p:cNvCxnSpPr/>
            <p:nvPr/>
          </p:nvCxnSpPr>
          <p:spPr>
            <a:xfrm rot="16200000">
              <a:off x="3271974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Gerader Verbinder 30"/>
            <p:cNvCxnSpPr/>
            <p:nvPr/>
          </p:nvCxnSpPr>
          <p:spPr>
            <a:xfrm rot="16200000">
              <a:off x="37582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Gerader Verbinder 31"/>
            <p:cNvCxnSpPr/>
            <p:nvPr/>
          </p:nvCxnSpPr>
          <p:spPr>
            <a:xfrm rot="16200000">
              <a:off x="4208145" y="3374259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66" name="Gruppieren 65"/>
            <p:cNvGrpSpPr/>
            <p:nvPr/>
          </p:nvGrpSpPr>
          <p:grpSpPr>
            <a:xfrm>
              <a:off x="3697514" y="814615"/>
              <a:ext cx="2059215" cy="1501437"/>
              <a:chOff x="3697514" y="814615"/>
              <a:chExt cx="2059215" cy="1501437"/>
            </a:xfrm>
          </p:grpSpPr>
          <p:sp>
            <p:nvSpPr>
              <p:cNvPr id="2" name="Rechteck 1"/>
              <p:cNvSpPr/>
              <p:nvPr/>
            </p:nvSpPr>
            <p:spPr>
              <a:xfrm rot="16200000">
                <a:off x="3994940" y="517189"/>
                <a:ext cx="1447307" cy="2042160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3" name="Textfeld 2"/>
              <p:cNvSpPr txBox="1"/>
              <p:nvPr/>
            </p:nvSpPr>
            <p:spPr>
              <a:xfrm rot="16200000">
                <a:off x="4919102" y="1424295"/>
                <a:ext cx="136747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Mikrocontroller</a:t>
                </a:r>
                <a:endParaRPr lang="de-DE" dirty="0"/>
              </a:p>
            </p:txBody>
          </p:sp>
          <p:sp>
            <p:nvSpPr>
              <p:cNvPr id="4" name="Textfeld 3"/>
              <p:cNvSpPr txBox="1"/>
              <p:nvPr/>
            </p:nvSpPr>
            <p:spPr>
              <a:xfrm rot="16200000">
                <a:off x="3493068" y="1765081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PB_0</a:t>
                </a:r>
                <a:endParaRPr lang="de-DE" dirty="0"/>
              </a:p>
            </p:txBody>
          </p:sp>
          <p:sp>
            <p:nvSpPr>
              <p:cNvPr id="33" name="Textfeld 32"/>
              <p:cNvSpPr txBox="1"/>
              <p:nvPr/>
            </p:nvSpPr>
            <p:spPr>
              <a:xfrm rot="16200000">
                <a:off x="3965837" y="1734696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PB_1</a:t>
                </a:r>
                <a:endParaRPr lang="de-DE" dirty="0"/>
              </a:p>
            </p:txBody>
          </p:sp>
          <p:sp>
            <p:nvSpPr>
              <p:cNvPr id="34" name="Textfeld 33"/>
              <p:cNvSpPr txBox="1"/>
              <p:nvPr/>
            </p:nvSpPr>
            <p:spPr>
              <a:xfrm rot="16200000">
                <a:off x="4456677" y="1742868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PB_2</a:t>
                </a:r>
                <a:endParaRPr lang="de-DE" dirty="0"/>
              </a:p>
            </p:txBody>
          </p:sp>
          <p:sp>
            <p:nvSpPr>
              <p:cNvPr id="35" name="Textfeld 34"/>
              <p:cNvSpPr txBox="1"/>
              <p:nvPr/>
            </p:nvSpPr>
            <p:spPr>
              <a:xfrm rot="16200000">
                <a:off x="4922355" y="1746075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PB_3</a:t>
                </a:r>
                <a:endParaRPr lang="de-DE" dirty="0"/>
              </a:p>
            </p:txBody>
          </p:sp>
          <p:grpSp>
            <p:nvGrpSpPr>
              <p:cNvPr id="8" name="Gruppieren 7"/>
              <p:cNvGrpSpPr/>
              <p:nvPr/>
            </p:nvGrpSpPr>
            <p:grpSpPr>
              <a:xfrm rot="16200000">
                <a:off x="3494151" y="1202946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6" name="Gerader Verbinder 3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5" name="Rechteck 4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7" name="Textfeld 6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37" name="Gruppieren 36"/>
              <p:cNvGrpSpPr/>
              <p:nvPr/>
            </p:nvGrpSpPr>
            <p:grpSpPr>
              <a:xfrm rot="16200000">
                <a:off x="3964469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8" name="Gerader Verbinder 37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39" name="Rechteck 38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0" name="Textfeld 39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1" name="Gruppieren 40"/>
              <p:cNvGrpSpPr/>
              <p:nvPr/>
            </p:nvGrpSpPr>
            <p:grpSpPr>
              <a:xfrm rot="16200000">
                <a:off x="4448706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2" name="Gerader Verbinder 41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3" name="Rechteck 42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4" name="Textfeld 43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5" name="Gruppieren 44"/>
              <p:cNvGrpSpPr/>
              <p:nvPr/>
            </p:nvGrpSpPr>
            <p:grpSpPr>
              <a:xfrm rot="16200000">
                <a:off x="4912508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6" name="Gerader Verbinder 4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7" name="Rechteck 46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8" name="Textfeld 47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</p:grpSp>
        <p:sp>
          <p:nvSpPr>
            <p:cNvPr id="68" name="Rechteck 67"/>
            <p:cNvSpPr/>
            <p:nvPr/>
          </p:nvSpPr>
          <p:spPr>
            <a:xfrm>
              <a:off x="5894974" y="2644624"/>
              <a:ext cx="1447307" cy="204216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69" name="Textfeld 68"/>
            <p:cNvSpPr txBox="1"/>
            <p:nvPr/>
          </p:nvSpPr>
          <p:spPr>
            <a:xfrm>
              <a:off x="5894974" y="4396063"/>
              <a:ext cx="1367478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Mikrocontroller</a:t>
              </a:r>
              <a:endParaRPr lang="de-DE" dirty="0"/>
            </a:p>
          </p:txBody>
        </p:sp>
        <p:sp>
          <p:nvSpPr>
            <p:cNvPr id="70" name="Textfeld 69"/>
            <p:cNvSpPr txBox="1"/>
            <p:nvPr/>
          </p:nvSpPr>
          <p:spPr>
            <a:xfrm>
              <a:off x="5840845" y="2683372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PB_4</a:t>
              </a:r>
              <a:endParaRPr lang="de-DE" dirty="0"/>
            </a:p>
          </p:txBody>
        </p:sp>
        <p:sp>
          <p:nvSpPr>
            <p:cNvPr id="71" name="Textfeld 70"/>
            <p:cNvSpPr txBox="1"/>
            <p:nvPr/>
          </p:nvSpPr>
          <p:spPr>
            <a:xfrm>
              <a:off x="5871230" y="315614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PB_5</a:t>
              </a:r>
              <a:endParaRPr lang="de-DE" dirty="0"/>
            </a:p>
          </p:txBody>
        </p:sp>
        <p:sp>
          <p:nvSpPr>
            <p:cNvPr id="72" name="Textfeld 71"/>
            <p:cNvSpPr txBox="1"/>
            <p:nvPr/>
          </p:nvSpPr>
          <p:spPr>
            <a:xfrm>
              <a:off x="5863058" y="364698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PB_6</a:t>
              </a:r>
              <a:endParaRPr lang="de-DE" dirty="0"/>
            </a:p>
          </p:txBody>
        </p:sp>
        <p:sp>
          <p:nvSpPr>
            <p:cNvPr id="73" name="Textfeld 72"/>
            <p:cNvSpPr txBox="1"/>
            <p:nvPr/>
          </p:nvSpPr>
          <p:spPr>
            <a:xfrm>
              <a:off x="5859851" y="4112659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PB_7</a:t>
              </a:r>
              <a:endParaRPr lang="de-DE" dirty="0"/>
            </a:p>
          </p:txBody>
        </p:sp>
        <p:cxnSp>
          <p:nvCxnSpPr>
            <p:cNvPr id="87" name="Gerader Verbinder 86"/>
            <p:cNvCxnSpPr/>
            <p:nvPr/>
          </p:nvCxnSpPr>
          <p:spPr>
            <a:xfrm flipV="1">
              <a:off x="6395009" y="2847280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8" name="Rechteck 87"/>
            <p:cNvSpPr/>
            <p:nvPr/>
          </p:nvSpPr>
          <p:spPr>
            <a:xfrm>
              <a:off x="6491942" y="2772779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9" name="Textfeld 88"/>
            <p:cNvSpPr txBox="1"/>
            <p:nvPr/>
          </p:nvSpPr>
          <p:spPr>
            <a:xfrm>
              <a:off x="6849515" y="2692426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4" name="Gerader Verbinder 83"/>
            <p:cNvCxnSpPr/>
            <p:nvPr/>
          </p:nvCxnSpPr>
          <p:spPr>
            <a:xfrm flipV="1">
              <a:off x="6417407" y="3317598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5" name="Rechteck 84"/>
            <p:cNvSpPr/>
            <p:nvPr/>
          </p:nvSpPr>
          <p:spPr>
            <a:xfrm>
              <a:off x="6514340" y="3243097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6" name="Textfeld 85"/>
            <p:cNvSpPr txBox="1"/>
            <p:nvPr/>
          </p:nvSpPr>
          <p:spPr>
            <a:xfrm>
              <a:off x="6871913" y="3162744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1" name="Gerader Verbinder 80"/>
            <p:cNvCxnSpPr/>
            <p:nvPr/>
          </p:nvCxnSpPr>
          <p:spPr>
            <a:xfrm flipV="1">
              <a:off x="6417407" y="3801835"/>
              <a:ext cx="532362" cy="1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2" name="Rechteck 81"/>
            <p:cNvSpPr/>
            <p:nvPr/>
          </p:nvSpPr>
          <p:spPr>
            <a:xfrm>
              <a:off x="6514340" y="3727334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3" name="Textfeld 82"/>
            <p:cNvSpPr txBox="1"/>
            <p:nvPr/>
          </p:nvSpPr>
          <p:spPr>
            <a:xfrm>
              <a:off x="6871913" y="3646981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78" name="Gerader Verbinder 77"/>
            <p:cNvCxnSpPr/>
            <p:nvPr/>
          </p:nvCxnSpPr>
          <p:spPr>
            <a:xfrm flipV="1">
              <a:off x="6417407" y="4265637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9" name="Rechteck 78"/>
            <p:cNvSpPr/>
            <p:nvPr/>
          </p:nvSpPr>
          <p:spPr>
            <a:xfrm>
              <a:off x="6514340" y="4191136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0" name="Textfeld 79"/>
            <p:cNvSpPr txBox="1"/>
            <p:nvPr/>
          </p:nvSpPr>
          <p:spPr>
            <a:xfrm>
              <a:off x="6871913" y="4110783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90" name="Gerader Verbinder 89"/>
            <p:cNvCxnSpPr>
              <a:endCxn id="88" idx="3"/>
            </p:cNvCxnSpPr>
            <p:nvPr/>
          </p:nvCxnSpPr>
          <p:spPr>
            <a:xfrm>
              <a:off x="6514340" y="2760583"/>
              <a:ext cx="311431" cy="85732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Gerader Verbinder 92"/>
            <p:cNvCxnSpPr/>
            <p:nvPr/>
          </p:nvCxnSpPr>
          <p:spPr>
            <a:xfrm>
              <a:off x="6536378" y="3219417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Gerader Verbinder 93"/>
            <p:cNvCxnSpPr>
              <a:stCxn id="82" idx="1"/>
            </p:cNvCxnSpPr>
            <p:nvPr/>
          </p:nvCxnSpPr>
          <p:spPr>
            <a:xfrm>
              <a:off x="6514340" y="3800870"/>
              <a:ext cx="348427" cy="1996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Gerader Verbinder 94"/>
            <p:cNvCxnSpPr/>
            <p:nvPr/>
          </p:nvCxnSpPr>
          <p:spPr>
            <a:xfrm>
              <a:off x="6542920" y="4172860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" name="Ellipse 8"/>
          <p:cNvSpPr/>
          <p:nvPr/>
        </p:nvSpPr>
        <p:spPr>
          <a:xfrm>
            <a:off x="4535080" y="3315171"/>
            <a:ext cx="95250" cy="90488"/>
          </a:xfrm>
          <a:prstGeom prst="ellipse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graphicFrame>
        <p:nvGraphicFramePr>
          <p:cNvPr id="27" name="Tabelle 2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72224976"/>
              </p:ext>
            </p:extLst>
          </p:nvPr>
        </p:nvGraphicFramePr>
        <p:xfrm>
          <a:off x="633164" y="3602391"/>
          <a:ext cx="311822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59113"/>
                <a:gridCol w="1559113"/>
              </a:tblGrid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PB=0b10111111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91" name="Textfeld 90"/>
          <p:cNvSpPr txBox="1"/>
          <p:nvPr/>
        </p:nvSpPr>
        <p:spPr>
          <a:xfrm>
            <a:off x="6795204" y="2647399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2" name="Textfeld 91"/>
          <p:cNvSpPr txBox="1"/>
          <p:nvPr/>
        </p:nvSpPr>
        <p:spPr>
          <a:xfrm>
            <a:off x="6788309" y="3083818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6" name="Textfeld 95"/>
          <p:cNvSpPr txBox="1"/>
          <p:nvPr/>
        </p:nvSpPr>
        <p:spPr>
          <a:xfrm>
            <a:off x="7508275" y="2504277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0</a:t>
            </a:r>
            <a:endParaRPr lang="de-DE" dirty="0"/>
          </a:p>
        </p:txBody>
      </p:sp>
      <p:sp>
        <p:nvSpPr>
          <p:cNvPr id="97" name="Textfeld 96"/>
          <p:cNvSpPr txBox="1"/>
          <p:nvPr/>
        </p:nvSpPr>
        <p:spPr>
          <a:xfrm>
            <a:off x="6821327" y="4060515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42348549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3283"/>
    </mc:Choice>
    <mc:Fallback xmlns="">
      <p:transition spd="slow" advTm="23283"/>
    </mc:Fallback>
  </mc:AlternateContent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"/>
          <p:cNvSpPr txBox="1">
            <a:spLocks noGrp="1"/>
          </p:cNvSpPr>
          <p:nvPr>
            <p:ph type="ctrTitle"/>
          </p:nvPr>
        </p:nvSpPr>
        <p:spPr>
          <a:xfrm>
            <a:off x="310125" y="337501"/>
            <a:ext cx="8520600" cy="41901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de-DE" sz="1800" dirty="0" smtClean="0"/>
              <a:t>Matrixtastatur abscannen - </a:t>
            </a:r>
            <a:r>
              <a:rPr lang="de-DE" sz="1800" dirty="0" err="1" smtClean="0"/>
              <a:t>Polling</a:t>
            </a:r>
            <a:endParaRPr sz="1800" dirty="0"/>
          </a:p>
        </p:txBody>
      </p:sp>
      <p:grpSp>
        <p:nvGrpSpPr>
          <p:cNvPr id="6" name="Gruppieren 5"/>
          <p:cNvGrpSpPr/>
          <p:nvPr/>
        </p:nvGrpSpPr>
        <p:grpSpPr>
          <a:xfrm>
            <a:off x="3907110" y="899904"/>
            <a:ext cx="3644767" cy="3889225"/>
            <a:chOff x="3697514" y="814615"/>
            <a:chExt cx="3644767" cy="3889225"/>
          </a:xfrm>
        </p:grpSpPr>
        <p:sp>
          <p:nvSpPr>
            <p:cNvPr id="10" name="Rechteck 9"/>
            <p:cNvSpPr/>
            <p:nvPr/>
          </p:nvSpPr>
          <p:spPr>
            <a:xfrm rot="16200000">
              <a:off x="3688624" y="2427879"/>
              <a:ext cx="2059940" cy="204216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de-DE"/>
            </a:p>
          </p:txBody>
        </p:sp>
        <p:cxnSp>
          <p:nvCxnSpPr>
            <p:cNvPr id="49" name="Gerader Verbinder 48"/>
            <p:cNvCxnSpPr/>
            <p:nvPr/>
          </p:nvCxnSpPr>
          <p:spPr>
            <a:xfrm flipH="1" flipV="1">
              <a:off x="3732252" y="4272804"/>
              <a:ext cx="2160359" cy="2647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Gerader Verbinder 51"/>
            <p:cNvCxnSpPr/>
            <p:nvPr/>
          </p:nvCxnSpPr>
          <p:spPr>
            <a:xfrm flipH="1" flipV="1">
              <a:off x="3732253" y="3757137"/>
              <a:ext cx="2160358" cy="172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Gerader Verbinder 52"/>
            <p:cNvCxnSpPr/>
            <p:nvPr/>
          </p:nvCxnSpPr>
          <p:spPr>
            <a:xfrm flipH="1">
              <a:off x="3736615" y="3278568"/>
              <a:ext cx="2155996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Gerader Verbinder 54"/>
            <p:cNvCxnSpPr/>
            <p:nvPr/>
          </p:nvCxnSpPr>
          <p:spPr>
            <a:xfrm flipH="1" flipV="1">
              <a:off x="3736261" y="2820343"/>
              <a:ext cx="2156350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Gerader Verbinder 28"/>
            <p:cNvCxnSpPr/>
            <p:nvPr/>
          </p:nvCxnSpPr>
          <p:spPr>
            <a:xfrm rot="16200000">
              <a:off x="27930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" name="Rechteck 10"/>
            <p:cNvSpPr/>
            <p:nvPr/>
          </p:nvSpPr>
          <p:spPr>
            <a:xfrm rot="16200000">
              <a:off x="3824286" y="402800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*</a:t>
              </a:r>
            </a:p>
          </p:txBody>
        </p:sp>
        <p:sp>
          <p:nvSpPr>
            <p:cNvPr id="12" name="Rechteck 11"/>
            <p:cNvSpPr/>
            <p:nvPr/>
          </p:nvSpPr>
          <p:spPr>
            <a:xfrm rot="16200000">
              <a:off x="3824286" y="352328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7</a:t>
              </a:r>
            </a:p>
          </p:txBody>
        </p:sp>
        <p:sp>
          <p:nvSpPr>
            <p:cNvPr id="13" name="Rechteck 12"/>
            <p:cNvSpPr/>
            <p:nvPr/>
          </p:nvSpPr>
          <p:spPr>
            <a:xfrm rot="16200000">
              <a:off x="3824286" y="3056658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4</a:t>
              </a:r>
            </a:p>
          </p:txBody>
        </p:sp>
        <p:sp>
          <p:nvSpPr>
            <p:cNvPr id="14" name="Rechteck 13"/>
            <p:cNvSpPr/>
            <p:nvPr/>
          </p:nvSpPr>
          <p:spPr>
            <a:xfrm rot="16200000">
              <a:off x="3824286" y="2590030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1</a:t>
              </a:r>
            </a:p>
          </p:txBody>
        </p:sp>
        <p:sp>
          <p:nvSpPr>
            <p:cNvPr id="15" name="Rechteck 14"/>
            <p:cNvSpPr/>
            <p:nvPr/>
          </p:nvSpPr>
          <p:spPr>
            <a:xfrm rot="16200000">
              <a:off x="4300444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0</a:t>
              </a:r>
            </a:p>
          </p:txBody>
        </p:sp>
        <p:sp>
          <p:nvSpPr>
            <p:cNvPr id="16" name="Rechteck 15"/>
            <p:cNvSpPr/>
            <p:nvPr/>
          </p:nvSpPr>
          <p:spPr>
            <a:xfrm rot="16200000">
              <a:off x="4300332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8</a:t>
              </a:r>
            </a:p>
          </p:txBody>
        </p:sp>
        <p:sp>
          <p:nvSpPr>
            <p:cNvPr id="17" name="Rechteck 16"/>
            <p:cNvSpPr/>
            <p:nvPr/>
          </p:nvSpPr>
          <p:spPr>
            <a:xfrm rot="16200000">
              <a:off x="4300332" y="3057140"/>
              <a:ext cx="314260" cy="319978"/>
            </a:xfrm>
            <a:prstGeom prst="rect">
              <a:avLst/>
            </a:prstGeom>
            <a:solidFill>
              <a:schemeClr val="accent1">
                <a:alpha val="56000"/>
              </a:schemeClr>
            </a:solidFill>
            <a:ln>
              <a:solidFill>
                <a:schemeClr val="accent1">
                  <a:shade val="50000"/>
                  <a:alpha val="77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5</a:t>
              </a:r>
            </a:p>
          </p:txBody>
        </p:sp>
        <p:sp>
          <p:nvSpPr>
            <p:cNvPr id="18" name="Rechteck 17"/>
            <p:cNvSpPr/>
            <p:nvPr/>
          </p:nvSpPr>
          <p:spPr>
            <a:xfrm rot="16200000">
              <a:off x="4300332" y="2590512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2</a:t>
              </a:r>
            </a:p>
          </p:txBody>
        </p:sp>
        <p:sp>
          <p:nvSpPr>
            <p:cNvPr id="19" name="Rechteck 18"/>
            <p:cNvSpPr/>
            <p:nvPr/>
          </p:nvSpPr>
          <p:spPr>
            <a:xfrm rot="16200000">
              <a:off x="4776489" y="401896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#</a:t>
              </a:r>
            </a:p>
          </p:txBody>
        </p:sp>
        <p:sp>
          <p:nvSpPr>
            <p:cNvPr id="20" name="Rechteck 19"/>
            <p:cNvSpPr/>
            <p:nvPr/>
          </p:nvSpPr>
          <p:spPr>
            <a:xfrm rot="16200000">
              <a:off x="4776489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9</a:t>
              </a:r>
            </a:p>
          </p:txBody>
        </p:sp>
        <p:sp>
          <p:nvSpPr>
            <p:cNvPr id="21" name="Rechteck 20"/>
            <p:cNvSpPr/>
            <p:nvPr/>
          </p:nvSpPr>
          <p:spPr>
            <a:xfrm rot="16200000">
              <a:off x="4776489" y="304761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 dirty="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6</a:t>
              </a:r>
            </a:p>
          </p:txBody>
        </p:sp>
        <p:sp>
          <p:nvSpPr>
            <p:cNvPr id="22" name="Rechteck 21"/>
            <p:cNvSpPr/>
            <p:nvPr/>
          </p:nvSpPr>
          <p:spPr>
            <a:xfrm rot="16200000">
              <a:off x="4776601" y="2580507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3</a:t>
              </a:r>
            </a:p>
          </p:txBody>
        </p:sp>
        <p:sp>
          <p:nvSpPr>
            <p:cNvPr id="23" name="Rechteck 22"/>
            <p:cNvSpPr/>
            <p:nvPr/>
          </p:nvSpPr>
          <p:spPr>
            <a:xfrm rot="16200000">
              <a:off x="5243236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D</a:t>
              </a:r>
            </a:p>
          </p:txBody>
        </p:sp>
        <p:sp>
          <p:nvSpPr>
            <p:cNvPr id="24" name="Rechteck 23"/>
            <p:cNvSpPr/>
            <p:nvPr/>
          </p:nvSpPr>
          <p:spPr>
            <a:xfrm rot="16200000">
              <a:off x="5243124" y="351424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C</a:t>
              </a:r>
            </a:p>
          </p:txBody>
        </p:sp>
        <p:sp>
          <p:nvSpPr>
            <p:cNvPr id="25" name="Rechteck 24"/>
            <p:cNvSpPr/>
            <p:nvPr/>
          </p:nvSpPr>
          <p:spPr>
            <a:xfrm rot="16200000">
              <a:off x="5243124" y="3047616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B</a:t>
              </a:r>
            </a:p>
          </p:txBody>
        </p:sp>
        <p:sp>
          <p:nvSpPr>
            <p:cNvPr id="26" name="Rechteck 25"/>
            <p:cNvSpPr/>
            <p:nvPr/>
          </p:nvSpPr>
          <p:spPr>
            <a:xfrm rot="16200000">
              <a:off x="5243124" y="2580988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A</a:t>
              </a:r>
            </a:p>
          </p:txBody>
        </p:sp>
        <p:cxnSp>
          <p:nvCxnSpPr>
            <p:cNvPr id="30" name="Gerader Verbinder 29"/>
            <p:cNvCxnSpPr/>
            <p:nvPr/>
          </p:nvCxnSpPr>
          <p:spPr>
            <a:xfrm rot="16200000">
              <a:off x="3271974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Gerader Verbinder 30"/>
            <p:cNvCxnSpPr/>
            <p:nvPr/>
          </p:nvCxnSpPr>
          <p:spPr>
            <a:xfrm rot="16200000">
              <a:off x="37582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Gerader Verbinder 31"/>
            <p:cNvCxnSpPr/>
            <p:nvPr/>
          </p:nvCxnSpPr>
          <p:spPr>
            <a:xfrm rot="16200000">
              <a:off x="4208145" y="3374259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66" name="Gruppieren 65"/>
            <p:cNvGrpSpPr/>
            <p:nvPr/>
          </p:nvGrpSpPr>
          <p:grpSpPr>
            <a:xfrm>
              <a:off x="3697514" y="814615"/>
              <a:ext cx="2059215" cy="1501437"/>
              <a:chOff x="3697514" y="814615"/>
              <a:chExt cx="2059215" cy="1501437"/>
            </a:xfrm>
          </p:grpSpPr>
          <p:sp>
            <p:nvSpPr>
              <p:cNvPr id="2" name="Rechteck 1"/>
              <p:cNvSpPr/>
              <p:nvPr/>
            </p:nvSpPr>
            <p:spPr>
              <a:xfrm rot="16200000">
                <a:off x="3994940" y="517189"/>
                <a:ext cx="1447307" cy="2042160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3" name="Textfeld 2"/>
              <p:cNvSpPr txBox="1"/>
              <p:nvPr/>
            </p:nvSpPr>
            <p:spPr>
              <a:xfrm rot="16200000">
                <a:off x="4919102" y="1424295"/>
                <a:ext cx="136747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Mikrocontroller</a:t>
                </a:r>
                <a:endParaRPr lang="de-DE" dirty="0"/>
              </a:p>
            </p:txBody>
          </p:sp>
          <p:sp>
            <p:nvSpPr>
              <p:cNvPr id="4" name="Textfeld 3"/>
              <p:cNvSpPr txBox="1"/>
              <p:nvPr/>
            </p:nvSpPr>
            <p:spPr>
              <a:xfrm rot="16200000">
                <a:off x="3493068" y="1765081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PB_0</a:t>
                </a:r>
                <a:endParaRPr lang="de-DE" dirty="0"/>
              </a:p>
            </p:txBody>
          </p:sp>
          <p:sp>
            <p:nvSpPr>
              <p:cNvPr id="33" name="Textfeld 32"/>
              <p:cNvSpPr txBox="1"/>
              <p:nvPr/>
            </p:nvSpPr>
            <p:spPr>
              <a:xfrm rot="16200000">
                <a:off x="3965837" y="1734696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PB_1</a:t>
                </a:r>
                <a:endParaRPr lang="de-DE" dirty="0"/>
              </a:p>
            </p:txBody>
          </p:sp>
          <p:sp>
            <p:nvSpPr>
              <p:cNvPr id="34" name="Textfeld 33"/>
              <p:cNvSpPr txBox="1"/>
              <p:nvPr/>
            </p:nvSpPr>
            <p:spPr>
              <a:xfrm rot="16200000">
                <a:off x="4456677" y="1742868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PB_2</a:t>
                </a:r>
                <a:endParaRPr lang="de-DE" dirty="0"/>
              </a:p>
            </p:txBody>
          </p:sp>
          <p:sp>
            <p:nvSpPr>
              <p:cNvPr id="35" name="Textfeld 34"/>
              <p:cNvSpPr txBox="1"/>
              <p:nvPr/>
            </p:nvSpPr>
            <p:spPr>
              <a:xfrm rot="16200000">
                <a:off x="4922355" y="1746075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PB_3</a:t>
                </a:r>
                <a:endParaRPr lang="de-DE" dirty="0"/>
              </a:p>
            </p:txBody>
          </p:sp>
          <p:grpSp>
            <p:nvGrpSpPr>
              <p:cNvPr id="8" name="Gruppieren 7"/>
              <p:cNvGrpSpPr/>
              <p:nvPr/>
            </p:nvGrpSpPr>
            <p:grpSpPr>
              <a:xfrm rot="16200000">
                <a:off x="3494151" y="1202946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6" name="Gerader Verbinder 3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5" name="Rechteck 4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7" name="Textfeld 6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37" name="Gruppieren 36"/>
              <p:cNvGrpSpPr/>
              <p:nvPr/>
            </p:nvGrpSpPr>
            <p:grpSpPr>
              <a:xfrm rot="16200000">
                <a:off x="3964469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8" name="Gerader Verbinder 37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39" name="Rechteck 38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0" name="Textfeld 39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1" name="Gruppieren 40"/>
              <p:cNvGrpSpPr/>
              <p:nvPr/>
            </p:nvGrpSpPr>
            <p:grpSpPr>
              <a:xfrm rot="16200000">
                <a:off x="4448706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2" name="Gerader Verbinder 41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3" name="Rechteck 42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4" name="Textfeld 43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5" name="Gruppieren 44"/>
              <p:cNvGrpSpPr/>
              <p:nvPr/>
            </p:nvGrpSpPr>
            <p:grpSpPr>
              <a:xfrm rot="16200000">
                <a:off x="4912508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6" name="Gerader Verbinder 4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7" name="Rechteck 46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8" name="Textfeld 47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</p:grpSp>
        <p:sp>
          <p:nvSpPr>
            <p:cNvPr id="68" name="Rechteck 67"/>
            <p:cNvSpPr/>
            <p:nvPr/>
          </p:nvSpPr>
          <p:spPr>
            <a:xfrm>
              <a:off x="5894974" y="2644624"/>
              <a:ext cx="1447307" cy="204216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69" name="Textfeld 68"/>
            <p:cNvSpPr txBox="1"/>
            <p:nvPr/>
          </p:nvSpPr>
          <p:spPr>
            <a:xfrm>
              <a:off x="5894974" y="4396063"/>
              <a:ext cx="1367478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Mikrocontroller</a:t>
              </a:r>
              <a:endParaRPr lang="de-DE" dirty="0"/>
            </a:p>
          </p:txBody>
        </p:sp>
        <p:sp>
          <p:nvSpPr>
            <p:cNvPr id="70" name="Textfeld 69"/>
            <p:cNvSpPr txBox="1"/>
            <p:nvPr/>
          </p:nvSpPr>
          <p:spPr>
            <a:xfrm>
              <a:off x="5840845" y="2683372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PB_4</a:t>
              </a:r>
              <a:endParaRPr lang="de-DE" dirty="0"/>
            </a:p>
          </p:txBody>
        </p:sp>
        <p:sp>
          <p:nvSpPr>
            <p:cNvPr id="71" name="Textfeld 70"/>
            <p:cNvSpPr txBox="1"/>
            <p:nvPr/>
          </p:nvSpPr>
          <p:spPr>
            <a:xfrm>
              <a:off x="5871230" y="315614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PB_5</a:t>
              </a:r>
              <a:endParaRPr lang="de-DE" dirty="0"/>
            </a:p>
          </p:txBody>
        </p:sp>
        <p:sp>
          <p:nvSpPr>
            <p:cNvPr id="72" name="Textfeld 71"/>
            <p:cNvSpPr txBox="1"/>
            <p:nvPr/>
          </p:nvSpPr>
          <p:spPr>
            <a:xfrm>
              <a:off x="5863058" y="364698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PB_6</a:t>
              </a:r>
              <a:endParaRPr lang="de-DE" dirty="0"/>
            </a:p>
          </p:txBody>
        </p:sp>
        <p:sp>
          <p:nvSpPr>
            <p:cNvPr id="73" name="Textfeld 72"/>
            <p:cNvSpPr txBox="1"/>
            <p:nvPr/>
          </p:nvSpPr>
          <p:spPr>
            <a:xfrm>
              <a:off x="5859851" y="4112659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PB_7</a:t>
              </a:r>
              <a:endParaRPr lang="de-DE" dirty="0"/>
            </a:p>
          </p:txBody>
        </p:sp>
        <p:cxnSp>
          <p:nvCxnSpPr>
            <p:cNvPr id="87" name="Gerader Verbinder 86"/>
            <p:cNvCxnSpPr/>
            <p:nvPr/>
          </p:nvCxnSpPr>
          <p:spPr>
            <a:xfrm flipV="1">
              <a:off x="6395009" y="2847280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8" name="Rechteck 87"/>
            <p:cNvSpPr/>
            <p:nvPr/>
          </p:nvSpPr>
          <p:spPr>
            <a:xfrm>
              <a:off x="6491942" y="2772779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9" name="Textfeld 88"/>
            <p:cNvSpPr txBox="1"/>
            <p:nvPr/>
          </p:nvSpPr>
          <p:spPr>
            <a:xfrm>
              <a:off x="6849515" y="2692426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4" name="Gerader Verbinder 83"/>
            <p:cNvCxnSpPr/>
            <p:nvPr/>
          </p:nvCxnSpPr>
          <p:spPr>
            <a:xfrm flipV="1">
              <a:off x="6417407" y="3317598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5" name="Rechteck 84"/>
            <p:cNvSpPr/>
            <p:nvPr/>
          </p:nvSpPr>
          <p:spPr>
            <a:xfrm>
              <a:off x="6514340" y="3243097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6" name="Textfeld 85"/>
            <p:cNvSpPr txBox="1"/>
            <p:nvPr/>
          </p:nvSpPr>
          <p:spPr>
            <a:xfrm>
              <a:off x="6871913" y="3162744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1" name="Gerader Verbinder 80"/>
            <p:cNvCxnSpPr/>
            <p:nvPr/>
          </p:nvCxnSpPr>
          <p:spPr>
            <a:xfrm flipV="1">
              <a:off x="6417407" y="3801835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2" name="Rechteck 81"/>
            <p:cNvSpPr/>
            <p:nvPr/>
          </p:nvSpPr>
          <p:spPr>
            <a:xfrm>
              <a:off x="6514340" y="3727334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3" name="Textfeld 82"/>
            <p:cNvSpPr txBox="1"/>
            <p:nvPr/>
          </p:nvSpPr>
          <p:spPr>
            <a:xfrm>
              <a:off x="6871913" y="3646981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78" name="Gerader Verbinder 77"/>
            <p:cNvCxnSpPr/>
            <p:nvPr/>
          </p:nvCxnSpPr>
          <p:spPr>
            <a:xfrm flipV="1">
              <a:off x="6417407" y="4265637"/>
              <a:ext cx="532362" cy="1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9" name="Rechteck 78"/>
            <p:cNvSpPr/>
            <p:nvPr/>
          </p:nvSpPr>
          <p:spPr>
            <a:xfrm>
              <a:off x="6514340" y="4191136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0" name="Textfeld 79"/>
            <p:cNvSpPr txBox="1"/>
            <p:nvPr/>
          </p:nvSpPr>
          <p:spPr>
            <a:xfrm>
              <a:off x="6871913" y="4110783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90" name="Gerader Verbinder 89"/>
            <p:cNvCxnSpPr>
              <a:endCxn id="88" idx="3"/>
            </p:cNvCxnSpPr>
            <p:nvPr/>
          </p:nvCxnSpPr>
          <p:spPr>
            <a:xfrm>
              <a:off x="6514340" y="2760583"/>
              <a:ext cx="311431" cy="85732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Gerader Verbinder 92"/>
            <p:cNvCxnSpPr/>
            <p:nvPr/>
          </p:nvCxnSpPr>
          <p:spPr>
            <a:xfrm>
              <a:off x="6536378" y="3219417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Gerader Verbinder 93"/>
            <p:cNvCxnSpPr/>
            <p:nvPr/>
          </p:nvCxnSpPr>
          <p:spPr>
            <a:xfrm>
              <a:off x="6551336" y="3706866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Gerader Verbinder 94"/>
            <p:cNvCxnSpPr>
              <a:stCxn id="79" idx="1"/>
            </p:cNvCxnSpPr>
            <p:nvPr/>
          </p:nvCxnSpPr>
          <p:spPr>
            <a:xfrm>
              <a:off x="6514340" y="4264672"/>
              <a:ext cx="340011" cy="4188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" name="Ellipse 8"/>
          <p:cNvSpPr/>
          <p:nvPr/>
        </p:nvSpPr>
        <p:spPr>
          <a:xfrm>
            <a:off x="4535080" y="3315171"/>
            <a:ext cx="95250" cy="90488"/>
          </a:xfrm>
          <a:prstGeom prst="ellipse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graphicFrame>
        <p:nvGraphicFramePr>
          <p:cNvPr id="27" name="Tabelle 2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56434521"/>
              </p:ext>
            </p:extLst>
          </p:nvPr>
        </p:nvGraphicFramePr>
        <p:xfrm>
          <a:off x="644785" y="4088493"/>
          <a:ext cx="311822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59113"/>
                <a:gridCol w="1559113"/>
              </a:tblGrid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PB=0b01111111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91" name="Textfeld 90"/>
          <p:cNvSpPr txBox="1"/>
          <p:nvPr/>
        </p:nvSpPr>
        <p:spPr>
          <a:xfrm>
            <a:off x="6795204" y="2647399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2" name="Textfeld 91"/>
          <p:cNvSpPr txBox="1"/>
          <p:nvPr/>
        </p:nvSpPr>
        <p:spPr>
          <a:xfrm>
            <a:off x="6788309" y="3083818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6" name="Textfeld 95"/>
          <p:cNvSpPr txBox="1"/>
          <p:nvPr/>
        </p:nvSpPr>
        <p:spPr>
          <a:xfrm>
            <a:off x="6803533" y="3590657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7" name="Textfeld 96"/>
          <p:cNvSpPr txBox="1"/>
          <p:nvPr/>
        </p:nvSpPr>
        <p:spPr>
          <a:xfrm>
            <a:off x="6764435" y="4085300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0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09708012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3283"/>
    </mc:Choice>
    <mc:Fallback xmlns="">
      <p:transition spd="slow" advTm="23283"/>
    </mc:Fallback>
  </mc:AlternateContent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"/>
          <p:cNvSpPr txBox="1">
            <a:spLocks noGrp="1"/>
          </p:cNvSpPr>
          <p:nvPr>
            <p:ph type="ctrTitle"/>
          </p:nvPr>
        </p:nvSpPr>
        <p:spPr>
          <a:xfrm>
            <a:off x="310125" y="337501"/>
            <a:ext cx="8520600" cy="41901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de-DE" sz="1800" dirty="0" smtClean="0"/>
              <a:t>Matrixtastatur abscannen - </a:t>
            </a:r>
            <a:r>
              <a:rPr lang="de-DE" sz="1800" dirty="0" err="1" smtClean="0"/>
              <a:t>Polling</a:t>
            </a:r>
            <a:endParaRPr sz="1800" dirty="0"/>
          </a:p>
        </p:txBody>
      </p:sp>
      <p:grpSp>
        <p:nvGrpSpPr>
          <p:cNvPr id="6" name="Gruppieren 5"/>
          <p:cNvGrpSpPr/>
          <p:nvPr/>
        </p:nvGrpSpPr>
        <p:grpSpPr>
          <a:xfrm>
            <a:off x="3907110" y="899904"/>
            <a:ext cx="3644767" cy="3889225"/>
            <a:chOff x="3697514" y="814615"/>
            <a:chExt cx="3644767" cy="3889225"/>
          </a:xfrm>
        </p:grpSpPr>
        <p:sp>
          <p:nvSpPr>
            <p:cNvPr id="10" name="Rechteck 9"/>
            <p:cNvSpPr/>
            <p:nvPr/>
          </p:nvSpPr>
          <p:spPr>
            <a:xfrm rot="16200000">
              <a:off x="3688624" y="2427879"/>
              <a:ext cx="2059940" cy="204216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de-DE"/>
            </a:p>
          </p:txBody>
        </p:sp>
        <p:cxnSp>
          <p:nvCxnSpPr>
            <p:cNvPr id="49" name="Gerader Verbinder 48"/>
            <p:cNvCxnSpPr/>
            <p:nvPr/>
          </p:nvCxnSpPr>
          <p:spPr>
            <a:xfrm flipH="1" flipV="1">
              <a:off x="3732252" y="4272804"/>
              <a:ext cx="2160359" cy="2647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Gerader Verbinder 51"/>
            <p:cNvCxnSpPr/>
            <p:nvPr/>
          </p:nvCxnSpPr>
          <p:spPr>
            <a:xfrm flipH="1" flipV="1">
              <a:off x="3732253" y="3757137"/>
              <a:ext cx="2160358" cy="172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Gerader Verbinder 52"/>
            <p:cNvCxnSpPr/>
            <p:nvPr/>
          </p:nvCxnSpPr>
          <p:spPr>
            <a:xfrm flipH="1">
              <a:off x="3736615" y="3278568"/>
              <a:ext cx="2155996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Gerader Verbinder 54"/>
            <p:cNvCxnSpPr/>
            <p:nvPr/>
          </p:nvCxnSpPr>
          <p:spPr>
            <a:xfrm flipH="1" flipV="1">
              <a:off x="3736261" y="2820343"/>
              <a:ext cx="2156350" cy="1"/>
            </a:xfrm>
            <a:prstGeom prst="line">
              <a:avLst/>
            </a:prstGeom>
            <a:ln w="25400">
              <a:solidFill>
                <a:schemeClr val="accent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Gerader Verbinder 28"/>
            <p:cNvCxnSpPr/>
            <p:nvPr/>
          </p:nvCxnSpPr>
          <p:spPr>
            <a:xfrm rot="16200000">
              <a:off x="27930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" name="Rechteck 10"/>
            <p:cNvSpPr/>
            <p:nvPr/>
          </p:nvSpPr>
          <p:spPr>
            <a:xfrm rot="16200000">
              <a:off x="3824286" y="402800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*</a:t>
              </a:r>
            </a:p>
          </p:txBody>
        </p:sp>
        <p:sp>
          <p:nvSpPr>
            <p:cNvPr id="12" name="Rechteck 11"/>
            <p:cNvSpPr/>
            <p:nvPr/>
          </p:nvSpPr>
          <p:spPr>
            <a:xfrm rot="16200000">
              <a:off x="3824286" y="352328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7</a:t>
              </a:r>
            </a:p>
          </p:txBody>
        </p:sp>
        <p:sp>
          <p:nvSpPr>
            <p:cNvPr id="13" name="Rechteck 12"/>
            <p:cNvSpPr/>
            <p:nvPr/>
          </p:nvSpPr>
          <p:spPr>
            <a:xfrm rot="16200000">
              <a:off x="3824286" y="3056658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4</a:t>
              </a:r>
            </a:p>
          </p:txBody>
        </p:sp>
        <p:sp>
          <p:nvSpPr>
            <p:cNvPr id="14" name="Rechteck 13"/>
            <p:cNvSpPr/>
            <p:nvPr/>
          </p:nvSpPr>
          <p:spPr>
            <a:xfrm rot="16200000">
              <a:off x="3824286" y="2590030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1</a:t>
              </a:r>
            </a:p>
          </p:txBody>
        </p:sp>
        <p:sp>
          <p:nvSpPr>
            <p:cNvPr id="15" name="Rechteck 14"/>
            <p:cNvSpPr/>
            <p:nvPr/>
          </p:nvSpPr>
          <p:spPr>
            <a:xfrm rot="16200000">
              <a:off x="4300444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0</a:t>
              </a:r>
            </a:p>
          </p:txBody>
        </p:sp>
        <p:sp>
          <p:nvSpPr>
            <p:cNvPr id="16" name="Rechteck 15"/>
            <p:cNvSpPr/>
            <p:nvPr/>
          </p:nvSpPr>
          <p:spPr>
            <a:xfrm rot="16200000">
              <a:off x="4300332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8</a:t>
              </a:r>
            </a:p>
          </p:txBody>
        </p:sp>
        <p:sp>
          <p:nvSpPr>
            <p:cNvPr id="17" name="Rechteck 16"/>
            <p:cNvSpPr/>
            <p:nvPr/>
          </p:nvSpPr>
          <p:spPr>
            <a:xfrm rot="16200000">
              <a:off x="4300332" y="3057140"/>
              <a:ext cx="314260" cy="319978"/>
            </a:xfrm>
            <a:prstGeom prst="rect">
              <a:avLst/>
            </a:prstGeom>
            <a:solidFill>
              <a:schemeClr val="accent1">
                <a:alpha val="56000"/>
              </a:schemeClr>
            </a:solidFill>
            <a:ln>
              <a:solidFill>
                <a:schemeClr val="accent1">
                  <a:shade val="50000"/>
                  <a:alpha val="77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5</a:t>
              </a:r>
            </a:p>
          </p:txBody>
        </p:sp>
        <p:sp>
          <p:nvSpPr>
            <p:cNvPr id="18" name="Rechteck 17"/>
            <p:cNvSpPr/>
            <p:nvPr/>
          </p:nvSpPr>
          <p:spPr>
            <a:xfrm rot="16200000">
              <a:off x="4300332" y="2590512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2</a:t>
              </a:r>
            </a:p>
          </p:txBody>
        </p:sp>
        <p:sp>
          <p:nvSpPr>
            <p:cNvPr id="19" name="Rechteck 18"/>
            <p:cNvSpPr/>
            <p:nvPr/>
          </p:nvSpPr>
          <p:spPr>
            <a:xfrm rot="16200000">
              <a:off x="4776489" y="401896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#</a:t>
              </a:r>
            </a:p>
          </p:txBody>
        </p:sp>
        <p:sp>
          <p:nvSpPr>
            <p:cNvPr id="20" name="Rechteck 19"/>
            <p:cNvSpPr/>
            <p:nvPr/>
          </p:nvSpPr>
          <p:spPr>
            <a:xfrm rot="16200000">
              <a:off x="4776489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9</a:t>
              </a:r>
            </a:p>
          </p:txBody>
        </p:sp>
        <p:sp>
          <p:nvSpPr>
            <p:cNvPr id="21" name="Rechteck 20"/>
            <p:cNvSpPr/>
            <p:nvPr/>
          </p:nvSpPr>
          <p:spPr>
            <a:xfrm rot="16200000">
              <a:off x="4776489" y="304761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 dirty="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6</a:t>
              </a:r>
            </a:p>
          </p:txBody>
        </p:sp>
        <p:sp>
          <p:nvSpPr>
            <p:cNvPr id="22" name="Rechteck 21"/>
            <p:cNvSpPr/>
            <p:nvPr/>
          </p:nvSpPr>
          <p:spPr>
            <a:xfrm rot="16200000">
              <a:off x="4776601" y="2580507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3</a:t>
              </a:r>
            </a:p>
          </p:txBody>
        </p:sp>
        <p:sp>
          <p:nvSpPr>
            <p:cNvPr id="23" name="Rechteck 22"/>
            <p:cNvSpPr/>
            <p:nvPr/>
          </p:nvSpPr>
          <p:spPr>
            <a:xfrm rot="16200000">
              <a:off x="5243236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D</a:t>
              </a:r>
            </a:p>
          </p:txBody>
        </p:sp>
        <p:sp>
          <p:nvSpPr>
            <p:cNvPr id="24" name="Rechteck 23"/>
            <p:cNvSpPr/>
            <p:nvPr/>
          </p:nvSpPr>
          <p:spPr>
            <a:xfrm rot="16200000">
              <a:off x="5243124" y="351424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C</a:t>
              </a:r>
            </a:p>
          </p:txBody>
        </p:sp>
        <p:sp>
          <p:nvSpPr>
            <p:cNvPr id="25" name="Rechteck 24"/>
            <p:cNvSpPr/>
            <p:nvPr/>
          </p:nvSpPr>
          <p:spPr>
            <a:xfrm rot="16200000">
              <a:off x="5243124" y="3047616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B</a:t>
              </a:r>
            </a:p>
          </p:txBody>
        </p:sp>
        <p:sp>
          <p:nvSpPr>
            <p:cNvPr id="26" name="Rechteck 25"/>
            <p:cNvSpPr/>
            <p:nvPr/>
          </p:nvSpPr>
          <p:spPr>
            <a:xfrm rot="16200000">
              <a:off x="5243124" y="2580988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A</a:t>
              </a:r>
            </a:p>
          </p:txBody>
        </p:sp>
        <p:cxnSp>
          <p:nvCxnSpPr>
            <p:cNvPr id="30" name="Gerader Verbinder 29"/>
            <p:cNvCxnSpPr/>
            <p:nvPr/>
          </p:nvCxnSpPr>
          <p:spPr>
            <a:xfrm rot="16200000">
              <a:off x="3271974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Gerader Verbinder 30"/>
            <p:cNvCxnSpPr/>
            <p:nvPr/>
          </p:nvCxnSpPr>
          <p:spPr>
            <a:xfrm rot="16200000">
              <a:off x="37582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Gerader Verbinder 31"/>
            <p:cNvCxnSpPr/>
            <p:nvPr/>
          </p:nvCxnSpPr>
          <p:spPr>
            <a:xfrm rot="16200000">
              <a:off x="4208145" y="3374259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66" name="Gruppieren 65"/>
            <p:cNvGrpSpPr/>
            <p:nvPr/>
          </p:nvGrpSpPr>
          <p:grpSpPr>
            <a:xfrm>
              <a:off x="3697514" y="814615"/>
              <a:ext cx="2059215" cy="1501437"/>
              <a:chOff x="3697514" y="814615"/>
              <a:chExt cx="2059215" cy="1501437"/>
            </a:xfrm>
          </p:grpSpPr>
          <p:sp>
            <p:nvSpPr>
              <p:cNvPr id="2" name="Rechteck 1"/>
              <p:cNvSpPr/>
              <p:nvPr/>
            </p:nvSpPr>
            <p:spPr>
              <a:xfrm rot="16200000">
                <a:off x="3994940" y="517189"/>
                <a:ext cx="1447307" cy="2042160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3" name="Textfeld 2"/>
              <p:cNvSpPr txBox="1"/>
              <p:nvPr/>
            </p:nvSpPr>
            <p:spPr>
              <a:xfrm rot="16200000">
                <a:off x="4919102" y="1424295"/>
                <a:ext cx="136747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Mikrocontroller</a:t>
                </a:r>
                <a:endParaRPr lang="de-DE" dirty="0"/>
              </a:p>
            </p:txBody>
          </p:sp>
          <p:sp>
            <p:nvSpPr>
              <p:cNvPr id="4" name="Textfeld 3"/>
              <p:cNvSpPr txBox="1"/>
              <p:nvPr/>
            </p:nvSpPr>
            <p:spPr>
              <a:xfrm rot="16200000">
                <a:off x="3493068" y="1765081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PB_0</a:t>
                </a:r>
                <a:endParaRPr lang="de-DE" dirty="0"/>
              </a:p>
            </p:txBody>
          </p:sp>
          <p:sp>
            <p:nvSpPr>
              <p:cNvPr id="33" name="Textfeld 32"/>
              <p:cNvSpPr txBox="1"/>
              <p:nvPr/>
            </p:nvSpPr>
            <p:spPr>
              <a:xfrm rot="16200000">
                <a:off x="3965837" y="1734696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PB_1</a:t>
                </a:r>
                <a:endParaRPr lang="de-DE" dirty="0"/>
              </a:p>
            </p:txBody>
          </p:sp>
          <p:sp>
            <p:nvSpPr>
              <p:cNvPr id="34" name="Textfeld 33"/>
              <p:cNvSpPr txBox="1"/>
              <p:nvPr/>
            </p:nvSpPr>
            <p:spPr>
              <a:xfrm rot="16200000">
                <a:off x="4456677" y="1742868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PB_2</a:t>
                </a:r>
                <a:endParaRPr lang="de-DE" dirty="0"/>
              </a:p>
            </p:txBody>
          </p:sp>
          <p:sp>
            <p:nvSpPr>
              <p:cNvPr id="35" name="Textfeld 34"/>
              <p:cNvSpPr txBox="1"/>
              <p:nvPr/>
            </p:nvSpPr>
            <p:spPr>
              <a:xfrm rot="16200000">
                <a:off x="4922355" y="1746075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PB_3</a:t>
                </a:r>
                <a:endParaRPr lang="de-DE" dirty="0"/>
              </a:p>
            </p:txBody>
          </p:sp>
          <p:grpSp>
            <p:nvGrpSpPr>
              <p:cNvPr id="8" name="Gruppieren 7"/>
              <p:cNvGrpSpPr/>
              <p:nvPr/>
            </p:nvGrpSpPr>
            <p:grpSpPr>
              <a:xfrm rot="16200000">
                <a:off x="3494151" y="1202946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6" name="Gerader Verbinder 3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5" name="Rechteck 4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7" name="Textfeld 6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37" name="Gruppieren 36"/>
              <p:cNvGrpSpPr/>
              <p:nvPr/>
            </p:nvGrpSpPr>
            <p:grpSpPr>
              <a:xfrm rot="16200000">
                <a:off x="3964469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8" name="Gerader Verbinder 37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39" name="Rechteck 38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0" name="Textfeld 39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1" name="Gruppieren 40"/>
              <p:cNvGrpSpPr/>
              <p:nvPr/>
            </p:nvGrpSpPr>
            <p:grpSpPr>
              <a:xfrm rot="16200000">
                <a:off x="4448706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2" name="Gerader Verbinder 41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3" name="Rechteck 42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4" name="Textfeld 43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5" name="Gruppieren 44"/>
              <p:cNvGrpSpPr/>
              <p:nvPr/>
            </p:nvGrpSpPr>
            <p:grpSpPr>
              <a:xfrm rot="16200000">
                <a:off x="4912508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6" name="Gerader Verbinder 4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7" name="Rechteck 46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8" name="Textfeld 47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</p:grpSp>
        <p:sp>
          <p:nvSpPr>
            <p:cNvPr id="68" name="Rechteck 67"/>
            <p:cNvSpPr/>
            <p:nvPr/>
          </p:nvSpPr>
          <p:spPr>
            <a:xfrm>
              <a:off x="5894974" y="2644624"/>
              <a:ext cx="1447307" cy="204216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69" name="Textfeld 68"/>
            <p:cNvSpPr txBox="1"/>
            <p:nvPr/>
          </p:nvSpPr>
          <p:spPr>
            <a:xfrm>
              <a:off x="5894974" y="4396063"/>
              <a:ext cx="1367478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Mikrocontroller</a:t>
              </a:r>
              <a:endParaRPr lang="de-DE" dirty="0"/>
            </a:p>
          </p:txBody>
        </p:sp>
        <p:sp>
          <p:nvSpPr>
            <p:cNvPr id="70" name="Textfeld 69"/>
            <p:cNvSpPr txBox="1"/>
            <p:nvPr/>
          </p:nvSpPr>
          <p:spPr>
            <a:xfrm>
              <a:off x="5840845" y="2683372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PB_4</a:t>
              </a:r>
              <a:endParaRPr lang="de-DE" dirty="0"/>
            </a:p>
          </p:txBody>
        </p:sp>
        <p:sp>
          <p:nvSpPr>
            <p:cNvPr id="71" name="Textfeld 70"/>
            <p:cNvSpPr txBox="1"/>
            <p:nvPr/>
          </p:nvSpPr>
          <p:spPr>
            <a:xfrm>
              <a:off x="5871230" y="315614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PB_5</a:t>
              </a:r>
              <a:endParaRPr lang="de-DE" dirty="0"/>
            </a:p>
          </p:txBody>
        </p:sp>
        <p:sp>
          <p:nvSpPr>
            <p:cNvPr id="72" name="Textfeld 71"/>
            <p:cNvSpPr txBox="1"/>
            <p:nvPr/>
          </p:nvSpPr>
          <p:spPr>
            <a:xfrm>
              <a:off x="5863058" y="364698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PB_6</a:t>
              </a:r>
              <a:endParaRPr lang="de-DE" dirty="0"/>
            </a:p>
          </p:txBody>
        </p:sp>
        <p:sp>
          <p:nvSpPr>
            <p:cNvPr id="73" name="Textfeld 72"/>
            <p:cNvSpPr txBox="1"/>
            <p:nvPr/>
          </p:nvSpPr>
          <p:spPr>
            <a:xfrm>
              <a:off x="5859851" y="4112659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PB_7</a:t>
              </a:r>
              <a:endParaRPr lang="de-DE" dirty="0"/>
            </a:p>
          </p:txBody>
        </p:sp>
        <p:cxnSp>
          <p:nvCxnSpPr>
            <p:cNvPr id="87" name="Gerader Verbinder 86"/>
            <p:cNvCxnSpPr/>
            <p:nvPr/>
          </p:nvCxnSpPr>
          <p:spPr>
            <a:xfrm flipV="1">
              <a:off x="6395009" y="2847280"/>
              <a:ext cx="532362" cy="1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8" name="Rechteck 87"/>
            <p:cNvSpPr/>
            <p:nvPr/>
          </p:nvSpPr>
          <p:spPr>
            <a:xfrm>
              <a:off x="6491942" y="2772779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9" name="Textfeld 88"/>
            <p:cNvSpPr txBox="1"/>
            <p:nvPr/>
          </p:nvSpPr>
          <p:spPr>
            <a:xfrm>
              <a:off x="6849515" y="2692426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4" name="Gerader Verbinder 83"/>
            <p:cNvCxnSpPr/>
            <p:nvPr/>
          </p:nvCxnSpPr>
          <p:spPr>
            <a:xfrm flipV="1">
              <a:off x="6417407" y="3317598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5" name="Rechteck 84"/>
            <p:cNvSpPr/>
            <p:nvPr/>
          </p:nvSpPr>
          <p:spPr>
            <a:xfrm>
              <a:off x="6514340" y="3243097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6" name="Textfeld 85"/>
            <p:cNvSpPr txBox="1"/>
            <p:nvPr/>
          </p:nvSpPr>
          <p:spPr>
            <a:xfrm>
              <a:off x="6871913" y="3162744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1" name="Gerader Verbinder 80"/>
            <p:cNvCxnSpPr/>
            <p:nvPr/>
          </p:nvCxnSpPr>
          <p:spPr>
            <a:xfrm flipV="1">
              <a:off x="6417407" y="3801835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2" name="Rechteck 81"/>
            <p:cNvSpPr/>
            <p:nvPr/>
          </p:nvSpPr>
          <p:spPr>
            <a:xfrm>
              <a:off x="6514340" y="3727334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3" name="Textfeld 82"/>
            <p:cNvSpPr txBox="1"/>
            <p:nvPr/>
          </p:nvSpPr>
          <p:spPr>
            <a:xfrm>
              <a:off x="6871913" y="3646981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78" name="Gerader Verbinder 77"/>
            <p:cNvCxnSpPr/>
            <p:nvPr/>
          </p:nvCxnSpPr>
          <p:spPr>
            <a:xfrm flipV="1">
              <a:off x="6417407" y="4265637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9" name="Rechteck 78"/>
            <p:cNvSpPr/>
            <p:nvPr/>
          </p:nvSpPr>
          <p:spPr>
            <a:xfrm>
              <a:off x="6514340" y="4191136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0" name="Textfeld 79"/>
            <p:cNvSpPr txBox="1"/>
            <p:nvPr/>
          </p:nvSpPr>
          <p:spPr>
            <a:xfrm>
              <a:off x="6871913" y="4110783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90" name="Gerader Verbinder 89"/>
            <p:cNvCxnSpPr>
              <a:stCxn id="88" idx="1"/>
              <a:endCxn id="88" idx="3"/>
            </p:cNvCxnSpPr>
            <p:nvPr/>
          </p:nvCxnSpPr>
          <p:spPr>
            <a:xfrm>
              <a:off x="6491942" y="2846315"/>
              <a:ext cx="333829" cy="0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Gerader Verbinder 92"/>
            <p:cNvCxnSpPr/>
            <p:nvPr/>
          </p:nvCxnSpPr>
          <p:spPr>
            <a:xfrm>
              <a:off x="6536378" y="3219417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Gerader Verbinder 93"/>
            <p:cNvCxnSpPr/>
            <p:nvPr/>
          </p:nvCxnSpPr>
          <p:spPr>
            <a:xfrm>
              <a:off x="6551336" y="3706866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Gerader Verbinder 94"/>
            <p:cNvCxnSpPr/>
            <p:nvPr/>
          </p:nvCxnSpPr>
          <p:spPr>
            <a:xfrm>
              <a:off x="6542920" y="4172860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" name="Ellipse 8"/>
          <p:cNvSpPr/>
          <p:nvPr/>
        </p:nvSpPr>
        <p:spPr>
          <a:xfrm>
            <a:off x="4535080" y="3315171"/>
            <a:ext cx="95250" cy="90488"/>
          </a:xfrm>
          <a:prstGeom prst="ellipse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graphicFrame>
        <p:nvGraphicFramePr>
          <p:cNvPr id="27" name="Tabelle 2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37968085"/>
              </p:ext>
            </p:extLst>
          </p:nvPr>
        </p:nvGraphicFramePr>
        <p:xfrm>
          <a:off x="551432" y="2660452"/>
          <a:ext cx="311822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59113"/>
                <a:gridCol w="1559113"/>
              </a:tblGrid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PB=0b11101111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91" name="Textfeld 90"/>
          <p:cNvSpPr txBox="1"/>
          <p:nvPr/>
        </p:nvSpPr>
        <p:spPr>
          <a:xfrm>
            <a:off x="6767976" y="2684632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0</a:t>
            </a:r>
            <a:endParaRPr lang="de-DE" dirty="0"/>
          </a:p>
        </p:txBody>
      </p:sp>
      <p:sp>
        <p:nvSpPr>
          <p:cNvPr id="92" name="Textfeld 91"/>
          <p:cNvSpPr txBox="1"/>
          <p:nvPr/>
        </p:nvSpPr>
        <p:spPr>
          <a:xfrm>
            <a:off x="6788309" y="3083818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6" name="Textfeld 95"/>
          <p:cNvSpPr txBox="1"/>
          <p:nvPr/>
        </p:nvSpPr>
        <p:spPr>
          <a:xfrm>
            <a:off x="6803533" y="3590657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7" name="Textfeld 96"/>
          <p:cNvSpPr txBox="1"/>
          <p:nvPr/>
        </p:nvSpPr>
        <p:spPr>
          <a:xfrm>
            <a:off x="6821327" y="4060515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42890910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3283"/>
    </mc:Choice>
    <mc:Fallback xmlns="">
      <p:transition spd="slow" advTm="23283"/>
    </mc:Fallback>
  </mc:AlternateContent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"/>
          <p:cNvSpPr txBox="1">
            <a:spLocks noGrp="1"/>
          </p:cNvSpPr>
          <p:nvPr>
            <p:ph type="ctrTitle"/>
          </p:nvPr>
        </p:nvSpPr>
        <p:spPr>
          <a:xfrm>
            <a:off x="310125" y="337501"/>
            <a:ext cx="8520600" cy="41901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de-DE" sz="1800" dirty="0" smtClean="0"/>
              <a:t>Matrixtastatur abscannen - </a:t>
            </a:r>
            <a:r>
              <a:rPr lang="de-DE" sz="1800" dirty="0" err="1" smtClean="0"/>
              <a:t>Polling</a:t>
            </a:r>
            <a:endParaRPr sz="1800" dirty="0"/>
          </a:p>
        </p:txBody>
      </p:sp>
      <p:grpSp>
        <p:nvGrpSpPr>
          <p:cNvPr id="6" name="Gruppieren 5"/>
          <p:cNvGrpSpPr/>
          <p:nvPr/>
        </p:nvGrpSpPr>
        <p:grpSpPr>
          <a:xfrm>
            <a:off x="3907110" y="899904"/>
            <a:ext cx="3644767" cy="3889225"/>
            <a:chOff x="3697514" y="814615"/>
            <a:chExt cx="3644767" cy="3889225"/>
          </a:xfrm>
        </p:grpSpPr>
        <p:sp>
          <p:nvSpPr>
            <p:cNvPr id="10" name="Rechteck 9"/>
            <p:cNvSpPr/>
            <p:nvPr/>
          </p:nvSpPr>
          <p:spPr>
            <a:xfrm rot="16200000">
              <a:off x="3688624" y="2427879"/>
              <a:ext cx="2059940" cy="204216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de-DE"/>
            </a:p>
          </p:txBody>
        </p:sp>
        <p:cxnSp>
          <p:nvCxnSpPr>
            <p:cNvPr id="49" name="Gerader Verbinder 48"/>
            <p:cNvCxnSpPr/>
            <p:nvPr/>
          </p:nvCxnSpPr>
          <p:spPr>
            <a:xfrm flipH="1" flipV="1">
              <a:off x="3732252" y="4272804"/>
              <a:ext cx="2160359" cy="2647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Gerader Verbinder 51"/>
            <p:cNvCxnSpPr/>
            <p:nvPr/>
          </p:nvCxnSpPr>
          <p:spPr>
            <a:xfrm flipH="1" flipV="1">
              <a:off x="3732253" y="3757137"/>
              <a:ext cx="2160358" cy="172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Gerader Verbinder 52"/>
            <p:cNvCxnSpPr/>
            <p:nvPr/>
          </p:nvCxnSpPr>
          <p:spPr>
            <a:xfrm flipH="1">
              <a:off x="3736615" y="3278568"/>
              <a:ext cx="2155996" cy="0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Gerader Verbinder 54"/>
            <p:cNvCxnSpPr/>
            <p:nvPr/>
          </p:nvCxnSpPr>
          <p:spPr>
            <a:xfrm flipH="1" flipV="1">
              <a:off x="3736261" y="2820343"/>
              <a:ext cx="2156350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Gerader Verbinder 28"/>
            <p:cNvCxnSpPr/>
            <p:nvPr/>
          </p:nvCxnSpPr>
          <p:spPr>
            <a:xfrm rot="16200000">
              <a:off x="27930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" name="Rechteck 10"/>
            <p:cNvSpPr/>
            <p:nvPr/>
          </p:nvSpPr>
          <p:spPr>
            <a:xfrm rot="16200000">
              <a:off x="3824286" y="402800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*</a:t>
              </a:r>
            </a:p>
          </p:txBody>
        </p:sp>
        <p:sp>
          <p:nvSpPr>
            <p:cNvPr id="12" name="Rechteck 11"/>
            <p:cNvSpPr/>
            <p:nvPr/>
          </p:nvSpPr>
          <p:spPr>
            <a:xfrm rot="16200000">
              <a:off x="3824286" y="352328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7</a:t>
              </a:r>
            </a:p>
          </p:txBody>
        </p:sp>
        <p:sp>
          <p:nvSpPr>
            <p:cNvPr id="13" name="Rechteck 12"/>
            <p:cNvSpPr/>
            <p:nvPr/>
          </p:nvSpPr>
          <p:spPr>
            <a:xfrm rot="16200000">
              <a:off x="3824286" y="3056658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4</a:t>
              </a:r>
            </a:p>
          </p:txBody>
        </p:sp>
        <p:sp>
          <p:nvSpPr>
            <p:cNvPr id="14" name="Rechteck 13"/>
            <p:cNvSpPr/>
            <p:nvPr/>
          </p:nvSpPr>
          <p:spPr>
            <a:xfrm rot="16200000">
              <a:off x="3824286" y="2590030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1</a:t>
              </a:r>
            </a:p>
          </p:txBody>
        </p:sp>
        <p:sp>
          <p:nvSpPr>
            <p:cNvPr id="15" name="Rechteck 14"/>
            <p:cNvSpPr/>
            <p:nvPr/>
          </p:nvSpPr>
          <p:spPr>
            <a:xfrm rot="16200000">
              <a:off x="4300444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0</a:t>
              </a:r>
            </a:p>
          </p:txBody>
        </p:sp>
        <p:sp>
          <p:nvSpPr>
            <p:cNvPr id="16" name="Rechteck 15"/>
            <p:cNvSpPr/>
            <p:nvPr/>
          </p:nvSpPr>
          <p:spPr>
            <a:xfrm rot="16200000">
              <a:off x="4300332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8</a:t>
              </a:r>
            </a:p>
          </p:txBody>
        </p:sp>
        <p:sp>
          <p:nvSpPr>
            <p:cNvPr id="17" name="Rechteck 16"/>
            <p:cNvSpPr/>
            <p:nvPr/>
          </p:nvSpPr>
          <p:spPr>
            <a:xfrm rot="16200000">
              <a:off x="4300332" y="3057140"/>
              <a:ext cx="314260" cy="319978"/>
            </a:xfrm>
            <a:prstGeom prst="rect">
              <a:avLst/>
            </a:prstGeom>
            <a:solidFill>
              <a:schemeClr val="accent1">
                <a:alpha val="56000"/>
              </a:schemeClr>
            </a:solidFill>
            <a:ln>
              <a:solidFill>
                <a:schemeClr val="accent1">
                  <a:shade val="50000"/>
                  <a:alpha val="77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5</a:t>
              </a:r>
            </a:p>
          </p:txBody>
        </p:sp>
        <p:sp>
          <p:nvSpPr>
            <p:cNvPr id="18" name="Rechteck 17"/>
            <p:cNvSpPr/>
            <p:nvPr/>
          </p:nvSpPr>
          <p:spPr>
            <a:xfrm rot="16200000">
              <a:off x="4300332" y="2590512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2</a:t>
              </a:r>
            </a:p>
          </p:txBody>
        </p:sp>
        <p:sp>
          <p:nvSpPr>
            <p:cNvPr id="19" name="Rechteck 18"/>
            <p:cNvSpPr/>
            <p:nvPr/>
          </p:nvSpPr>
          <p:spPr>
            <a:xfrm rot="16200000">
              <a:off x="4776489" y="401896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#</a:t>
              </a:r>
            </a:p>
          </p:txBody>
        </p:sp>
        <p:sp>
          <p:nvSpPr>
            <p:cNvPr id="20" name="Rechteck 19"/>
            <p:cNvSpPr/>
            <p:nvPr/>
          </p:nvSpPr>
          <p:spPr>
            <a:xfrm rot="16200000">
              <a:off x="4776489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9</a:t>
              </a:r>
            </a:p>
          </p:txBody>
        </p:sp>
        <p:sp>
          <p:nvSpPr>
            <p:cNvPr id="21" name="Rechteck 20"/>
            <p:cNvSpPr/>
            <p:nvPr/>
          </p:nvSpPr>
          <p:spPr>
            <a:xfrm rot="16200000">
              <a:off x="4776489" y="304761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 dirty="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6</a:t>
              </a:r>
            </a:p>
          </p:txBody>
        </p:sp>
        <p:sp>
          <p:nvSpPr>
            <p:cNvPr id="22" name="Rechteck 21"/>
            <p:cNvSpPr/>
            <p:nvPr/>
          </p:nvSpPr>
          <p:spPr>
            <a:xfrm rot="16200000">
              <a:off x="4776601" y="2580507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3</a:t>
              </a:r>
            </a:p>
          </p:txBody>
        </p:sp>
        <p:sp>
          <p:nvSpPr>
            <p:cNvPr id="23" name="Rechteck 22"/>
            <p:cNvSpPr/>
            <p:nvPr/>
          </p:nvSpPr>
          <p:spPr>
            <a:xfrm rot="16200000">
              <a:off x="5243236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D</a:t>
              </a:r>
            </a:p>
          </p:txBody>
        </p:sp>
        <p:sp>
          <p:nvSpPr>
            <p:cNvPr id="24" name="Rechteck 23"/>
            <p:cNvSpPr/>
            <p:nvPr/>
          </p:nvSpPr>
          <p:spPr>
            <a:xfrm rot="16200000">
              <a:off x="5243124" y="351424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C</a:t>
              </a:r>
            </a:p>
          </p:txBody>
        </p:sp>
        <p:sp>
          <p:nvSpPr>
            <p:cNvPr id="25" name="Rechteck 24"/>
            <p:cNvSpPr/>
            <p:nvPr/>
          </p:nvSpPr>
          <p:spPr>
            <a:xfrm rot="16200000">
              <a:off x="5243124" y="3047616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B</a:t>
              </a:r>
            </a:p>
          </p:txBody>
        </p:sp>
        <p:sp>
          <p:nvSpPr>
            <p:cNvPr id="26" name="Rechteck 25"/>
            <p:cNvSpPr/>
            <p:nvPr/>
          </p:nvSpPr>
          <p:spPr>
            <a:xfrm rot="16200000">
              <a:off x="5243124" y="2580988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A</a:t>
              </a:r>
            </a:p>
          </p:txBody>
        </p:sp>
        <p:cxnSp>
          <p:nvCxnSpPr>
            <p:cNvPr id="30" name="Gerader Verbinder 29"/>
            <p:cNvCxnSpPr/>
            <p:nvPr/>
          </p:nvCxnSpPr>
          <p:spPr>
            <a:xfrm rot="16200000">
              <a:off x="3271974" y="3364736"/>
              <a:ext cx="2205627" cy="0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Gerader Verbinder 30"/>
            <p:cNvCxnSpPr/>
            <p:nvPr/>
          </p:nvCxnSpPr>
          <p:spPr>
            <a:xfrm rot="16200000">
              <a:off x="37582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Gerader Verbinder 31"/>
            <p:cNvCxnSpPr/>
            <p:nvPr/>
          </p:nvCxnSpPr>
          <p:spPr>
            <a:xfrm rot="16200000">
              <a:off x="4208145" y="3374259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66" name="Gruppieren 65"/>
            <p:cNvGrpSpPr/>
            <p:nvPr/>
          </p:nvGrpSpPr>
          <p:grpSpPr>
            <a:xfrm>
              <a:off x="3697514" y="814615"/>
              <a:ext cx="2059215" cy="1501437"/>
              <a:chOff x="3697514" y="814615"/>
              <a:chExt cx="2059215" cy="1501437"/>
            </a:xfrm>
          </p:grpSpPr>
          <p:sp>
            <p:nvSpPr>
              <p:cNvPr id="2" name="Rechteck 1"/>
              <p:cNvSpPr/>
              <p:nvPr/>
            </p:nvSpPr>
            <p:spPr>
              <a:xfrm rot="16200000">
                <a:off x="3994940" y="517189"/>
                <a:ext cx="1447307" cy="2042160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3" name="Textfeld 2"/>
              <p:cNvSpPr txBox="1"/>
              <p:nvPr/>
            </p:nvSpPr>
            <p:spPr>
              <a:xfrm rot="16200000">
                <a:off x="4919102" y="1424295"/>
                <a:ext cx="136747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Mikrocontroller</a:t>
                </a:r>
                <a:endParaRPr lang="de-DE" dirty="0"/>
              </a:p>
            </p:txBody>
          </p:sp>
          <p:sp>
            <p:nvSpPr>
              <p:cNvPr id="4" name="Textfeld 3"/>
              <p:cNvSpPr txBox="1"/>
              <p:nvPr/>
            </p:nvSpPr>
            <p:spPr>
              <a:xfrm rot="16200000">
                <a:off x="3493068" y="1765081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PB_0</a:t>
                </a:r>
                <a:endParaRPr lang="de-DE" dirty="0"/>
              </a:p>
            </p:txBody>
          </p:sp>
          <p:sp>
            <p:nvSpPr>
              <p:cNvPr id="33" name="Textfeld 32"/>
              <p:cNvSpPr txBox="1"/>
              <p:nvPr/>
            </p:nvSpPr>
            <p:spPr>
              <a:xfrm rot="16200000">
                <a:off x="3965837" y="1734696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PB_1</a:t>
                </a:r>
                <a:endParaRPr lang="de-DE" dirty="0"/>
              </a:p>
            </p:txBody>
          </p:sp>
          <p:sp>
            <p:nvSpPr>
              <p:cNvPr id="34" name="Textfeld 33"/>
              <p:cNvSpPr txBox="1"/>
              <p:nvPr/>
            </p:nvSpPr>
            <p:spPr>
              <a:xfrm rot="16200000">
                <a:off x="4456677" y="1742868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PB_2</a:t>
                </a:r>
                <a:endParaRPr lang="de-DE" dirty="0"/>
              </a:p>
            </p:txBody>
          </p:sp>
          <p:sp>
            <p:nvSpPr>
              <p:cNvPr id="35" name="Textfeld 34"/>
              <p:cNvSpPr txBox="1"/>
              <p:nvPr/>
            </p:nvSpPr>
            <p:spPr>
              <a:xfrm rot="16200000">
                <a:off x="4922355" y="1746075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PB_3</a:t>
                </a:r>
                <a:endParaRPr lang="de-DE" dirty="0"/>
              </a:p>
            </p:txBody>
          </p:sp>
          <p:grpSp>
            <p:nvGrpSpPr>
              <p:cNvPr id="8" name="Gruppieren 7"/>
              <p:cNvGrpSpPr/>
              <p:nvPr/>
            </p:nvGrpSpPr>
            <p:grpSpPr>
              <a:xfrm rot="16200000">
                <a:off x="3494151" y="1202946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6" name="Gerader Verbinder 3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5" name="Rechteck 4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7" name="Textfeld 6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37" name="Gruppieren 36"/>
              <p:cNvGrpSpPr/>
              <p:nvPr/>
            </p:nvGrpSpPr>
            <p:grpSpPr>
              <a:xfrm rot="16200000">
                <a:off x="3964469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8" name="Gerader Verbinder 37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39" name="Rechteck 38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0" name="Textfeld 39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1" name="Gruppieren 40"/>
              <p:cNvGrpSpPr/>
              <p:nvPr/>
            </p:nvGrpSpPr>
            <p:grpSpPr>
              <a:xfrm rot="16200000">
                <a:off x="4448706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2" name="Gerader Verbinder 41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3" name="Rechteck 42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4" name="Textfeld 43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5" name="Gruppieren 44"/>
              <p:cNvGrpSpPr/>
              <p:nvPr/>
            </p:nvGrpSpPr>
            <p:grpSpPr>
              <a:xfrm rot="16200000">
                <a:off x="4912508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6" name="Gerader Verbinder 4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7" name="Rechteck 46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8" name="Textfeld 47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</p:grpSp>
        <p:sp>
          <p:nvSpPr>
            <p:cNvPr id="68" name="Rechteck 67"/>
            <p:cNvSpPr/>
            <p:nvPr/>
          </p:nvSpPr>
          <p:spPr>
            <a:xfrm>
              <a:off x="5894974" y="2644624"/>
              <a:ext cx="1447307" cy="204216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69" name="Textfeld 68"/>
            <p:cNvSpPr txBox="1"/>
            <p:nvPr/>
          </p:nvSpPr>
          <p:spPr>
            <a:xfrm>
              <a:off x="5894974" y="4396063"/>
              <a:ext cx="1367478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Mikrocontroller</a:t>
              </a:r>
              <a:endParaRPr lang="de-DE" dirty="0"/>
            </a:p>
          </p:txBody>
        </p:sp>
        <p:sp>
          <p:nvSpPr>
            <p:cNvPr id="70" name="Textfeld 69"/>
            <p:cNvSpPr txBox="1"/>
            <p:nvPr/>
          </p:nvSpPr>
          <p:spPr>
            <a:xfrm>
              <a:off x="5840845" y="2683372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PB_4</a:t>
              </a:r>
              <a:endParaRPr lang="de-DE" dirty="0"/>
            </a:p>
          </p:txBody>
        </p:sp>
        <p:sp>
          <p:nvSpPr>
            <p:cNvPr id="71" name="Textfeld 70"/>
            <p:cNvSpPr txBox="1"/>
            <p:nvPr/>
          </p:nvSpPr>
          <p:spPr>
            <a:xfrm>
              <a:off x="5871230" y="315614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PB_5</a:t>
              </a:r>
              <a:endParaRPr lang="de-DE" dirty="0"/>
            </a:p>
          </p:txBody>
        </p:sp>
        <p:sp>
          <p:nvSpPr>
            <p:cNvPr id="72" name="Textfeld 71"/>
            <p:cNvSpPr txBox="1"/>
            <p:nvPr/>
          </p:nvSpPr>
          <p:spPr>
            <a:xfrm>
              <a:off x="5863058" y="364698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PB_6</a:t>
              </a:r>
              <a:endParaRPr lang="de-DE" dirty="0"/>
            </a:p>
          </p:txBody>
        </p:sp>
        <p:sp>
          <p:nvSpPr>
            <p:cNvPr id="73" name="Textfeld 72"/>
            <p:cNvSpPr txBox="1"/>
            <p:nvPr/>
          </p:nvSpPr>
          <p:spPr>
            <a:xfrm>
              <a:off x="5859851" y="4112659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PB_7</a:t>
              </a:r>
              <a:endParaRPr lang="de-DE" dirty="0"/>
            </a:p>
          </p:txBody>
        </p:sp>
        <p:cxnSp>
          <p:nvCxnSpPr>
            <p:cNvPr id="87" name="Gerader Verbinder 86"/>
            <p:cNvCxnSpPr/>
            <p:nvPr/>
          </p:nvCxnSpPr>
          <p:spPr>
            <a:xfrm flipV="1">
              <a:off x="6395009" y="2847280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8" name="Rechteck 87"/>
            <p:cNvSpPr/>
            <p:nvPr/>
          </p:nvSpPr>
          <p:spPr>
            <a:xfrm>
              <a:off x="6491942" y="2772779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9" name="Textfeld 88"/>
            <p:cNvSpPr txBox="1"/>
            <p:nvPr/>
          </p:nvSpPr>
          <p:spPr>
            <a:xfrm>
              <a:off x="6849515" y="2692426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4" name="Gerader Verbinder 83"/>
            <p:cNvCxnSpPr/>
            <p:nvPr/>
          </p:nvCxnSpPr>
          <p:spPr>
            <a:xfrm flipV="1">
              <a:off x="6417407" y="3317598"/>
              <a:ext cx="532362" cy="1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5" name="Rechteck 84"/>
            <p:cNvSpPr/>
            <p:nvPr/>
          </p:nvSpPr>
          <p:spPr>
            <a:xfrm>
              <a:off x="6514340" y="3243097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6" name="Textfeld 85"/>
            <p:cNvSpPr txBox="1"/>
            <p:nvPr/>
          </p:nvSpPr>
          <p:spPr>
            <a:xfrm>
              <a:off x="6871913" y="3162744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1" name="Gerader Verbinder 80"/>
            <p:cNvCxnSpPr/>
            <p:nvPr/>
          </p:nvCxnSpPr>
          <p:spPr>
            <a:xfrm flipV="1">
              <a:off x="6417407" y="3801835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2" name="Rechteck 81"/>
            <p:cNvSpPr/>
            <p:nvPr/>
          </p:nvSpPr>
          <p:spPr>
            <a:xfrm>
              <a:off x="6514340" y="3727334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3" name="Textfeld 82"/>
            <p:cNvSpPr txBox="1"/>
            <p:nvPr/>
          </p:nvSpPr>
          <p:spPr>
            <a:xfrm>
              <a:off x="6871913" y="3646981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78" name="Gerader Verbinder 77"/>
            <p:cNvCxnSpPr/>
            <p:nvPr/>
          </p:nvCxnSpPr>
          <p:spPr>
            <a:xfrm flipV="1">
              <a:off x="6417407" y="4265637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9" name="Rechteck 78"/>
            <p:cNvSpPr/>
            <p:nvPr/>
          </p:nvSpPr>
          <p:spPr>
            <a:xfrm>
              <a:off x="6514340" y="4191136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0" name="Textfeld 79"/>
            <p:cNvSpPr txBox="1"/>
            <p:nvPr/>
          </p:nvSpPr>
          <p:spPr>
            <a:xfrm>
              <a:off x="6871913" y="4110783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90" name="Gerader Verbinder 89"/>
            <p:cNvCxnSpPr>
              <a:endCxn id="88" idx="3"/>
            </p:cNvCxnSpPr>
            <p:nvPr/>
          </p:nvCxnSpPr>
          <p:spPr>
            <a:xfrm>
              <a:off x="6514340" y="2760583"/>
              <a:ext cx="311431" cy="85732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Gerader Verbinder 92"/>
            <p:cNvCxnSpPr>
              <a:stCxn id="85" idx="1"/>
            </p:cNvCxnSpPr>
            <p:nvPr/>
          </p:nvCxnSpPr>
          <p:spPr>
            <a:xfrm flipV="1">
              <a:off x="6514340" y="3315417"/>
              <a:ext cx="333469" cy="1216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Gerader Verbinder 93"/>
            <p:cNvCxnSpPr/>
            <p:nvPr/>
          </p:nvCxnSpPr>
          <p:spPr>
            <a:xfrm>
              <a:off x="6551336" y="3706866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Gerader Verbinder 94"/>
            <p:cNvCxnSpPr/>
            <p:nvPr/>
          </p:nvCxnSpPr>
          <p:spPr>
            <a:xfrm>
              <a:off x="6542920" y="4172860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" name="Ellipse 8"/>
          <p:cNvSpPr/>
          <p:nvPr/>
        </p:nvSpPr>
        <p:spPr>
          <a:xfrm>
            <a:off x="4535080" y="3315171"/>
            <a:ext cx="95250" cy="90488"/>
          </a:xfrm>
          <a:prstGeom prst="ellipse">
            <a:avLst/>
          </a:prstGeom>
          <a:solidFill>
            <a:srgbClr val="92D050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graphicFrame>
        <p:nvGraphicFramePr>
          <p:cNvPr id="27" name="Tabelle 2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7907990"/>
              </p:ext>
            </p:extLst>
          </p:nvPr>
        </p:nvGraphicFramePr>
        <p:xfrm>
          <a:off x="676330" y="3131517"/>
          <a:ext cx="311822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59113"/>
                <a:gridCol w="1559113"/>
              </a:tblGrid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PB=0b11011101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 smtClean="0"/>
                        <a:t>Taste 5</a:t>
                      </a:r>
                      <a:endParaRPr lang="de-DE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91" name="Textfeld 90"/>
          <p:cNvSpPr txBox="1"/>
          <p:nvPr/>
        </p:nvSpPr>
        <p:spPr>
          <a:xfrm>
            <a:off x="6797672" y="2660452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2" name="Textfeld 91"/>
          <p:cNvSpPr txBox="1"/>
          <p:nvPr/>
        </p:nvSpPr>
        <p:spPr>
          <a:xfrm>
            <a:off x="6768712" y="3131517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0</a:t>
            </a:r>
            <a:endParaRPr lang="de-DE" dirty="0"/>
          </a:p>
        </p:txBody>
      </p:sp>
      <p:sp>
        <p:nvSpPr>
          <p:cNvPr id="96" name="Textfeld 95"/>
          <p:cNvSpPr txBox="1"/>
          <p:nvPr/>
        </p:nvSpPr>
        <p:spPr>
          <a:xfrm>
            <a:off x="6803533" y="3590657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7" name="Textfeld 96"/>
          <p:cNvSpPr txBox="1"/>
          <p:nvPr/>
        </p:nvSpPr>
        <p:spPr>
          <a:xfrm>
            <a:off x="6821327" y="4060515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5269295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3283"/>
    </mc:Choice>
    <mc:Fallback xmlns="">
      <p:transition spd="slow" advTm="23283"/>
    </mc:Fallback>
  </mc:AlternateContent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"/>
          <p:cNvSpPr txBox="1">
            <a:spLocks noGrp="1"/>
          </p:cNvSpPr>
          <p:nvPr>
            <p:ph type="ctrTitle"/>
          </p:nvPr>
        </p:nvSpPr>
        <p:spPr>
          <a:xfrm>
            <a:off x="310125" y="337501"/>
            <a:ext cx="8520600" cy="41901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de-DE" sz="1800" dirty="0" smtClean="0"/>
              <a:t>Matrixtastatur abscannen - </a:t>
            </a:r>
            <a:r>
              <a:rPr lang="de-DE" sz="1800" dirty="0" err="1" smtClean="0"/>
              <a:t>Polling</a:t>
            </a:r>
            <a:endParaRPr sz="1800" dirty="0"/>
          </a:p>
        </p:txBody>
      </p:sp>
      <p:grpSp>
        <p:nvGrpSpPr>
          <p:cNvPr id="6" name="Gruppieren 5"/>
          <p:cNvGrpSpPr/>
          <p:nvPr/>
        </p:nvGrpSpPr>
        <p:grpSpPr>
          <a:xfrm>
            <a:off x="3907110" y="899904"/>
            <a:ext cx="3644767" cy="3889225"/>
            <a:chOff x="3697514" y="814615"/>
            <a:chExt cx="3644767" cy="3889225"/>
          </a:xfrm>
        </p:grpSpPr>
        <p:sp>
          <p:nvSpPr>
            <p:cNvPr id="10" name="Rechteck 9"/>
            <p:cNvSpPr/>
            <p:nvPr/>
          </p:nvSpPr>
          <p:spPr>
            <a:xfrm rot="16200000">
              <a:off x="3688624" y="2427879"/>
              <a:ext cx="2059940" cy="204216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de-DE"/>
            </a:p>
          </p:txBody>
        </p:sp>
        <p:cxnSp>
          <p:nvCxnSpPr>
            <p:cNvPr id="49" name="Gerader Verbinder 48"/>
            <p:cNvCxnSpPr/>
            <p:nvPr/>
          </p:nvCxnSpPr>
          <p:spPr>
            <a:xfrm flipH="1" flipV="1">
              <a:off x="3732252" y="4272804"/>
              <a:ext cx="2160359" cy="2647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Gerader Verbinder 51"/>
            <p:cNvCxnSpPr/>
            <p:nvPr/>
          </p:nvCxnSpPr>
          <p:spPr>
            <a:xfrm flipH="1" flipV="1">
              <a:off x="3732253" y="3757137"/>
              <a:ext cx="2160358" cy="1720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Gerader Verbinder 52"/>
            <p:cNvCxnSpPr/>
            <p:nvPr/>
          </p:nvCxnSpPr>
          <p:spPr>
            <a:xfrm flipH="1">
              <a:off x="3736615" y="3278568"/>
              <a:ext cx="2155996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Gerader Verbinder 54"/>
            <p:cNvCxnSpPr/>
            <p:nvPr/>
          </p:nvCxnSpPr>
          <p:spPr>
            <a:xfrm flipH="1" flipV="1">
              <a:off x="3736261" y="2820343"/>
              <a:ext cx="2156350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Gerader Verbinder 28"/>
            <p:cNvCxnSpPr/>
            <p:nvPr/>
          </p:nvCxnSpPr>
          <p:spPr>
            <a:xfrm rot="16200000">
              <a:off x="27930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" name="Rechteck 10"/>
            <p:cNvSpPr/>
            <p:nvPr/>
          </p:nvSpPr>
          <p:spPr>
            <a:xfrm rot="16200000">
              <a:off x="3824286" y="402800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*</a:t>
              </a:r>
            </a:p>
          </p:txBody>
        </p:sp>
        <p:sp>
          <p:nvSpPr>
            <p:cNvPr id="12" name="Rechteck 11"/>
            <p:cNvSpPr/>
            <p:nvPr/>
          </p:nvSpPr>
          <p:spPr>
            <a:xfrm rot="16200000">
              <a:off x="3824286" y="352328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7</a:t>
              </a:r>
            </a:p>
          </p:txBody>
        </p:sp>
        <p:sp>
          <p:nvSpPr>
            <p:cNvPr id="13" name="Rechteck 12"/>
            <p:cNvSpPr/>
            <p:nvPr/>
          </p:nvSpPr>
          <p:spPr>
            <a:xfrm rot="16200000">
              <a:off x="3824286" y="3056658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4</a:t>
              </a:r>
            </a:p>
          </p:txBody>
        </p:sp>
        <p:sp>
          <p:nvSpPr>
            <p:cNvPr id="14" name="Rechteck 13"/>
            <p:cNvSpPr/>
            <p:nvPr/>
          </p:nvSpPr>
          <p:spPr>
            <a:xfrm rot="16200000">
              <a:off x="3824286" y="2590030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1</a:t>
              </a:r>
            </a:p>
          </p:txBody>
        </p:sp>
        <p:sp>
          <p:nvSpPr>
            <p:cNvPr id="15" name="Rechteck 14"/>
            <p:cNvSpPr/>
            <p:nvPr/>
          </p:nvSpPr>
          <p:spPr>
            <a:xfrm rot="16200000">
              <a:off x="4300444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0</a:t>
              </a:r>
            </a:p>
          </p:txBody>
        </p:sp>
        <p:sp>
          <p:nvSpPr>
            <p:cNvPr id="16" name="Rechteck 15"/>
            <p:cNvSpPr/>
            <p:nvPr/>
          </p:nvSpPr>
          <p:spPr>
            <a:xfrm rot="16200000">
              <a:off x="4300332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8</a:t>
              </a:r>
            </a:p>
          </p:txBody>
        </p:sp>
        <p:sp>
          <p:nvSpPr>
            <p:cNvPr id="17" name="Rechteck 16"/>
            <p:cNvSpPr/>
            <p:nvPr/>
          </p:nvSpPr>
          <p:spPr>
            <a:xfrm rot="16200000">
              <a:off x="4300332" y="3057140"/>
              <a:ext cx="314260" cy="319978"/>
            </a:xfrm>
            <a:prstGeom prst="rect">
              <a:avLst/>
            </a:prstGeom>
            <a:solidFill>
              <a:schemeClr val="accent1">
                <a:alpha val="56000"/>
              </a:schemeClr>
            </a:solidFill>
            <a:ln>
              <a:solidFill>
                <a:schemeClr val="accent1">
                  <a:shade val="50000"/>
                  <a:alpha val="77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5</a:t>
              </a:r>
            </a:p>
          </p:txBody>
        </p:sp>
        <p:sp>
          <p:nvSpPr>
            <p:cNvPr id="18" name="Rechteck 17"/>
            <p:cNvSpPr/>
            <p:nvPr/>
          </p:nvSpPr>
          <p:spPr>
            <a:xfrm rot="16200000">
              <a:off x="4300332" y="2590512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2</a:t>
              </a:r>
            </a:p>
          </p:txBody>
        </p:sp>
        <p:sp>
          <p:nvSpPr>
            <p:cNvPr id="19" name="Rechteck 18"/>
            <p:cNvSpPr/>
            <p:nvPr/>
          </p:nvSpPr>
          <p:spPr>
            <a:xfrm rot="16200000">
              <a:off x="4776489" y="401896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#</a:t>
              </a:r>
            </a:p>
          </p:txBody>
        </p:sp>
        <p:sp>
          <p:nvSpPr>
            <p:cNvPr id="20" name="Rechteck 19"/>
            <p:cNvSpPr/>
            <p:nvPr/>
          </p:nvSpPr>
          <p:spPr>
            <a:xfrm rot="16200000">
              <a:off x="4776489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9</a:t>
              </a:r>
            </a:p>
          </p:txBody>
        </p:sp>
        <p:sp>
          <p:nvSpPr>
            <p:cNvPr id="21" name="Rechteck 20"/>
            <p:cNvSpPr/>
            <p:nvPr/>
          </p:nvSpPr>
          <p:spPr>
            <a:xfrm rot="16200000">
              <a:off x="4776489" y="304761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 dirty="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6</a:t>
              </a:r>
            </a:p>
          </p:txBody>
        </p:sp>
        <p:sp>
          <p:nvSpPr>
            <p:cNvPr id="22" name="Rechteck 21"/>
            <p:cNvSpPr/>
            <p:nvPr/>
          </p:nvSpPr>
          <p:spPr>
            <a:xfrm rot="16200000">
              <a:off x="4776601" y="2580507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3</a:t>
              </a:r>
            </a:p>
          </p:txBody>
        </p:sp>
        <p:sp>
          <p:nvSpPr>
            <p:cNvPr id="23" name="Rechteck 22"/>
            <p:cNvSpPr/>
            <p:nvPr/>
          </p:nvSpPr>
          <p:spPr>
            <a:xfrm rot="16200000">
              <a:off x="5243236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D</a:t>
              </a:r>
            </a:p>
          </p:txBody>
        </p:sp>
        <p:sp>
          <p:nvSpPr>
            <p:cNvPr id="24" name="Rechteck 23"/>
            <p:cNvSpPr/>
            <p:nvPr/>
          </p:nvSpPr>
          <p:spPr>
            <a:xfrm rot="16200000">
              <a:off x="5243124" y="351424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C</a:t>
              </a:r>
            </a:p>
          </p:txBody>
        </p:sp>
        <p:sp>
          <p:nvSpPr>
            <p:cNvPr id="25" name="Rechteck 24"/>
            <p:cNvSpPr/>
            <p:nvPr/>
          </p:nvSpPr>
          <p:spPr>
            <a:xfrm rot="16200000">
              <a:off x="5243124" y="3047616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B</a:t>
              </a:r>
            </a:p>
          </p:txBody>
        </p:sp>
        <p:sp>
          <p:nvSpPr>
            <p:cNvPr id="26" name="Rechteck 25"/>
            <p:cNvSpPr/>
            <p:nvPr/>
          </p:nvSpPr>
          <p:spPr>
            <a:xfrm rot="16200000">
              <a:off x="5243124" y="2580988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A</a:t>
              </a:r>
            </a:p>
          </p:txBody>
        </p:sp>
        <p:cxnSp>
          <p:nvCxnSpPr>
            <p:cNvPr id="30" name="Gerader Verbinder 29"/>
            <p:cNvCxnSpPr/>
            <p:nvPr/>
          </p:nvCxnSpPr>
          <p:spPr>
            <a:xfrm rot="16200000">
              <a:off x="3271974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Gerader Verbinder 30"/>
            <p:cNvCxnSpPr/>
            <p:nvPr/>
          </p:nvCxnSpPr>
          <p:spPr>
            <a:xfrm rot="16200000">
              <a:off x="37582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Gerader Verbinder 31"/>
            <p:cNvCxnSpPr/>
            <p:nvPr/>
          </p:nvCxnSpPr>
          <p:spPr>
            <a:xfrm rot="16200000">
              <a:off x="4208145" y="3374259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66" name="Gruppieren 65"/>
            <p:cNvGrpSpPr/>
            <p:nvPr/>
          </p:nvGrpSpPr>
          <p:grpSpPr>
            <a:xfrm>
              <a:off x="3697514" y="814615"/>
              <a:ext cx="2059215" cy="1501437"/>
              <a:chOff x="3697514" y="814615"/>
              <a:chExt cx="2059215" cy="1501437"/>
            </a:xfrm>
          </p:grpSpPr>
          <p:sp>
            <p:nvSpPr>
              <p:cNvPr id="2" name="Rechteck 1"/>
              <p:cNvSpPr/>
              <p:nvPr/>
            </p:nvSpPr>
            <p:spPr>
              <a:xfrm rot="16200000">
                <a:off x="3994940" y="517189"/>
                <a:ext cx="1447307" cy="2042160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3" name="Textfeld 2"/>
              <p:cNvSpPr txBox="1"/>
              <p:nvPr/>
            </p:nvSpPr>
            <p:spPr>
              <a:xfrm rot="16200000">
                <a:off x="4919102" y="1424295"/>
                <a:ext cx="136747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Mikrocontroller</a:t>
                </a:r>
                <a:endParaRPr lang="de-DE" dirty="0"/>
              </a:p>
            </p:txBody>
          </p:sp>
          <p:sp>
            <p:nvSpPr>
              <p:cNvPr id="4" name="Textfeld 3"/>
              <p:cNvSpPr txBox="1"/>
              <p:nvPr/>
            </p:nvSpPr>
            <p:spPr>
              <a:xfrm rot="16200000">
                <a:off x="3493068" y="1765081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PB_0</a:t>
                </a:r>
                <a:endParaRPr lang="de-DE" dirty="0"/>
              </a:p>
            </p:txBody>
          </p:sp>
          <p:sp>
            <p:nvSpPr>
              <p:cNvPr id="33" name="Textfeld 32"/>
              <p:cNvSpPr txBox="1"/>
              <p:nvPr/>
            </p:nvSpPr>
            <p:spPr>
              <a:xfrm rot="16200000">
                <a:off x="3965837" y="1734696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PB_1</a:t>
                </a:r>
                <a:endParaRPr lang="de-DE" dirty="0"/>
              </a:p>
            </p:txBody>
          </p:sp>
          <p:sp>
            <p:nvSpPr>
              <p:cNvPr id="34" name="Textfeld 33"/>
              <p:cNvSpPr txBox="1"/>
              <p:nvPr/>
            </p:nvSpPr>
            <p:spPr>
              <a:xfrm rot="16200000">
                <a:off x="4456677" y="1742868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PB_2</a:t>
                </a:r>
                <a:endParaRPr lang="de-DE" dirty="0"/>
              </a:p>
            </p:txBody>
          </p:sp>
          <p:sp>
            <p:nvSpPr>
              <p:cNvPr id="35" name="Textfeld 34"/>
              <p:cNvSpPr txBox="1"/>
              <p:nvPr/>
            </p:nvSpPr>
            <p:spPr>
              <a:xfrm rot="16200000">
                <a:off x="4922355" y="1746075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PB_3</a:t>
                </a:r>
                <a:endParaRPr lang="de-DE" dirty="0"/>
              </a:p>
            </p:txBody>
          </p:sp>
          <p:grpSp>
            <p:nvGrpSpPr>
              <p:cNvPr id="8" name="Gruppieren 7"/>
              <p:cNvGrpSpPr/>
              <p:nvPr/>
            </p:nvGrpSpPr>
            <p:grpSpPr>
              <a:xfrm rot="16200000">
                <a:off x="3494151" y="1202946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6" name="Gerader Verbinder 3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5" name="Rechteck 4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7" name="Textfeld 6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37" name="Gruppieren 36"/>
              <p:cNvGrpSpPr/>
              <p:nvPr/>
            </p:nvGrpSpPr>
            <p:grpSpPr>
              <a:xfrm rot="16200000">
                <a:off x="3964469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8" name="Gerader Verbinder 37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39" name="Rechteck 38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0" name="Textfeld 39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1" name="Gruppieren 40"/>
              <p:cNvGrpSpPr/>
              <p:nvPr/>
            </p:nvGrpSpPr>
            <p:grpSpPr>
              <a:xfrm rot="16200000">
                <a:off x="4448706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2" name="Gerader Verbinder 41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3" name="Rechteck 42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4" name="Textfeld 43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5" name="Gruppieren 44"/>
              <p:cNvGrpSpPr/>
              <p:nvPr/>
            </p:nvGrpSpPr>
            <p:grpSpPr>
              <a:xfrm rot="16200000">
                <a:off x="4912508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6" name="Gerader Verbinder 4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7" name="Rechteck 46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8" name="Textfeld 47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</p:grpSp>
        <p:sp>
          <p:nvSpPr>
            <p:cNvPr id="68" name="Rechteck 67"/>
            <p:cNvSpPr/>
            <p:nvPr/>
          </p:nvSpPr>
          <p:spPr>
            <a:xfrm>
              <a:off x="5894974" y="2644624"/>
              <a:ext cx="1447307" cy="204216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69" name="Textfeld 68"/>
            <p:cNvSpPr txBox="1"/>
            <p:nvPr/>
          </p:nvSpPr>
          <p:spPr>
            <a:xfrm>
              <a:off x="5894974" y="4396063"/>
              <a:ext cx="1367478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Mikrocontroller</a:t>
              </a:r>
              <a:endParaRPr lang="de-DE" dirty="0"/>
            </a:p>
          </p:txBody>
        </p:sp>
        <p:sp>
          <p:nvSpPr>
            <p:cNvPr id="70" name="Textfeld 69"/>
            <p:cNvSpPr txBox="1"/>
            <p:nvPr/>
          </p:nvSpPr>
          <p:spPr>
            <a:xfrm>
              <a:off x="5840845" y="2683372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PB_4</a:t>
              </a:r>
              <a:endParaRPr lang="de-DE" dirty="0"/>
            </a:p>
          </p:txBody>
        </p:sp>
        <p:sp>
          <p:nvSpPr>
            <p:cNvPr id="71" name="Textfeld 70"/>
            <p:cNvSpPr txBox="1"/>
            <p:nvPr/>
          </p:nvSpPr>
          <p:spPr>
            <a:xfrm>
              <a:off x="5871230" y="315614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PB_5</a:t>
              </a:r>
              <a:endParaRPr lang="de-DE" dirty="0"/>
            </a:p>
          </p:txBody>
        </p:sp>
        <p:sp>
          <p:nvSpPr>
            <p:cNvPr id="72" name="Textfeld 71"/>
            <p:cNvSpPr txBox="1"/>
            <p:nvPr/>
          </p:nvSpPr>
          <p:spPr>
            <a:xfrm>
              <a:off x="5863058" y="364698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PB_6</a:t>
              </a:r>
              <a:endParaRPr lang="de-DE" dirty="0"/>
            </a:p>
          </p:txBody>
        </p:sp>
        <p:sp>
          <p:nvSpPr>
            <p:cNvPr id="73" name="Textfeld 72"/>
            <p:cNvSpPr txBox="1"/>
            <p:nvPr/>
          </p:nvSpPr>
          <p:spPr>
            <a:xfrm>
              <a:off x="5859851" y="4112659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PB_7</a:t>
              </a:r>
              <a:endParaRPr lang="de-DE" dirty="0"/>
            </a:p>
          </p:txBody>
        </p:sp>
        <p:cxnSp>
          <p:nvCxnSpPr>
            <p:cNvPr id="87" name="Gerader Verbinder 86"/>
            <p:cNvCxnSpPr/>
            <p:nvPr/>
          </p:nvCxnSpPr>
          <p:spPr>
            <a:xfrm flipV="1">
              <a:off x="6395009" y="2847280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8" name="Rechteck 87"/>
            <p:cNvSpPr/>
            <p:nvPr/>
          </p:nvSpPr>
          <p:spPr>
            <a:xfrm>
              <a:off x="6491942" y="2772779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9" name="Textfeld 88"/>
            <p:cNvSpPr txBox="1"/>
            <p:nvPr/>
          </p:nvSpPr>
          <p:spPr>
            <a:xfrm>
              <a:off x="6849515" y="2692426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4" name="Gerader Verbinder 83"/>
            <p:cNvCxnSpPr/>
            <p:nvPr/>
          </p:nvCxnSpPr>
          <p:spPr>
            <a:xfrm flipV="1">
              <a:off x="6417407" y="3317598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5" name="Rechteck 84"/>
            <p:cNvSpPr/>
            <p:nvPr/>
          </p:nvSpPr>
          <p:spPr>
            <a:xfrm>
              <a:off x="6514340" y="3243097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6" name="Textfeld 85"/>
            <p:cNvSpPr txBox="1"/>
            <p:nvPr/>
          </p:nvSpPr>
          <p:spPr>
            <a:xfrm>
              <a:off x="6871913" y="3162744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1" name="Gerader Verbinder 80"/>
            <p:cNvCxnSpPr/>
            <p:nvPr/>
          </p:nvCxnSpPr>
          <p:spPr>
            <a:xfrm flipV="1">
              <a:off x="6417407" y="3801835"/>
              <a:ext cx="532362" cy="1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2" name="Rechteck 81"/>
            <p:cNvSpPr/>
            <p:nvPr/>
          </p:nvSpPr>
          <p:spPr>
            <a:xfrm>
              <a:off x="6514340" y="3727334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3" name="Textfeld 82"/>
            <p:cNvSpPr txBox="1"/>
            <p:nvPr/>
          </p:nvSpPr>
          <p:spPr>
            <a:xfrm>
              <a:off x="6871913" y="3646981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78" name="Gerader Verbinder 77"/>
            <p:cNvCxnSpPr/>
            <p:nvPr/>
          </p:nvCxnSpPr>
          <p:spPr>
            <a:xfrm flipV="1">
              <a:off x="6417407" y="4265637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9" name="Rechteck 78"/>
            <p:cNvSpPr/>
            <p:nvPr/>
          </p:nvSpPr>
          <p:spPr>
            <a:xfrm>
              <a:off x="6514340" y="4191136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0" name="Textfeld 79"/>
            <p:cNvSpPr txBox="1"/>
            <p:nvPr/>
          </p:nvSpPr>
          <p:spPr>
            <a:xfrm>
              <a:off x="6871913" y="4110783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90" name="Gerader Verbinder 89"/>
            <p:cNvCxnSpPr>
              <a:endCxn id="88" idx="3"/>
            </p:cNvCxnSpPr>
            <p:nvPr/>
          </p:nvCxnSpPr>
          <p:spPr>
            <a:xfrm>
              <a:off x="6514340" y="2760583"/>
              <a:ext cx="311431" cy="85732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Gerader Verbinder 92"/>
            <p:cNvCxnSpPr/>
            <p:nvPr/>
          </p:nvCxnSpPr>
          <p:spPr>
            <a:xfrm>
              <a:off x="6536378" y="3219417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Gerader Verbinder 93"/>
            <p:cNvCxnSpPr>
              <a:stCxn id="82" idx="1"/>
            </p:cNvCxnSpPr>
            <p:nvPr/>
          </p:nvCxnSpPr>
          <p:spPr>
            <a:xfrm>
              <a:off x="6514340" y="3800870"/>
              <a:ext cx="348427" cy="1996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Gerader Verbinder 94"/>
            <p:cNvCxnSpPr/>
            <p:nvPr/>
          </p:nvCxnSpPr>
          <p:spPr>
            <a:xfrm>
              <a:off x="6542920" y="4172860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" name="Ellipse 8"/>
          <p:cNvSpPr/>
          <p:nvPr/>
        </p:nvSpPr>
        <p:spPr>
          <a:xfrm>
            <a:off x="4535080" y="3315171"/>
            <a:ext cx="95250" cy="90488"/>
          </a:xfrm>
          <a:prstGeom prst="ellipse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graphicFrame>
        <p:nvGraphicFramePr>
          <p:cNvPr id="27" name="Tabelle 2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72224976"/>
              </p:ext>
            </p:extLst>
          </p:nvPr>
        </p:nvGraphicFramePr>
        <p:xfrm>
          <a:off x="633164" y="3602391"/>
          <a:ext cx="311822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59113"/>
                <a:gridCol w="1559113"/>
              </a:tblGrid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PB=0b10111111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91" name="Textfeld 90"/>
          <p:cNvSpPr txBox="1"/>
          <p:nvPr/>
        </p:nvSpPr>
        <p:spPr>
          <a:xfrm>
            <a:off x="6795204" y="2647399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2" name="Textfeld 91"/>
          <p:cNvSpPr txBox="1"/>
          <p:nvPr/>
        </p:nvSpPr>
        <p:spPr>
          <a:xfrm>
            <a:off x="6788309" y="3083818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6" name="Textfeld 95"/>
          <p:cNvSpPr txBox="1"/>
          <p:nvPr/>
        </p:nvSpPr>
        <p:spPr>
          <a:xfrm>
            <a:off x="7508275" y="2504277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0</a:t>
            </a:r>
            <a:endParaRPr lang="de-DE" dirty="0"/>
          </a:p>
        </p:txBody>
      </p:sp>
      <p:sp>
        <p:nvSpPr>
          <p:cNvPr id="97" name="Textfeld 96"/>
          <p:cNvSpPr txBox="1"/>
          <p:nvPr/>
        </p:nvSpPr>
        <p:spPr>
          <a:xfrm>
            <a:off x="6821327" y="4060515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5335068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3283"/>
    </mc:Choice>
    <mc:Fallback xmlns="">
      <p:transition spd="slow" advTm="23283"/>
    </mc:Fallback>
  </mc:AlternateContent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"/>
          <p:cNvSpPr txBox="1">
            <a:spLocks noGrp="1"/>
          </p:cNvSpPr>
          <p:nvPr>
            <p:ph type="ctrTitle"/>
          </p:nvPr>
        </p:nvSpPr>
        <p:spPr>
          <a:xfrm>
            <a:off x="310125" y="337501"/>
            <a:ext cx="8520600" cy="41901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de-DE" sz="1800" dirty="0" smtClean="0"/>
              <a:t>Matrixtastatur abscannen - </a:t>
            </a:r>
            <a:r>
              <a:rPr lang="de-DE" sz="1800" dirty="0" err="1" smtClean="0"/>
              <a:t>Polling</a:t>
            </a:r>
            <a:endParaRPr sz="1800" dirty="0"/>
          </a:p>
        </p:txBody>
      </p:sp>
      <p:grpSp>
        <p:nvGrpSpPr>
          <p:cNvPr id="6" name="Gruppieren 5"/>
          <p:cNvGrpSpPr/>
          <p:nvPr/>
        </p:nvGrpSpPr>
        <p:grpSpPr>
          <a:xfrm>
            <a:off x="3907110" y="899904"/>
            <a:ext cx="3644767" cy="3889225"/>
            <a:chOff x="3697514" y="814615"/>
            <a:chExt cx="3644767" cy="3889225"/>
          </a:xfrm>
        </p:grpSpPr>
        <p:sp>
          <p:nvSpPr>
            <p:cNvPr id="10" name="Rechteck 9"/>
            <p:cNvSpPr/>
            <p:nvPr/>
          </p:nvSpPr>
          <p:spPr>
            <a:xfrm rot="16200000">
              <a:off x="3688624" y="2427879"/>
              <a:ext cx="2059940" cy="204216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de-DE"/>
            </a:p>
          </p:txBody>
        </p:sp>
        <p:cxnSp>
          <p:nvCxnSpPr>
            <p:cNvPr id="49" name="Gerader Verbinder 48"/>
            <p:cNvCxnSpPr/>
            <p:nvPr/>
          </p:nvCxnSpPr>
          <p:spPr>
            <a:xfrm flipH="1" flipV="1">
              <a:off x="3732252" y="4272804"/>
              <a:ext cx="2160359" cy="2647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Gerader Verbinder 51"/>
            <p:cNvCxnSpPr/>
            <p:nvPr/>
          </p:nvCxnSpPr>
          <p:spPr>
            <a:xfrm flipH="1" flipV="1">
              <a:off x="3732253" y="3757137"/>
              <a:ext cx="2160358" cy="172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Gerader Verbinder 52"/>
            <p:cNvCxnSpPr/>
            <p:nvPr/>
          </p:nvCxnSpPr>
          <p:spPr>
            <a:xfrm flipH="1">
              <a:off x="3736615" y="3278568"/>
              <a:ext cx="2155996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Gerader Verbinder 54"/>
            <p:cNvCxnSpPr/>
            <p:nvPr/>
          </p:nvCxnSpPr>
          <p:spPr>
            <a:xfrm flipH="1" flipV="1">
              <a:off x="3736261" y="2820343"/>
              <a:ext cx="2156350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Gerader Verbinder 28"/>
            <p:cNvCxnSpPr/>
            <p:nvPr/>
          </p:nvCxnSpPr>
          <p:spPr>
            <a:xfrm rot="16200000">
              <a:off x="27930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" name="Rechteck 10"/>
            <p:cNvSpPr/>
            <p:nvPr/>
          </p:nvSpPr>
          <p:spPr>
            <a:xfrm rot="16200000">
              <a:off x="3824286" y="402800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*</a:t>
              </a:r>
            </a:p>
          </p:txBody>
        </p:sp>
        <p:sp>
          <p:nvSpPr>
            <p:cNvPr id="12" name="Rechteck 11"/>
            <p:cNvSpPr/>
            <p:nvPr/>
          </p:nvSpPr>
          <p:spPr>
            <a:xfrm rot="16200000">
              <a:off x="3824286" y="352328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7</a:t>
              </a:r>
            </a:p>
          </p:txBody>
        </p:sp>
        <p:sp>
          <p:nvSpPr>
            <p:cNvPr id="13" name="Rechteck 12"/>
            <p:cNvSpPr/>
            <p:nvPr/>
          </p:nvSpPr>
          <p:spPr>
            <a:xfrm rot="16200000">
              <a:off x="3824286" y="3056658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4</a:t>
              </a:r>
            </a:p>
          </p:txBody>
        </p:sp>
        <p:sp>
          <p:nvSpPr>
            <p:cNvPr id="14" name="Rechteck 13"/>
            <p:cNvSpPr/>
            <p:nvPr/>
          </p:nvSpPr>
          <p:spPr>
            <a:xfrm rot="16200000">
              <a:off x="3824286" y="2590030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1</a:t>
              </a:r>
            </a:p>
          </p:txBody>
        </p:sp>
        <p:sp>
          <p:nvSpPr>
            <p:cNvPr id="15" name="Rechteck 14"/>
            <p:cNvSpPr/>
            <p:nvPr/>
          </p:nvSpPr>
          <p:spPr>
            <a:xfrm rot="16200000">
              <a:off x="4300444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0</a:t>
              </a:r>
            </a:p>
          </p:txBody>
        </p:sp>
        <p:sp>
          <p:nvSpPr>
            <p:cNvPr id="16" name="Rechteck 15"/>
            <p:cNvSpPr/>
            <p:nvPr/>
          </p:nvSpPr>
          <p:spPr>
            <a:xfrm rot="16200000">
              <a:off x="4300332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8</a:t>
              </a:r>
            </a:p>
          </p:txBody>
        </p:sp>
        <p:sp>
          <p:nvSpPr>
            <p:cNvPr id="17" name="Rechteck 16"/>
            <p:cNvSpPr/>
            <p:nvPr/>
          </p:nvSpPr>
          <p:spPr>
            <a:xfrm rot="16200000">
              <a:off x="4300332" y="3057140"/>
              <a:ext cx="314260" cy="319978"/>
            </a:xfrm>
            <a:prstGeom prst="rect">
              <a:avLst/>
            </a:prstGeom>
            <a:solidFill>
              <a:schemeClr val="accent1">
                <a:alpha val="56000"/>
              </a:schemeClr>
            </a:solidFill>
            <a:ln>
              <a:solidFill>
                <a:schemeClr val="accent1">
                  <a:shade val="50000"/>
                  <a:alpha val="77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5</a:t>
              </a:r>
            </a:p>
          </p:txBody>
        </p:sp>
        <p:sp>
          <p:nvSpPr>
            <p:cNvPr id="18" name="Rechteck 17"/>
            <p:cNvSpPr/>
            <p:nvPr/>
          </p:nvSpPr>
          <p:spPr>
            <a:xfrm rot="16200000">
              <a:off x="4300332" y="2590512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2</a:t>
              </a:r>
            </a:p>
          </p:txBody>
        </p:sp>
        <p:sp>
          <p:nvSpPr>
            <p:cNvPr id="19" name="Rechteck 18"/>
            <p:cNvSpPr/>
            <p:nvPr/>
          </p:nvSpPr>
          <p:spPr>
            <a:xfrm rot="16200000">
              <a:off x="4776489" y="401896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#</a:t>
              </a:r>
            </a:p>
          </p:txBody>
        </p:sp>
        <p:sp>
          <p:nvSpPr>
            <p:cNvPr id="20" name="Rechteck 19"/>
            <p:cNvSpPr/>
            <p:nvPr/>
          </p:nvSpPr>
          <p:spPr>
            <a:xfrm rot="16200000">
              <a:off x="4776489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9</a:t>
              </a:r>
            </a:p>
          </p:txBody>
        </p:sp>
        <p:sp>
          <p:nvSpPr>
            <p:cNvPr id="21" name="Rechteck 20"/>
            <p:cNvSpPr/>
            <p:nvPr/>
          </p:nvSpPr>
          <p:spPr>
            <a:xfrm rot="16200000">
              <a:off x="4776489" y="304761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 dirty="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6</a:t>
              </a:r>
            </a:p>
          </p:txBody>
        </p:sp>
        <p:sp>
          <p:nvSpPr>
            <p:cNvPr id="22" name="Rechteck 21"/>
            <p:cNvSpPr/>
            <p:nvPr/>
          </p:nvSpPr>
          <p:spPr>
            <a:xfrm rot="16200000">
              <a:off x="4776601" y="2580507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3</a:t>
              </a:r>
            </a:p>
          </p:txBody>
        </p:sp>
        <p:sp>
          <p:nvSpPr>
            <p:cNvPr id="23" name="Rechteck 22"/>
            <p:cNvSpPr/>
            <p:nvPr/>
          </p:nvSpPr>
          <p:spPr>
            <a:xfrm rot="16200000">
              <a:off x="5243236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D</a:t>
              </a:r>
            </a:p>
          </p:txBody>
        </p:sp>
        <p:sp>
          <p:nvSpPr>
            <p:cNvPr id="24" name="Rechteck 23"/>
            <p:cNvSpPr/>
            <p:nvPr/>
          </p:nvSpPr>
          <p:spPr>
            <a:xfrm rot="16200000">
              <a:off x="5243124" y="351424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C</a:t>
              </a:r>
            </a:p>
          </p:txBody>
        </p:sp>
        <p:sp>
          <p:nvSpPr>
            <p:cNvPr id="25" name="Rechteck 24"/>
            <p:cNvSpPr/>
            <p:nvPr/>
          </p:nvSpPr>
          <p:spPr>
            <a:xfrm rot="16200000">
              <a:off x="5243124" y="3047616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B</a:t>
              </a:r>
            </a:p>
          </p:txBody>
        </p:sp>
        <p:sp>
          <p:nvSpPr>
            <p:cNvPr id="26" name="Rechteck 25"/>
            <p:cNvSpPr/>
            <p:nvPr/>
          </p:nvSpPr>
          <p:spPr>
            <a:xfrm rot="16200000">
              <a:off x="5243124" y="2580988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A</a:t>
              </a:r>
            </a:p>
          </p:txBody>
        </p:sp>
        <p:cxnSp>
          <p:nvCxnSpPr>
            <p:cNvPr id="30" name="Gerader Verbinder 29"/>
            <p:cNvCxnSpPr/>
            <p:nvPr/>
          </p:nvCxnSpPr>
          <p:spPr>
            <a:xfrm rot="16200000">
              <a:off x="3271974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Gerader Verbinder 30"/>
            <p:cNvCxnSpPr/>
            <p:nvPr/>
          </p:nvCxnSpPr>
          <p:spPr>
            <a:xfrm rot="16200000">
              <a:off x="37582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Gerader Verbinder 31"/>
            <p:cNvCxnSpPr/>
            <p:nvPr/>
          </p:nvCxnSpPr>
          <p:spPr>
            <a:xfrm rot="16200000">
              <a:off x="4208145" y="3374259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66" name="Gruppieren 65"/>
            <p:cNvGrpSpPr/>
            <p:nvPr/>
          </p:nvGrpSpPr>
          <p:grpSpPr>
            <a:xfrm>
              <a:off x="3697514" y="814615"/>
              <a:ext cx="2059215" cy="1501437"/>
              <a:chOff x="3697514" y="814615"/>
              <a:chExt cx="2059215" cy="1501437"/>
            </a:xfrm>
          </p:grpSpPr>
          <p:sp>
            <p:nvSpPr>
              <p:cNvPr id="2" name="Rechteck 1"/>
              <p:cNvSpPr/>
              <p:nvPr/>
            </p:nvSpPr>
            <p:spPr>
              <a:xfrm rot="16200000">
                <a:off x="3994940" y="517189"/>
                <a:ext cx="1447307" cy="2042160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3" name="Textfeld 2"/>
              <p:cNvSpPr txBox="1"/>
              <p:nvPr/>
            </p:nvSpPr>
            <p:spPr>
              <a:xfrm rot="16200000">
                <a:off x="4919102" y="1424295"/>
                <a:ext cx="136747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Mikrocontroller</a:t>
                </a:r>
                <a:endParaRPr lang="de-DE" dirty="0"/>
              </a:p>
            </p:txBody>
          </p:sp>
          <p:sp>
            <p:nvSpPr>
              <p:cNvPr id="4" name="Textfeld 3"/>
              <p:cNvSpPr txBox="1"/>
              <p:nvPr/>
            </p:nvSpPr>
            <p:spPr>
              <a:xfrm rot="16200000">
                <a:off x="3493068" y="1765081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PB_0</a:t>
                </a:r>
                <a:endParaRPr lang="de-DE" dirty="0"/>
              </a:p>
            </p:txBody>
          </p:sp>
          <p:sp>
            <p:nvSpPr>
              <p:cNvPr id="33" name="Textfeld 32"/>
              <p:cNvSpPr txBox="1"/>
              <p:nvPr/>
            </p:nvSpPr>
            <p:spPr>
              <a:xfrm rot="16200000">
                <a:off x="3965837" y="1734696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PB_1</a:t>
                </a:r>
                <a:endParaRPr lang="de-DE" dirty="0"/>
              </a:p>
            </p:txBody>
          </p:sp>
          <p:sp>
            <p:nvSpPr>
              <p:cNvPr id="34" name="Textfeld 33"/>
              <p:cNvSpPr txBox="1"/>
              <p:nvPr/>
            </p:nvSpPr>
            <p:spPr>
              <a:xfrm rot="16200000">
                <a:off x="4456677" y="1742868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PB_2</a:t>
                </a:r>
                <a:endParaRPr lang="de-DE" dirty="0"/>
              </a:p>
            </p:txBody>
          </p:sp>
          <p:sp>
            <p:nvSpPr>
              <p:cNvPr id="35" name="Textfeld 34"/>
              <p:cNvSpPr txBox="1"/>
              <p:nvPr/>
            </p:nvSpPr>
            <p:spPr>
              <a:xfrm rot="16200000">
                <a:off x="4922355" y="1746075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PB_3</a:t>
                </a:r>
                <a:endParaRPr lang="de-DE" dirty="0"/>
              </a:p>
            </p:txBody>
          </p:sp>
          <p:grpSp>
            <p:nvGrpSpPr>
              <p:cNvPr id="8" name="Gruppieren 7"/>
              <p:cNvGrpSpPr/>
              <p:nvPr/>
            </p:nvGrpSpPr>
            <p:grpSpPr>
              <a:xfrm rot="16200000">
                <a:off x="3494151" y="1202946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6" name="Gerader Verbinder 3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5" name="Rechteck 4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7" name="Textfeld 6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37" name="Gruppieren 36"/>
              <p:cNvGrpSpPr/>
              <p:nvPr/>
            </p:nvGrpSpPr>
            <p:grpSpPr>
              <a:xfrm rot="16200000">
                <a:off x="3964469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8" name="Gerader Verbinder 37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39" name="Rechteck 38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0" name="Textfeld 39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1" name="Gruppieren 40"/>
              <p:cNvGrpSpPr/>
              <p:nvPr/>
            </p:nvGrpSpPr>
            <p:grpSpPr>
              <a:xfrm rot="16200000">
                <a:off x="4448706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2" name="Gerader Verbinder 41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3" name="Rechteck 42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4" name="Textfeld 43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5" name="Gruppieren 44"/>
              <p:cNvGrpSpPr/>
              <p:nvPr/>
            </p:nvGrpSpPr>
            <p:grpSpPr>
              <a:xfrm rot="16200000">
                <a:off x="4912508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6" name="Gerader Verbinder 4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7" name="Rechteck 46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8" name="Textfeld 47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</p:grpSp>
        <p:sp>
          <p:nvSpPr>
            <p:cNvPr id="68" name="Rechteck 67"/>
            <p:cNvSpPr/>
            <p:nvPr/>
          </p:nvSpPr>
          <p:spPr>
            <a:xfrm>
              <a:off x="5894974" y="2644624"/>
              <a:ext cx="1447307" cy="204216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69" name="Textfeld 68"/>
            <p:cNvSpPr txBox="1"/>
            <p:nvPr/>
          </p:nvSpPr>
          <p:spPr>
            <a:xfrm>
              <a:off x="5894974" y="4396063"/>
              <a:ext cx="1367478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Mikrocontroller</a:t>
              </a:r>
              <a:endParaRPr lang="de-DE" dirty="0"/>
            </a:p>
          </p:txBody>
        </p:sp>
        <p:sp>
          <p:nvSpPr>
            <p:cNvPr id="70" name="Textfeld 69"/>
            <p:cNvSpPr txBox="1"/>
            <p:nvPr/>
          </p:nvSpPr>
          <p:spPr>
            <a:xfrm>
              <a:off x="5840845" y="2683372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PB_4</a:t>
              </a:r>
              <a:endParaRPr lang="de-DE" dirty="0"/>
            </a:p>
          </p:txBody>
        </p:sp>
        <p:sp>
          <p:nvSpPr>
            <p:cNvPr id="71" name="Textfeld 70"/>
            <p:cNvSpPr txBox="1"/>
            <p:nvPr/>
          </p:nvSpPr>
          <p:spPr>
            <a:xfrm>
              <a:off x="5871230" y="315614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PB_5</a:t>
              </a:r>
              <a:endParaRPr lang="de-DE" dirty="0"/>
            </a:p>
          </p:txBody>
        </p:sp>
        <p:sp>
          <p:nvSpPr>
            <p:cNvPr id="72" name="Textfeld 71"/>
            <p:cNvSpPr txBox="1"/>
            <p:nvPr/>
          </p:nvSpPr>
          <p:spPr>
            <a:xfrm>
              <a:off x="5863058" y="364698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PB_6</a:t>
              </a:r>
              <a:endParaRPr lang="de-DE" dirty="0"/>
            </a:p>
          </p:txBody>
        </p:sp>
        <p:sp>
          <p:nvSpPr>
            <p:cNvPr id="73" name="Textfeld 72"/>
            <p:cNvSpPr txBox="1"/>
            <p:nvPr/>
          </p:nvSpPr>
          <p:spPr>
            <a:xfrm>
              <a:off x="5859851" y="4112659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PB_7</a:t>
              </a:r>
              <a:endParaRPr lang="de-DE" dirty="0"/>
            </a:p>
          </p:txBody>
        </p:sp>
        <p:cxnSp>
          <p:nvCxnSpPr>
            <p:cNvPr id="87" name="Gerader Verbinder 86"/>
            <p:cNvCxnSpPr/>
            <p:nvPr/>
          </p:nvCxnSpPr>
          <p:spPr>
            <a:xfrm flipV="1">
              <a:off x="6395009" y="2847280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8" name="Rechteck 87"/>
            <p:cNvSpPr/>
            <p:nvPr/>
          </p:nvSpPr>
          <p:spPr>
            <a:xfrm>
              <a:off x="6491942" y="2772779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9" name="Textfeld 88"/>
            <p:cNvSpPr txBox="1"/>
            <p:nvPr/>
          </p:nvSpPr>
          <p:spPr>
            <a:xfrm>
              <a:off x="6849515" y="2692426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4" name="Gerader Verbinder 83"/>
            <p:cNvCxnSpPr/>
            <p:nvPr/>
          </p:nvCxnSpPr>
          <p:spPr>
            <a:xfrm flipV="1">
              <a:off x="6417407" y="3317598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5" name="Rechteck 84"/>
            <p:cNvSpPr/>
            <p:nvPr/>
          </p:nvSpPr>
          <p:spPr>
            <a:xfrm>
              <a:off x="6514340" y="3243097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6" name="Textfeld 85"/>
            <p:cNvSpPr txBox="1"/>
            <p:nvPr/>
          </p:nvSpPr>
          <p:spPr>
            <a:xfrm>
              <a:off x="6871913" y="3162744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1" name="Gerader Verbinder 80"/>
            <p:cNvCxnSpPr/>
            <p:nvPr/>
          </p:nvCxnSpPr>
          <p:spPr>
            <a:xfrm flipV="1">
              <a:off x="6417407" y="3801835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2" name="Rechteck 81"/>
            <p:cNvSpPr/>
            <p:nvPr/>
          </p:nvSpPr>
          <p:spPr>
            <a:xfrm>
              <a:off x="6514340" y="3727334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3" name="Textfeld 82"/>
            <p:cNvSpPr txBox="1"/>
            <p:nvPr/>
          </p:nvSpPr>
          <p:spPr>
            <a:xfrm>
              <a:off x="6871913" y="3646981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78" name="Gerader Verbinder 77"/>
            <p:cNvCxnSpPr/>
            <p:nvPr/>
          </p:nvCxnSpPr>
          <p:spPr>
            <a:xfrm flipV="1">
              <a:off x="6417407" y="4265637"/>
              <a:ext cx="532362" cy="1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9" name="Rechteck 78"/>
            <p:cNvSpPr/>
            <p:nvPr/>
          </p:nvSpPr>
          <p:spPr>
            <a:xfrm>
              <a:off x="6514340" y="4191136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0" name="Textfeld 79"/>
            <p:cNvSpPr txBox="1"/>
            <p:nvPr/>
          </p:nvSpPr>
          <p:spPr>
            <a:xfrm>
              <a:off x="6871913" y="4110783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90" name="Gerader Verbinder 89"/>
            <p:cNvCxnSpPr>
              <a:endCxn id="88" idx="3"/>
            </p:cNvCxnSpPr>
            <p:nvPr/>
          </p:nvCxnSpPr>
          <p:spPr>
            <a:xfrm>
              <a:off x="6514340" y="2760583"/>
              <a:ext cx="311431" cy="85732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Gerader Verbinder 92"/>
            <p:cNvCxnSpPr/>
            <p:nvPr/>
          </p:nvCxnSpPr>
          <p:spPr>
            <a:xfrm>
              <a:off x="6536378" y="3219417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Gerader Verbinder 93"/>
            <p:cNvCxnSpPr/>
            <p:nvPr/>
          </p:nvCxnSpPr>
          <p:spPr>
            <a:xfrm>
              <a:off x="6551336" y="3706866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Gerader Verbinder 94"/>
            <p:cNvCxnSpPr>
              <a:stCxn id="79" idx="1"/>
            </p:cNvCxnSpPr>
            <p:nvPr/>
          </p:nvCxnSpPr>
          <p:spPr>
            <a:xfrm>
              <a:off x="6514340" y="4264672"/>
              <a:ext cx="340011" cy="4188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" name="Ellipse 8"/>
          <p:cNvSpPr/>
          <p:nvPr/>
        </p:nvSpPr>
        <p:spPr>
          <a:xfrm>
            <a:off x="4535080" y="3315171"/>
            <a:ext cx="95250" cy="90488"/>
          </a:xfrm>
          <a:prstGeom prst="ellipse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graphicFrame>
        <p:nvGraphicFramePr>
          <p:cNvPr id="27" name="Tabelle 2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56434521"/>
              </p:ext>
            </p:extLst>
          </p:nvPr>
        </p:nvGraphicFramePr>
        <p:xfrm>
          <a:off x="644785" y="4088493"/>
          <a:ext cx="311822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59113"/>
                <a:gridCol w="1559113"/>
              </a:tblGrid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PB=0b01111111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91" name="Textfeld 90"/>
          <p:cNvSpPr txBox="1"/>
          <p:nvPr/>
        </p:nvSpPr>
        <p:spPr>
          <a:xfrm>
            <a:off x="6795204" y="2647399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2" name="Textfeld 91"/>
          <p:cNvSpPr txBox="1"/>
          <p:nvPr/>
        </p:nvSpPr>
        <p:spPr>
          <a:xfrm>
            <a:off x="6788309" y="3083818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6" name="Textfeld 95"/>
          <p:cNvSpPr txBox="1"/>
          <p:nvPr/>
        </p:nvSpPr>
        <p:spPr>
          <a:xfrm>
            <a:off x="6803533" y="3590657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7" name="Textfeld 96"/>
          <p:cNvSpPr txBox="1"/>
          <p:nvPr/>
        </p:nvSpPr>
        <p:spPr>
          <a:xfrm>
            <a:off x="6764435" y="4085300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0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5805289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3283"/>
    </mc:Choice>
    <mc:Fallback xmlns="">
      <p:transition spd="slow" advTm="23283"/>
    </mc:Fallback>
  </mc:AlternateContent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"/>
          <p:cNvSpPr txBox="1">
            <a:spLocks noGrp="1"/>
          </p:cNvSpPr>
          <p:nvPr>
            <p:ph type="ctrTitle"/>
          </p:nvPr>
        </p:nvSpPr>
        <p:spPr>
          <a:xfrm>
            <a:off x="310125" y="337501"/>
            <a:ext cx="8520600" cy="41901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de-DE" sz="1800" dirty="0" smtClean="0"/>
              <a:t>Matrixtastatur abscannen - </a:t>
            </a:r>
            <a:r>
              <a:rPr lang="de-DE" sz="1800" dirty="0" err="1" smtClean="0"/>
              <a:t>Polling</a:t>
            </a:r>
            <a:endParaRPr sz="1800" dirty="0"/>
          </a:p>
        </p:txBody>
      </p:sp>
      <p:grpSp>
        <p:nvGrpSpPr>
          <p:cNvPr id="6" name="Gruppieren 5"/>
          <p:cNvGrpSpPr/>
          <p:nvPr/>
        </p:nvGrpSpPr>
        <p:grpSpPr>
          <a:xfrm>
            <a:off x="3907110" y="899904"/>
            <a:ext cx="3644767" cy="3889225"/>
            <a:chOff x="3697514" y="814615"/>
            <a:chExt cx="3644767" cy="3889225"/>
          </a:xfrm>
        </p:grpSpPr>
        <p:sp>
          <p:nvSpPr>
            <p:cNvPr id="10" name="Rechteck 9"/>
            <p:cNvSpPr/>
            <p:nvPr/>
          </p:nvSpPr>
          <p:spPr>
            <a:xfrm rot="16200000">
              <a:off x="3688624" y="2427879"/>
              <a:ext cx="2059940" cy="204216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de-DE"/>
            </a:p>
          </p:txBody>
        </p:sp>
        <p:cxnSp>
          <p:nvCxnSpPr>
            <p:cNvPr id="49" name="Gerader Verbinder 48"/>
            <p:cNvCxnSpPr/>
            <p:nvPr/>
          </p:nvCxnSpPr>
          <p:spPr>
            <a:xfrm flipH="1" flipV="1">
              <a:off x="3732252" y="4272804"/>
              <a:ext cx="2160359" cy="2647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Gerader Verbinder 51"/>
            <p:cNvCxnSpPr/>
            <p:nvPr/>
          </p:nvCxnSpPr>
          <p:spPr>
            <a:xfrm flipH="1" flipV="1">
              <a:off x="3732253" y="3757137"/>
              <a:ext cx="2160358" cy="172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Gerader Verbinder 52"/>
            <p:cNvCxnSpPr/>
            <p:nvPr/>
          </p:nvCxnSpPr>
          <p:spPr>
            <a:xfrm flipH="1">
              <a:off x="3736615" y="3278568"/>
              <a:ext cx="2155996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Gerader Verbinder 54"/>
            <p:cNvCxnSpPr/>
            <p:nvPr/>
          </p:nvCxnSpPr>
          <p:spPr>
            <a:xfrm flipH="1" flipV="1">
              <a:off x="3736261" y="2820343"/>
              <a:ext cx="2156350" cy="1"/>
            </a:xfrm>
            <a:prstGeom prst="line">
              <a:avLst/>
            </a:prstGeom>
            <a:ln w="25400">
              <a:solidFill>
                <a:schemeClr val="accent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Gerader Verbinder 28"/>
            <p:cNvCxnSpPr/>
            <p:nvPr/>
          </p:nvCxnSpPr>
          <p:spPr>
            <a:xfrm rot="16200000">
              <a:off x="27930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" name="Rechteck 10"/>
            <p:cNvSpPr/>
            <p:nvPr/>
          </p:nvSpPr>
          <p:spPr>
            <a:xfrm rot="16200000">
              <a:off x="3824286" y="402800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*</a:t>
              </a:r>
            </a:p>
          </p:txBody>
        </p:sp>
        <p:sp>
          <p:nvSpPr>
            <p:cNvPr id="12" name="Rechteck 11"/>
            <p:cNvSpPr/>
            <p:nvPr/>
          </p:nvSpPr>
          <p:spPr>
            <a:xfrm rot="16200000">
              <a:off x="3824286" y="352328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7</a:t>
              </a:r>
            </a:p>
          </p:txBody>
        </p:sp>
        <p:sp>
          <p:nvSpPr>
            <p:cNvPr id="13" name="Rechteck 12"/>
            <p:cNvSpPr/>
            <p:nvPr/>
          </p:nvSpPr>
          <p:spPr>
            <a:xfrm rot="16200000">
              <a:off x="3824286" y="3056658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4</a:t>
              </a:r>
            </a:p>
          </p:txBody>
        </p:sp>
        <p:sp>
          <p:nvSpPr>
            <p:cNvPr id="14" name="Rechteck 13"/>
            <p:cNvSpPr/>
            <p:nvPr/>
          </p:nvSpPr>
          <p:spPr>
            <a:xfrm rot="16200000">
              <a:off x="3824286" y="2590030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1</a:t>
              </a:r>
            </a:p>
          </p:txBody>
        </p:sp>
        <p:sp>
          <p:nvSpPr>
            <p:cNvPr id="15" name="Rechteck 14"/>
            <p:cNvSpPr/>
            <p:nvPr/>
          </p:nvSpPr>
          <p:spPr>
            <a:xfrm rot="16200000">
              <a:off x="4300444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0</a:t>
              </a:r>
            </a:p>
          </p:txBody>
        </p:sp>
        <p:sp>
          <p:nvSpPr>
            <p:cNvPr id="16" name="Rechteck 15"/>
            <p:cNvSpPr/>
            <p:nvPr/>
          </p:nvSpPr>
          <p:spPr>
            <a:xfrm rot="16200000">
              <a:off x="4300332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8</a:t>
              </a:r>
            </a:p>
          </p:txBody>
        </p:sp>
        <p:sp>
          <p:nvSpPr>
            <p:cNvPr id="17" name="Rechteck 16"/>
            <p:cNvSpPr/>
            <p:nvPr/>
          </p:nvSpPr>
          <p:spPr>
            <a:xfrm rot="16200000">
              <a:off x="4300332" y="3057140"/>
              <a:ext cx="314260" cy="319978"/>
            </a:xfrm>
            <a:prstGeom prst="rect">
              <a:avLst/>
            </a:prstGeom>
            <a:solidFill>
              <a:schemeClr val="accent1">
                <a:alpha val="56000"/>
              </a:schemeClr>
            </a:solidFill>
            <a:ln>
              <a:solidFill>
                <a:schemeClr val="accent1">
                  <a:shade val="50000"/>
                  <a:alpha val="77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5</a:t>
              </a:r>
            </a:p>
          </p:txBody>
        </p:sp>
        <p:sp>
          <p:nvSpPr>
            <p:cNvPr id="18" name="Rechteck 17"/>
            <p:cNvSpPr/>
            <p:nvPr/>
          </p:nvSpPr>
          <p:spPr>
            <a:xfrm rot="16200000">
              <a:off x="4300332" y="2590512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2</a:t>
              </a:r>
            </a:p>
          </p:txBody>
        </p:sp>
        <p:sp>
          <p:nvSpPr>
            <p:cNvPr id="19" name="Rechteck 18"/>
            <p:cNvSpPr/>
            <p:nvPr/>
          </p:nvSpPr>
          <p:spPr>
            <a:xfrm rot="16200000">
              <a:off x="4776489" y="401896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#</a:t>
              </a:r>
            </a:p>
          </p:txBody>
        </p:sp>
        <p:sp>
          <p:nvSpPr>
            <p:cNvPr id="20" name="Rechteck 19"/>
            <p:cNvSpPr/>
            <p:nvPr/>
          </p:nvSpPr>
          <p:spPr>
            <a:xfrm rot="16200000">
              <a:off x="4776489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9</a:t>
              </a:r>
            </a:p>
          </p:txBody>
        </p:sp>
        <p:sp>
          <p:nvSpPr>
            <p:cNvPr id="21" name="Rechteck 20"/>
            <p:cNvSpPr/>
            <p:nvPr/>
          </p:nvSpPr>
          <p:spPr>
            <a:xfrm rot="16200000">
              <a:off x="4776489" y="304761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 dirty="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6</a:t>
              </a:r>
            </a:p>
          </p:txBody>
        </p:sp>
        <p:sp>
          <p:nvSpPr>
            <p:cNvPr id="22" name="Rechteck 21"/>
            <p:cNvSpPr/>
            <p:nvPr/>
          </p:nvSpPr>
          <p:spPr>
            <a:xfrm rot="16200000">
              <a:off x="4776601" y="2580507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3</a:t>
              </a:r>
            </a:p>
          </p:txBody>
        </p:sp>
        <p:sp>
          <p:nvSpPr>
            <p:cNvPr id="23" name="Rechteck 22"/>
            <p:cNvSpPr/>
            <p:nvPr/>
          </p:nvSpPr>
          <p:spPr>
            <a:xfrm rot="16200000">
              <a:off x="5243236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D</a:t>
              </a:r>
            </a:p>
          </p:txBody>
        </p:sp>
        <p:sp>
          <p:nvSpPr>
            <p:cNvPr id="24" name="Rechteck 23"/>
            <p:cNvSpPr/>
            <p:nvPr/>
          </p:nvSpPr>
          <p:spPr>
            <a:xfrm rot="16200000">
              <a:off x="5243124" y="351424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C</a:t>
              </a:r>
            </a:p>
          </p:txBody>
        </p:sp>
        <p:sp>
          <p:nvSpPr>
            <p:cNvPr id="25" name="Rechteck 24"/>
            <p:cNvSpPr/>
            <p:nvPr/>
          </p:nvSpPr>
          <p:spPr>
            <a:xfrm rot="16200000">
              <a:off x="5243124" y="3047616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B</a:t>
              </a:r>
            </a:p>
          </p:txBody>
        </p:sp>
        <p:sp>
          <p:nvSpPr>
            <p:cNvPr id="26" name="Rechteck 25"/>
            <p:cNvSpPr/>
            <p:nvPr/>
          </p:nvSpPr>
          <p:spPr>
            <a:xfrm rot="16200000">
              <a:off x="5243124" y="2580988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A</a:t>
              </a:r>
            </a:p>
          </p:txBody>
        </p:sp>
        <p:cxnSp>
          <p:nvCxnSpPr>
            <p:cNvPr id="30" name="Gerader Verbinder 29"/>
            <p:cNvCxnSpPr/>
            <p:nvPr/>
          </p:nvCxnSpPr>
          <p:spPr>
            <a:xfrm rot="16200000">
              <a:off x="3271974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Gerader Verbinder 30"/>
            <p:cNvCxnSpPr/>
            <p:nvPr/>
          </p:nvCxnSpPr>
          <p:spPr>
            <a:xfrm rot="16200000">
              <a:off x="37582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Gerader Verbinder 31"/>
            <p:cNvCxnSpPr/>
            <p:nvPr/>
          </p:nvCxnSpPr>
          <p:spPr>
            <a:xfrm rot="16200000">
              <a:off x="4208145" y="3374259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66" name="Gruppieren 65"/>
            <p:cNvGrpSpPr/>
            <p:nvPr/>
          </p:nvGrpSpPr>
          <p:grpSpPr>
            <a:xfrm>
              <a:off x="3697514" y="814615"/>
              <a:ext cx="2059215" cy="1501437"/>
              <a:chOff x="3697514" y="814615"/>
              <a:chExt cx="2059215" cy="1501437"/>
            </a:xfrm>
          </p:grpSpPr>
          <p:sp>
            <p:nvSpPr>
              <p:cNvPr id="2" name="Rechteck 1"/>
              <p:cNvSpPr/>
              <p:nvPr/>
            </p:nvSpPr>
            <p:spPr>
              <a:xfrm rot="16200000">
                <a:off x="3994940" y="517189"/>
                <a:ext cx="1447307" cy="2042160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3" name="Textfeld 2"/>
              <p:cNvSpPr txBox="1"/>
              <p:nvPr/>
            </p:nvSpPr>
            <p:spPr>
              <a:xfrm rot="16200000">
                <a:off x="4919102" y="1424295"/>
                <a:ext cx="136747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Mikrocontroller</a:t>
                </a:r>
                <a:endParaRPr lang="de-DE" dirty="0"/>
              </a:p>
            </p:txBody>
          </p:sp>
          <p:sp>
            <p:nvSpPr>
              <p:cNvPr id="4" name="Textfeld 3"/>
              <p:cNvSpPr txBox="1"/>
              <p:nvPr/>
            </p:nvSpPr>
            <p:spPr>
              <a:xfrm rot="16200000">
                <a:off x="3493068" y="1765081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PB_0</a:t>
                </a:r>
                <a:endParaRPr lang="de-DE" dirty="0"/>
              </a:p>
            </p:txBody>
          </p:sp>
          <p:sp>
            <p:nvSpPr>
              <p:cNvPr id="33" name="Textfeld 32"/>
              <p:cNvSpPr txBox="1"/>
              <p:nvPr/>
            </p:nvSpPr>
            <p:spPr>
              <a:xfrm rot="16200000">
                <a:off x="3965837" y="1734696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PB_1</a:t>
                </a:r>
                <a:endParaRPr lang="de-DE" dirty="0"/>
              </a:p>
            </p:txBody>
          </p:sp>
          <p:sp>
            <p:nvSpPr>
              <p:cNvPr id="34" name="Textfeld 33"/>
              <p:cNvSpPr txBox="1"/>
              <p:nvPr/>
            </p:nvSpPr>
            <p:spPr>
              <a:xfrm rot="16200000">
                <a:off x="4456677" y="1742868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PB_2</a:t>
                </a:r>
                <a:endParaRPr lang="de-DE" dirty="0"/>
              </a:p>
            </p:txBody>
          </p:sp>
          <p:sp>
            <p:nvSpPr>
              <p:cNvPr id="35" name="Textfeld 34"/>
              <p:cNvSpPr txBox="1"/>
              <p:nvPr/>
            </p:nvSpPr>
            <p:spPr>
              <a:xfrm rot="16200000">
                <a:off x="4922355" y="1746075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PB_3</a:t>
                </a:r>
                <a:endParaRPr lang="de-DE" dirty="0"/>
              </a:p>
            </p:txBody>
          </p:sp>
          <p:grpSp>
            <p:nvGrpSpPr>
              <p:cNvPr id="8" name="Gruppieren 7"/>
              <p:cNvGrpSpPr/>
              <p:nvPr/>
            </p:nvGrpSpPr>
            <p:grpSpPr>
              <a:xfrm rot="16200000">
                <a:off x="3494151" y="1202946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6" name="Gerader Verbinder 3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5" name="Rechteck 4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7" name="Textfeld 6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37" name="Gruppieren 36"/>
              <p:cNvGrpSpPr/>
              <p:nvPr/>
            </p:nvGrpSpPr>
            <p:grpSpPr>
              <a:xfrm rot="16200000">
                <a:off x="3964469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8" name="Gerader Verbinder 37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39" name="Rechteck 38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0" name="Textfeld 39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1" name="Gruppieren 40"/>
              <p:cNvGrpSpPr/>
              <p:nvPr/>
            </p:nvGrpSpPr>
            <p:grpSpPr>
              <a:xfrm rot="16200000">
                <a:off x="4448706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2" name="Gerader Verbinder 41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3" name="Rechteck 42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4" name="Textfeld 43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5" name="Gruppieren 44"/>
              <p:cNvGrpSpPr/>
              <p:nvPr/>
            </p:nvGrpSpPr>
            <p:grpSpPr>
              <a:xfrm rot="16200000">
                <a:off x="4912508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6" name="Gerader Verbinder 4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7" name="Rechteck 46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8" name="Textfeld 47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</p:grpSp>
        <p:sp>
          <p:nvSpPr>
            <p:cNvPr id="68" name="Rechteck 67"/>
            <p:cNvSpPr/>
            <p:nvPr/>
          </p:nvSpPr>
          <p:spPr>
            <a:xfrm>
              <a:off x="5894974" y="2644624"/>
              <a:ext cx="1447307" cy="204216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69" name="Textfeld 68"/>
            <p:cNvSpPr txBox="1"/>
            <p:nvPr/>
          </p:nvSpPr>
          <p:spPr>
            <a:xfrm>
              <a:off x="5894974" y="4396063"/>
              <a:ext cx="1367478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Mikrocontroller</a:t>
              </a:r>
              <a:endParaRPr lang="de-DE" dirty="0"/>
            </a:p>
          </p:txBody>
        </p:sp>
        <p:sp>
          <p:nvSpPr>
            <p:cNvPr id="70" name="Textfeld 69"/>
            <p:cNvSpPr txBox="1"/>
            <p:nvPr/>
          </p:nvSpPr>
          <p:spPr>
            <a:xfrm>
              <a:off x="5840845" y="2683372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PB_4</a:t>
              </a:r>
              <a:endParaRPr lang="de-DE" dirty="0"/>
            </a:p>
          </p:txBody>
        </p:sp>
        <p:sp>
          <p:nvSpPr>
            <p:cNvPr id="71" name="Textfeld 70"/>
            <p:cNvSpPr txBox="1"/>
            <p:nvPr/>
          </p:nvSpPr>
          <p:spPr>
            <a:xfrm>
              <a:off x="5871230" y="315614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PB_5</a:t>
              </a:r>
              <a:endParaRPr lang="de-DE" dirty="0"/>
            </a:p>
          </p:txBody>
        </p:sp>
        <p:sp>
          <p:nvSpPr>
            <p:cNvPr id="72" name="Textfeld 71"/>
            <p:cNvSpPr txBox="1"/>
            <p:nvPr/>
          </p:nvSpPr>
          <p:spPr>
            <a:xfrm>
              <a:off x="5863058" y="364698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PB_6</a:t>
              </a:r>
              <a:endParaRPr lang="de-DE" dirty="0"/>
            </a:p>
          </p:txBody>
        </p:sp>
        <p:sp>
          <p:nvSpPr>
            <p:cNvPr id="73" name="Textfeld 72"/>
            <p:cNvSpPr txBox="1"/>
            <p:nvPr/>
          </p:nvSpPr>
          <p:spPr>
            <a:xfrm>
              <a:off x="5859851" y="4112659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PB_7</a:t>
              </a:r>
              <a:endParaRPr lang="de-DE" dirty="0"/>
            </a:p>
          </p:txBody>
        </p:sp>
        <p:cxnSp>
          <p:nvCxnSpPr>
            <p:cNvPr id="87" name="Gerader Verbinder 86"/>
            <p:cNvCxnSpPr/>
            <p:nvPr/>
          </p:nvCxnSpPr>
          <p:spPr>
            <a:xfrm flipV="1">
              <a:off x="6395009" y="2847280"/>
              <a:ext cx="532362" cy="1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8" name="Rechteck 87"/>
            <p:cNvSpPr/>
            <p:nvPr/>
          </p:nvSpPr>
          <p:spPr>
            <a:xfrm>
              <a:off x="6491942" y="2772779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9" name="Textfeld 88"/>
            <p:cNvSpPr txBox="1"/>
            <p:nvPr/>
          </p:nvSpPr>
          <p:spPr>
            <a:xfrm>
              <a:off x="6849515" y="2692426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4" name="Gerader Verbinder 83"/>
            <p:cNvCxnSpPr/>
            <p:nvPr/>
          </p:nvCxnSpPr>
          <p:spPr>
            <a:xfrm flipV="1">
              <a:off x="6417407" y="3317598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5" name="Rechteck 84"/>
            <p:cNvSpPr/>
            <p:nvPr/>
          </p:nvSpPr>
          <p:spPr>
            <a:xfrm>
              <a:off x="6514340" y="3243097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6" name="Textfeld 85"/>
            <p:cNvSpPr txBox="1"/>
            <p:nvPr/>
          </p:nvSpPr>
          <p:spPr>
            <a:xfrm>
              <a:off x="6871913" y="3162744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1" name="Gerader Verbinder 80"/>
            <p:cNvCxnSpPr/>
            <p:nvPr/>
          </p:nvCxnSpPr>
          <p:spPr>
            <a:xfrm flipV="1">
              <a:off x="6417407" y="3801835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2" name="Rechteck 81"/>
            <p:cNvSpPr/>
            <p:nvPr/>
          </p:nvSpPr>
          <p:spPr>
            <a:xfrm>
              <a:off x="6514340" y="3727334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3" name="Textfeld 82"/>
            <p:cNvSpPr txBox="1"/>
            <p:nvPr/>
          </p:nvSpPr>
          <p:spPr>
            <a:xfrm>
              <a:off x="6871913" y="3646981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78" name="Gerader Verbinder 77"/>
            <p:cNvCxnSpPr/>
            <p:nvPr/>
          </p:nvCxnSpPr>
          <p:spPr>
            <a:xfrm flipV="1">
              <a:off x="6417407" y="4265637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9" name="Rechteck 78"/>
            <p:cNvSpPr/>
            <p:nvPr/>
          </p:nvSpPr>
          <p:spPr>
            <a:xfrm>
              <a:off x="6514340" y="4191136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0" name="Textfeld 79"/>
            <p:cNvSpPr txBox="1"/>
            <p:nvPr/>
          </p:nvSpPr>
          <p:spPr>
            <a:xfrm>
              <a:off x="6871913" y="4110783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90" name="Gerader Verbinder 89"/>
            <p:cNvCxnSpPr>
              <a:stCxn id="88" idx="1"/>
              <a:endCxn id="88" idx="3"/>
            </p:cNvCxnSpPr>
            <p:nvPr/>
          </p:nvCxnSpPr>
          <p:spPr>
            <a:xfrm>
              <a:off x="6491942" y="2846315"/>
              <a:ext cx="333829" cy="0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Gerader Verbinder 92"/>
            <p:cNvCxnSpPr/>
            <p:nvPr/>
          </p:nvCxnSpPr>
          <p:spPr>
            <a:xfrm>
              <a:off x="6536378" y="3219417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Gerader Verbinder 93"/>
            <p:cNvCxnSpPr/>
            <p:nvPr/>
          </p:nvCxnSpPr>
          <p:spPr>
            <a:xfrm>
              <a:off x="6551336" y="3706866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Gerader Verbinder 94"/>
            <p:cNvCxnSpPr/>
            <p:nvPr/>
          </p:nvCxnSpPr>
          <p:spPr>
            <a:xfrm>
              <a:off x="6542920" y="4172860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" name="Ellipse 8"/>
          <p:cNvSpPr/>
          <p:nvPr/>
        </p:nvSpPr>
        <p:spPr>
          <a:xfrm>
            <a:off x="4535080" y="3315171"/>
            <a:ext cx="95250" cy="90488"/>
          </a:xfrm>
          <a:prstGeom prst="ellipse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graphicFrame>
        <p:nvGraphicFramePr>
          <p:cNvPr id="27" name="Tabelle 2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37968085"/>
              </p:ext>
            </p:extLst>
          </p:nvPr>
        </p:nvGraphicFramePr>
        <p:xfrm>
          <a:off x="551432" y="2660452"/>
          <a:ext cx="311822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59113"/>
                <a:gridCol w="1559113"/>
              </a:tblGrid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PB=0b11101111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91" name="Textfeld 90"/>
          <p:cNvSpPr txBox="1"/>
          <p:nvPr/>
        </p:nvSpPr>
        <p:spPr>
          <a:xfrm>
            <a:off x="6767976" y="2684632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0</a:t>
            </a:r>
            <a:endParaRPr lang="de-DE" dirty="0"/>
          </a:p>
        </p:txBody>
      </p:sp>
      <p:sp>
        <p:nvSpPr>
          <p:cNvPr id="92" name="Textfeld 91"/>
          <p:cNvSpPr txBox="1"/>
          <p:nvPr/>
        </p:nvSpPr>
        <p:spPr>
          <a:xfrm>
            <a:off x="6788309" y="3083818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6" name="Textfeld 95"/>
          <p:cNvSpPr txBox="1"/>
          <p:nvPr/>
        </p:nvSpPr>
        <p:spPr>
          <a:xfrm>
            <a:off x="6803533" y="3590657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7" name="Textfeld 96"/>
          <p:cNvSpPr txBox="1"/>
          <p:nvPr/>
        </p:nvSpPr>
        <p:spPr>
          <a:xfrm>
            <a:off x="6821327" y="4060515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40759187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3283"/>
    </mc:Choice>
    <mc:Fallback xmlns="">
      <p:transition spd="slow" advTm="23283"/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"/>
          <p:cNvSpPr txBox="1">
            <a:spLocks noGrp="1"/>
          </p:cNvSpPr>
          <p:nvPr>
            <p:ph type="ctrTitle"/>
          </p:nvPr>
        </p:nvSpPr>
        <p:spPr>
          <a:xfrm>
            <a:off x="310125" y="337501"/>
            <a:ext cx="8520600" cy="41901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de-DE" sz="1800" dirty="0" smtClean="0"/>
              <a:t>Matrixtastatur abscannen - </a:t>
            </a:r>
            <a:r>
              <a:rPr lang="de-DE" sz="1800" dirty="0" err="1" smtClean="0"/>
              <a:t>Polling</a:t>
            </a:r>
            <a:endParaRPr sz="1800" dirty="0"/>
          </a:p>
        </p:txBody>
      </p:sp>
      <p:sp>
        <p:nvSpPr>
          <p:cNvPr id="56" name="Google Shape;56;p1"/>
          <p:cNvSpPr/>
          <p:nvPr/>
        </p:nvSpPr>
        <p:spPr>
          <a:xfrm>
            <a:off x="2418383" y="4148338"/>
            <a:ext cx="3168000" cy="864300"/>
          </a:xfrm>
          <a:prstGeom prst="wedgeRoundRectCallout">
            <a:avLst>
              <a:gd name="adj1" fmla="val -62710"/>
              <a:gd name="adj2" fmla="val -90442"/>
              <a:gd name="adj3" fmla="val 0"/>
            </a:avLst>
          </a:prstGeom>
          <a:solidFill>
            <a:srgbClr val="FFFF00"/>
          </a:solidFill>
          <a:ln w="9525" cap="flat" cmpd="sng">
            <a:solidFill>
              <a:srgbClr val="158158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 dirty="0" smtClean="0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16 Tasten quadratisch angeordnet</a:t>
            </a:r>
            <a:endParaRPr sz="1400" b="0" i="0" u="none" strike="noStrike" cap="none" dirty="0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id="57" name="Google Shape;57;p1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136329" y="3238048"/>
            <a:ext cx="1258875" cy="1774608"/>
          </a:xfrm>
          <a:prstGeom prst="rect">
            <a:avLst/>
          </a:prstGeom>
          <a:noFill/>
          <a:ln>
            <a:noFill/>
          </a:ln>
        </p:spPr>
      </p:pic>
      <p:grpSp>
        <p:nvGrpSpPr>
          <p:cNvPr id="9" name="Gruppieren 8"/>
          <p:cNvGrpSpPr/>
          <p:nvPr/>
        </p:nvGrpSpPr>
        <p:grpSpPr>
          <a:xfrm rot="16200000">
            <a:off x="3542030" y="1550670"/>
            <a:ext cx="2059940" cy="2042160"/>
            <a:chOff x="0" y="0"/>
            <a:chExt cx="2060369" cy="2042556"/>
          </a:xfrm>
        </p:grpSpPr>
        <p:sp>
          <p:nvSpPr>
            <p:cNvPr id="10" name="Rechteck 9"/>
            <p:cNvSpPr/>
            <p:nvPr/>
          </p:nvSpPr>
          <p:spPr>
            <a:xfrm>
              <a:off x="0" y="0"/>
              <a:ext cx="2060369" cy="2042556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de-DE"/>
            </a:p>
          </p:txBody>
        </p:sp>
        <p:sp>
          <p:nvSpPr>
            <p:cNvPr id="11" name="Rechteck 10"/>
            <p:cNvSpPr/>
            <p:nvPr/>
          </p:nvSpPr>
          <p:spPr>
            <a:xfrm>
              <a:off x="133350" y="123825"/>
              <a:ext cx="314696" cy="320634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*</a:t>
              </a:r>
            </a:p>
          </p:txBody>
        </p:sp>
        <p:sp>
          <p:nvSpPr>
            <p:cNvPr id="12" name="Rechteck 11"/>
            <p:cNvSpPr/>
            <p:nvPr/>
          </p:nvSpPr>
          <p:spPr>
            <a:xfrm>
              <a:off x="638175" y="123825"/>
              <a:ext cx="314696" cy="320634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7</a:t>
              </a:r>
            </a:p>
          </p:txBody>
        </p:sp>
        <p:sp>
          <p:nvSpPr>
            <p:cNvPr id="13" name="Rechteck 12"/>
            <p:cNvSpPr/>
            <p:nvPr/>
          </p:nvSpPr>
          <p:spPr>
            <a:xfrm>
              <a:off x="1104900" y="123825"/>
              <a:ext cx="314696" cy="320634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4</a:t>
              </a:r>
            </a:p>
          </p:txBody>
        </p:sp>
        <p:sp>
          <p:nvSpPr>
            <p:cNvPr id="14" name="Rechteck 13"/>
            <p:cNvSpPr/>
            <p:nvPr/>
          </p:nvSpPr>
          <p:spPr>
            <a:xfrm>
              <a:off x="1571625" y="123825"/>
              <a:ext cx="314696" cy="320634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1</a:t>
              </a:r>
            </a:p>
          </p:txBody>
        </p:sp>
        <p:sp>
          <p:nvSpPr>
            <p:cNvPr id="15" name="Rechteck 14"/>
            <p:cNvSpPr/>
            <p:nvPr/>
          </p:nvSpPr>
          <p:spPr>
            <a:xfrm>
              <a:off x="142875" y="600075"/>
              <a:ext cx="314696" cy="320634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0</a:t>
              </a:r>
            </a:p>
          </p:txBody>
        </p:sp>
        <p:sp>
          <p:nvSpPr>
            <p:cNvPr id="16" name="Rechteck 15"/>
            <p:cNvSpPr/>
            <p:nvPr/>
          </p:nvSpPr>
          <p:spPr>
            <a:xfrm>
              <a:off x="638175" y="600075"/>
              <a:ext cx="314325" cy="320040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8</a:t>
              </a:r>
            </a:p>
          </p:txBody>
        </p:sp>
        <p:sp>
          <p:nvSpPr>
            <p:cNvPr id="17" name="Rechteck 16"/>
            <p:cNvSpPr/>
            <p:nvPr/>
          </p:nvSpPr>
          <p:spPr>
            <a:xfrm>
              <a:off x="1104900" y="600075"/>
              <a:ext cx="314325" cy="320040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5</a:t>
              </a:r>
            </a:p>
          </p:txBody>
        </p:sp>
        <p:sp>
          <p:nvSpPr>
            <p:cNvPr id="18" name="Rechteck 17"/>
            <p:cNvSpPr/>
            <p:nvPr/>
          </p:nvSpPr>
          <p:spPr>
            <a:xfrm>
              <a:off x="1571625" y="600075"/>
              <a:ext cx="314325" cy="320040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2</a:t>
              </a:r>
            </a:p>
          </p:txBody>
        </p:sp>
        <p:sp>
          <p:nvSpPr>
            <p:cNvPr id="19" name="Rechteck 18"/>
            <p:cNvSpPr/>
            <p:nvPr/>
          </p:nvSpPr>
          <p:spPr>
            <a:xfrm>
              <a:off x="142875" y="1076325"/>
              <a:ext cx="314325" cy="320040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#</a:t>
              </a:r>
            </a:p>
          </p:txBody>
        </p:sp>
        <p:sp>
          <p:nvSpPr>
            <p:cNvPr id="20" name="Rechteck 19"/>
            <p:cNvSpPr/>
            <p:nvPr/>
          </p:nvSpPr>
          <p:spPr>
            <a:xfrm>
              <a:off x="638175" y="1076325"/>
              <a:ext cx="314325" cy="320040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9</a:t>
              </a:r>
            </a:p>
          </p:txBody>
        </p:sp>
        <p:sp>
          <p:nvSpPr>
            <p:cNvPr id="21" name="Rechteck 20"/>
            <p:cNvSpPr/>
            <p:nvPr/>
          </p:nvSpPr>
          <p:spPr>
            <a:xfrm>
              <a:off x="1114425" y="1076325"/>
              <a:ext cx="314325" cy="320040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6</a:t>
              </a:r>
            </a:p>
          </p:txBody>
        </p:sp>
        <p:sp>
          <p:nvSpPr>
            <p:cNvPr id="22" name="Rechteck 21"/>
            <p:cNvSpPr/>
            <p:nvPr/>
          </p:nvSpPr>
          <p:spPr>
            <a:xfrm>
              <a:off x="1581150" y="1076325"/>
              <a:ext cx="314696" cy="320634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3</a:t>
              </a:r>
            </a:p>
          </p:txBody>
        </p:sp>
        <p:sp>
          <p:nvSpPr>
            <p:cNvPr id="23" name="Rechteck 22"/>
            <p:cNvSpPr/>
            <p:nvPr/>
          </p:nvSpPr>
          <p:spPr>
            <a:xfrm>
              <a:off x="142875" y="1543050"/>
              <a:ext cx="314696" cy="320634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D</a:t>
              </a:r>
            </a:p>
          </p:txBody>
        </p:sp>
        <p:sp>
          <p:nvSpPr>
            <p:cNvPr id="24" name="Rechteck 23"/>
            <p:cNvSpPr/>
            <p:nvPr/>
          </p:nvSpPr>
          <p:spPr>
            <a:xfrm>
              <a:off x="647700" y="1543050"/>
              <a:ext cx="314325" cy="320040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C</a:t>
              </a:r>
            </a:p>
          </p:txBody>
        </p:sp>
        <p:sp>
          <p:nvSpPr>
            <p:cNvPr id="25" name="Rechteck 24"/>
            <p:cNvSpPr/>
            <p:nvPr/>
          </p:nvSpPr>
          <p:spPr>
            <a:xfrm>
              <a:off x="1114425" y="1543050"/>
              <a:ext cx="314325" cy="320040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B</a:t>
              </a:r>
            </a:p>
          </p:txBody>
        </p:sp>
        <p:sp>
          <p:nvSpPr>
            <p:cNvPr id="26" name="Rechteck 25"/>
            <p:cNvSpPr/>
            <p:nvPr/>
          </p:nvSpPr>
          <p:spPr>
            <a:xfrm>
              <a:off x="1581150" y="1543050"/>
              <a:ext cx="314325" cy="320040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A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42505650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3283"/>
    </mc:Choice>
    <mc:Fallback xmlns="">
      <p:transition spd="slow" advTm="23283"/>
    </mc:Fallback>
  </mc:AlternateContent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"/>
          <p:cNvSpPr txBox="1">
            <a:spLocks noGrp="1"/>
          </p:cNvSpPr>
          <p:nvPr>
            <p:ph type="ctrTitle"/>
          </p:nvPr>
        </p:nvSpPr>
        <p:spPr>
          <a:xfrm>
            <a:off x="310125" y="337501"/>
            <a:ext cx="8520600" cy="41901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de-DE" sz="1800" dirty="0" smtClean="0"/>
              <a:t>Matrixtastatur abscannen - </a:t>
            </a:r>
            <a:r>
              <a:rPr lang="de-DE" sz="1800" dirty="0" err="1" smtClean="0"/>
              <a:t>Polling</a:t>
            </a:r>
            <a:endParaRPr sz="1800" dirty="0"/>
          </a:p>
        </p:txBody>
      </p:sp>
      <p:grpSp>
        <p:nvGrpSpPr>
          <p:cNvPr id="6" name="Gruppieren 5"/>
          <p:cNvGrpSpPr/>
          <p:nvPr/>
        </p:nvGrpSpPr>
        <p:grpSpPr>
          <a:xfrm>
            <a:off x="3907110" y="899904"/>
            <a:ext cx="3644767" cy="3889225"/>
            <a:chOff x="3697514" y="814615"/>
            <a:chExt cx="3644767" cy="3889225"/>
          </a:xfrm>
        </p:grpSpPr>
        <p:sp>
          <p:nvSpPr>
            <p:cNvPr id="10" name="Rechteck 9"/>
            <p:cNvSpPr/>
            <p:nvPr/>
          </p:nvSpPr>
          <p:spPr>
            <a:xfrm rot="16200000">
              <a:off x="3688624" y="2427879"/>
              <a:ext cx="2059940" cy="204216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de-DE"/>
            </a:p>
          </p:txBody>
        </p:sp>
        <p:cxnSp>
          <p:nvCxnSpPr>
            <p:cNvPr id="49" name="Gerader Verbinder 48"/>
            <p:cNvCxnSpPr/>
            <p:nvPr/>
          </p:nvCxnSpPr>
          <p:spPr>
            <a:xfrm flipH="1" flipV="1">
              <a:off x="3732252" y="4272804"/>
              <a:ext cx="2160359" cy="2647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Gerader Verbinder 51"/>
            <p:cNvCxnSpPr/>
            <p:nvPr/>
          </p:nvCxnSpPr>
          <p:spPr>
            <a:xfrm flipH="1" flipV="1">
              <a:off x="3732253" y="3757137"/>
              <a:ext cx="2160358" cy="172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Gerader Verbinder 52"/>
            <p:cNvCxnSpPr/>
            <p:nvPr/>
          </p:nvCxnSpPr>
          <p:spPr>
            <a:xfrm flipH="1">
              <a:off x="3736615" y="3278568"/>
              <a:ext cx="2155996" cy="0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Gerader Verbinder 54"/>
            <p:cNvCxnSpPr/>
            <p:nvPr/>
          </p:nvCxnSpPr>
          <p:spPr>
            <a:xfrm flipH="1" flipV="1">
              <a:off x="3736261" y="2820343"/>
              <a:ext cx="2156350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Gerader Verbinder 28"/>
            <p:cNvCxnSpPr/>
            <p:nvPr/>
          </p:nvCxnSpPr>
          <p:spPr>
            <a:xfrm rot="16200000">
              <a:off x="27930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" name="Rechteck 10"/>
            <p:cNvSpPr/>
            <p:nvPr/>
          </p:nvSpPr>
          <p:spPr>
            <a:xfrm rot="16200000">
              <a:off x="3824286" y="402800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*</a:t>
              </a:r>
            </a:p>
          </p:txBody>
        </p:sp>
        <p:sp>
          <p:nvSpPr>
            <p:cNvPr id="12" name="Rechteck 11"/>
            <p:cNvSpPr/>
            <p:nvPr/>
          </p:nvSpPr>
          <p:spPr>
            <a:xfrm rot="16200000">
              <a:off x="3824286" y="352328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7</a:t>
              </a:r>
            </a:p>
          </p:txBody>
        </p:sp>
        <p:sp>
          <p:nvSpPr>
            <p:cNvPr id="13" name="Rechteck 12"/>
            <p:cNvSpPr/>
            <p:nvPr/>
          </p:nvSpPr>
          <p:spPr>
            <a:xfrm rot="16200000">
              <a:off x="3824286" y="3056658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4</a:t>
              </a:r>
            </a:p>
          </p:txBody>
        </p:sp>
        <p:sp>
          <p:nvSpPr>
            <p:cNvPr id="14" name="Rechteck 13"/>
            <p:cNvSpPr/>
            <p:nvPr/>
          </p:nvSpPr>
          <p:spPr>
            <a:xfrm rot="16200000">
              <a:off x="3824286" y="2590030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1</a:t>
              </a:r>
            </a:p>
          </p:txBody>
        </p:sp>
        <p:sp>
          <p:nvSpPr>
            <p:cNvPr id="15" name="Rechteck 14"/>
            <p:cNvSpPr/>
            <p:nvPr/>
          </p:nvSpPr>
          <p:spPr>
            <a:xfrm rot="16200000">
              <a:off x="4300444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0</a:t>
              </a:r>
            </a:p>
          </p:txBody>
        </p:sp>
        <p:sp>
          <p:nvSpPr>
            <p:cNvPr id="16" name="Rechteck 15"/>
            <p:cNvSpPr/>
            <p:nvPr/>
          </p:nvSpPr>
          <p:spPr>
            <a:xfrm rot="16200000">
              <a:off x="4300332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8</a:t>
              </a:r>
            </a:p>
          </p:txBody>
        </p:sp>
        <p:sp>
          <p:nvSpPr>
            <p:cNvPr id="17" name="Rechteck 16"/>
            <p:cNvSpPr/>
            <p:nvPr/>
          </p:nvSpPr>
          <p:spPr>
            <a:xfrm rot="16200000">
              <a:off x="4300332" y="3057140"/>
              <a:ext cx="314260" cy="319978"/>
            </a:xfrm>
            <a:prstGeom prst="rect">
              <a:avLst/>
            </a:prstGeom>
            <a:solidFill>
              <a:schemeClr val="accent1">
                <a:alpha val="56000"/>
              </a:schemeClr>
            </a:solidFill>
            <a:ln>
              <a:solidFill>
                <a:schemeClr val="accent1">
                  <a:shade val="50000"/>
                  <a:alpha val="77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5</a:t>
              </a:r>
            </a:p>
          </p:txBody>
        </p:sp>
        <p:sp>
          <p:nvSpPr>
            <p:cNvPr id="18" name="Rechteck 17"/>
            <p:cNvSpPr/>
            <p:nvPr/>
          </p:nvSpPr>
          <p:spPr>
            <a:xfrm rot="16200000">
              <a:off x="4300332" y="2590512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2</a:t>
              </a:r>
            </a:p>
          </p:txBody>
        </p:sp>
        <p:sp>
          <p:nvSpPr>
            <p:cNvPr id="19" name="Rechteck 18"/>
            <p:cNvSpPr/>
            <p:nvPr/>
          </p:nvSpPr>
          <p:spPr>
            <a:xfrm rot="16200000">
              <a:off x="4776489" y="401896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#</a:t>
              </a:r>
            </a:p>
          </p:txBody>
        </p:sp>
        <p:sp>
          <p:nvSpPr>
            <p:cNvPr id="20" name="Rechteck 19"/>
            <p:cNvSpPr/>
            <p:nvPr/>
          </p:nvSpPr>
          <p:spPr>
            <a:xfrm rot="16200000">
              <a:off x="4776489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9</a:t>
              </a:r>
            </a:p>
          </p:txBody>
        </p:sp>
        <p:sp>
          <p:nvSpPr>
            <p:cNvPr id="21" name="Rechteck 20"/>
            <p:cNvSpPr/>
            <p:nvPr/>
          </p:nvSpPr>
          <p:spPr>
            <a:xfrm rot="16200000">
              <a:off x="4776489" y="304761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 dirty="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6</a:t>
              </a:r>
            </a:p>
          </p:txBody>
        </p:sp>
        <p:sp>
          <p:nvSpPr>
            <p:cNvPr id="22" name="Rechteck 21"/>
            <p:cNvSpPr/>
            <p:nvPr/>
          </p:nvSpPr>
          <p:spPr>
            <a:xfrm rot="16200000">
              <a:off x="4776601" y="2580507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3</a:t>
              </a:r>
            </a:p>
          </p:txBody>
        </p:sp>
        <p:sp>
          <p:nvSpPr>
            <p:cNvPr id="23" name="Rechteck 22"/>
            <p:cNvSpPr/>
            <p:nvPr/>
          </p:nvSpPr>
          <p:spPr>
            <a:xfrm rot="16200000">
              <a:off x="5243236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D</a:t>
              </a:r>
            </a:p>
          </p:txBody>
        </p:sp>
        <p:sp>
          <p:nvSpPr>
            <p:cNvPr id="24" name="Rechteck 23"/>
            <p:cNvSpPr/>
            <p:nvPr/>
          </p:nvSpPr>
          <p:spPr>
            <a:xfrm rot="16200000">
              <a:off x="5243124" y="351424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C</a:t>
              </a:r>
            </a:p>
          </p:txBody>
        </p:sp>
        <p:sp>
          <p:nvSpPr>
            <p:cNvPr id="25" name="Rechteck 24"/>
            <p:cNvSpPr/>
            <p:nvPr/>
          </p:nvSpPr>
          <p:spPr>
            <a:xfrm rot="16200000">
              <a:off x="5243124" y="3047616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B</a:t>
              </a:r>
            </a:p>
          </p:txBody>
        </p:sp>
        <p:sp>
          <p:nvSpPr>
            <p:cNvPr id="26" name="Rechteck 25"/>
            <p:cNvSpPr/>
            <p:nvPr/>
          </p:nvSpPr>
          <p:spPr>
            <a:xfrm rot="16200000">
              <a:off x="5243124" y="2580988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A</a:t>
              </a:r>
            </a:p>
          </p:txBody>
        </p:sp>
        <p:cxnSp>
          <p:nvCxnSpPr>
            <p:cNvPr id="30" name="Gerader Verbinder 29"/>
            <p:cNvCxnSpPr/>
            <p:nvPr/>
          </p:nvCxnSpPr>
          <p:spPr>
            <a:xfrm rot="16200000">
              <a:off x="3271974" y="3364736"/>
              <a:ext cx="2205627" cy="0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Gerader Verbinder 30"/>
            <p:cNvCxnSpPr/>
            <p:nvPr/>
          </p:nvCxnSpPr>
          <p:spPr>
            <a:xfrm rot="16200000">
              <a:off x="37582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Gerader Verbinder 31"/>
            <p:cNvCxnSpPr/>
            <p:nvPr/>
          </p:nvCxnSpPr>
          <p:spPr>
            <a:xfrm rot="16200000">
              <a:off x="4208145" y="3374259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66" name="Gruppieren 65"/>
            <p:cNvGrpSpPr/>
            <p:nvPr/>
          </p:nvGrpSpPr>
          <p:grpSpPr>
            <a:xfrm>
              <a:off x="3697514" y="814615"/>
              <a:ext cx="2059215" cy="1501437"/>
              <a:chOff x="3697514" y="814615"/>
              <a:chExt cx="2059215" cy="1501437"/>
            </a:xfrm>
          </p:grpSpPr>
          <p:sp>
            <p:nvSpPr>
              <p:cNvPr id="2" name="Rechteck 1"/>
              <p:cNvSpPr/>
              <p:nvPr/>
            </p:nvSpPr>
            <p:spPr>
              <a:xfrm rot="16200000">
                <a:off x="3994940" y="517189"/>
                <a:ext cx="1447307" cy="2042160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3" name="Textfeld 2"/>
              <p:cNvSpPr txBox="1"/>
              <p:nvPr/>
            </p:nvSpPr>
            <p:spPr>
              <a:xfrm rot="16200000">
                <a:off x="4919102" y="1424295"/>
                <a:ext cx="136747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Mikrocontroller</a:t>
                </a:r>
                <a:endParaRPr lang="de-DE" dirty="0"/>
              </a:p>
            </p:txBody>
          </p:sp>
          <p:sp>
            <p:nvSpPr>
              <p:cNvPr id="4" name="Textfeld 3"/>
              <p:cNvSpPr txBox="1"/>
              <p:nvPr/>
            </p:nvSpPr>
            <p:spPr>
              <a:xfrm rot="16200000">
                <a:off x="3493068" y="1765081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PB_0</a:t>
                </a:r>
                <a:endParaRPr lang="de-DE" dirty="0"/>
              </a:p>
            </p:txBody>
          </p:sp>
          <p:sp>
            <p:nvSpPr>
              <p:cNvPr id="33" name="Textfeld 32"/>
              <p:cNvSpPr txBox="1"/>
              <p:nvPr/>
            </p:nvSpPr>
            <p:spPr>
              <a:xfrm rot="16200000">
                <a:off x="3965837" y="1734696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PB_1</a:t>
                </a:r>
                <a:endParaRPr lang="de-DE" dirty="0"/>
              </a:p>
            </p:txBody>
          </p:sp>
          <p:sp>
            <p:nvSpPr>
              <p:cNvPr id="34" name="Textfeld 33"/>
              <p:cNvSpPr txBox="1"/>
              <p:nvPr/>
            </p:nvSpPr>
            <p:spPr>
              <a:xfrm rot="16200000">
                <a:off x="4456677" y="1742868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PB_2</a:t>
                </a:r>
                <a:endParaRPr lang="de-DE" dirty="0"/>
              </a:p>
            </p:txBody>
          </p:sp>
          <p:sp>
            <p:nvSpPr>
              <p:cNvPr id="35" name="Textfeld 34"/>
              <p:cNvSpPr txBox="1"/>
              <p:nvPr/>
            </p:nvSpPr>
            <p:spPr>
              <a:xfrm rot="16200000">
                <a:off x="4922355" y="1746075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PB_3</a:t>
                </a:r>
                <a:endParaRPr lang="de-DE" dirty="0"/>
              </a:p>
            </p:txBody>
          </p:sp>
          <p:grpSp>
            <p:nvGrpSpPr>
              <p:cNvPr id="8" name="Gruppieren 7"/>
              <p:cNvGrpSpPr/>
              <p:nvPr/>
            </p:nvGrpSpPr>
            <p:grpSpPr>
              <a:xfrm rot="16200000">
                <a:off x="3494151" y="1202946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6" name="Gerader Verbinder 3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5" name="Rechteck 4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7" name="Textfeld 6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37" name="Gruppieren 36"/>
              <p:cNvGrpSpPr/>
              <p:nvPr/>
            </p:nvGrpSpPr>
            <p:grpSpPr>
              <a:xfrm rot="16200000">
                <a:off x="3964469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8" name="Gerader Verbinder 37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39" name="Rechteck 38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0" name="Textfeld 39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1" name="Gruppieren 40"/>
              <p:cNvGrpSpPr/>
              <p:nvPr/>
            </p:nvGrpSpPr>
            <p:grpSpPr>
              <a:xfrm rot="16200000">
                <a:off x="4448706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2" name="Gerader Verbinder 41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3" name="Rechteck 42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4" name="Textfeld 43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5" name="Gruppieren 44"/>
              <p:cNvGrpSpPr/>
              <p:nvPr/>
            </p:nvGrpSpPr>
            <p:grpSpPr>
              <a:xfrm rot="16200000">
                <a:off x="4912508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6" name="Gerader Verbinder 4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7" name="Rechteck 46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8" name="Textfeld 47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</p:grpSp>
        <p:sp>
          <p:nvSpPr>
            <p:cNvPr id="68" name="Rechteck 67"/>
            <p:cNvSpPr/>
            <p:nvPr/>
          </p:nvSpPr>
          <p:spPr>
            <a:xfrm>
              <a:off x="5894974" y="2644624"/>
              <a:ext cx="1447307" cy="204216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69" name="Textfeld 68"/>
            <p:cNvSpPr txBox="1"/>
            <p:nvPr/>
          </p:nvSpPr>
          <p:spPr>
            <a:xfrm>
              <a:off x="5894974" y="4396063"/>
              <a:ext cx="1367478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Mikrocontroller</a:t>
              </a:r>
              <a:endParaRPr lang="de-DE" dirty="0"/>
            </a:p>
          </p:txBody>
        </p:sp>
        <p:sp>
          <p:nvSpPr>
            <p:cNvPr id="70" name="Textfeld 69"/>
            <p:cNvSpPr txBox="1"/>
            <p:nvPr/>
          </p:nvSpPr>
          <p:spPr>
            <a:xfrm>
              <a:off x="5840845" y="2683372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PB_4</a:t>
              </a:r>
              <a:endParaRPr lang="de-DE" dirty="0"/>
            </a:p>
          </p:txBody>
        </p:sp>
        <p:sp>
          <p:nvSpPr>
            <p:cNvPr id="71" name="Textfeld 70"/>
            <p:cNvSpPr txBox="1"/>
            <p:nvPr/>
          </p:nvSpPr>
          <p:spPr>
            <a:xfrm>
              <a:off x="5871230" y="315614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PB_5</a:t>
              </a:r>
              <a:endParaRPr lang="de-DE" dirty="0"/>
            </a:p>
          </p:txBody>
        </p:sp>
        <p:sp>
          <p:nvSpPr>
            <p:cNvPr id="72" name="Textfeld 71"/>
            <p:cNvSpPr txBox="1"/>
            <p:nvPr/>
          </p:nvSpPr>
          <p:spPr>
            <a:xfrm>
              <a:off x="5863058" y="364698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PB_6</a:t>
              </a:r>
              <a:endParaRPr lang="de-DE" dirty="0"/>
            </a:p>
          </p:txBody>
        </p:sp>
        <p:sp>
          <p:nvSpPr>
            <p:cNvPr id="73" name="Textfeld 72"/>
            <p:cNvSpPr txBox="1"/>
            <p:nvPr/>
          </p:nvSpPr>
          <p:spPr>
            <a:xfrm>
              <a:off x="5859851" y="4112659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PB_7</a:t>
              </a:r>
              <a:endParaRPr lang="de-DE" dirty="0"/>
            </a:p>
          </p:txBody>
        </p:sp>
        <p:cxnSp>
          <p:nvCxnSpPr>
            <p:cNvPr id="87" name="Gerader Verbinder 86"/>
            <p:cNvCxnSpPr/>
            <p:nvPr/>
          </p:nvCxnSpPr>
          <p:spPr>
            <a:xfrm flipV="1">
              <a:off x="6395009" y="2847280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8" name="Rechteck 87"/>
            <p:cNvSpPr/>
            <p:nvPr/>
          </p:nvSpPr>
          <p:spPr>
            <a:xfrm>
              <a:off x="6491942" y="2772779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9" name="Textfeld 88"/>
            <p:cNvSpPr txBox="1"/>
            <p:nvPr/>
          </p:nvSpPr>
          <p:spPr>
            <a:xfrm>
              <a:off x="6849515" y="2692426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4" name="Gerader Verbinder 83"/>
            <p:cNvCxnSpPr/>
            <p:nvPr/>
          </p:nvCxnSpPr>
          <p:spPr>
            <a:xfrm flipV="1">
              <a:off x="6417407" y="3317598"/>
              <a:ext cx="532362" cy="1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5" name="Rechteck 84"/>
            <p:cNvSpPr/>
            <p:nvPr/>
          </p:nvSpPr>
          <p:spPr>
            <a:xfrm>
              <a:off x="6514340" y="3243097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6" name="Textfeld 85"/>
            <p:cNvSpPr txBox="1"/>
            <p:nvPr/>
          </p:nvSpPr>
          <p:spPr>
            <a:xfrm>
              <a:off x="6871913" y="3162744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1" name="Gerader Verbinder 80"/>
            <p:cNvCxnSpPr/>
            <p:nvPr/>
          </p:nvCxnSpPr>
          <p:spPr>
            <a:xfrm flipV="1">
              <a:off x="6417407" y="3801835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2" name="Rechteck 81"/>
            <p:cNvSpPr/>
            <p:nvPr/>
          </p:nvSpPr>
          <p:spPr>
            <a:xfrm>
              <a:off x="6514340" y="3727334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3" name="Textfeld 82"/>
            <p:cNvSpPr txBox="1"/>
            <p:nvPr/>
          </p:nvSpPr>
          <p:spPr>
            <a:xfrm>
              <a:off x="6871913" y="3646981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78" name="Gerader Verbinder 77"/>
            <p:cNvCxnSpPr/>
            <p:nvPr/>
          </p:nvCxnSpPr>
          <p:spPr>
            <a:xfrm flipV="1">
              <a:off x="6417407" y="4265637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9" name="Rechteck 78"/>
            <p:cNvSpPr/>
            <p:nvPr/>
          </p:nvSpPr>
          <p:spPr>
            <a:xfrm>
              <a:off x="6514340" y="4191136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0" name="Textfeld 79"/>
            <p:cNvSpPr txBox="1"/>
            <p:nvPr/>
          </p:nvSpPr>
          <p:spPr>
            <a:xfrm>
              <a:off x="6871913" y="4110783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90" name="Gerader Verbinder 89"/>
            <p:cNvCxnSpPr>
              <a:endCxn id="88" idx="3"/>
            </p:cNvCxnSpPr>
            <p:nvPr/>
          </p:nvCxnSpPr>
          <p:spPr>
            <a:xfrm>
              <a:off x="6514340" y="2760583"/>
              <a:ext cx="311431" cy="85732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Gerader Verbinder 92"/>
            <p:cNvCxnSpPr>
              <a:stCxn id="85" idx="1"/>
            </p:cNvCxnSpPr>
            <p:nvPr/>
          </p:nvCxnSpPr>
          <p:spPr>
            <a:xfrm flipV="1">
              <a:off x="6514340" y="3315417"/>
              <a:ext cx="333469" cy="1216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Gerader Verbinder 93"/>
            <p:cNvCxnSpPr/>
            <p:nvPr/>
          </p:nvCxnSpPr>
          <p:spPr>
            <a:xfrm>
              <a:off x="6551336" y="3706866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Gerader Verbinder 94"/>
            <p:cNvCxnSpPr/>
            <p:nvPr/>
          </p:nvCxnSpPr>
          <p:spPr>
            <a:xfrm>
              <a:off x="6542920" y="4172860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" name="Ellipse 8"/>
          <p:cNvSpPr/>
          <p:nvPr/>
        </p:nvSpPr>
        <p:spPr>
          <a:xfrm>
            <a:off x="4535080" y="3315171"/>
            <a:ext cx="95250" cy="90488"/>
          </a:xfrm>
          <a:prstGeom prst="ellipse">
            <a:avLst/>
          </a:prstGeom>
          <a:solidFill>
            <a:srgbClr val="92D050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graphicFrame>
        <p:nvGraphicFramePr>
          <p:cNvPr id="27" name="Tabelle 2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7907990"/>
              </p:ext>
            </p:extLst>
          </p:nvPr>
        </p:nvGraphicFramePr>
        <p:xfrm>
          <a:off x="676330" y="3131517"/>
          <a:ext cx="311822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59113"/>
                <a:gridCol w="1559113"/>
              </a:tblGrid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PB=0b11011101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 smtClean="0"/>
                        <a:t>Taste 5</a:t>
                      </a:r>
                      <a:endParaRPr lang="de-DE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91" name="Textfeld 90"/>
          <p:cNvSpPr txBox="1"/>
          <p:nvPr/>
        </p:nvSpPr>
        <p:spPr>
          <a:xfrm>
            <a:off x="6797672" y="2660452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2" name="Textfeld 91"/>
          <p:cNvSpPr txBox="1"/>
          <p:nvPr/>
        </p:nvSpPr>
        <p:spPr>
          <a:xfrm>
            <a:off x="6768712" y="3131517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0</a:t>
            </a:r>
            <a:endParaRPr lang="de-DE" dirty="0"/>
          </a:p>
        </p:txBody>
      </p:sp>
      <p:sp>
        <p:nvSpPr>
          <p:cNvPr id="96" name="Textfeld 95"/>
          <p:cNvSpPr txBox="1"/>
          <p:nvPr/>
        </p:nvSpPr>
        <p:spPr>
          <a:xfrm>
            <a:off x="6803533" y="3590657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7" name="Textfeld 96"/>
          <p:cNvSpPr txBox="1"/>
          <p:nvPr/>
        </p:nvSpPr>
        <p:spPr>
          <a:xfrm>
            <a:off x="6821327" y="4060515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4504067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3283"/>
    </mc:Choice>
    <mc:Fallback xmlns="">
      <p:transition spd="slow" advTm="23283"/>
    </mc:Fallback>
  </mc:AlternateContent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"/>
          <p:cNvSpPr txBox="1">
            <a:spLocks noGrp="1"/>
          </p:cNvSpPr>
          <p:nvPr>
            <p:ph type="ctrTitle"/>
          </p:nvPr>
        </p:nvSpPr>
        <p:spPr>
          <a:xfrm>
            <a:off x="310125" y="337501"/>
            <a:ext cx="8520600" cy="41901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de-DE" sz="1800" dirty="0" smtClean="0"/>
              <a:t>Matrixtastatur abscannen - </a:t>
            </a:r>
            <a:r>
              <a:rPr lang="de-DE" sz="1800" dirty="0" err="1" smtClean="0"/>
              <a:t>Polling</a:t>
            </a:r>
            <a:endParaRPr sz="1800" dirty="0"/>
          </a:p>
        </p:txBody>
      </p:sp>
      <p:grpSp>
        <p:nvGrpSpPr>
          <p:cNvPr id="6" name="Gruppieren 5"/>
          <p:cNvGrpSpPr/>
          <p:nvPr/>
        </p:nvGrpSpPr>
        <p:grpSpPr>
          <a:xfrm>
            <a:off x="3907110" y="899904"/>
            <a:ext cx="3644767" cy="3889225"/>
            <a:chOff x="3697514" y="814615"/>
            <a:chExt cx="3644767" cy="3889225"/>
          </a:xfrm>
        </p:grpSpPr>
        <p:sp>
          <p:nvSpPr>
            <p:cNvPr id="10" name="Rechteck 9"/>
            <p:cNvSpPr/>
            <p:nvPr/>
          </p:nvSpPr>
          <p:spPr>
            <a:xfrm rot="16200000">
              <a:off x="3688624" y="2427879"/>
              <a:ext cx="2059940" cy="204216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de-DE"/>
            </a:p>
          </p:txBody>
        </p:sp>
        <p:cxnSp>
          <p:nvCxnSpPr>
            <p:cNvPr id="49" name="Gerader Verbinder 48"/>
            <p:cNvCxnSpPr/>
            <p:nvPr/>
          </p:nvCxnSpPr>
          <p:spPr>
            <a:xfrm flipH="1" flipV="1">
              <a:off x="3732252" y="4272804"/>
              <a:ext cx="2160359" cy="2647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Gerader Verbinder 51"/>
            <p:cNvCxnSpPr/>
            <p:nvPr/>
          </p:nvCxnSpPr>
          <p:spPr>
            <a:xfrm flipH="1" flipV="1">
              <a:off x="3732253" y="3757137"/>
              <a:ext cx="2160358" cy="1720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Gerader Verbinder 52"/>
            <p:cNvCxnSpPr/>
            <p:nvPr/>
          </p:nvCxnSpPr>
          <p:spPr>
            <a:xfrm flipH="1">
              <a:off x="3736615" y="3278568"/>
              <a:ext cx="2155996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Gerader Verbinder 54"/>
            <p:cNvCxnSpPr/>
            <p:nvPr/>
          </p:nvCxnSpPr>
          <p:spPr>
            <a:xfrm flipH="1" flipV="1">
              <a:off x="3736261" y="2820343"/>
              <a:ext cx="2156350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Gerader Verbinder 28"/>
            <p:cNvCxnSpPr/>
            <p:nvPr/>
          </p:nvCxnSpPr>
          <p:spPr>
            <a:xfrm rot="16200000">
              <a:off x="27930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" name="Rechteck 10"/>
            <p:cNvSpPr/>
            <p:nvPr/>
          </p:nvSpPr>
          <p:spPr>
            <a:xfrm rot="16200000">
              <a:off x="3824286" y="402800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*</a:t>
              </a:r>
            </a:p>
          </p:txBody>
        </p:sp>
        <p:sp>
          <p:nvSpPr>
            <p:cNvPr id="12" name="Rechteck 11"/>
            <p:cNvSpPr/>
            <p:nvPr/>
          </p:nvSpPr>
          <p:spPr>
            <a:xfrm rot="16200000">
              <a:off x="3824286" y="352328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7</a:t>
              </a:r>
            </a:p>
          </p:txBody>
        </p:sp>
        <p:sp>
          <p:nvSpPr>
            <p:cNvPr id="13" name="Rechteck 12"/>
            <p:cNvSpPr/>
            <p:nvPr/>
          </p:nvSpPr>
          <p:spPr>
            <a:xfrm rot="16200000">
              <a:off x="3824286" y="3056658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4</a:t>
              </a:r>
            </a:p>
          </p:txBody>
        </p:sp>
        <p:sp>
          <p:nvSpPr>
            <p:cNvPr id="14" name="Rechteck 13"/>
            <p:cNvSpPr/>
            <p:nvPr/>
          </p:nvSpPr>
          <p:spPr>
            <a:xfrm rot="16200000">
              <a:off x="3824286" y="2590030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1</a:t>
              </a:r>
            </a:p>
          </p:txBody>
        </p:sp>
        <p:sp>
          <p:nvSpPr>
            <p:cNvPr id="15" name="Rechteck 14"/>
            <p:cNvSpPr/>
            <p:nvPr/>
          </p:nvSpPr>
          <p:spPr>
            <a:xfrm rot="16200000">
              <a:off x="4300444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0</a:t>
              </a:r>
            </a:p>
          </p:txBody>
        </p:sp>
        <p:sp>
          <p:nvSpPr>
            <p:cNvPr id="16" name="Rechteck 15"/>
            <p:cNvSpPr/>
            <p:nvPr/>
          </p:nvSpPr>
          <p:spPr>
            <a:xfrm rot="16200000">
              <a:off x="4300332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8</a:t>
              </a:r>
            </a:p>
          </p:txBody>
        </p:sp>
        <p:sp>
          <p:nvSpPr>
            <p:cNvPr id="17" name="Rechteck 16"/>
            <p:cNvSpPr/>
            <p:nvPr/>
          </p:nvSpPr>
          <p:spPr>
            <a:xfrm rot="16200000">
              <a:off x="4300332" y="3057140"/>
              <a:ext cx="314260" cy="319978"/>
            </a:xfrm>
            <a:prstGeom prst="rect">
              <a:avLst/>
            </a:prstGeom>
            <a:solidFill>
              <a:schemeClr val="accent1">
                <a:alpha val="56000"/>
              </a:schemeClr>
            </a:solidFill>
            <a:ln>
              <a:solidFill>
                <a:schemeClr val="accent1">
                  <a:shade val="50000"/>
                  <a:alpha val="77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5</a:t>
              </a:r>
            </a:p>
          </p:txBody>
        </p:sp>
        <p:sp>
          <p:nvSpPr>
            <p:cNvPr id="18" name="Rechteck 17"/>
            <p:cNvSpPr/>
            <p:nvPr/>
          </p:nvSpPr>
          <p:spPr>
            <a:xfrm rot="16200000">
              <a:off x="4300332" y="2590512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2</a:t>
              </a:r>
            </a:p>
          </p:txBody>
        </p:sp>
        <p:sp>
          <p:nvSpPr>
            <p:cNvPr id="19" name="Rechteck 18"/>
            <p:cNvSpPr/>
            <p:nvPr/>
          </p:nvSpPr>
          <p:spPr>
            <a:xfrm rot="16200000">
              <a:off x="4776489" y="401896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#</a:t>
              </a:r>
            </a:p>
          </p:txBody>
        </p:sp>
        <p:sp>
          <p:nvSpPr>
            <p:cNvPr id="20" name="Rechteck 19"/>
            <p:cNvSpPr/>
            <p:nvPr/>
          </p:nvSpPr>
          <p:spPr>
            <a:xfrm rot="16200000">
              <a:off x="4776489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9</a:t>
              </a:r>
            </a:p>
          </p:txBody>
        </p:sp>
        <p:sp>
          <p:nvSpPr>
            <p:cNvPr id="21" name="Rechteck 20"/>
            <p:cNvSpPr/>
            <p:nvPr/>
          </p:nvSpPr>
          <p:spPr>
            <a:xfrm rot="16200000">
              <a:off x="4776489" y="304761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 dirty="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6</a:t>
              </a:r>
            </a:p>
          </p:txBody>
        </p:sp>
        <p:sp>
          <p:nvSpPr>
            <p:cNvPr id="22" name="Rechteck 21"/>
            <p:cNvSpPr/>
            <p:nvPr/>
          </p:nvSpPr>
          <p:spPr>
            <a:xfrm rot="16200000">
              <a:off x="4776601" y="2580507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3</a:t>
              </a:r>
            </a:p>
          </p:txBody>
        </p:sp>
        <p:sp>
          <p:nvSpPr>
            <p:cNvPr id="23" name="Rechteck 22"/>
            <p:cNvSpPr/>
            <p:nvPr/>
          </p:nvSpPr>
          <p:spPr>
            <a:xfrm rot="16200000">
              <a:off x="5243236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D</a:t>
              </a:r>
            </a:p>
          </p:txBody>
        </p:sp>
        <p:sp>
          <p:nvSpPr>
            <p:cNvPr id="24" name="Rechteck 23"/>
            <p:cNvSpPr/>
            <p:nvPr/>
          </p:nvSpPr>
          <p:spPr>
            <a:xfrm rot="16200000">
              <a:off x="5243124" y="351424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C</a:t>
              </a:r>
            </a:p>
          </p:txBody>
        </p:sp>
        <p:sp>
          <p:nvSpPr>
            <p:cNvPr id="25" name="Rechteck 24"/>
            <p:cNvSpPr/>
            <p:nvPr/>
          </p:nvSpPr>
          <p:spPr>
            <a:xfrm rot="16200000">
              <a:off x="5243124" y="3047616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B</a:t>
              </a:r>
            </a:p>
          </p:txBody>
        </p:sp>
        <p:sp>
          <p:nvSpPr>
            <p:cNvPr id="26" name="Rechteck 25"/>
            <p:cNvSpPr/>
            <p:nvPr/>
          </p:nvSpPr>
          <p:spPr>
            <a:xfrm rot="16200000">
              <a:off x="5243124" y="2580988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A</a:t>
              </a:r>
            </a:p>
          </p:txBody>
        </p:sp>
        <p:cxnSp>
          <p:nvCxnSpPr>
            <p:cNvPr id="30" name="Gerader Verbinder 29"/>
            <p:cNvCxnSpPr/>
            <p:nvPr/>
          </p:nvCxnSpPr>
          <p:spPr>
            <a:xfrm rot="16200000">
              <a:off x="3271974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Gerader Verbinder 30"/>
            <p:cNvCxnSpPr/>
            <p:nvPr/>
          </p:nvCxnSpPr>
          <p:spPr>
            <a:xfrm rot="16200000">
              <a:off x="37582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Gerader Verbinder 31"/>
            <p:cNvCxnSpPr/>
            <p:nvPr/>
          </p:nvCxnSpPr>
          <p:spPr>
            <a:xfrm rot="16200000">
              <a:off x="4208145" y="3374259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66" name="Gruppieren 65"/>
            <p:cNvGrpSpPr/>
            <p:nvPr/>
          </p:nvGrpSpPr>
          <p:grpSpPr>
            <a:xfrm>
              <a:off x="3697514" y="814615"/>
              <a:ext cx="2059215" cy="1501437"/>
              <a:chOff x="3697514" y="814615"/>
              <a:chExt cx="2059215" cy="1501437"/>
            </a:xfrm>
          </p:grpSpPr>
          <p:sp>
            <p:nvSpPr>
              <p:cNvPr id="2" name="Rechteck 1"/>
              <p:cNvSpPr/>
              <p:nvPr/>
            </p:nvSpPr>
            <p:spPr>
              <a:xfrm rot="16200000">
                <a:off x="3994940" y="517189"/>
                <a:ext cx="1447307" cy="2042160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3" name="Textfeld 2"/>
              <p:cNvSpPr txBox="1"/>
              <p:nvPr/>
            </p:nvSpPr>
            <p:spPr>
              <a:xfrm rot="16200000">
                <a:off x="4919102" y="1424295"/>
                <a:ext cx="136747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Mikrocontroller</a:t>
                </a:r>
                <a:endParaRPr lang="de-DE" dirty="0"/>
              </a:p>
            </p:txBody>
          </p:sp>
          <p:sp>
            <p:nvSpPr>
              <p:cNvPr id="4" name="Textfeld 3"/>
              <p:cNvSpPr txBox="1"/>
              <p:nvPr/>
            </p:nvSpPr>
            <p:spPr>
              <a:xfrm rot="16200000">
                <a:off x="3493068" y="1765081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PB_0</a:t>
                </a:r>
                <a:endParaRPr lang="de-DE" dirty="0"/>
              </a:p>
            </p:txBody>
          </p:sp>
          <p:sp>
            <p:nvSpPr>
              <p:cNvPr id="33" name="Textfeld 32"/>
              <p:cNvSpPr txBox="1"/>
              <p:nvPr/>
            </p:nvSpPr>
            <p:spPr>
              <a:xfrm rot="16200000">
                <a:off x="3965837" y="1734696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PB_1</a:t>
                </a:r>
                <a:endParaRPr lang="de-DE" dirty="0"/>
              </a:p>
            </p:txBody>
          </p:sp>
          <p:sp>
            <p:nvSpPr>
              <p:cNvPr id="34" name="Textfeld 33"/>
              <p:cNvSpPr txBox="1"/>
              <p:nvPr/>
            </p:nvSpPr>
            <p:spPr>
              <a:xfrm rot="16200000">
                <a:off x="4456677" y="1742868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PB_2</a:t>
                </a:r>
                <a:endParaRPr lang="de-DE" dirty="0"/>
              </a:p>
            </p:txBody>
          </p:sp>
          <p:sp>
            <p:nvSpPr>
              <p:cNvPr id="35" name="Textfeld 34"/>
              <p:cNvSpPr txBox="1"/>
              <p:nvPr/>
            </p:nvSpPr>
            <p:spPr>
              <a:xfrm rot="16200000">
                <a:off x="4922355" y="1746075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PB_3</a:t>
                </a:r>
                <a:endParaRPr lang="de-DE" dirty="0"/>
              </a:p>
            </p:txBody>
          </p:sp>
          <p:grpSp>
            <p:nvGrpSpPr>
              <p:cNvPr id="8" name="Gruppieren 7"/>
              <p:cNvGrpSpPr/>
              <p:nvPr/>
            </p:nvGrpSpPr>
            <p:grpSpPr>
              <a:xfrm rot="16200000">
                <a:off x="3494151" y="1202946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6" name="Gerader Verbinder 3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5" name="Rechteck 4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7" name="Textfeld 6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37" name="Gruppieren 36"/>
              <p:cNvGrpSpPr/>
              <p:nvPr/>
            </p:nvGrpSpPr>
            <p:grpSpPr>
              <a:xfrm rot="16200000">
                <a:off x="3964469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8" name="Gerader Verbinder 37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39" name="Rechteck 38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0" name="Textfeld 39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1" name="Gruppieren 40"/>
              <p:cNvGrpSpPr/>
              <p:nvPr/>
            </p:nvGrpSpPr>
            <p:grpSpPr>
              <a:xfrm rot="16200000">
                <a:off x="4448706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2" name="Gerader Verbinder 41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3" name="Rechteck 42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4" name="Textfeld 43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5" name="Gruppieren 44"/>
              <p:cNvGrpSpPr/>
              <p:nvPr/>
            </p:nvGrpSpPr>
            <p:grpSpPr>
              <a:xfrm rot="16200000">
                <a:off x="4912508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6" name="Gerader Verbinder 4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7" name="Rechteck 46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8" name="Textfeld 47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</p:grpSp>
        <p:sp>
          <p:nvSpPr>
            <p:cNvPr id="68" name="Rechteck 67"/>
            <p:cNvSpPr/>
            <p:nvPr/>
          </p:nvSpPr>
          <p:spPr>
            <a:xfrm>
              <a:off x="5894974" y="2644624"/>
              <a:ext cx="1447307" cy="204216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69" name="Textfeld 68"/>
            <p:cNvSpPr txBox="1"/>
            <p:nvPr/>
          </p:nvSpPr>
          <p:spPr>
            <a:xfrm>
              <a:off x="5894974" y="4396063"/>
              <a:ext cx="1367478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Mikrocontroller</a:t>
              </a:r>
              <a:endParaRPr lang="de-DE" dirty="0"/>
            </a:p>
          </p:txBody>
        </p:sp>
        <p:sp>
          <p:nvSpPr>
            <p:cNvPr id="70" name="Textfeld 69"/>
            <p:cNvSpPr txBox="1"/>
            <p:nvPr/>
          </p:nvSpPr>
          <p:spPr>
            <a:xfrm>
              <a:off x="5840845" y="2683372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PB_4</a:t>
              </a:r>
              <a:endParaRPr lang="de-DE" dirty="0"/>
            </a:p>
          </p:txBody>
        </p:sp>
        <p:sp>
          <p:nvSpPr>
            <p:cNvPr id="71" name="Textfeld 70"/>
            <p:cNvSpPr txBox="1"/>
            <p:nvPr/>
          </p:nvSpPr>
          <p:spPr>
            <a:xfrm>
              <a:off x="5871230" y="315614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PB_5</a:t>
              </a:r>
              <a:endParaRPr lang="de-DE" dirty="0"/>
            </a:p>
          </p:txBody>
        </p:sp>
        <p:sp>
          <p:nvSpPr>
            <p:cNvPr id="72" name="Textfeld 71"/>
            <p:cNvSpPr txBox="1"/>
            <p:nvPr/>
          </p:nvSpPr>
          <p:spPr>
            <a:xfrm>
              <a:off x="5863058" y="364698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PB_6</a:t>
              </a:r>
              <a:endParaRPr lang="de-DE" dirty="0"/>
            </a:p>
          </p:txBody>
        </p:sp>
        <p:sp>
          <p:nvSpPr>
            <p:cNvPr id="73" name="Textfeld 72"/>
            <p:cNvSpPr txBox="1"/>
            <p:nvPr/>
          </p:nvSpPr>
          <p:spPr>
            <a:xfrm>
              <a:off x="5859851" y="4112659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PB_7</a:t>
              </a:r>
              <a:endParaRPr lang="de-DE" dirty="0"/>
            </a:p>
          </p:txBody>
        </p:sp>
        <p:cxnSp>
          <p:nvCxnSpPr>
            <p:cNvPr id="87" name="Gerader Verbinder 86"/>
            <p:cNvCxnSpPr/>
            <p:nvPr/>
          </p:nvCxnSpPr>
          <p:spPr>
            <a:xfrm flipV="1">
              <a:off x="6395009" y="2847280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8" name="Rechteck 87"/>
            <p:cNvSpPr/>
            <p:nvPr/>
          </p:nvSpPr>
          <p:spPr>
            <a:xfrm>
              <a:off x="6491942" y="2772779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9" name="Textfeld 88"/>
            <p:cNvSpPr txBox="1"/>
            <p:nvPr/>
          </p:nvSpPr>
          <p:spPr>
            <a:xfrm>
              <a:off x="6849515" y="2692426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4" name="Gerader Verbinder 83"/>
            <p:cNvCxnSpPr/>
            <p:nvPr/>
          </p:nvCxnSpPr>
          <p:spPr>
            <a:xfrm flipV="1">
              <a:off x="6417407" y="3317598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5" name="Rechteck 84"/>
            <p:cNvSpPr/>
            <p:nvPr/>
          </p:nvSpPr>
          <p:spPr>
            <a:xfrm>
              <a:off x="6514340" y="3243097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6" name="Textfeld 85"/>
            <p:cNvSpPr txBox="1"/>
            <p:nvPr/>
          </p:nvSpPr>
          <p:spPr>
            <a:xfrm>
              <a:off x="6871913" y="3162744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1" name="Gerader Verbinder 80"/>
            <p:cNvCxnSpPr/>
            <p:nvPr/>
          </p:nvCxnSpPr>
          <p:spPr>
            <a:xfrm flipV="1">
              <a:off x="6417407" y="3801835"/>
              <a:ext cx="532362" cy="1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2" name="Rechteck 81"/>
            <p:cNvSpPr/>
            <p:nvPr/>
          </p:nvSpPr>
          <p:spPr>
            <a:xfrm>
              <a:off x="6514340" y="3727334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3" name="Textfeld 82"/>
            <p:cNvSpPr txBox="1"/>
            <p:nvPr/>
          </p:nvSpPr>
          <p:spPr>
            <a:xfrm>
              <a:off x="6871913" y="3646981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78" name="Gerader Verbinder 77"/>
            <p:cNvCxnSpPr/>
            <p:nvPr/>
          </p:nvCxnSpPr>
          <p:spPr>
            <a:xfrm flipV="1">
              <a:off x="6417407" y="4265637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9" name="Rechteck 78"/>
            <p:cNvSpPr/>
            <p:nvPr/>
          </p:nvSpPr>
          <p:spPr>
            <a:xfrm>
              <a:off x="6514340" y="4191136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0" name="Textfeld 79"/>
            <p:cNvSpPr txBox="1"/>
            <p:nvPr/>
          </p:nvSpPr>
          <p:spPr>
            <a:xfrm>
              <a:off x="6871913" y="4110783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90" name="Gerader Verbinder 89"/>
            <p:cNvCxnSpPr>
              <a:endCxn id="88" idx="3"/>
            </p:cNvCxnSpPr>
            <p:nvPr/>
          </p:nvCxnSpPr>
          <p:spPr>
            <a:xfrm>
              <a:off x="6514340" y="2760583"/>
              <a:ext cx="311431" cy="85732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Gerader Verbinder 92"/>
            <p:cNvCxnSpPr/>
            <p:nvPr/>
          </p:nvCxnSpPr>
          <p:spPr>
            <a:xfrm>
              <a:off x="6536378" y="3219417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Gerader Verbinder 93"/>
            <p:cNvCxnSpPr>
              <a:stCxn id="82" idx="1"/>
            </p:cNvCxnSpPr>
            <p:nvPr/>
          </p:nvCxnSpPr>
          <p:spPr>
            <a:xfrm>
              <a:off x="6514340" y="3800870"/>
              <a:ext cx="348427" cy="1996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Gerader Verbinder 94"/>
            <p:cNvCxnSpPr/>
            <p:nvPr/>
          </p:nvCxnSpPr>
          <p:spPr>
            <a:xfrm>
              <a:off x="6542920" y="4172860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" name="Ellipse 8"/>
          <p:cNvSpPr/>
          <p:nvPr/>
        </p:nvSpPr>
        <p:spPr>
          <a:xfrm>
            <a:off x="4535080" y="3315171"/>
            <a:ext cx="95250" cy="90488"/>
          </a:xfrm>
          <a:prstGeom prst="ellipse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graphicFrame>
        <p:nvGraphicFramePr>
          <p:cNvPr id="27" name="Tabelle 2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72224976"/>
              </p:ext>
            </p:extLst>
          </p:nvPr>
        </p:nvGraphicFramePr>
        <p:xfrm>
          <a:off x="633164" y="3602391"/>
          <a:ext cx="311822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59113"/>
                <a:gridCol w="1559113"/>
              </a:tblGrid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PB=0b10111111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91" name="Textfeld 90"/>
          <p:cNvSpPr txBox="1"/>
          <p:nvPr/>
        </p:nvSpPr>
        <p:spPr>
          <a:xfrm>
            <a:off x="6795204" y="2647399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2" name="Textfeld 91"/>
          <p:cNvSpPr txBox="1"/>
          <p:nvPr/>
        </p:nvSpPr>
        <p:spPr>
          <a:xfrm>
            <a:off x="6788309" y="3083818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6" name="Textfeld 95"/>
          <p:cNvSpPr txBox="1"/>
          <p:nvPr/>
        </p:nvSpPr>
        <p:spPr>
          <a:xfrm>
            <a:off x="7508275" y="2504277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0</a:t>
            </a:r>
            <a:endParaRPr lang="de-DE" dirty="0"/>
          </a:p>
        </p:txBody>
      </p:sp>
      <p:sp>
        <p:nvSpPr>
          <p:cNvPr id="97" name="Textfeld 96"/>
          <p:cNvSpPr txBox="1"/>
          <p:nvPr/>
        </p:nvSpPr>
        <p:spPr>
          <a:xfrm>
            <a:off x="6821327" y="4060515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8456373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3283"/>
    </mc:Choice>
    <mc:Fallback xmlns="">
      <p:transition spd="slow" advTm="23283"/>
    </mc:Fallback>
  </mc:AlternateContent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"/>
          <p:cNvSpPr txBox="1">
            <a:spLocks noGrp="1"/>
          </p:cNvSpPr>
          <p:nvPr>
            <p:ph type="ctrTitle"/>
          </p:nvPr>
        </p:nvSpPr>
        <p:spPr>
          <a:xfrm>
            <a:off x="310125" y="337501"/>
            <a:ext cx="8520600" cy="41901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de-DE" sz="1800" dirty="0" smtClean="0"/>
              <a:t>Matrixtastatur abscannen - </a:t>
            </a:r>
            <a:r>
              <a:rPr lang="de-DE" sz="1800" dirty="0" err="1" smtClean="0"/>
              <a:t>Polling</a:t>
            </a:r>
            <a:endParaRPr sz="1800" dirty="0"/>
          </a:p>
        </p:txBody>
      </p:sp>
      <p:grpSp>
        <p:nvGrpSpPr>
          <p:cNvPr id="6" name="Gruppieren 5"/>
          <p:cNvGrpSpPr/>
          <p:nvPr/>
        </p:nvGrpSpPr>
        <p:grpSpPr>
          <a:xfrm>
            <a:off x="3907110" y="899904"/>
            <a:ext cx="3644767" cy="3889225"/>
            <a:chOff x="3697514" y="814615"/>
            <a:chExt cx="3644767" cy="3889225"/>
          </a:xfrm>
        </p:grpSpPr>
        <p:sp>
          <p:nvSpPr>
            <p:cNvPr id="10" name="Rechteck 9"/>
            <p:cNvSpPr/>
            <p:nvPr/>
          </p:nvSpPr>
          <p:spPr>
            <a:xfrm rot="16200000">
              <a:off x="3688624" y="2427879"/>
              <a:ext cx="2059940" cy="204216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de-DE"/>
            </a:p>
          </p:txBody>
        </p:sp>
        <p:cxnSp>
          <p:nvCxnSpPr>
            <p:cNvPr id="49" name="Gerader Verbinder 48"/>
            <p:cNvCxnSpPr/>
            <p:nvPr/>
          </p:nvCxnSpPr>
          <p:spPr>
            <a:xfrm flipH="1" flipV="1">
              <a:off x="3732252" y="4272804"/>
              <a:ext cx="2160359" cy="2647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Gerader Verbinder 51"/>
            <p:cNvCxnSpPr/>
            <p:nvPr/>
          </p:nvCxnSpPr>
          <p:spPr>
            <a:xfrm flipH="1" flipV="1">
              <a:off x="3732253" y="3757137"/>
              <a:ext cx="2160358" cy="172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Gerader Verbinder 52"/>
            <p:cNvCxnSpPr/>
            <p:nvPr/>
          </p:nvCxnSpPr>
          <p:spPr>
            <a:xfrm flipH="1">
              <a:off x="3736615" y="3278568"/>
              <a:ext cx="2155996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Gerader Verbinder 54"/>
            <p:cNvCxnSpPr/>
            <p:nvPr/>
          </p:nvCxnSpPr>
          <p:spPr>
            <a:xfrm flipH="1" flipV="1">
              <a:off x="3736261" y="2820343"/>
              <a:ext cx="2156350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Gerader Verbinder 28"/>
            <p:cNvCxnSpPr/>
            <p:nvPr/>
          </p:nvCxnSpPr>
          <p:spPr>
            <a:xfrm rot="16200000">
              <a:off x="27930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" name="Rechteck 10"/>
            <p:cNvSpPr/>
            <p:nvPr/>
          </p:nvSpPr>
          <p:spPr>
            <a:xfrm rot="16200000">
              <a:off x="3824286" y="402800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*</a:t>
              </a:r>
            </a:p>
          </p:txBody>
        </p:sp>
        <p:sp>
          <p:nvSpPr>
            <p:cNvPr id="12" name="Rechteck 11"/>
            <p:cNvSpPr/>
            <p:nvPr/>
          </p:nvSpPr>
          <p:spPr>
            <a:xfrm rot="16200000">
              <a:off x="3824286" y="352328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7</a:t>
              </a:r>
            </a:p>
          </p:txBody>
        </p:sp>
        <p:sp>
          <p:nvSpPr>
            <p:cNvPr id="13" name="Rechteck 12"/>
            <p:cNvSpPr/>
            <p:nvPr/>
          </p:nvSpPr>
          <p:spPr>
            <a:xfrm rot="16200000">
              <a:off x="3824286" y="3056658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4</a:t>
              </a:r>
            </a:p>
          </p:txBody>
        </p:sp>
        <p:sp>
          <p:nvSpPr>
            <p:cNvPr id="14" name="Rechteck 13"/>
            <p:cNvSpPr/>
            <p:nvPr/>
          </p:nvSpPr>
          <p:spPr>
            <a:xfrm rot="16200000">
              <a:off x="3824286" y="2590030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1</a:t>
              </a:r>
            </a:p>
          </p:txBody>
        </p:sp>
        <p:sp>
          <p:nvSpPr>
            <p:cNvPr id="15" name="Rechteck 14"/>
            <p:cNvSpPr/>
            <p:nvPr/>
          </p:nvSpPr>
          <p:spPr>
            <a:xfrm rot="16200000">
              <a:off x="4300444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0</a:t>
              </a:r>
            </a:p>
          </p:txBody>
        </p:sp>
        <p:sp>
          <p:nvSpPr>
            <p:cNvPr id="16" name="Rechteck 15"/>
            <p:cNvSpPr/>
            <p:nvPr/>
          </p:nvSpPr>
          <p:spPr>
            <a:xfrm rot="16200000">
              <a:off x="4300332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8</a:t>
              </a:r>
            </a:p>
          </p:txBody>
        </p:sp>
        <p:sp>
          <p:nvSpPr>
            <p:cNvPr id="17" name="Rechteck 16"/>
            <p:cNvSpPr/>
            <p:nvPr/>
          </p:nvSpPr>
          <p:spPr>
            <a:xfrm rot="16200000">
              <a:off x="4300332" y="3057140"/>
              <a:ext cx="314260" cy="319978"/>
            </a:xfrm>
            <a:prstGeom prst="rect">
              <a:avLst/>
            </a:prstGeom>
            <a:solidFill>
              <a:schemeClr val="accent1">
                <a:alpha val="56000"/>
              </a:schemeClr>
            </a:solidFill>
            <a:ln>
              <a:solidFill>
                <a:schemeClr val="accent1">
                  <a:shade val="50000"/>
                  <a:alpha val="77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5</a:t>
              </a:r>
            </a:p>
          </p:txBody>
        </p:sp>
        <p:sp>
          <p:nvSpPr>
            <p:cNvPr id="18" name="Rechteck 17"/>
            <p:cNvSpPr/>
            <p:nvPr/>
          </p:nvSpPr>
          <p:spPr>
            <a:xfrm rot="16200000">
              <a:off x="4300332" y="2590512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2</a:t>
              </a:r>
            </a:p>
          </p:txBody>
        </p:sp>
        <p:sp>
          <p:nvSpPr>
            <p:cNvPr id="19" name="Rechteck 18"/>
            <p:cNvSpPr/>
            <p:nvPr/>
          </p:nvSpPr>
          <p:spPr>
            <a:xfrm rot="16200000">
              <a:off x="4776489" y="401896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#</a:t>
              </a:r>
            </a:p>
          </p:txBody>
        </p:sp>
        <p:sp>
          <p:nvSpPr>
            <p:cNvPr id="20" name="Rechteck 19"/>
            <p:cNvSpPr/>
            <p:nvPr/>
          </p:nvSpPr>
          <p:spPr>
            <a:xfrm rot="16200000">
              <a:off x="4776489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9</a:t>
              </a:r>
            </a:p>
          </p:txBody>
        </p:sp>
        <p:sp>
          <p:nvSpPr>
            <p:cNvPr id="21" name="Rechteck 20"/>
            <p:cNvSpPr/>
            <p:nvPr/>
          </p:nvSpPr>
          <p:spPr>
            <a:xfrm rot="16200000">
              <a:off x="4776489" y="304761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 dirty="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6</a:t>
              </a:r>
            </a:p>
          </p:txBody>
        </p:sp>
        <p:sp>
          <p:nvSpPr>
            <p:cNvPr id="22" name="Rechteck 21"/>
            <p:cNvSpPr/>
            <p:nvPr/>
          </p:nvSpPr>
          <p:spPr>
            <a:xfrm rot="16200000">
              <a:off x="4776601" y="2580507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3</a:t>
              </a:r>
            </a:p>
          </p:txBody>
        </p:sp>
        <p:sp>
          <p:nvSpPr>
            <p:cNvPr id="23" name="Rechteck 22"/>
            <p:cNvSpPr/>
            <p:nvPr/>
          </p:nvSpPr>
          <p:spPr>
            <a:xfrm rot="16200000">
              <a:off x="5243236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D</a:t>
              </a:r>
            </a:p>
          </p:txBody>
        </p:sp>
        <p:sp>
          <p:nvSpPr>
            <p:cNvPr id="24" name="Rechteck 23"/>
            <p:cNvSpPr/>
            <p:nvPr/>
          </p:nvSpPr>
          <p:spPr>
            <a:xfrm rot="16200000">
              <a:off x="5243124" y="351424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C</a:t>
              </a:r>
            </a:p>
          </p:txBody>
        </p:sp>
        <p:sp>
          <p:nvSpPr>
            <p:cNvPr id="25" name="Rechteck 24"/>
            <p:cNvSpPr/>
            <p:nvPr/>
          </p:nvSpPr>
          <p:spPr>
            <a:xfrm rot="16200000">
              <a:off x="5243124" y="3047616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B</a:t>
              </a:r>
            </a:p>
          </p:txBody>
        </p:sp>
        <p:sp>
          <p:nvSpPr>
            <p:cNvPr id="26" name="Rechteck 25"/>
            <p:cNvSpPr/>
            <p:nvPr/>
          </p:nvSpPr>
          <p:spPr>
            <a:xfrm rot="16200000">
              <a:off x="5243124" y="2580988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A</a:t>
              </a:r>
            </a:p>
          </p:txBody>
        </p:sp>
        <p:cxnSp>
          <p:nvCxnSpPr>
            <p:cNvPr id="30" name="Gerader Verbinder 29"/>
            <p:cNvCxnSpPr/>
            <p:nvPr/>
          </p:nvCxnSpPr>
          <p:spPr>
            <a:xfrm rot="16200000">
              <a:off x="3271974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Gerader Verbinder 30"/>
            <p:cNvCxnSpPr/>
            <p:nvPr/>
          </p:nvCxnSpPr>
          <p:spPr>
            <a:xfrm rot="16200000">
              <a:off x="37582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Gerader Verbinder 31"/>
            <p:cNvCxnSpPr/>
            <p:nvPr/>
          </p:nvCxnSpPr>
          <p:spPr>
            <a:xfrm rot="16200000">
              <a:off x="4208145" y="3374259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66" name="Gruppieren 65"/>
            <p:cNvGrpSpPr/>
            <p:nvPr/>
          </p:nvGrpSpPr>
          <p:grpSpPr>
            <a:xfrm>
              <a:off x="3697514" y="814615"/>
              <a:ext cx="2059215" cy="1501437"/>
              <a:chOff x="3697514" y="814615"/>
              <a:chExt cx="2059215" cy="1501437"/>
            </a:xfrm>
          </p:grpSpPr>
          <p:sp>
            <p:nvSpPr>
              <p:cNvPr id="2" name="Rechteck 1"/>
              <p:cNvSpPr/>
              <p:nvPr/>
            </p:nvSpPr>
            <p:spPr>
              <a:xfrm rot="16200000">
                <a:off x="3994940" y="517189"/>
                <a:ext cx="1447307" cy="2042160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3" name="Textfeld 2"/>
              <p:cNvSpPr txBox="1"/>
              <p:nvPr/>
            </p:nvSpPr>
            <p:spPr>
              <a:xfrm rot="16200000">
                <a:off x="4919102" y="1424295"/>
                <a:ext cx="136747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Mikrocontroller</a:t>
                </a:r>
                <a:endParaRPr lang="de-DE" dirty="0"/>
              </a:p>
            </p:txBody>
          </p:sp>
          <p:sp>
            <p:nvSpPr>
              <p:cNvPr id="4" name="Textfeld 3"/>
              <p:cNvSpPr txBox="1"/>
              <p:nvPr/>
            </p:nvSpPr>
            <p:spPr>
              <a:xfrm rot="16200000">
                <a:off x="3493068" y="1765081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PB_0</a:t>
                </a:r>
                <a:endParaRPr lang="de-DE" dirty="0"/>
              </a:p>
            </p:txBody>
          </p:sp>
          <p:sp>
            <p:nvSpPr>
              <p:cNvPr id="33" name="Textfeld 32"/>
              <p:cNvSpPr txBox="1"/>
              <p:nvPr/>
            </p:nvSpPr>
            <p:spPr>
              <a:xfrm rot="16200000">
                <a:off x="3965837" y="1734696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PB_1</a:t>
                </a:r>
                <a:endParaRPr lang="de-DE" dirty="0"/>
              </a:p>
            </p:txBody>
          </p:sp>
          <p:sp>
            <p:nvSpPr>
              <p:cNvPr id="34" name="Textfeld 33"/>
              <p:cNvSpPr txBox="1"/>
              <p:nvPr/>
            </p:nvSpPr>
            <p:spPr>
              <a:xfrm rot="16200000">
                <a:off x="4456677" y="1742868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PB_2</a:t>
                </a:r>
                <a:endParaRPr lang="de-DE" dirty="0"/>
              </a:p>
            </p:txBody>
          </p:sp>
          <p:sp>
            <p:nvSpPr>
              <p:cNvPr id="35" name="Textfeld 34"/>
              <p:cNvSpPr txBox="1"/>
              <p:nvPr/>
            </p:nvSpPr>
            <p:spPr>
              <a:xfrm rot="16200000">
                <a:off x="4922355" y="1746075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PB_3</a:t>
                </a:r>
                <a:endParaRPr lang="de-DE" dirty="0"/>
              </a:p>
            </p:txBody>
          </p:sp>
          <p:grpSp>
            <p:nvGrpSpPr>
              <p:cNvPr id="8" name="Gruppieren 7"/>
              <p:cNvGrpSpPr/>
              <p:nvPr/>
            </p:nvGrpSpPr>
            <p:grpSpPr>
              <a:xfrm rot="16200000">
                <a:off x="3494151" y="1202946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6" name="Gerader Verbinder 3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5" name="Rechteck 4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7" name="Textfeld 6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37" name="Gruppieren 36"/>
              <p:cNvGrpSpPr/>
              <p:nvPr/>
            </p:nvGrpSpPr>
            <p:grpSpPr>
              <a:xfrm rot="16200000">
                <a:off x="3964469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8" name="Gerader Verbinder 37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39" name="Rechteck 38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0" name="Textfeld 39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1" name="Gruppieren 40"/>
              <p:cNvGrpSpPr/>
              <p:nvPr/>
            </p:nvGrpSpPr>
            <p:grpSpPr>
              <a:xfrm rot="16200000">
                <a:off x="4448706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2" name="Gerader Verbinder 41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3" name="Rechteck 42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4" name="Textfeld 43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5" name="Gruppieren 44"/>
              <p:cNvGrpSpPr/>
              <p:nvPr/>
            </p:nvGrpSpPr>
            <p:grpSpPr>
              <a:xfrm rot="16200000">
                <a:off x="4912508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6" name="Gerader Verbinder 4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7" name="Rechteck 46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8" name="Textfeld 47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</p:grpSp>
        <p:sp>
          <p:nvSpPr>
            <p:cNvPr id="68" name="Rechteck 67"/>
            <p:cNvSpPr/>
            <p:nvPr/>
          </p:nvSpPr>
          <p:spPr>
            <a:xfrm>
              <a:off x="5894974" y="2644624"/>
              <a:ext cx="1447307" cy="204216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69" name="Textfeld 68"/>
            <p:cNvSpPr txBox="1"/>
            <p:nvPr/>
          </p:nvSpPr>
          <p:spPr>
            <a:xfrm>
              <a:off x="5894974" y="4396063"/>
              <a:ext cx="1367478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Mikrocontroller</a:t>
              </a:r>
              <a:endParaRPr lang="de-DE" dirty="0"/>
            </a:p>
          </p:txBody>
        </p:sp>
        <p:sp>
          <p:nvSpPr>
            <p:cNvPr id="70" name="Textfeld 69"/>
            <p:cNvSpPr txBox="1"/>
            <p:nvPr/>
          </p:nvSpPr>
          <p:spPr>
            <a:xfrm>
              <a:off x="5840845" y="2683372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PB_4</a:t>
              </a:r>
              <a:endParaRPr lang="de-DE" dirty="0"/>
            </a:p>
          </p:txBody>
        </p:sp>
        <p:sp>
          <p:nvSpPr>
            <p:cNvPr id="71" name="Textfeld 70"/>
            <p:cNvSpPr txBox="1"/>
            <p:nvPr/>
          </p:nvSpPr>
          <p:spPr>
            <a:xfrm>
              <a:off x="5871230" y="315614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PB_5</a:t>
              </a:r>
              <a:endParaRPr lang="de-DE" dirty="0"/>
            </a:p>
          </p:txBody>
        </p:sp>
        <p:sp>
          <p:nvSpPr>
            <p:cNvPr id="72" name="Textfeld 71"/>
            <p:cNvSpPr txBox="1"/>
            <p:nvPr/>
          </p:nvSpPr>
          <p:spPr>
            <a:xfrm>
              <a:off x="5863058" y="364698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PB_6</a:t>
              </a:r>
              <a:endParaRPr lang="de-DE" dirty="0"/>
            </a:p>
          </p:txBody>
        </p:sp>
        <p:sp>
          <p:nvSpPr>
            <p:cNvPr id="73" name="Textfeld 72"/>
            <p:cNvSpPr txBox="1"/>
            <p:nvPr/>
          </p:nvSpPr>
          <p:spPr>
            <a:xfrm>
              <a:off x="5859851" y="4112659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PB_7</a:t>
              </a:r>
              <a:endParaRPr lang="de-DE" dirty="0"/>
            </a:p>
          </p:txBody>
        </p:sp>
        <p:cxnSp>
          <p:nvCxnSpPr>
            <p:cNvPr id="87" name="Gerader Verbinder 86"/>
            <p:cNvCxnSpPr/>
            <p:nvPr/>
          </p:nvCxnSpPr>
          <p:spPr>
            <a:xfrm flipV="1">
              <a:off x="6395009" y="2847280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8" name="Rechteck 87"/>
            <p:cNvSpPr/>
            <p:nvPr/>
          </p:nvSpPr>
          <p:spPr>
            <a:xfrm>
              <a:off x="6491942" y="2772779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9" name="Textfeld 88"/>
            <p:cNvSpPr txBox="1"/>
            <p:nvPr/>
          </p:nvSpPr>
          <p:spPr>
            <a:xfrm>
              <a:off x="6849515" y="2692426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4" name="Gerader Verbinder 83"/>
            <p:cNvCxnSpPr/>
            <p:nvPr/>
          </p:nvCxnSpPr>
          <p:spPr>
            <a:xfrm flipV="1">
              <a:off x="6417407" y="3317598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5" name="Rechteck 84"/>
            <p:cNvSpPr/>
            <p:nvPr/>
          </p:nvSpPr>
          <p:spPr>
            <a:xfrm>
              <a:off x="6514340" y="3243097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6" name="Textfeld 85"/>
            <p:cNvSpPr txBox="1"/>
            <p:nvPr/>
          </p:nvSpPr>
          <p:spPr>
            <a:xfrm>
              <a:off x="6871913" y="3162744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1" name="Gerader Verbinder 80"/>
            <p:cNvCxnSpPr/>
            <p:nvPr/>
          </p:nvCxnSpPr>
          <p:spPr>
            <a:xfrm flipV="1">
              <a:off x="6417407" y="3801835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2" name="Rechteck 81"/>
            <p:cNvSpPr/>
            <p:nvPr/>
          </p:nvSpPr>
          <p:spPr>
            <a:xfrm>
              <a:off x="6514340" y="3727334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3" name="Textfeld 82"/>
            <p:cNvSpPr txBox="1"/>
            <p:nvPr/>
          </p:nvSpPr>
          <p:spPr>
            <a:xfrm>
              <a:off x="6871913" y="3646981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78" name="Gerader Verbinder 77"/>
            <p:cNvCxnSpPr/>
            <p:nvPr/>
          </p:nvCxnSpPr>
          <p:spPr>
            <a:xfrm flipV="1">
              <a:off x="6417407" y="4265637"/>
              <a:ext cx="532362" cy="1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9" name="Rechteck 78"/>
            <p:cNvSpPr/>
            <p:nvPr/>
          </p:nvSpPr>
          <p:spPr>
            <a:xfrm>
              <a:off x="6514340" y="4191136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0" name="Textfeld 79"/>
            <p:cNvSpPr txBox="1"/>
            <p:nvPr/>
          </p:nvSpPr>
          <p:spPr>
            <a:xfrm>
              <a:off x="6871913" y="4110783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90" name="Gerader Verbinder 89"/>
            <p:cNvCxnSpPr>
              <a:endCxn id="88" idx="3"/>
            </p:cNvCxnSpPr>
            <p:nvPr/>
          </p:nvCxnSpPr>
          <p:spPr>
            <a:xfrm>
              <a:off x="6514340" y="2760583"/>
              <a:ext cx="311431" cy="85732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Gerader Verbinder 92"/>
            <p:cNvCxnSpPr/>
            <p:nvPr/>
          </p:nvCxnSpPr>
          <p:spPr>
            <a:xfrm>
              <a:off x="6536378" y="3219417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Gerader Verbinder 93"/>
            <p:cNvCxnSpPr/>
            <p:nvPr/>
          </p:nvCxnSpPr>
          <p:spPr>
            <a:xfrm>
              <a:off x="6551336" y="3706866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Gerader Verbinder 94"/>
            <p:cNvCxnSpPr>
              <a:stCxn id="79" idx="1"/>
            </p:cNvCxnSpPr>
            <p:nvPr/>
          </p:nvCxnSpPr>
          <p:spPr>
            <a:xfrm>
              <a:off x="6514340" y="4264672"/>
              <a:ext cx="340011" cy="4188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" name="Ellipse 8"/>
          <p:cNvSpPr/>
          <p:nvPr/>
        </p:nvSpPr>
        <p:spPr>
          <a:xfrm>
            <a:off x="4535080" y="3315171"/>
            <a:ext cx="95250" cy="90488"/>
          </a:xfrm>
          <a:prstGeom prst="ellipse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graphicFrame>
        <p:nvGraphicFramePr>
          <p:cNvPr id="27" name="Tabelle 2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56434521"/>
              </p:ext>
            </p:extLst>
          </p:nvPr>
        </p:nvGraphicFramePr>
        <p:xfrm>
          <a:off x="644785" y="4088493"/>
          <a:ext cx="311822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59113"/>
                <a:gridCol w="1559113"/>
              </a:tblGrid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PB=0b01111111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91" name="Textfeld 90"/>
          <p:cNvSpPr txBox="1"/>
          <p:nvPr/>
        </p:nvSpPr>
        <p:spPr>
          <a:xfrm>
            <a:off x="6795204" y="2647399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2" name="Textfeld 91"/>
          <p:cNvSpPr txBox="1"/>
          <p:nvPr/>
        </p:nvSpPr>
        <p:spPr>
          <a:xfrm>
            <a:off x="6788309" y="3083818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6" name="Textfeld 95"/>
          <p:cNvSpPr txBox="1"/>
          <p:nvPr/>
        </p:nvSpPr>
        <p:spPr>
          <a:xfrm>
            <a:off x="6803533" y="3590657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7" name="Textfeld 96"/>
          <p:cNvSpPr txBox="1"/>
          <p:nvPr/>
        </p:nvSpPr>
        <p:spPr>
          <a:xfrm>
            <a:off x="6764435" y="4085300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0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42444300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3283"/>
    </mc:Choice>
    <mc:Fallback xmlns="">
      <p:transition spd="slow" advTm="23283"/>
    </mc:Fallback>
  </mc:AlternateContent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"/>
          <p:cNvSpPr txBox="1">
            <a:spLocks noGrp="1"/>
          </p:cNvSpPr>
          <p:nvPr>
            <p:ph type="ctrTitle"/>
          </p:nvPr>
        </p:nvSpPr>
        <p:spPr>
          <a:xfrm>
            <a:off x="310125" y="337501"/>
            <a:ext cx="8520600" cy="41901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de-DE" sz="1800" dirty="0" smtClean="0"/>
              <a:t>Matrixtastatur abscannen - </a:t>
            </a:r>
            <a:r>
              <a:rPr lang="de-DE" sz="1800" dirty="0" err="1" smtClean="0"/>
              <a:t>Polling</a:t>
            </a:r>
            <a:endParaRPr sz="1800" dirty="0"/>
          </a:p>
        </p:txBody>
      </p:sp>
      <p:grpSp>
        <p:nvGrpSpPr>
          <p:cNvPr id="6" name="Gruppieren 5"/>
          <p:cNvGrpSpPr/>
          <p:nvPr/>
        </p:nvGrpSpPr>
        <p:grpSpPr>
          <a:xfrm>
            <a:off x="3907110" y="899904"/>
            <a:ext cx="3644767" cy="3889225"/>
            <a:chOff x="3697514" y="814615"/>
            <a:chExt cx="3644767" cy="3889225"/>
          </a:xfrm>
        </p:grpSpPr>
        <p:sp>
          <p:nvSpPr>
            <p:cNvPr id="10" name="Rechteck 9"/>
            <p:cNvSpPr/>
            <p:nvPr/>
          </p:nvSpPr>
          <p:spPr>
            <a:xfrm rot="16200000">
              <a:off x="3688624" y="2427879"/>
              <a:ext cx="2059940" cy="204216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de-DE"/>
            </a:p>
          </p:txBody>
        </p:sp>
        <p:cxnSp>
          <p:nvCxnSpPr>
            <p:cNvPr id="49" name="Gerader Verbinder 48"/>
            <p:cNvCxnSpPr/>
            <p:nvPr/>
          </p:nvCxnSpPr>
          <p:spPr>
            <a:xfrm flipH="1" flipV="1">
              <a:off x="3732252" y="4272804"/>
              <a:ext cx="2160359" cy="2647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Gerader Verbinder 51"/>
            <p:cNvCxnSpPr/>
            <p:nvPr/>
          </p:nvCxnSpPr>
          <p:spPr>
            <a:xfrm flipH="1" flipV="1">
              <a:off x="3732253" y="3757137"/>
              <a:ext cx="2160358" cy="172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Gerader Verbinder 52"/>
            <p:cNvCxnSpPr/>
            <p:nvPr/>
          </p:nvCxnSpPr>
          <p:spPr>
            <a:xfrm flipH="1">
              <a:off x="3736615" y="3278568"/>
              <a:ext cx="2155996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Gerader Verbinder 54"/>
            <p:cNvCxnSpPr/>
            <p:nvPr/>
          </p:nvCxnSpPr>
          <p:spPr>
            <a:xfrm flipH="1" flipV="1">
              <a:off x="3736261" y="2820343"/>
              <a:ext cx="2156350" cy="1"/>
            </a:xfrm>
            <a:prstGeom prst="line">
              <a:avLst/>
            </a:prstGeom>
            <a:ln w="25400">
              <a:solidFill>
                <a:schemeClr val="accent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Gerader Verbinder 28"/>
            <p:cNvCxnSpPr/>
            <p:nvPr/>
          </p:nvCxnSpPr>
          <p:spPr>
            <a:xfrm rot="16200000">
              <a:off x="27930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" name="Rechteck 10"/>
            <p:cNvSpPr/>
            <p:nvPr/>
          </p:nvSpPr>
          <p:spPr>
            <a:xfrm rot="16200000">
              <a:off x="3824286" y="402800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*</a:t>
              </a:r>
            </a:p>
          </p:txBody>
        </p:sp>
        <p:sp>
          <p:nvSpPr>
            <p:cNvPr id="12" name="Rechteck 11"/>
            <p:cNvSpPr/>
            <p:nvPr/>
          </p:nvSpPr>
          <p:spPr>
            <a:xfrm rot="16200000">
              <a:off x="3824286" y="352328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7</a:t>
              </a:r>
            </a:p>
          </p:txBody>
        </p:sp>
        <p:sp>
          <p:nvSpPr>
            <p:cNvPr id="13" name="Rechteck 12"/>
            <p:cNvSpPr/>
            <p:nvPr/>
          </p:nvSpPr>
          <p:spPr>
            <a:xfrm rot="16200000">
              <a:off x="3824286" y="3056658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4</a:t>
              </a:r>
            </a:p>
          </p:txBody>
        </p:sp>
        <p:sp>
          <p:nvSpPr>
            <p:cNvPr id="14" name="Rechteck 13"/>
            <p:cNvSpPr/>
            <p:nvPr/>
          </p:nvSpPr>
          <p:spPr>
            <a:xfrm rot="16200000">
              <a:off x="3824286" y="2590030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1</a:t>
              </a:r>
            </a:p>
          </p:txBody>
        </p:sp>
        <p:sp>
          <p:nvSpPr>
            <p:cNvPr id="15" name="Rechteck 14"/>
            <p:cNvSpPr/>
            <p:nvPr/>
          </p:nvSpPr>
          <p:spPr>
            <a:xfrm rot="16200000">
              <a:off x="4300444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0</a:t>
              </a:r>
            </a:p>
          </p:txBody>
        </p:sp>
        <p:sp>
          <p:nvSpPr>
            <p:cNvPr id="16" name="Rechteck 15"/>
            <p:cNvSpPr/>
            <p:nvPr/>
          </p:nvSpPr>
          <p:spPr>
            <a:xfrm rot="16200000">
              <a:off x="4300332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8</a:t>
              </a:r>
            </a:p>
          </p:txBody>
        </p:sp>
        <p:sp>
          <p:nvSpPr>
            <p:cNvPr id="17" name="Rechteck 16"/>
            <p:cNvSpPr/>
            <p:nvPr/>
          </p:nvSpPr>
          <p:spPr>
            <a:xfrm rot="16200000">
              <a:off x="4300332" y="3057140"/>
              <a:ext cx="314260" cy="319978"/>
            </a:xfrm>
            <a:prstGeom prst="rect">
              <a:avLst/>
            </a:prstGeom>
            <a:solidFill>
              <a:schemeClr val="accent1">
                <a:alpha val="56000"/>
              </a:schemeClr>
            </a:solidFill>
            <a:ln>
              <a:solidFill>
                <a:schemeClr val="accent1">
                  <a:shade val="50000"/>
                  <a:alpha val="77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5</a:t>
              </a:r>
            </a:p>
          </p:txBody>
        </p:sp>
        <p:sp>
          <p:nvSpPr>
            <p:cNvPr id="18" name="Rechteck 17"/>
            <p:cNvSpPr/>
            <p:nvPr/>
          </p:nvSpPr>
          <p:spPr>
            <a:xfrm rot="16200000">
              <a:off x="4300332" y="2590512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2</a:t>
              </a:r>
            </a:p>
          </p:txBody>
        </p:sp>
        <p:sp>
          <p:nvSpPr>
            <p:cNvPr id="19" name="Rechteck 18"/>
            <p:cNvSpPr/>
            <p:nvPr/>
          </p:nvSpPr>
          <p:spPr>
            <a:xfrm rot="16200000">
              <a:off x="4776489" y="401896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#</a:t>
              </a:r>
            </a:p>
          </p:txBody>
        </p:sp>
        <p:sp>
          <p:nvSpPr>
            <p:cNvPr id="20" name="Rechteck 19"/>
            <p:cNvSpPr/>
            <p:nvPr/>
          </p:nvSpPr>
          <p:spPr>
            <a:xfrm rot="16200000">
              <a:off x="4776489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9</a:t>
              </a:r>
            </a:p>
          </p:txBody>
        </p:sp>
        <p:sp>
          <p:nvSpPr>
            <p:cNvPr id="21" name="Rechteck 20"/>
            <p:cNvSpPr/>
            <p:nvPr/>
          </p:nvSpPr>
          <p:spPr>
            <a:xfrm rot="16200000">
              <a:off x="4776489" y="304761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 dirty="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6</a:t>
              </a:r>
            </a:p>
          </p:txBody>
        </p:sp>
        <p:sp>
          <p:nvSpPr>
            <p:cNvPr id="22" name="Rechteck 21"/>
            <p:cNvSpPr/>
            <p:nvPr/>
          </p:nvSpPr>
          <p:spPr>
            <a:xfrm rot="16200000">
              <a:off x="4776601" y="2580507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3</a:t>
              </a:r>
            </a:p>
          </p:txBody>
        </p:sp>
        <p:sp>
          <p:nvSpPr>
            <p:cNvPr id="23" name="Rechteck 22"/>
            <p:cNvSpPr/>
            <p:nvPr/>
          </p:nvSpPr>
          <p:spPr>
            <a:xfrm rot="16200000">
              <a:off x="5243236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D</a:t>
              </a:r>
            </a:p>
          </p:txBody>
        </p:sp>
        <p:sp>
          <p:nvSpPr>
            <p:cNvPr id="24" name="Rechteck 23"/>
            <p:cNvSpPr/>
            <p:nvPr/>
          </p:nvSpPr>
          <p:spPr>
            <a:xfrm rot="16200000">
              <a:off x="5243124" y="351424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C</a:t>
              </a:r>
            </a:p>
          </p:txBody>
        </p:sp>
        <p:sp>
          <p:nvSpPr>
            <p:cNvPr id="25" name="Rechteck 24"/>
            <p:cNvSpPr/>
            <p:nvPr/>
          </p:nvSpPr>
          <p:spPr>
            <a:xfrm rot="16200000">
              <a:off x="5243124" y="3047616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B</a:t>
              </a:r>
            </a:p>
          </p:txBody>
        </p:sp>
        <p:sp>
          <p:nvSpPr>
            <p:cNvPr id="26" name="Rechteck 25"/>
            <p:cNvSpPr/>
            <p:nvPr/>
          </p:nvSpPr>
          <p:spPr>
            <a:xfrm rot="16200000">
              <a:off x="5243124" y="2580988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A</a:t>
              </a:r>
            </a:p>
          </p:txBody>
        </p:sp>
        <p:cxnSp>
          <p:nvCxnSpPr>
            <p:cNvPr id="30" name="Gerader Verbinder 29"/>
            <p:cNvCxnSpPr/>
            <p:nvPr/>
          </p:nvCxnSpPr>
          <p:spPr>
            <a:xfrm rot="16200000">
              <a:off x="3271974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Gerader Verbinder 30"/>
            <p:cNvCxnSpPr/>
            <p:nvPr/>
          </p:nvCxnSpPr>
          <p:spPr>
            <a:xfrm rot="16200000">
              <a:off x="37582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Gerader Verbinder 31"/>
            <p:cNvCxnSpPr/>
            <p:nvPr/>
          </p:nvCxnSpPr>
          <p:spPr>
            <a:xfrm rot="16200000">
              <a:off x="4208145" y="3374259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66" name="Gruppieren 65"/>
            <p:cNvGrpSpPr/>
            <p:nvPr/>
          </p:nvGrpSpPr>
          <p:grpSpPr>
            <a:xfrm>
              <a:off x="3697514" y="814615"/>
              <a:ext cx="2059215" cy="1501437"/>
              <a:chOff x="3697514" y="814615"/>
              <a:chExt cx="2059215" cy="1501437"/>
            </a:xfrm>
          </p:grpSpPr>
          <p:sp>
            <p:nvSpPr>
              <p:cNvPr id="2" name="Rechteck 1"/>
              <p:cNvSpPr/>
              <p:nvPr/>
            </p:nvSpPr>
            <p:spPr>
              <a:xfrm rot="16200000">
                <a:off x="3994940" y="517189"/>
                <a:ext cx="1447307" cy="2042160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3" name="Textfeld 2"/>
              <p:cNvSpPr txBox="1"/>
              <p:nvPr/>
            </p:nvSpPr>
            <p:spPr>
              <a:xfrm rot="16200000">
                <a:off x="4919102" y="1424295"/>
                <a:ext cx="136747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Mikrocontroller</a:t>
                </a:r>
                <a:endParaRPr lang="de-DE" dirty="0"/>
              </a:p>
            </p:txBody>
          </p:sp>
          <p:sp>
            <p:nvSpPr>
              <p:cNvPr id="4" name="Textfeld 3"/>
              <p:cNvSpPr txBox="1"/>
              <p:nvPr/>
            </p:nvSpPr>
            <p:spPr>
              <a:xfrm rot="16200000">
                <a:off x="3493068" y="1765081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PB_0</a:t>
                </a:r>
                <a:endParaRPr lang="de-DE" dirty="0"/>
              </a:p>
            </p:txBody>
          </p:sp>
          <p:sp>
            <p:nvSpPr>
              <p:cNvPr id="33" name="Textfeld 32"/>
              <p:cNvSpPr txBox="1"/>
              <p:nvPr/>
            </p:nvSpPr>
            <p:spPr>
              <a:xfrm rot="16200000">
                <a:off x="3965837" y="1734696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PB_1</a:t>
                </a:r>
                <a:endParaRPr lang="de-DE" dirty="0"/>
              </a:p>
            </p:txBody>
          </p:sp>
          <p:sp>
            <p:nvSpPr>
              <p:cNvPr id="34" name="Textfeld 33"/>
              <p:cNvSpPr txBox="1"/>
              <p:nvPr/>
            </p:nvSpPr>
            <p:spPr>
              <a:xfrm rot="16200000">
                <a:off x="4456677" y="1742868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PB_2</a:t>
                </a:r>
                <a:endParaRPr lang="de-DE" dirty="0"/>
              </a:p>
            </p:txBody>
          </p:sp>
          <p:sp>
            <p:nvSpPr>
              <p:cNvPr id="35" name="Textfeld 34"/>
              <p:cNvSpPr txBox="1"/>
              <p:nvPr/>
            </p:nvSpPr>
            <p:spPr>
              <a:xfrm rot="16200000">
                <a:off x="4922355" y="1746075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PB_3</a:t>
                </a:r>
                <a:endParaRPr lang="de-DE" dirty="0"/>
              </a:p>
            </p:txBody>
          </p:sp>
          <p:grpSp>
            <p:nvGrpSpPr>
              <p:cNvPr id="8" name="Gruppieren 7"/>
              <p:cNvGrpSpPr/>
              <p:nvPr/>
            </p:nvGrpSpPr>
            <p:grpSpPr>
              <a:xfrm rot="16200000">
                <a:off x="3494151" y="1202946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6" name="Gerader Verbinder 3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5" name="Rechteck 4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7" name="Textfeld 6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37" name="Gruppieren 36"/>
              <p:cNvGrpSpPr/>
              <p:nvPr/>
            </p:nvGrpSpPr>
            <p:grpSpPr>
              <a:xfrm rot="16200000">
                <a:off x="3964469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8" name="Gerader Verbinder 37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39" name="Rechteck 38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0" name="Textfeld 39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1" name="Gruppieren 40"/>
              <p:cNvGrpSpPr/>
              <p:nvPr/>
            </p:nvGrpSpPr>
            <p:grpSpPr>
              <a:xfrm rot="16200000">
                <a:off x="4448706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2" name="Gerader Verbinder 41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3" name="Rechteck 42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4" name="Textfeld 43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5" name="Gruppieren 44"/>
              <p:cNvGrpSpPr/>
              <p:nvPr/>
            </p:nvGrpSpPr>
            <p:grpSpPr>
              <a:xfrm rot="16200000">
                <a:off x="4912508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6" name="Gerader Verbinder 4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7" name="Rechteck 46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8" name="Textfeld 47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</p:grpSp>
        <p:sp>
          <p:nvSpPr>
            <p:cNvPr id="68" name="Rechteck 67"/>
            <p:cNvSpPr/>
            <p:nvPr/>
          </p:nvSpPr>
          <p:spPr>
            <a:xfrm>
              <a:off x="5894974" y="2644624"/>
              <a:ext cx="1447307" cy="204216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69" name="Textfeld 68"/>
            <p:cNvSpPr txBox="1"/>
            <p:nvPr/>
          </p:nvSpPr>
          <p:spPr>
            <a:xfrm>
              <a:off x="5894974" y="4396063"/>
              <a:ext cx="1367478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Mikrocontroller</a:t>
              </a:r>
              <a:endParaRPr lang="de-DE" dirty="0"/>
            </a:p>
          </p:txBody>
        </p:sp>
        <p:sp>
          <p:nvSpPr>
            <p:cNvPr id="70" name="Textfeld 69"/>
            <p:cNvSpPr txBox="1"/>
            <p:nvPr/>
          </p:nvSpPr>
          <p:spPr>
            <a:xfrm>
              <a:off x="5840845" y="2683372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PB_4</a:t>
              </a:r>
              <a:endParaRPr lang="de-DE" dirty="0"/>
            </a:p>
          </p:txBody>
        </p:sp>
        <p:sp>
          <p:nvSpPr>
            <p:cNvPr id="71" name="Textfeld 70"/>
            <p:cNvSpPr txBox="1"/>
            <p:nvPr/>
          </p:nvSpPr>
          <p:spPr>
            <a:xfrm>
              <a:off x="5871230" y="315614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PB_5</a:t>
              </a:r>
              <a:endParaRPr lang="de-DE" dirty="0"/>
            </a:p>
          </p:txBody>
        </p:sp>
        <p:sp>
          <p:nvSpPr>
            <p:cNvPr id="72" name="Textfeld 71"/>
            <p:cNvSpPr txBox="1"/>
            <p:nvPr/>
          </p:nvSpPr>
          <p:spPr>
            <a:xfrm>
              <a:off x="5863058" y="364698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PB_6</a:t>
              </a:r>
              <a:endParaRPr lang="de-DE" dirty="0"/>
            </a:p>
          </p:txBody>
        </p:sp>
        <p:sp>
          <p:nvSpPr>
            <p:cNvPr id="73" name="Textfeld 72"/>
            <p:cNvSpPr txBox="1"/>
            <p:nvPr/>
          </p:nvSpPr>
          <p:spPr>
            <a:xfrm>
              <a:off x="5859851" y="4112659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PB_7</a:t>
              </a:r>
              <a:endParaRPr lang="de-DE" dirty="0"/>
            </a:p>
          </p:txBody>
        </p:sp>
        <p:cxnSp>
          <p:nvCxnSpPr>
            <p:cNvPr id="87" name="Gerader Verbinder 86"/>
            <p:cNvCxnSpPr/>
            <p:nvPr/>
          </p:nvCxnSpPr>
          <p:spPr>
            <a:xfrm flipV="1">
              <a:off x="6395009" y="2847280"/>
              <a:ext cx="532362" cy="1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8" name="Rechteck 87"/>
            <p:cNvSpPr/>
            <p:nvPr/>
          </p:nvSpPr>
          <p:spPr>
            <a:xfrm>
              <a:off x="6491942" y="2772779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9" name="Textfeld 88"/>
            <p:cNvSpPr txBox="1"/>
            <p:nvPr/>
          </p:nvSpPr>
          <p:spPr>
            <a:xfrm>
              <a:off x="6849515" y="2692426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4" name="Gerader Verbinder 83"/>
            <p:cNvCxnSpPr/>
            <p:nvPr/>
          </p:nvCxnSpPr>
          <p:spPr>
            <a:xfrm flipV="1">
              <a:off x="6417407" y="3317598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5" name="Rechteck 84"/>
            <p:cNvSpPr/>
            <p:nvPr/>
          </p:nvSpPr>
          <p:spPr>
            <a:xfrm>
              <a:off x="6514340" y="3243097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6" name="Textfeld 85"/>
            <p:cNvSpPr txBox="1"/>
            <p:nvPr/>
          </p:nvSpPr>
          <p:spPr>
            <a:xfrm>
              <a:off x="6871913" y="3162744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1" name="Gerader Verbinder 80"/>
            <p:cNvCxnSpPr/>
            <p:nvPr/>
          </p:nvCxnSpPr>
          <p:spPr>
            <a:xfrm flipV="1">
              <a:off x="6417407" y="3801835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2" name="Rechteck 81"/>
            <p:cNvSpPr/>
            <p:nvPr/>
          </p:nvSpPr>
          <p:spPr>
            <a:xfrm>
              <a:off x="6514340" y="3727334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3" name="Textfeld 82"/>
            <p:cNvSpPr txBox="1"/>
            <p:nvPr/>
          </p:nvSpPr>
          <p:spPr>
            <a:xfrm>
              <a:off x="6871913" y="3646981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78" name="Gerader Verbinder 77"/>
            <p:cNvCxnSpPr/>
            <p:nvPr/>
          </p:nvCxnSpPr>
          <p:spPr>
            <a:xfrm flipV="1">
              <a:off x="6417407" y="4265637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9" name="Rechteck 78"/>
            <p:cNvSpPr/>
            <p:nvPr/>
          </p:nvSpPr>
          <p:spPr>
            <a:xfrm>
              <a:off x="6514340" y="4191136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0" name="Textfeld 79"/>
            <p:cNvSpPr txBox="1"/>
            <p:nvPr/>
          </p:nvSpPr>
          <p:spPr>
            <a:xfrm>
              <a:off x="6871913" y="4110783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90" name="Gerader Verbinder 89"/>
            <p:cNvCxnSpPr>
              <a:stCxn id="88" idx="1"/>
              <a:endCxn id="88" idx="3"/>
            </p:cNvCxnSpPr>
            <p:nvPr/>
          </p:nvCxnSpPr>
          <p:spPr>
            <a:xfrm>
              <a:off x="6491942" y="2846315"/>
              <a:ext cx="333829" cy="0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Gerader Verbinder 92"/>
            <p:cNvCxnSpPr/>
            <p:nvPr/>
          </p:nvCxnSpPr>
          <p:spPr>
            <a:xfrm>
              <a:off x="6536378" y="3219417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Gerader Verbinder 93"/>
            <p:cNvCxnSpPr/>
            <p:nvPr/>
          </p:nvCxnSpPr>
          <p:spPr>
            <a:xfrm>
              <a:off x="6551336" y="3706866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Gerader Verbinder 94"/>
            <p:cNvCxnSpPr/>
            <p:nvPr/>
          </p:nvCxnSpPr>
          <p:spPr>
            <a:xfrm>
              <a:off x="6542920" y="4172860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" name="Ellipse 8"/>
          <p:cNvSpPr/>
          <p:nvPr/>
        </p:nvSpPr>
        <p:spPr>
          <a:xfrm>
            <a:off x="4535080" y="3315171"/>
            <a:ext cx="95250" cy="90488"/>
          </a:xfrm>
          <a:prstGeom prst="ellipse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graphicFrame>
        <p:nvGraphicFramePr>
          <p:cNvPr id="27" name="Tabelle 2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37968085"/>
              </p:ext>
            </p:extLst>
          </p:nvPr>
        </p:nvGraphicFramePr>
        <p:xfrm>
          <a:off x="551432" y="2660452"/>
          <a:ext cx="311822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59113"/>
                <a:gridCol w="1559113"/>
              </a:tblGrid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PB=0b11101111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91" name="Textfeld 90"/>
          <p:cNvSpPr txBox="1"/>
          <p:nvPr/>
        </p:nvSpPr>
        <p:spPr>
          <a:xfrm>
            <a:off x="6767976" y="2684632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0</a:t>
            </a:r>
            <a:endParaRPr lang="de-DE" dirty="0"/>
          </a:p>
        </p:txBody>
      </p:sp>
      <p:sp>
        <p:nvSpPr>
          <p:cNvPr id="92" name="Textfeld 91"/>
          <p:cNvSpPr txBox="1"/>
          <p:nvPr/>
        </p:nvSpPr>
        <p:spPr>
          <a:xfrm>
            <a:off x="6788309" y="3083818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6" name="Textfeld 95"/>
          <p:cNvSpPr txBox="1"/>
          <p:nvPr/>
        </p:nvSpPr>
        <p:spPr>
          <a:xfrm>
            <a:off x="6803533" y="3590657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7" name="Textfeld 96"/>
          <p:cNvSpPr txBox="1"/>
          <p:nvPr/>
        </p:nvSpPr>
        <p:spPr>
          <a:xfrm>
            <a:off x="6821327" y="4060515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8421650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3283"/>
    </mc:Choice>
    <mc:Fallback xmlns="">
      <p:transition spd="slow" advTm="23283"/>
    </mc:Fallback>
  </mc:AlternateContent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"/>
          <p:cNvSpPr txBox="1">
            <a:spLocks noGrp="1"/>
          </p:cNvSpPr>
          <p:nvPr>
            <p:ph type="ctrTitle"/>
          </p:nvPr>
        </p:nvSpPr>
        <p:spPr>
          <a:xfrm>
            <a:off x="310125" y="337501"/>
            <a:ext cx="8520600" cy="41901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de-DE" sz="1800" dirty="0" smtClean="0"/>
              <a:t>Matrixtastatur abscannen - </a:t>
            </a:r>
            <a:r>
              <a:rPr lang="de-DE" sz="1800" dirty="0" err="1" smtClean="0"/>
              <a:t>Polling</a:t>
            </a:r>
            <a:endParaRPr sz="1800" dirty="0"/>
          </a:p>
        </p:txBody>
      </p:sp>
      <p:grpSp>
        <p:nvGrpSpPr>
          <p:cNvPr id="6" name="Gruppieren 5"/>
          <p:cNvGrpSpPr/>
          <p:nvPr/>
        </p:nvGrpSpPr>
        <p:grpSpPr>
          <a:xfrm>
            <a:off x="3907110" y="899904"/>
            <a:ext cx="3644767" cy="3889225"/>
            <a:chOff x="3697514" y="814615"/>
            <a:chExt cx="3644767" cy="3889225"/>
          </a:xfrm>
        </p:grpSpPr>
        <p:sp>
          <p:nvSpPr>
            <p:cNvPr id="10" name="Rechteck 9"/>
            <p:cNvSpPr/>
            <p:nvPr/>
          </p:nvSpPr>
          <p:spPr>
            <a:xfrm rot="16200000">
              <a:off x="3688624" y="2427879"/>
              <a:ext cx="2059940" cy="204216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de-DE"/>
            </a:p>
          </p:txBody>
        </p:sp>
        <p:cxnSp>
          <p:nvCxnSpPr>
            <p:cNvPr id="49" name="Gerader Verbinder 48"/>
            <p:cNvCxnSpPr/>
            <p:nvPr/>
          </p:nvCxnSpPr>
          <p:spPr>
            <a:xfrm flipH="1" flipV="1">
              <a:off x="3732252" y="4272804"/>
              <a:ext cx="2160359" cy="2647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Gerader Verbinder 51"/>
            <p:cNvCxnSpPr/>
            <p:nvPr/>
          </p:nvCxnSpPr>
          <p:spPr>
            <a:xfrm flipH="1" flipV="1">
              <a:off x="3732253" y="3757137"/>
              <a:ext cx="2160358" cy="172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Gerader Verbinder 52"/>
            <p:cNvCxnSpPr/>
            <p:nvPr/>
          </p:nvCxnSpPr>
          <p:spPr>
            <a:xfrm flipH="1">
              <a:off x="3736615" y="3278568"/>
              <a:ext cx="2155996" cy="0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Gerader Verbinder 54"/>
            <p:cNvCxnSpPr/>
            <p:nvPr/>
          </p:nvCxnSpPr>
          <p:spPr>
            <a:xfrm flipH="1" flipV="1">
              <a:off x="3736261" y="2820343"/>
              <a:ext cx="2156350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Gerader Verbinder 28"/>
            <p:cNvCxnSpPr/>
            <p:nvPr/>
          </p:nvCxnSpPr>
          <p:spPr>
            <a:xfrm rot="16200000">
              <a:off x="27930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" name="Rechteck 10"/>
            <p:cNvSpPr/>
            <p:nvPr/>
          </p:nvSpPr>
          <p:spPr>
            <a:xfrm rot="16200000">
              <a:off x="3824286" y="402800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*</a:t>
              </a:r>
            </a:p>
          </p:txBody>
        </p:sp>
        <p:sp>
          <p:nvSpPr>
            <p:cNvPr id="12" name="Rechteck 11"/>
            <p:cNvSpPr/>
            <p:nvPr/>
          </p:nvSpPr>
          <p:spPr>
            <a:xfrm rot="16200000">
              <a:off x="3824286" y="352328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7</a:t>
              </a:r>
            </a:p>
          </p:txBody>
        </p:sp>
        <p:sp>
          <p:nvSpPr>
            <p:cNvPr id="13" name="Rechteck 12"/>
            <p:cNvSpPr/>
            <p:nvPr/>
          </p:nvSpPr>
          <p:spPr>
            <a:xfrm rot="16200000">
              <a:off x="3824286" y="3056658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4</a:t>
              </a:r>
            </a:p>
          </p:txBody>
        </p:sp>
        <p:sp>
          <p:nvSpPr>
            <p:cNvPr id="14" name="Rechteck 13"/>
            <p:cNvSpPr/>
            <p:nvPr/>
          </p:nvSpPr>
          <p:spPr>
            <a:xfrm rot="16200000">
              <a:off x="3824286" y="2590030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1</a:t>
              </a:r>
            </a:p>
          </p:txBody>
        </p:sp>
        <p:sp>
          <p:nvSpPr>
            <p:cNvPr id="15" name="Rechteck 14"/>
            <p:cNvSpPr/>
            <p:nvPr/>
          </p:nvSpPr>
          <p:spPr>
            <a:xfrm rot="16200000">
              <a:off x="4300444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0</a:t>
              </a:r>
            </a:p>
          </p:txBody>
        </p:sp>
        <p:sp>
          <p:nvSpPr>
            <p:cNvPr id="16" name="Rechteck 15"/>
            <p:cNvSpPr/>
            <p:nvPr/>
          </p:nvSpPr>
          <p:spPr>
            <a:xfrm rot="16200000">
              <a:off x="4300332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8</a:t>
              </a:r>
            </a:p>
          </p:txBody>
        </p:sp>
        <p:sp>
          <p:nvSpPr>
            <p:cNvPr id="17" name="Rechteck 16"/>
            <p:cNvSpPr/>
            <p:nvPr/>
          </p:nvSpPr>
          <p:spPr>
            <a:xfrm rot="16200000">
              <a:off x="4300332" y="3057140"/>
              <a:ext cx="314260" cy="319978"/>
            </a:xfrm>
            <a:prstGeom prst="rect">
              <a:avLst/>
            </a:prstGeom>
            <a:solidFill>
              <a:schemeClr val="accent1">
                <a:alpha val="56000"/>
              </a:schemeClr>
            </a:solidFill>
            <a:ln>
              <a:solidFill>
                <a:schemeClr val="accent1">
                  <a:shade val="50000"/>
                  <a:alpha val="77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5</a:t>
              </a:r>
            </a:p>
          </p:txBody>
        </p:sp>
        <p:sp>
          <p:nvSpPr>
            <p:cNvPr id="18" name="Rechteck 17"/>
            <p:cNvSpPr/>
            <p:nvPr/>
          </p:nvSpPr>
          <p:spPr>
            <a:xfrm rot="16200000">
              <a:off x="4300332" y="2590512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2</a:t>
              </a:r>
            </a:p>
          </p:txBody>
        </p:sp>
        <p:sp>
          <p:nvSpPr>
            <p:cNvPr id="19" name="Rechteck 18"/>
            <p:cNvSpPr/>
            <p:nvPr/>
          </p:nvSpPr>
          <p:spPr>
            <a:xfrm rot="16200000">
              <a:off x="4776489" y="401896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#</a:t>
              </a:r>
            </a:p>
          </p:txBody>
        </p:sp>
        <p:sp>
          <p:nvSpPr>
            <p:cNvPr id="20" name="Rechteck 19"/>
            <p:cNvSpPr/>
            <p:nvPr/>
          </p:nvSpPr>
          <p:spPr>
            <a:xfrm rot="16200000">
              <a:off x="4776489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9</a:t>
              </a:r>
            </a:p>
          </p:txBody>
        </p:sp>
        <p:sp>
          <p:nvSpPr>
            <p:cNvPr id="21" name="Rechteck 20"/>
            <p:cNvSpPr/>
            <p:nvPr/>
          </p:nvSpPr>
          <p:spPr>
            <a:xfrm rot="16200000">
              <a:off x="4776489" y="304761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 dirty="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6</a:t>
              </a:r>
            </a:p>
          </p:txBody>
        </p:sp>
        <p:sp>
          <p:nvSpPr>
            <p:cNvPr id="22" name="Rechteck 21"/>
            <p:cNvSpPr/>
            <p:nvPr/>
          </p:nvSpPr>
          <p:spPr>
            <a:xfrm rot="16200000">
              <a:off x="4776601" y="2580507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3</a:t>
              </a:r>
            </a:p>
          </p:txBody>
        </p:sp>
        <p:sp>
          <p:nvSpPr>
            <p:cNvPr id="23" name="Rechteck 22"/>
            <p:cNvSpPr/>
            <p:nvPr/>
          </p:nvSpPr>
          <p:spPr>
            <a:xfrm rot="16200000">
              <a:off x="5243236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D</a:t>
              </a:r>
            </a:p>
          </p:txBody>
        </p:sp>
        <p:sp>
          <p:nvSpPr>
            <p:cNvPr id="24" name="Rechteck 23"/>
            <p:cNvSpPr/>
            <p:nvPr/>
          </p:nvSpPr>
          <p:spPr>
            <a:xfrm rot="16200000">
              <a:off x="5243124" y="351424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C</a:t>
              </a:r>
            </a:p>
          </p:txBody>
        </p:sp>
        <p:sp>
          <p:nvSpPr>
            <p:cNvPr id="25" name="Rechteck 24"/>
            <p:cNvSpPr/>
            <p:nvPr/>
          </p:nvSpPr>
          <p:spPr>
            <a:xfrm rot="16200000">
              <a:off x="5243124" y="3047616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B</a:t>
              </a:r>
            </a:p>
          </p:txBody>
        </p:sp>
        <p:sp>
          <p:nvSpPr>
            <p:cNvPr id="26" name="Rechteck 25"/>
            <p:cNvSpPr/>
            <p:nvPr/>
          </p:nvSpPr>
          <p:spPr>
            <a:xfrm rot="16200000">
              <a:off x="5243124" y="2580988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A</a:t>
              </a:r>
            </a:p>
          </p:txBody>
        </p:sp>
        <p:cxnSp>
          <p:nvCxnSpPr>
            <p:cNvPr id="30" name="Gerader Verbinder 29"/>
            <p:cNvCxnSpPr/>
            <p:nvPr/>
          </p:nvCxnSpPr>
          <p:spPr>
            <a:xfrm rot="16200000">
              <a:off x="3271974" y="3364736"/>
              <a:ext cx="2205627" cy="0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Gerader Verbinder 30"/>
            <p:cNvCxnSpPr/>
            <p:nvPr/>
          </p:nvCxnSpPr>
          <p:spPr>
            <a:xfrm rot="16200000">
              <a:off x="37582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Gerader Verbinder 31"/>
            <p:cNvCxnSpPr/>
            <p:nvPr/>
          </p:nvCxnSpPr>
          <p:spPr>
            <a:xfrm rot="16200000">
              <a:off x="4208145" y="3374259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66" name="Gruppieren 65"/>
            <p:cNvGrpSpPr/>
            <p:nvPr/>
          </p:nvGrpSpPr>
          <p:grpSpPr>
            <a:xfrm>
              <a:off x="3697514" y="814615"/>
              <a:ext cx="2059215" cy="1501437"/>
              <a:chOff x="3697514" y="814615"/>
              <a:chExt cx="2059215" cy="1501437"/>
            </a:xfrm>
          </p:grpSpPr>
          <p:sp>
            <p:nvSpPr>
              <p:cNvPr id="2" name="Rechteck 1"/>
              <p:cNvSpPr/>
              <p:nvPr/>
            </p:nvSpPr>
            <p:spPr>
              <a:xfrm rot="16200000">
                <a:off x="3994940" y="517189"/>
                <a:ext cx="1447307" cy="2042160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3" name="Textfeld 2"/>
              <p:cNvSpPr txBox="1"/>
              <p:nvPr/>
            </p:nvSpPr>
            <p:spPr>
              <a:xfrm rot="16200000">
                <a:off x="4919102" y="1424295"/>
                <a:ext cx="136747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Mikrocontroller</a:t>
                </a:r>
                <a:endParaRPr lang="de-DE" dirty="0"/>
              </a:p>
            </p:txBody>
          </p:sp>
          <p:sp>
            <p:nvSpPr>
              <p:cNvPr id="4" name="Textfeld 3"/>
              <p:cNvSpPr txBox="1"/>
              <p:nvPr/>
            </p:nvSpPr>
            <p:spPr>
              <a:xfrm rot="16200000">
                <a:off x="3493068" y="1765081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PB_0</a:t>
                </a:r>
                <a:endParaRPr lang="de-DE" dirty="0"/>
              </a:p>
            </p:txBody>
          </p:sp>
          <p:sp>
            <p:nvSpPr>
              <p:cNvPr id="33" name="Textfeld 32"/>
              <p:cNvSpPr txBox="1"/>
              <p:nvPr/>
            </p:nvSpPr>
            <p:spPr>
              <a:xfrm rot="16200000">
                <a:off x="3965837" y="1734696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PB_1</a:t>
                </a:r>
                <a:endParaRPr lang="de-DE" dirty="0"/>
              </a:p>
            </p:txBody>
          </p:sp>
          <p:sp>
            <p:nvSpPr>
              <p:cNvPr id="34" name="Textfeld 33"/>
              <p:cNvSpPr txBox="1"/>
              <p:nvPr/>
            </p:nvSpPr>
            <p:spPr>
              <a:xfrm rot="16200000">
                <a:off x="4456677" y="1742868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PB_2</a:t>
                </a:r>
                <a:endParaRPr lang="de-DE" dirty="0"/>
              </a:p>
            </p:txBody>
          </p:sp>
          <p:sp>
            <p:nvSpPr>
              <p:cNvPr id="35" name="Textfeld 34"/>
              <p:cNvSpPr txBox="1"/>
              <p:nvPr/>
            </p:nvSpPr>
            <p:spPr>
              <a:xfrm rot="16200000">
                <a:off x="4922355" y="1746075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PB_3</a:t>
                </a:r>
                <a:endParaRPr lang="de-DE" dirty="0"/>
              </a:p>
            </p:txBody>
          </p:sp>
          <p:grpSp>
            <p:nvGrpSpPr>
              <p:cNvPr id="8" name="Gruppieren 7"/>
              <p:cNvGrpSpPr/>
              <p:nvPr/>
            </p:nvGrpSpPr>
            <p:grpSpPr>
              <a:xfrm rot="16200000">
                <a:off x="3494151" y="1202946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6" name="Gerader Verbinder 3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5" name="Rechteck 4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7" name="Textfeld 6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37" name="Gruppieren 36"/>
              <p:cNvGrpSpPr/>
              <p:nvPr/>
            </p:nvGrpSpPr>
            <p:grpSpPr>
              <a:xfrm rot="16200000">
                <a:off x="3964469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8" name="Gerader Verbinder 37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39" name="Rechteck 38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0" name="Textfeld 39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1" name="Gruppieren 40"/>
              <p:cNvGrpSpPr/>
              <p:nvPr/>
            </p:nvGrpSpPr>
            <p:grpSpPr>
              <a:xfrm rot="16200000">
                <a:off x="4448706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2" name="Gerader Verbinder 41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3" name="Rechteck 42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4" name="Textfeld 43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5" name="Gruppieren 44"/>
              <p:cNvGrpSpPr/>
              <p:nvPr/>
            </p:nvGrpSpPr>
            <p:grpSpPr>
              <a:xfrm rot="16200000">
                <a:off x="4912508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6" name="Gerader Verbinder 4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7" name="Rechteck 46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8" name="Textfeld 47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</p:grpSp>
        <p:sp>
          <p:nvSpPr>
            <p:cNvPr id="68" name="Rechteck 67"/>
            <p:cNvSpPr/>
            <p:nvPr/>
          </p:nvSpPr>
          <p:spPr>
            <a:xfrm>
              <a:off x="5894974" y="2644624"/>
              <a:ext cx="1447307" cy="204216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69" name="Textfeld 68"/>
            <p:cNvSpPr txBox="1"/>
            <p:nvPr/>
          </p:nvSpPr>
          <p:spPr>
            <a:xfrm>
              <a:off x="5894974" y="4396063"/>
              <a:ext cx="1367478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Mikrocontroller</a:t>
              </a:r>
              <a:endParaRPr lang="de-DE" dirty="0"/>
            </a:p>
          </p:txBody>
        </p:sp>
        <p:sp>
          <p:nvSpPr>
            <p:cNvPr id="70" name="Textfeld 69"/>
            <p:cNvSpPr txBox="1"/>
            <p:nvPr/>
          </p:nvSpPr>
          <p:spPr>
            <a:xfrm>
              <a:off x="5840845" y="2683372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PB_4</a:t>
              </a:r>
              <a:endParaRPr lang="de-DE" dirty="0"/>
            </a:p>
          </p:txBody>
        </p:sp>
        <p:sp>
          <p:nvSpPr>
            <p:cNvPr id="71" name="Textfeld 70"/>
            <p:cNvSpPr txBox="1"/>
            <p:nvPr/>
          </p:nvSpPr>
          <p:spPr>
            <a:xfrm>
              <a:off x="5871230" y="315614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PB_5</a:t>
              </a:r>
              <a:endParaRPr lang="de-DE" dirty="0"/>
            </a:p>
          </p:txBody>
        </p:sp>
        <p:sp>
          <p:nvSpPr>
            <p:cNvPr id="72" name="Textfeld 71"/>
            <p:cNvSpPr txBox="1"/>
            <p:nvPr/>
          </p:nvSpPr>
          <p:spPr>
            <a:xfrm>
              <a:off x="5863058" y="364698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PB_6</a:t>
              </a:r>
              <a:endParaRPr lang="de-DE" dirty="0"/>
            </a:p>
          </p:txBody>
        </p:sp>
        <p:sp>
          <p:nvSpPr>
            <p:cNvPr id="73" name="Textfeld 72"/>
            <p:cNvSpPr txBox="1"/>
            <p:nvPr/>
          </p:nvSpPr>
          <p:spPr>
            <a:xfrm>
              <a:off x="5859851" y="4112659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PB_7</a:t>
              </a:r>
              <a:endParaRPr lang="de-DE" dirty="0"/>
            </a:p>
          </p:txBody>
        </p:sp>
        <p:cxnSp>
          <p:nvCxnSpPr>
            <p:cNvPr id="87" name="Gerader Verbinder 86"/>
            <p:cNvCxnSpPr/>
            <p:nvPr/>
          </p:nvCxnSpPr>
          <p:spPr>
            <a:xfrm flipV="1">
              <a:off x="6395009" y="2847280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8" name="Rechteck 87"/>
            <p:cNvSpPr/>
            <p:nvPr/>
          </p:nvSpPr>
          <p:spPr>
            <a:xfrm>
              <a:off x="6491942" y="2772779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9" name="Textfeld 88"/>
            <p:cNvSpPr txBox="1"/>
            <p:nvPr/>
          </p:nvSpPr>
          <p:spPr>
            <a:xfrm>
              <a:off x="6849515" y="2692426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4" name="Gerader Verbinder 83"/>
            <p:cNvCxnSpPr/>
            <p:nvPr/>
          </p:nvCxnSpPr>
          <p:spPr>
            <a:xfrm flipV="1">
              <a:off x="6417407" y="3317598"/>
              <a:ext cx="532362" cy="1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5" name="Rechteck 84"/>
            <p:cNvSpPr/>
            <p:nvPr/>
          </p:nvSpPr>
          <p:spPr>
            <a:xfrm>
              <a:off x="6514340" y="3243097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6" name="Textfeld 85"/>
            <p:cNvSpPr txBox="1"/>
            <p:nvPr/>
          </p:nvSpPr>
          <p:spPr>
            <a:xfrm>
              <a:off x="6871913" y="3162744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1" name="Gerader Verbinder 80"/>
            <p:cNvCxnSpPr/>
            <p:nvPr/>
          </p:nvCxnSpPr>
          <p:spPr>
            <a:xfrm flipV="1">
              <a:off x="6417407" y="3801835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2" name="Rechteck 81"/>
            <p:cNvSpPr/>
            <p:nvPr/>
          </p:nvSpPr>
          <p:spPr>
            <a:xfrm>
              <a:off x="6514340" y="3727334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3" name="Textfeld 82"/>
            <p:cNvSpPr txBox="1"/>
            <p:nvPr/>
          </p:nvSpPr>
          <p:spPr>
            <a:xfrm>
              <a:off x="6871913" y="3646981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78" name="Gerader Verbinder 77"/>
            <p:cNvCxnSpPr/>
            <p:nvPr/>
          </p:nvCxnSpPr>
          <p:spPr>
            <a:xfrm flipV="1">
              <a:off x="6417407" y="4265637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9" name="Rechteck 78"/>
            <p:cNvSpPr/>
            <p:nvPr/>
          </p:nvSpPr>
          <p:spPr>
            <a:xfrm>
              <a:off x="6514340" y="4191136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0" name="Textfeld 79"/>
            <p:cNvSpPr txBox="1"/>
            <p:nvPr/>
          </p:nvSpPr>
          <p:spPr>
            <a:xfrm>
              <a:off x="6871913" y="4110783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90" name="Gerader Verbinder 89"/>
            <p:cNvCxnSpPr>
              <a:endCxn id="88" idx="3"/>
            </p:cNvCxnSpPr>
            <p:nvPr/>
          </p:nvCxnSpPr>
          <p:spPr>
            <a:xfrm>
              <a:off x="6514340" y="2760583"/>
              <a:ext cx="311431" cy="85732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Gerader Verbinder 92"/>
            <p:cNvCxnSpPr>
              <a:stCxn id="85" idx="1"/>
            </p:cNvCxnSpPr>
            <p:nvPr/>
          </p:nvCxnSpPr>
          <p:spPr>
            <a:xfrm flipV="1">
              <a:off x="6514340" y="3315417"/>
              <a:ext cx="333469" cy="1216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Gerader Verbinder 93"/>
            <p:cNvCxnSpPr/>
            <p:nvPr/>
          </p:nvCxnSpPr>
          <p:spPr>
            <a:xfrm>
              <a:off x="6551336" y="3706866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Gerader Verbinder 94"/>
            <p:cNvCxnSpPr/>
            <p:nvPr/>
          </p:nvCxnSpPr>
          <p:spPr>
            <a:xfrm>
              <a:off x="6542920" y="4172860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" name="Ellipse 8"/>
          <p:cNvSpPr/>
          <p:nvPr/>
        </p:nvSpPr>
        <p:spPr>
          <a:xfrm>
            <a:off x="4535080" y="3315171"/>
            <a:ext cx="95250" cy="90488"/>
          </a:xfrm>
          <a:prstGeom prst="ellipse">
            <a:avLst/>
          </a:prstGeom>
          <a:solidFill>
            <a:srgbClr val="92D050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graphicFrame>
        <p:nvGraphicFramePr>
          <p:cNvPr id="27" name="Tabelle 2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7907990"/>
              </p:ext>
            </p:extLst>
          </p:nvPr>
        </p:nvGraphicFramePr>
        <p:xfrm>
          <a:off x="676330" y="3131517"/>
          <a:ext cx="311822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59113"/>
                <a:gridCol w="1559113"/>
              </a:tblGrid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PB=0b11011101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 smtClean="0"/>
                        <a:t>Taste 5</a:t>
                      </a:r>
                      <a:endParaRPr lang="de-DE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91" name="Textfeld 90"/>
          <p:cNvSpPr txBox="1"/>
          <p:nvPr/>
        </p:nvSpPr>
        <p:spPr>
          <a:xfrm>
            <a:off x="6797672" y="2660452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2" name="Textfeld 91"/>
          <p:cNvSpPr txBox="1"/>
          <p:nvPr/>
        </p:nvSpPr>
        <p:spPr>
          <a:xfrm>
            <a:off x="6768712" y="3131517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0</a:t>
            </a:r>
            <a:endParaRPr lang="de-DE" dirty="0"/>
          </a:p>
        </p:txBody>
      </p:sp>
      <p:sp>
        <p:nvSpPr>
          <p:cNvPr id="96" name="Textfeld 95"/>
          <p:cNvSpPr txBox="1"/>
          <p:nvPr/>
        </p:nvSpPr>
        <p:spPr>
          <a:xfrm>
            <a:off x="6803533" y="3590657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7" name="Textfeld 96"/>
          <p:cNvSpPr txBox="1"/>
          <p:nvPr/>
        </p:nvSpPr>
        <p:spPr>
          <a:xfrm>
            <a:off x="6821327" y="4060515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87393861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3283"/>
    </mc:Choice>
    <mc:Fallback xmlns="">
      <p:transition spd="slow" advTm="23283"/>
    </mc:Fallback>
  </mc:AlternateContent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"/>
          <p:cNvSpPr txBox="1">
            <a:spLocks noGrp="1"/>
          </p:cNvSpPr>
          <p:nvPr>
            <p:ph type="ctrTitle"/>
          </p:nvPr>
        </p:nvSpPr>
        <p:spPr>
          <a:xfrm>
            <a:off x="310125" y="337501"/>
            <a:ext cx="8520600" cy="41901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de-DE" sz="1800" dirty="0" smtClean="0"/>
              <a:t>Matrixtastatur abscannen - </a:t>
            </a:r>
            <a:r>
              <a:rPr lang="de-DE" sz="1800" dirty="0" err="1" smtClean="0"/>
              <a:t>Polling</a:t>
            </a:r>
            <a:endParaRPr sz="1800" dirty="0"/>
          </a:p>
        </p:txBody>
      </p:sp>
      <p:grpSp>
        <p:nvGrpSpPr>
          <p:cNvPr id="6" name="Gruppieren 5"/>
          <p:cNvGrpSpPr/>
          <p:nvPr/>
        </p:nvGrpSpPr>
        <p:grpSpPr>
          <a:xfrm>
            <a:off x="3907110" y="899904"/>
            <a:ext cx="3644767" cy="3889225"/>
            <a:chOff x="3697514" y="814615"/>
            <a:chExt cx="3644767" cy="3889225"/>
          </a:xfrm>
        </p:grpSpPr>
        <p:sp>
          <p:nvSpPr>
            <p:cNvPr id="10" name="Rechteck 9"/>
            <p:cNvSpPr/>
            <p:nvPr/>
          </p:nvSpPr>
          <p:spPr>
            <a:xfrm rot="16200000">
              <a:off x="3688624" y="2427879"/>
              <a:ext cx="2059940" cy="204216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de-DE"/>
            </a:p>
          </p:txBody>
        </p:sp>
        <p:cxnSp>
          <p:nvCxnSpPr>
            <p:cNvPr id="49" name="Gerader Verbinder 48"/>
            <p:cNvCxnSpPr/>
            <p:nvPr/>
          </p:nvCxnSpPr>
          <p:spPr>
            <a:xfrm flipH="1" flipV="1">
              <a:off x="3732252" y="4272804"/>
              <a:ext cx="2160359" cy="2647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Gerader Verbinder 51"/>
            <p:cNvCxnSpPr/>
            <p:nvPr/>
          </p:nvCxnSpPr>
          <p:spPr>
            <a:xfrm flipH="1" flipV="1">
              <a:off x="3732253" y="3757137"/>
              <a:ext cx="2160358" cy="1720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Gerader Verbinder 52"/>
            <p:cNvCxnSpPr/>
            <p:nvPr/>
          </p:nvCxnSpPr>
          <p:spPr>
            <a:xfrm flipH="1">
              <a:off x="3736615" y="3278568"/>
              <a:ext cx="2155996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Gerader Verbinder 54"/>
            <p:cNvCxnSpPr/>
            <p:nvPr/>
          </p:nvCxnSpPr>
          <p:spPr>
            <a:xfrm flipH="1" flipV="1">
              <a:off x="3736261" y="2820343"/>
              <a:ext cx="2156350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Gerader Verbinder 28"/>
            <p:cNvCxnSpPr/>
            <p:nvPr/>
          </p:nvCxnSpPr>
          <p:spPr>
            <a:xfrm rot="16200000">
              <a:off x="27930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" name="Rechteck 10"/>
            <p:cNvSpPr/>
            <p:nvPr/>
          </p:nvSpPr>
          <p:spPr>
            <a:xfrm rot="16200000">
              <a:off x="3824286" y="402800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*</a:t>
              </a:r>
            </a:p>
          </p:txBody>
        </p:sp>
        <p:sp>
          <p:nvSpPr>
            <p:cNvPr id="12" name="Rechteck 11"/>
            <p:cNvSpPr/>
            <p:nvPr/>
          </p:nvSpPr>
          <p:spPr>
            <a:xfrm rot="16200000">
              <a:off x="3824286" y="352328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7</a:t>
              </a:r>
            </a:p>
          </p:txBody>
        </p:sp>
        <p:sp>
          <p:nvSpPr>
            <p:cNvPr id="13" name="Rechteck 12"/>
            <p:cNvSpPr/>
            <p:nvPr/>
          </p:nvSpPr>
          <p:spPr>
            <a:xfrm rot="16200000">
              <a:off x="3824286" y="3056658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4</a:t>
              </a:r>
            </a:p>
          </p:txBody>
        </p:sp>
        <p:sp>
          <p:nvSpPr>
            <p:cNvPr id="14" name="Rechteck 13"/>
            <p:cNvSpPr/>
            <p:nvPr/>
          </p:nvSpPr>
          <p:spPr>
            <a:xfrm rot="16200000">
              <a:off x="3824286" y="2590030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1</a:t>
              </a:r>
            </a:p>
          </p:txBody>
        </p:sp>
        <p:sp>
          <p:nvSpPr>
            <p:cNvPr id="15" name="Rechteck 14"/>
            <p:cNvSpPr/>
            <p:nvPr/>
          </p:nvSpPr>
          <p:spPr>
            <a:xfrm rot="16200000">
              <a:off x="4300444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0</a:t>
              </a:r>
            </a:p>
          </p:txBody>
        </p:sp>
        <p:sp>
          <p:nvSpPr>
            <p:cNvPr id="16" name="Rechteck 15"/>
            <p:cNvSpPr/>
            <p:nvPr/>
          </p:nvSpPr>
          <p:spPr>
            <a:xfrm rot="16200000">
              <a:off x="4300332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8</a:t>
              </a:r>
            </a:p>
          </p:txBody>
        </p:sp>
        <p:sp>
          <p:nvSpPr>
            <p:cNvPr id="17" name="Rechteck 16"/>
            <p:cNvSpPr/>
            <p:nvPr/>
          </p:nvSpPr>
          <p:spPr>
            <a:xfrm rot="16200000">
              <a:off x="4300332" y="3057140"/>
              <a:ext cx="314260" cy="319978"/>
            </a:xfrm>
            <a:prstGeom prst="rect">
              <a:avLst/>
            </a:prstGeom>
            <a:solidFill>
              <a:schemeClr val="accent1">
                <a:alpha val="56000"/>
              </a:schemeClr>
            </a:solidFill>
            <a:ln>
              <a:solidFill>
                <a:schemeClr val="accent1">
                  <a:shade val="50000"/>
                  <a:alpha val="77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5</a:t>
              </a:r>
            </a:p>
          </p:txBody>
        </p:sp>
        <p:sp>
          <p:nvSpPr>
            <p:cNvPr id="18" name="Rechteck 17"/>
            <p:cNvSpPr/>
            <p:nvPr/>
          </p:nvSpPr>
          <p:spPr>
            <a:xfrm rot="16200000">
              <a:off x="4300332" y="2590512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2</a:t>
              </a:r>
            </a:p>
          </p:txBody>
        </p:sp>
        <p:sp>
          <p:nvSpPr>
            <p:cNvPr id="19" name="Rechteck 18"/>
            <p:cNvSpPr/>
            <p:nvPr/>
          </p:nvSpPr>
          <p:spPr>
            <a:xfrm rot="16200000">
              <a:off x="4776489" y="401896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#</a:t>
              </a:r>
            </a:p>
          </p:txBody>
        </p:sp>
        <p:sp>
          <p:nvSpPr>
            <p:cNvPr id="20" name="Rechteck 19"/>
            <p:cNvSpPr/>
            <p:nvPr/>
          </p:nvSpPr>
          <p:spPr>
            <a:xfrm rot="16200000">
              <a:off x="4776489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9</a:t>
              </a:r>
            </a:p>
          </p:txBody>
        </p:sp>
        <p:sp>
          <p:nvSpPr>
            <p:cNvPr id="21" name="Rechteck 20"/>
            <p:cNvSpPr/>
            <p:nvPr/>
          </p:nvSpPr>
          <p:spPr>
            <a:xfrm rot="16200000">
              <a:off x="4776489" y="304761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 dirty="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6</a:t>
              </a:r>
            </a:p>
          </p:txBody>
        </p:sp>
        <p:sp>
          <p:nvSpPr>
            <p:cNvPr id="22" name="Rechteck 21"/>
            <p:cNvSpPr/>
            <p:nvPr/>
          </p:nvSpPr>
          <p:spPr>
            <a:xfrm rot="16200000">
              <a:off x="4776601" y="2580507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3</a:t>
              </a:r>
            </a:p>
          </p:txBody>
        </p:sp>
        <p:sp>
          <p:nvSpPr>
            <p:cNvPr id="23" name="Rechteck 22"/>
            <p:cNvSpPr/>
            <p:nvPr/>
          </p:nvSpPr>
          <p:spPr>
            <a:xfrm rot="16200000">
              <a:off x="5243236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D</a:t>
              </a:r>
            </a:p>
          </p:txBody>
        </p:sp>
        <p:sp>
          <p:nvSpPr>
            <p:cNvPr id="24" name="Rechteck 23"/>
            <p:cNvSpPr/>
            <p:nvPr/>
          </p:nvSpPr>
          <p:spPr>
            <a:xfrm rot="16200000">
              <a:off x="5243124" y="351424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C</a:t>
              </a:r>
            </a:p>
          </p:txBody>
        </p:sp>
        <p:sp>
          <p:nvSpPr>
            <p:cNvPr id="25" name="Rechteck 24"/>
            <p:cNvSpPr/>
            <p:nvPr/>
          </p:nvSpPr>
          <p:spPr>
            <a:xfrm rot="16200000">
              <a:off x="5243124" y="3047616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B</a:t>
              </a:r>
            </a:p>
          </p:txBody>
        </p:sp>
        <p:sp>
          <p:nvSpPr>
            <p:cNvPr id="26" name="Rechteck 25"/>
            <p:cNvSpPr/>
            <p:nvPr/>
          </p:nvSpPr>
          <p:spPr>
            <a:xfrm rot="16200000">
              <a:off x="5243124" y="2580988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A</a:t>
              </a:r>
            </a:p>
          </p:txBody>
        </p:sp>
        <p:cxnSp>
          <p:nvCxnSpPr>
            <p:cNvPr id="30" name="Gerader Verbinder 29"/>
            <p:cNvCxnSpPr/>
            <p:nvPr/>
          </p:nvCxnSpPr>
          <p:spPr>
            <a:xfrm rot="16200000">
              <a:off x="3271974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Gerader Verbinder 30"/>
            <p:cNvCxnSpPr/>
            <p:nvPr/>
          </p:nvCxnSpPr>
          <p:spPr>
            <a:xfrm rot="16200000">
              <a:off x="37582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Gerader Verbinder 31"/>
            <p:cNvCxnSpPr/>
            <p:nvPr/>
          </p:nvCxnSpPr>
          <p:spPr>
            <a:xfrm rot="16200000">
              <a:off x="4208145" y="3374259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66" name="Gruppieren 65"/>
            <p:cNvGrpSpPr/>
            <p:nvPr/>
          </p:nvGrpSpPr>
          <p:grpSpPr>
            <a:xfrm>
              <a:off x="3697514" y="814615"/>
              <a:ext cx="2059215" cy="1501437"/>
              <a:chOff x="3697514" y="814615"/>
              <a:chExt cx="2059215" cy="1501437"/>
            </a:xfrm>
          </p:grpSpPr>
          <p:sp>
            <p:nvSpPr>
              <p:cNvPr id="2" name="Rechteck 1"/>
              <p:cNvSpPr/>
              <p:nvPr/>
            </p:nvSpPr>
            <p:spPr>
              <a:xfrm rot="16200000">
                <a:off x="3994940" y="517189"/>
                <a:ext cx="1447307" cy="2042160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3" name="Textfeld 2"/>
              <p:cNvSpPr txBox="1"/>
              <p:nvPr/>
            </p:nvSpPr>
            <p:spPr>
              <a:xfrm rot="16200000">
                <a:off x="4919102" y="1424295"/>
                <a:ext cx="136747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Mikrocontroller</a:t>
                </a:r>
                <a:endParaRPr lang="de-DE" dirty="0"/>
              </a:p>
            </p:txBody>
          </p:sp>
          <p:sp>
            <p:nvSpPr>
              <p:cNvPr id="4" name="Textfeld 3"/>
              <p:cNvSpPr txBox="1"/>
              <p:nvPr/>
            </p:nvSpPr>
            <p:spPr>
              <a:xfrm rot="16200000">
                <a:off x="3493068" y="1765081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PB_0</a:t>
                </a:r>
                <a:endParaRPr lang="de-DE" dirty="0"/>
              </a:p>
            </p:txBody>
          </p:sp>
          <p:sp>
            <p:nvSpPr>
              <p:cNvPr id="33" name="Textfeld 32"/>
              <p:cNvSpPr txBox="1"/>
              <p:nvPr/>
            </p:nvSpPr>
            <p:spPr>
              <a:xfrm rot="16200000">
                <a:off x="3965837" y="1734696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PB_1</a:t>
                </a:r>
                <a:endParaRPr lang="de-DE" dirty="0"/>
              </a:p>
            </p:txBody>
          </p:sp>
          <p:sp>
            <p:nvSpPr>
              <p:cNvPr id="34" name="Textfeld 33"/>
              <p:cNvSpPr txBox="1"/>
              <p:nvPr/>
            </p:nvSpPr>
            <p:spPr>
              <a:xfrm rot="16200000">
                <a:off x="4456677" y="1742868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PB_2</a:t>
                </a:r>
                <a:endParaRPr lang="de-DE" dirty="0"/>
              </a:p>
            </p:txBody>
          </p:sp>
          <p:sp>
            <p:nvSpPr>
              <p:cNvPr id="35" name="Textfeld 34"/>
              <p:cNvSpPr txBox="1"/>
              <p:nvPr/>
            </p:nvSpPr>
            <p:spPr>
              <a:xfrm rot="16200000">
                <a:off x="4922355" y="1746075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PB_3</a:t>
                </a:r>
                <a:endParaRPr lang="de-DE" dirty="0"/>
              </a:p>
            </p:txBody>
          </p:sp>
          <p:grpSp>
            <p:nvGrpSpPr>
              <p:cNvPr id="8" name="Gruppieren 7"/>
              <p:cNvGrpSpPr/>
              <p:nvPr/>
            </p:nvGrpSpPr>
            <p:grpSpPr>
              <a:xfrm rot="16200000">
                <a:off x="3494151" y="1202946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6" name="Gerader Verbinder 3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5" name="Rechteck 4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7" name="Textfeld 6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37" name="Gruppieren 36"/>
              <p:cNvGrpSpPr/>
              <p:nvPr/>
            </p:nvGrpSpPr>
            <p:grpSpPr>
              <a:xfrm rot="16200000">
                <a:off x="3964469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8" name="Gerader Verbinder 37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39" name="Rechteck 38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0" name="Textfeld 39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1" name="Gruppieren 40"/>
              <p:cNvGrpSpPr/>
              <p:nvPr/>
            </p:nvGrpSpPr>
            <p:grpSpPr>
              <a:xfrm rot="16200000">
                <a:off x="4448706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2" name="Gerader Verbinder 41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3" name="Rechteck 42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4" name="Textfeld 43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5" name="Gruppieren 44"/>
              <p:cNvGrpSpPr/>
              <p:nvPr/>
            </p:nvGrpSpPr>
            <p:grpSpPr>
              <a:xfrm rot="16200000">
                <a:off x="4912508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6" name="Gerader Verbinder 4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7" name="Rechteck 46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8" name="Textfeld 47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</p:grpSp>
        <p:sp>
          <p:nvSpPr>
            <p:cNvPr id="68" name="Rechteck 67"/>
            <p:cNvSpPr/>
            <p:nvPr/>
          </p:nvSpPr>
          <p:spPr>
            <a:xfrm>
              <a:off x="5894974" y="2644624"/>
              <a:ext cx="1447307" cy="204216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69" name="Textfeld 68"/>
            <p:cNvSpPr txBox="1"/>
            <p:nvPr/>
          </p:nvSpPr>
          <p:spPr>
            <a:xfrm>
              <a:off x="5894974" y="4396063"/>
              <a:ext cx="1367478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Mikrocontroller</a:t>
              </a:r>
              <a:endParaRPr lang="de-DE" dirty="0"/>
            </a:p>
          </p:txBody>
        </p:sp>
        <p:sp>
          <p:nvSpPr>
            <p:cNvPr id="70" name="Textfeld 69"/>
            <p:cNvSpPr txBox="1"/>
            <p:nvPr/>
          </p:nvSpPr>
          <p:spPr>
            <a:xfrm>
              <a:off x="5840845" y="2683372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PB_4</a:t>
              </a:r>
              <a:endParaRPr lang="de-DE" dirty="0"/>
            </a:p>
          </p:txBody>
        </p:sp>
        <p:sp>
          <p:nvSpPr>
            <p:cNvPr id="71" name="Textfeld 70"/>
            <p:cNvSpPr txBox="1"/>
            <p:nvPr/>
          </p:nvSpPr>
          <p:spPr>
            <a:xfrm>
              <a:off x="5871230" y="315614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PB_5</a:t>
              </a:r>
              <a:endParaRPr lang="de-DE" dirty="0"/>
            </a:p>
          </p:txBody>
        </p:sp>
        <p:sp>
          <p:nvSpPr>
            <p:cNvPr id="72" name="Textfeld 71"/>
            <p:cNvSpPr txBox="1"/>
            <p:nvPr/>
          </p:nvSpPr>
          <p:spPr>
            <a:xfrm>
              <a:off x="5863058" y="364698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PB_6</a:t>
              </a:r>
              <a:endParaRPr lang="de-DE" dirty="0"/>
            </a:p>
          </p:txBody>
        </p:sp>
        <p:sp>
          <p:nvSpPr>
            <p:cNvPr id="73" name="Textfeld 72"/>
            <p:cNvSpPr txBox="1"/>
            <p:nvPr/>
          </p:nvSpPr>
          <p:spPr>
            <a:xfrm>
              <a:off x="5859851" y="4112659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PB_7</a:t>
              </a:r>
              <a:endParaRPr lang="de-DE" dirty="0"/>
            </a:p>
          </p:txBody>
        </p:sp>
        <p:cxnSp>
          <p:nvCxnSpPr>
            <p:cNvPr id="87" name="Gerader Verbinder 86"/>
            <p:cNvCxnSpPr/>
            <p:nvPr/>
          </p:nvCxnSpPr>
          <p:spPr>
            <a:xfrm flipV="1">
              <a:off x="6395009" y="2847280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8" name="Rechteck 87"/>
            <p:cNvSpPr/>
            <p:nvPr/>
          </p:nvSpPr>
          <p:spPr>
            <a:xfrm>
              <a:off x="6491942" y="2772779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9" name="Textfeld 88"/>
            <p:cNvSpPr txBox="1"/>
            <p:nvPr/>
          </p:nvSpPr>
          <p:spPr>
            <a:xfrm>
              <a:off x="6849515" y="2692426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4" name="Gerader Verbinder 83"/>
            <p:cNvCxnSpPr/>
            <p:nvPr/>
          </p:nvCxnSpPr>
          <p:spPr>
            <a:xfrm flipV="1">
              <a:off x="6417407" y="3317598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5" name="Rechteck 84"/>
            <p:cNvSpPr/>
            <p:nvPr/>
          </p:nvSpPr>
          <p:spPr>
            <a:xfrm>
              <a:off x="6514340" y="3243097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6" name="Textfeld 85"/>
            <p:cNvSpPr txBox="1"/>
            <p:nvPr/>
          </p:nvSpPr>
          <p:spPr>
            <a:xfrm>
              <a:off x="6871913" y="3162744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1" name="Gerader Verbinder 80"/>
            <p:cNvCxnSpPr/>
            <p:nvPr/>
          </p:nvCxnSpPr>
          <p:spPr>
            <a:xfrm flipV="1">
              <a:off x="6417407" y="3801835"/>
              <a:ext cx="532362" cy="1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2" name="Rechteck 81"/>
            <p:cNvSpPr/>
            <p:nvPr/>
          </p:nvSpPr>
          <p:spPr>
            <a:xfrm>
              <a:off x="6514340" y="3727334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3" name="Textfeld 82"/>
            <p:cNvSpPr txBox="1"/>
            <p:nvPr/>
          </p:nvSpPr>
          <p:spPr>
            <a:xfrm>
              <a:off x="6871913" y="3646981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78" name="Gerader Verbinder 77"/>
            <p:cNvCxnSpPr/>
            <p:nvPr/>
          </p:nvCxnSpPr>
          <p:spPr>
            <a:xfrm flipV="1">
              <a:off x="6417407" y="4265637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9" name="Rechteck 78"/>
            <p:cNvSpPr/>
            <p:nvPr/>
          </p:nvSpPr>
          <p:spPr>
            <a:xfrm>
              <a:off x="6514340" y="4191136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0" name="Textfeld 79"/>
            <p:cNvSpPr txBox="1"/>
            <p:nvPr/>
          </p:nvSpPr>
          <p:spPr>
            <a:xfrm>
              <a:off x="6871913" y="4110783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90" name="Gerader Verbinder 89"/>
            <p:cNvCxnSpPr>
              <a:endCxn id="88" idx="3"/>
            </p:cNvCxnSpPr>
            <p:nvPr/>
          </p:nvCxnSpPr>
          <p:spPr>
            <a:xfrm>
              <a:off x="6514340" y="2760583"/>
              <a:ext cx="311431" cy="85732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Gerader Verbinder 92"/>
            <p:cNvCxnSpPr/>
            <p:nvPr/>
          </p:nvCxnSpPr>
          <p:spPr>
            <a:xfrm>
              <a:off x="6536378" y="3219417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Gerader Verbinder 93"/>
            <p:cNvCxnSpPr>
              <a:stCxn id="82" idx="1"/>
            </p:cNvCxnSpPr>
            <p:nvPr/>
          </p:nvCxnSpPr>
          <p:spPr>
            <a:xfrm>
              <a:off x="6514340" y="3800870"/>
              <a:ext cx="348427" cy="1996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Gerader Verbinder 94"/>
            <p:cNvCxnSpPr/>
            <p:nvPr/>
          </p:nvCxnSpPr>
          <p:spPr>
            <a:xfrm>
              <a:off x="6542920" y="4172860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" name="Ellipse 8"/>
          <p:cNvSpPr/>
          <p:nvPr/>
        </p:nvSpPr>
        <p:spPr>
          <a:xfrm>
            <a:off x="4535080" y="3315171"/>
            <a:ext cx="95250" cy="90488"/>
          </a:xfrm>
          <a:prstGeom prst="ellipse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graphicFrame>
        <p:nvGraphicFramePr>
          <p:cNvPr id="27" name="Tabelle 2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72224976"/>
              </p:ext>
            </p:extLst>
          </p:nvPr>
        </p:nvGraphicFramePr>
        <p:xfrm>
          <a:off x="633164" y="3602391"/>
          <a:ext cx="311822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59113"/>
                <a:gridCol w="1559113"/>
              </a:tblGrid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PB=0b10111111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91" name="Textfeld 90"/>
          <p:cNvSpPr txBox="1"/>
          <p:nvPr/>
        </p:nvSpPr>
        <p:spPr>
          <a:xfrm>
            <a:off x="6795204" y="2647399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2" name="Textfeld 91"/>
          <p:cNvSpPr txBox="1"/>
          <p:nvPr/>
        </p:nvSpPr>
        <p:spPr>
          <a:xfrm>
            <a:off x="6788309" y="3083818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6" name="Textfeld 95"/>
          <p:cNvSpPr txBox="1"/>
          <p:nvPr/>
        </p:nvSpPr>
        <p:spPr>
          <a:xfrm>
            <a:off x="7508275" y="2504277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0</a:t>
            </a:r>
            <a:endParaRPr lang="de-DE" dirty="0"/>
          </a:p>
        </p:txBody>
      </p:sp>
      <p:sp>
        <p:nvSpPr>
          <p:cNvPr id="97" name="Textfeld 96"/>
          <p:cNvSpPr txBox="1"/>
          <p:nvPr/>
        </p:nvSpPr>
        <p:spPr>
          <a:xfrm>
            <a:off x="6821327" y="4060515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6219297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3283"/>
    </mc:Choice>
    <mc:Fallback xmlns="">
      <p:transition spd="slow" advTm="23283"/>
    </mc:Fallback>
  </mc:AlternateContent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"/>
          <p:cNvSpPr txBox="1">
            <a:spLocks noGrp="1"/>
          </p:cNvSpPr>
          <p:nvPr>
            <p:ph type="ctrTitle"/>
          </p:nvPr>
        </p:nvSpPr>
        <p:spPr>
          <a:xfrm>
            <a:off x="310125" y="337501"/>
            <a:ext cx="8520600" cy="41901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de-DE" sz="1800" dirty="0" smtClean="0"/>
              <a:t>Matrixtastatur abscannen - </a:t>
            </a:r>
            <a:r>
              <a:rPr lang="de-DE" sz="1800" dirty="0" err="1" smtClean="0"/>
              <a:t>Polling</a:t>
            </a:r>
            <a:endParaRPr sz="1800" dirty="0"/>
          </a:p>
        </p:txBody>
      </p:sp>
      <p:grpSp>
        <p:nvGrpSpPr>
          <p:cNvPr id="6" name="Gruppieren 5"/>
          <p:cNvGrpSpPr/>
          <p:nvPr/>
        </p:nvGrpSpPr>
        <p:grpSpPr>
          <a:xfrm>
            <a:off x="3907110" y="899904"/>
            <a:ext cx="3644767" cy="3889225"/>
            <a:chOff x="3697514" y="814615"/>
            <a:chExt cx="3644767" cy="3889225"/>
          </a:xfrm>
        </p:grpSpPr>
        <p:sp>
          <p:nvSpPr>
            <p:cNvPr id="10" name="Rechteck 9"/>
            <p:cNvSpPr/>
            <p:nvPr/>
          </p:nvSpPr>
          <p:spPr>
            <a:xfrm rot="16200000">
              <a:off x="3688624" y="2427879"/>
              <a:ext cx="2059940" cy="204216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de-DE"/>
            </a:p>
          </p:txBody>
        </p:sp>
        <p:cxnSp>
          <p:nvCxnSpPr>
            <p:cNvPr id="49" name="Gerader Verbinder 48"/>
            <p:cNvCxnSpPr/>
            <p:nvPr/>
          </p:nvCxnSpPr>
          <p:spPr>
            <a:xfrm flipH="1" flipV="1">
              <a:off x="3732252" y="4272804"/>
              <a:ext cx="2160359" cy="2647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Gerader Verbinder 51"/>
            <p:cNvCxnSpPr/>
            <p:nvPr/>
          </p:nvCxnSpPr>
          <p:spPr>
            <a:xfrm flipH="1" flipV="1">
              <a:off x="3732253" y="3757137"/>
              <a:ext cx="2160358" cy="172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Gerader Verbinder 52"/>
            <p:cNvCxnSpPr/>
            <p:nvPr/>
          </p:nvCxnSpPr>
          <p:spPr>
            <a:xfrm flipH="1">
              <a:off x="3736615" y="3278568"/>
              <a:ext cx="2155996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Gerader Verbinder 54"/>
            <p:cNvCxnSpPr/>
            <p:nvPr/>
          </p:nvCxnSpPr>
          <p:spPr>
            <a:xfrm flipH="1" flipV="1">
              <a:off x="3736261" y="2820343"/>
              <a:ext cx="2156350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Gerader Verbinder 28"/>
            <p:cNvCxnSpPr/>
            <p:nvPr/>
          </p:nvCxnSpPr>
          <p:spPr>
            <a:xfrm rot="16200000">
              <a:off x="27930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" name="Rechteck 10"/>
            <p:cNvSpPr/>
            <p:nvPr/>
          </p:nvSpPr>
          <p:spPr>
            <a:xfrm rot="16200000">
              <a:off x="3824286" y="402800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*</a:t>
              </a:r>
            </a:p>
          </p:txBody>
        </p:sp>
        <p:sp>
          <p:nvSpPr>
            <p:cNvPr id="12" name="Rechteck 11"/>
            <p:cNvSpPr/>
            <p:nvPr/>
          </p:nvSpPr>
          <p:spPr>
            <a:xfrm rot="16200000">
              <a:off x="3824286" y="352328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7</a:t>
              </a:r>
            </a:p>
          </p:txBody>
        </p:sp>
        <p:sp>
          <p:nvSpPr>
            <p:cNvPr id="13" name="Rechteck 12"/>
            <p:cNvSpPr/>
            <p:nvPr/>
          </p:nvSpPr>
          <p:spPr>
            <a:xfrm rot="16200000">
              <a:off x="3824286" y="3056658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4</a:t>
              </a:r>
            </a:p>
          </p:txBody>
        </p:sp>
        <p:sp>
          <p:nvSpPr>
            <p:cNvPr id="14" name="Rechteck 13"/>
            <p:cNvSpPr/>
            <p:nvPr/>
          </p:nvSpPr>
          <p:spPr>
            <a:xfrm rot="16200000">
              <a:off x="3824286" y="2590030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1</a:t>
              </a:r>
            </a:p>
          </p:txBody>
        </p:sp>
        <p:sp>
          <p:nvSpPr>
            <p:cNvPr id="15" name="Rechteck 14"/>
            <p:cNvSpPr/>
            <p:nvPr/>
          </p:nvSpPr>
          <p:spPr>
            <a:xfrm rot="16200000">
              <a:off x="4300444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0</a:t>
              </a:r>
            </a:p>
          </p:txBody>
        </p:sp>
        <p:sp>
          <p:nvSpPr>
            <p:cNvPr id="16" name="Rechteck 15"/>
            <p:cNvSpPr/>
            <p:nvPr/>
          </p:nvSpPr>
          <p:spPr>
            <a:xfrm rot="16200000">
              <a:off x="4300332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8</a:t>
              </a:r>
            </a:p>
          </p:txBody>
        </p:sp>
        <p:sp>
          <p:nvSpPr>
            <p:cNvPr id="17" name="Rechteck 16"/>
            <p:cNvSpPr/>
            <p:nvPr/>
          </p:nvSpPr>
          <p:spPr>
            <a:xfrm rot="16200000">
              <a:off x="4300332" y="3057140"/>
              <a:ext cx="314260" cy="319978"/>
            </a:xfrm>
            <a:prstGeom prst="rect">
              <a:avLst/>
            </a:prstGeom>
            <a:solidFill>
              <a:schemeClr val="accent1">
                <a:alpha val="56000"/>
              </a:schemeClr>
            </a:solidFill>
            <a:ln>
              <a:solidFill>
                <a:schemeClr val="accent1">
                  <a:shade val="50000"/>
                  <a:alpha val="77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5</a:t>
              </a:r>
            </a:p>
          </p:txBody>
        </p:sp>
        <p:sp>
          <p:nvSpPr>
            <p:cNvPr id="18" name="Rechteck 17"/>
            <p:cNvSpPr/>
            <p:nvPr/>
          </p:nvSpPr>
          <p:spPr>
            <a:xfrm rot="16200000">
              <a:off x="4300332" y="2590512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2</a:t>
              </a:r>
            </a:p>
          </p:txBody>
        </p:sp>
        <p:sp>
          <p:nvSpPr>
            <p:cNvPr id="19" name="Rechteck 18"/>
            <p:cNvSpPr/>
            <p:nvPr/>
          </p:nvSpPr>
          <p:spPr>
            <a:xfrm rot="16200000">
              <a:off x="4776489" y="401896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#</a:t>
              </a:r>
            </a:p>
          </p:txBody>
        </p:sp>
        <p:sp>
          <p:nvSpPr>
            <p:cNvPr id="20" name="Rechteck 19"/>
            <p:cNvSpPr/>
            <p:nvPr/>
          </p:nvSpPr>
          <p:spPr>
            <a:xfrm rot="16200000">
              <a:off x="4776489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9</a:t>
              </a:r>
            </a:p>
          </p:txBody>
        </p:sp>
        <p:sp>
          <p:nvSpPr>
            <p:cNvPr id="21" name="Rechteck 20"/>
            <p:cNvSpPr/>
            <p:nvPr/>
          </p:nvSpPr>
          <p:spPr>
            <a:xfrm rot="16200000">
              <a:off x="4776489" y="304761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 dirty="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6</a:t>
              </a:r>
            </a:p>
          </p:txBody>
        </p:sp>
        <p:sp>
          <p:nvSpPr>
            <p:cNvPr id="22" name="Rechteck 21"/>
            <p:cNvSpPr/>
            <p:nvPr/>
          </p:nvSpPr>
          <p:spPr>
            <a:xfrm rot="16200000">
              <a:off x="4776601" y="2580507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3</a:t>
              </a:r>
            </a:p>
          </p:txBody>
        </p:sp>
        <p:sp>
          <p:nvSpPr>
            <p:cNvPr id="23" name="Rechteck 22"/>
            <p:cNvSpPr/>
            <p:nvPr/>
          </p:nvSpPr>
          <p:spPr>
            <a:xfrm rot="16200000">
              <a:off x="5243236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D</a:t>
              </a:r>
            </a:p>
          </p:txBody>
        </p:sp>
        <p:sp>
          <p:nvSpPr>
            <p:cNvPr id="24" name="Rechteck 23"/>
            <p:cNvSpPr/>
            <p:nvPr/>
          </p:nvSpPr>
          <p:spPr>
            <a:xfrm rot="16200000">
              <a:off x="5243124" y="351424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C</a:t>
              </a:r>
            </a:p>
          </p:txBody>
        </p:sp>
        <p:sp>
          <p:nvSpPr>
            <p:cNvPr id="25" name="Rechteck 24"/>
            <p:cNvSpPr/>
            <p:nvPr/>
          </p:nvSpPr>
          <p:spPr>
            <a:xfrm rot="16200000">
              <a:off x="5243124" y="3047616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B</a:t>
              </a:r>
            </a:p>
          </p:txBody>
        </p:sp>
        <p:sp>
          <p:nvSpPr>
            <p:cNvPr id="26" name="Rechteck 25"/>
            <p:cNvSpPr/>
            <p:nvPr/>
          </p:nvSpPr>
          <p:spPr>
            <a:xfrm rot="16200000">
              <a:off x="5243124" y="2580988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A</a:t>
              </a:r>
            </a:p>
          </p:txBody>
        </p:sp>
        <p:cxnSp>
          <p:nvCxnSpPr>
            <p:cNvPr id="30" name="Gerader Verbinder 29"/>
            <p:cNvCxnSpPr/>
            <p:nvPr/>
          </p:nvCxnSpPr>
          <p:spPr>
            <a:xfrm rot="16200000">
              <a:off x="3271974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Gerader Verbinder 30"/>
            <p:cNvCxnSpPr/>
            <p:nvPr/>
          </p:nvCxnSpPr>
          <p:spPr>
            <a:xfrm rot="16200000">
              <a:off x="37582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Gerader Verbinder 31"/>
            <p:cNvCxnSpPr/>
            <p:nvPr/>
          </p:nvCxnSpPr>
          <p:spPr>
            <a:xfrm rot="16200000">
              <a:off x="4208145" y="3374259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66" name="Gruppieren 65"/>
            <p:cNvGrpSpPr/>
            <p:nvPr/>
          </p:nvGrpSpPr>
          <p:grpSpPr>
            <a:xfrm>
              <a:off x="3697514" y="814615"/>
              <a:ext cx="2059215" cy="1501437"/>
              <a:chOff x="3697514" y="814615"/>
              <a:chExt cx="2059215" cy="1501437"/>
            </a:xfrm>
          </p:grpSpPr>
          <p:sp>
            <p:nvSpPr>
              <p:cNvPr id="2" name="Rechteck 1"/>
              <p:cNvSpPr/>
              <p:nvPr/>
            </p:nvSpPr>
            <p:spPr>
              <a:xfrm rot="16200000">
                <a:off x="3994940" y="517189"/>
                <a:ext cx="1447307" cy="2042160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3" name="Textfeld 2"/>
              <p:cNvSpPr txBox="1"/>
              <p:nvPr/>
            </p:nvSpPr>
            <p:spPr>
              <a:xfrm rot="16200000">
                <a:off x="4919102" y="1424295"/>
                <a:ext cx="136747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Mikrocontroller</a:t>
                </a:r>
                <a:endParaRPr lang="de-DE" dirty="0"/>
              </a:p>
            </p:txBody>
          </p:sp>
          <p:sp>
            <p:nvSpPr>
              <p:cNvPr id="4" name="Textfeld 3"/>
              <p:cNvSpPr txBox="1"/>
              <p:nvPr/>
            </p:nvSpPr>
            <p:spPr>
              <a:xfrm rot="16200000">
                <a:off x="3493068" y="1765081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PB_0</a:t>
                </a:r>
                <a:endParaRPr lang="de-DE" dirty="0"/>
              </a:p>
            </p:txBody>
          </p:sp>
          <p:sp>
            <p:nvSpPr>
              <p:cNvPr id="33" name="Textfeld 32"/>
              <p:cNvSpPr txBox="1"/>
              <p:nvPr/>
            </p:nvSpPr>
            <p:spPr>
              <a:xfrm rot="16200000">
                <a:off x="3965837" y="1734696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PB_1</a:t>
                </a:r>
                <a:endParaRPr lang="de-DE" dirty="0"/>
              </a:p>
            </p:txBody>
          </p:sp>
          <p:sp>
            <p:nvSpPr>
              <p:cNvPr id="34" name="Textfeld 33"/>
              <p:cNvSpPr txBox="1"/>
              <p:nvPr/>
            </p:nvSpPr>
            <p:spPr>
              <a:xfrm rot="16200000">
                <a:off x="4456677" y="1742868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PB_2</a:t>
                </a:r>
                <a:endParaRPr lang="de-DE" dirty="0"/>
              </a:p>
            </p:txBody>
          </p:sp>
          <p:sp>
            <p:nvSpPr>
              <p:cNvPr id="35" name="Textfeld 34"/>
              <p:cNvSpPr txBox="1"/>
              <p:nvPr/>
            </p:nvSpPr>
            <p:spPr>
              <a:xfrm rot="16200000">
                <a:off x="4922355" y="1746075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PB_3</a:t>
                </a:r>
                <a:endParaRPr lang="de-DE" dirty="0"/>
              </a:p>
            </p:txBody>
          </p:sp>
          <p:grpSp>
            <p:nvGrpSpPr>
              <p:cNvPr id="8" name="Gruppieren 7"/>
              <p:cNvGrpSpPr/>
              <p:nvPr/>
            </p:nvGrpSpPr>
            <p:grpSpPr>
              <a:xfrm rot="16200000">
                <a:off x="3494151" y="1202946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6" name="Gerader Verbinder 3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5" name="Rechteck 4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7" name="Textfeld 6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37" name="Gruppieren 36"/>
              <p:cNvGrpSpPr/>
              <p:nvPr/>
            </p:nvGrpSpPr>
            <p:grpSpPr>
              <a:xfrm rot="16200000">
                <a:off x="3964469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8" name="Gerader Verbinder 37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39" name="Rechteck 38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0" name="Textfeld 39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1" name="Gruppieren 40"/>
              <p:cNvGrpSpPr/>
              <p:nvPr/>
            </p:nvGrpSpPr>
            <p:grpSpPr>
              <a:xfrm rot="16200000">
                <a:off x="4448706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2" name="Gerader Verbinder 41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3" name="Rechteck 42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4" name="Textfeld 43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5" name="Gruppieren 44"/>
              <p:cNvGrpSpPr/>
              <p:nvPr/>
            </p:nvGrpSpPr>
            <p:grpSpPr>
              <a:xfrm rot="16200000">
                <a:off x="4912508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6" name="Gerader Verbinder 4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7" name="Rechteck 46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8" name="Textfeld 47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</p:grpSp>
        <p:sp>
          <p:nvSpPr>
            <p:cNvPr id="68" name="Rechteck 67"/>
            <p:cNvSpPr/>
            <p:nvPr/>
          </p:nvSpPr>
          <p:spPr>
            <a:xfrm>
              <a:off x="5894974" y="2644624"/>
              <a:ext cx="1447307" cy="204216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69" name="Textfeld 68"/>
            <p:cNvSpPr txBox="1"/>
            <p:nvPr/>
          </p:nvSpPr>
          <p:spPr>
            <a:xfrm>
              <a:off x="5894974" y="4396063"/>
              <a:ext cx="1367478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Mikrocontroller</a:t>
              </a:r>
              <a:endParaRPr lang="de-DE" dirty="0"/>
            </a:p>
          </p:txBody>
        </p:sp>
        <p:sp>
          <p:nvSpPr>
            <p:cNvPr id="70" name="Textfeld 69"/>
            <p:cNvSpPr txBox="1"/>
            <p:nvPr/>
          </p:nvSpPr>
          <p:spPr>
            <a:xfrm>
              <a:off x="5840845" y="2683372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PB_4</a:t>
              </a:r>
              <a:endParaRPr lang="de-DE" dirty="0"/>
            </a:p>
          </p:txBody>
        </p:sp>
        <p:sp>
          <p:nvSpPr>
            <p:cNvPr id="71" name="Textfeld 70"/>
            <p:cNvSpPr txBox="1"/>
            <p:nvPr/>
          </p:nvSpPr>
          <p:spPr>
            <a:xfrm>
              <a:off x="5871230" y="315614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PB_5</a:t>
              </a:r>
              <a:endParaRPr lang="de-DE" dirty="0"/>
            </a:p>
          </p:txBody>
        </p:sp>
        <p:sp>
          <p:nvSpPr>
            <p:cNvPr id="72" name="Textfeld 71"/>
            <p:cNvSpPr txBox="1"/>
            <p:nvPr/>
          </p:nvSpPr>
          <p:spPr>
            <a:xfrm>
              <a:off x="5863058" y="364698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PB_6</a:t>
              </a:r>
              <a:endParaRPr lang="de-DE" dirty="0"/>
            </a:p>
          </p:txBody>
        </p:sp>
        <p:sp>
          <p:nvSpPr>
            <p:cNvPr id="73" name="Textfeld 72"/>
            <p:cNvSpPr txBox="1"/>
            <p:nvPr/>
          </p:nvSpPr>
          <p:spPr>
            <a:xfrm>
              <a:off x="5859851" y="4112659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PB_7</a:t>
              </a:r>
              <a:endParaRPr lang="de-DE" dirty="0"/>
            </a:p>
          </p:txBody>
        </p:sp>
        <p:cxnSp>
          <p:nvCxnSpPr>
            <p:cNvPr id="87" name="Gerader Verbinder 86"/>
            <p:cNvCxnSpPr/>
            <p:nvPr/>
          </p:nvCxnSpPr>
          <p:spPr>
            <a:xfrm flipV="1">
              <a:off x="6395009" y="2847280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8" name="Rechteck 87"/>
            <p:cNvSpPr/>
            <p:nvPr/>
          </p:nvSpPr>
          <p:spPr>
            <a:xfrm>
              <a:off x="6491942" y="2772779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9" name="Textfeld 88"/>
            <p:cNvSpPr txBox="1"/>
            <p:nvPr/>
          </p:nvSpPr>
          <p:spPr>
            <a:xfrm>
              <a:off x="6849515" y="2692426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4" name="Gerader Verbinder 83"/>
            <p:cNvCxnSpPr/>
            <p:nvPr/>
          </p:nvCxnSpPr>
          <p:spPr>
            <a:xfrm flipV="1">
              <a:off x="6417407" y="3317598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5" name="Rechteck 84"/>
            <p:cNvSpPr/>
            <p:nvPr/>
          </p:nvSpPr>
          <p:spPr>
            <a:xfrm>
              <a:off x="6514340" y="3243097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6" name="Textfeld 85"/>
            <p:cNvSpPr txBox="1"/>
            <p:nvPr/>
          </p:nvSpPr>
          <p:spPr>
            <a:xfrm>
              <a:off x="6871913" y="3162744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1" name="Gerader Verbinder 80"/>
            <p:cNvCxnSpPr/>
            <p:nvPr/>
          </p:nvCxnSpPr>
          <p:spPr>
            <a:xfrm flipV="1">
              <a:off x="6417407" y="3801835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2" name="Rechteck 81"/>
            <p:cNvSpPr/>
            <p:nvPr/>
          </p:nvSpPr>
          <p:spPr>
            <a:xfrm>
              <a:off x="6514340" y="3727334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3" name="Textfeld 82"/>
            <p:cNvSpPr txBox="1"/>
            <p:nvPr/>
          </p:nvSpPr>
          <p:spPr>
            <a:xfrm>
              <a:off x="6871913" y="3646981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78" name="Gerader Verbinder 77"/>
            <p:cNvCxnSpPr/>
            <p:nvPr/>
          </p:nvCxnSpPr>
          <p:spPr>
            <a:xfrm flipV="1">
              <a:off x="6417407" y="4265637"/>
              <a:ext cx="532362" cy="1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9" name="Rechteck 78"/>
            <p:cNvSpPr/>
            <p:nvPr/>
          </p:nvSpPr>
          <p:spPr>
            <a:xfrm>
              <a:off x="6514340" y="4191136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0" name="Textfeld 79"/>
            <p:cNvSpPr txBox="1"/>
            <p:nvPr/>
          </p:nvSpPr>
          <p:spPr>
            <a:xfrm>
              <a:off x="6871913" y="4110783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90" name="Gerader Verbinder 89"/>
            <p:cNvCxnSpPr>
              <a:endCxn id="88" idx="3"/>
            </p:cNvCxnSpPr>
            <p:nvPr/>
          </p:nvCxnSpPr>
          <p:spPr>
            <a:xfrm>
              <a:off x="6514340" y="2760583"/>
              <a:ext cx="311431" cy="85732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Gerader Verbinder 92"/>
            <p:cNvCxnSpPr/>
            <p:nvPr/>
          </p:nvCxnSpPr>
          <p:spPr>
            <a:xfrm>
              <a:off x="6536378" y="3219417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Gerader Verbinder 93"/>
            <p:cNvCxnSpPr/>
            <p:nvPr/>
          </p:nvCxnSpPr>
          <p:spPr>
            <a:xfrm>
              <a:off x="6551336" y="3706866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Gerader Verbinder 94"/>
            <p:cNvCxnSpPr>
              <a:stCxn id="79" idx="1"/>
            </p:cNvCxnSpPr>
            <p:nvPr/>
          </p:nvCxnSpPr>
          <p:spPr>
            <a:xfrm>
              <a:off x="6514340" y="4264672"/>
              <a:ext cx="340011" cy="4188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" name="Ellipse 8"/>
          <p:cNvSpPr/>
          <p:nvPr/>
        </p:nvSpPr>
        <p:spPr>
          <a:xfrm>
            <a:off x="4535080" y="3315171"/>
            <a:ext cx="95250" cy="90488"/>
          </a:xfrm>
          <a:prstGeom prst="ellipse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graphicFrame>
        <p:nvGraphicFramePr>
          <p:cNvPr id="27" name="Tabelle 2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56434521"/>
              </p:ext>
            </p:extLst>
          </p:nvPr>
        </p:nvGraphicFramePr>
        <p:xfrm>
          <a:off x="644785" y="4088493"/>
          <a:ext cx="311822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59113"/>
                <a:gridCol w="1559113"/>
              </a:tblGrid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PB=0b01111111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91" name="Textfeld 90"/>
          <p:cNvSpPr txBox="1"/>
          <p:nvPr/>
        </p:nvSpPr>
        <p:spPr>
          <a:xfrm>
            <a:off x="6795204" y="2647399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2" name="Textfeld 91"/>
          <p:cNvSpPr txBox="1"/>
          <p:nvPr/>
        </p:nvSpPr>
        <p:spPr>
          <a:xfrm>
            <a:off x="6788309" y="3083818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6" name="Textfeld 95"/>
          <p:cNvSpPr txBox="1"/>
          <p:nvPr/>
        </p:nvSpPr>
        <p:spPr>
          <a:xfrm>
            <a:off x="6803533" y="3590657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7" name="Textfeld 96"/>
          <p:cNvSpPr txBox="1"/>
          <p:nvPr/>
        </p:nvSpPr>
        <p:spPr>
          <a:xfrm>
            <a:off x="6764435" y="4085300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0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3235259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3283"/>
    </mc:Choice>
    <mc:Fallback xmlns="">
      <p:transition spd="slow" advTm="23283"/>
    </mc:Fallback>
  </mc:AlternateContent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"/>
          <p:cNvSpPr txBox="1">
            <a:spLocks noGrp="1"/>
          </p:cNvSpPr>
          <p:nvPr>
            <p:ph type="ctrTitle"/>
          </p:nvPr>
        </p:nvSpPr>
        <p:spPr>
          <a:xfrm>
            <a:off x="310125" y="337501"/>
            <a:ext cx="8520600" cy="41901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de-DE" sz="1800" dirty="0" smtClean="0"/>
              <a:t>Matrixtastatur abscannen - </a:t>
            </a:r>
            <a:r>
              <a:rPr lang="de-DE" sz="1800" dirty="0" err="1" smtClean="0"/>
              <a:t>Polling</a:t>
            </a:r>
            <a:endParaRPr sz="1800" dirty="0"/>
          </a:p>
        </p:txBody>
      </p:sp>
      <p:grpSp>
        <p:nvGrpSpPr>
          <p:cNvPr id="6" name="Gruppieren 5"/>
          <p:cNvGrpSpPr/>
          <p:nvPr/>
        </p:nvGrpSpPr>
        <p:grpSpPr>
          <a:xfrm>
            <a:off x="3907110" y="899904"/>
            <a:ext cx="3644767" cy="3889225"/>
            <a:chOff x="3697514" y="814615"/>
            <a:chExt cx="3644767" cy="3889225"/>
          </a:xfrm>
        </p:grpSpPr>
        <p:sp>
          <p:nvSpPr>
            <p:cNvPr id="10" name="Rechteck 9"/>
            <p:cNvSpPr/>
            <p:nvPr/>
          </p:nvSpPr>
          <p:spPr>
            <a:xfrm rot="16200000">
              <a:off x="3688624" y="2427879"/>
              <a:ext cx="2059940" cy="204216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de-DE"/>
            </a:p>
          </p:txBody>
        </p:sp>
        <p:cxnSp>
          <p:nvCxnSpPr>
            <p:cNvPr id="49" name="Gerader Verbinder 48"/>
            <p:cNvCxnSpPr/>
            <p:nvPr/>
          </p:nvCxnSpPr>
          <p:spPr>
            <a:xfrm flipH="1" flipV="1">
              <a:off x="3732252" y="4272804"/>
              <a:ext cx="2160359" cy="2647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Gerader Verbinder 51"/>
            <p:cNvCxnSpPr/>
            <p:nvPr/>
          </p:nvCxnSpPr>
          <p:spPr>
            <a:xfrm flipH="1" flipV="1">
              <a:off x="3732253" y="3757137"/>
              <a:ext cx="2160358" cy="172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Gerader Verbinder 52"/>
            <p:cNvCxnSpPr/>
            <p:nvPr/>
          </p:nvCxnSpPr>
          <p:spPr>
            <a:xfrm flipH="1">
              <a:off x="3736615" y="3278568"/>
              <a:ext cx="2155996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Gerader Verbinder 54"/>
            <p:cNvCxnSpPr/>
            <p:nvPr/>
          </p:nvCxnSpPr>
          <p:spPr>
            <a:xfrm flipH="1" flipV="1">
              <a:off x="3736261" y="2820343"/>
              <a:ext cx="2156350" cy="1"/>
            </a:xfrm>
            <a:prstGeom prst="line">
              <a:avLst/>
            </a:prstGeom>
            <a:ln w="25400">
              <a:solidFill>
                <a:schemeClr val="accent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Gerader Verbinder 28"/>
            <p:cNvCxnSpPr/>
            <p:nvPr/>
          </p:nvCxnSpPr>
          <p:spPr>
            <a:xfrm rot="16200000">
              <a:off x="27930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" name="Rechteck 10"/>
            <p:cNvSpPr/>
            <p:nvPr/>
          </p:nvSpPr>
          <p:spPr>
            <a:xfrm rot="16200000">
              <a:off x="3824286" y="402800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*</a:t>
              </a:r>
            </a:p>
          </p:txBody>
        </p:sp>
        <p:sp>
          <p:nvSpPr>
            <p:cNvPr id="12" name="Rechteck 11"/>
            <p:cNvSpPr/>
            <p:nvPr/>
          </p:nvSpPr>
          <p:spPr>
            <a:xfrm rot="16200000">
              <a:off x="3824286" y="352328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7</a:t>
              </a:r>
            </a:p>
          </p:txBody>
        </p:sp>
        <p:sp>
          <p:nvSpPr>
            <p:cNvPr id="13" name="Rechteck 12"/>
            <p:cNvSpPr/>
            <p:nvPr/>
          </p:nvSpPr>
          <p:spPr>
            <a:xfrm rot="16200000">
              <a:off x="3824286" y="3056658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4</a:t>
              </a:r>
            </a:p>
          </p:txBody>
        </p:sp>
        <p:sp>
          <p:nvSpPr>
            <p:cNvPr id="14" name="Rechteck 13"/>
            <p:cNvSpPr/>
            <p:nvPr/>
          </p:nvSpPr>
          <p:spPr>
            <a:xfrm rot="16200000">
              <a:off x="3824286" y="2590030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1</a:t>
              </a:r>
            </a:p>
          </p:txBody>
        </p:sp>
        <p:sp>
          <p:nvSpPr>
            <p:cNvPr id="15" name="Rechteck 14"/>
            <p:cNvSpPr/>
            <p:nvPr/>
          </p:nvSpPr>
          <p:spPr>
            <a:xfrm rot="16200000">
              <a:off x="4300444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0</a:t>
              </a:r>
            </a:p>
          </p:txBody>
        </p:sp>
        <p:sp>
          <p:nvSpPr>
            <p:cNvPr id="16" name="Rechteck 15"/>
            <p:cNvSpPr/>
            <p:nvPr/>
          </p:nvSpPr>
          <p:spPr>
            <a:xfrm rot="16200000">
              <a:off x="4300332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8</a:t>
              </a:r>
            </a:p>
          </p:txBody>
        </p:sp>
        <p:sp>
          <p:nvSpPr>
            <p:cNvPr id="17" name="Rechteck 16"/>
            <p:cNvSpPr/>
            <p:nvPr/>
          </p:nvSpPr>
          <p:spPr>
            <a:xfrm rot="16200000">
              <a:off x="4300332" y="3057140"/>
              <a:ext cx="314260" cy="319978"/>
            </a:xfrm>
            <a:prstGeom prst="rect">
              <a:avLst/>
            </a:prstGeom>
            <a:solidFill>
              <a:schemeClr val="accent1">
                <a:alpha val="56000"/>
              </a:schemeClr>
            </a:solidFill>
            <a:ln>
              <a:solidFill>
                <a:schemeClr val="accent1">
                  <a:shade val="50000"/>
                  <a:alpha val="77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5</a:t>
              </a:r>
            </a:p>
          </p:txBody>
        </p:sp>
        <p:sp>
          <p:nvSpPr>
            <p:cNvPr id="18" name="Rechteck 17"/>
            <p:cNvSpPr/>
            <p:nvPr/>
          </p:nvSpPr>
          <p:spPr>
            <a:xfrm rot="16200000">
              <a:off x="4300332" y="2590512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2</a:t>
              </a:r>
            </a:p>
          </p:txBody>
        </p:sp>
        <p:sp>
          <p:nvSpPr>
            <p:cNvPr id="19" name="Rechteck 18"/>
            <p:cNvSpPr/>
            <p:nvPr/>
          </p:nvSpPr>
          <p:spPr>
            <a:xfrm rot="16200000">
              <a:off x="4776489" y="401896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#</a:t>
              </a:r>
            </a:p>
          </p:txBody>
        </p:sp>
        <p:sp>
          <p:nvSpPr>
            <p:cNvPr id="20" name="Rechteck 19"/>
            <p:cNvSpPr/>
            <p:nvPr/>
          </p:nvSpPr>
          <p:spPr>
            <a:xfrm rot="16200000">
              <a:off x="4776489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9</a:t>
              </a:r>
            </a:p>
          </p:txBody>
        </p:sp>
        <p:sp>
          <p:nvSpPr>
            <p:cNvPr id="21" name="Rechteck 20"/>
            <p:cNvSpPr/>
            <p:nvPr/>
          </p:nvSpPr>
          <p:spPr>
            <a:xfrm rot="16200000">
              <a:off x="4776489" y="304761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 dirty="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6</a:t>
              </a:r>
            </a:p>
          </p:txBody>
        </p:sp>
        <p:sp>
          <p:nvSpPr>
            <p:cNvPr id="22" name="Rechteck 21"/>
            <p:cNvSpPr/>
            <p:nvPr/>
          </p:nvSpPr>
          <p:spPr>
            <a:xfrm rot="16200000">
              <a:off x="4776601" y="2580507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3</a:t>
              </a:r>
            </a:p>
          </p:txBody>
        </p:sp>
        <p:sp>
          <p:nvSpPr>
            <p:cNvPr id="23" name="Rechteck 22"/>
            <p:cNvSpPr/>
            <p:nvPr/>
          </p:nvSpPr>
          <p:spPr>
            <a:xfrm rot="16200000">
              <a:off x="5243236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D</a:t>
              </a:r>
            </a:p>
          </p:txBody>
        </p:sp>
        <p:sp>
          <p:nvSpPr>
            <p:cNvPr id="24" name="Rechteck 23"/>
            <p:cNvSpPr/>
            <p:nvPr/>
          </p:nvSpPr>
          <p:spPr>
            <a:xfrm rot="16200000">
              <a:off x="5243124" y="351424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C</a:t>
              </a:r>
            </a:p>
          </p:txBody>
        </p:sp>
        <p:sp>
          <p:nvSpPr>
            <p:cNvPr id="25" name="Rechteck 24"/>
            <p:cNvSpPr/>
            <p:nvPr/>
          </p:nvSpPr>
          <p:spPr>
            <a:xfrm rot="16200000">
              <a:off x="5243124" y="3047616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B</a:t>
              </a:r>
            </a:p>
          </p:txBody>
        </p:sp>
        <p:sp>
          <p:nvSpPr>
            <p:cNvPr id="26" name="Rechteck 25"/>
            <p:cNvSpPr/>
            <p:nvPr/>
          </p:nvSpPr>
          <p:spPr>
            <a:xfrm rot="16200000">
              <a:off x="5243124" y="2580988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A</a:t>
              </a:r>
            </a:p>
          </p:txBody>
        </p:sp>
        <p:cxnSp>
          <p:nvCxnSpPr>
            <p:cNvPr id="30" name="Gerader Verbinder 29"/>
            <p:cNvCxnSpPr/>
            <p:nvPr/>
          </p:nvCxnSpPr>
          <p:spPr>
            <a:xfrm rot="16200000">
              <a:off x="3271974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Gerader Verbinder 30"/>
            <p:cNvCxnSpPr/>
            <p:nvPr/>
          </p:nvCxnSpPr>
          <p:spPr>
            <a:xfrm rot="16200000">
              <a:off x="37582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Gerader Verbinder 31"/>
            <p:cNvCxnSpPr/>
            <p:nvPr/>
          </p:nvCxnSpPr>
          <p:spPr>
            <a:xfrm rot="16200000">
              <a:off x="4208145" y="3374259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66" name="Gruppieren 65"/>
            <p:cNvGrpSpPr/>
            <p:nvPr/>
          </p:nvGrpSpPr>
          <p:grpSpPr>
            <a:xfrm>
              <a:off x="3697514" y="814615"/>
              <a:ext cx="2059215" cy="1501437"/>
              <a:chOff x="3697514" y="814615"/>
              <a:chExt cx="2059215" cy="1501437"/>
            </a:xfrm>
          </p:grpSpPr>
          <p:sp>
            <p:nvSpPr>
              <p:cNvPr id="2" name="Rechteck 1"/>
              <p:cNvSpPr/>
              <p:nvPr/>
            </p:nvSpPr>
            <p:spPr>
              <a:xfrm rot="16200000">
                <a:off x="3994940" y="517189"/>
                <a:ext cx="1447307" cy="2042160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3" name="Textfeld 2"/>
              <p:cNvSpPr txBox="1"/>
              <p:nvPr/>
            </p:nvSpPr>
            <p:spPr>
              <a:xfrm rot="16200000">
                <a:off x="4919102" y="1424295"/>
                <a:ext cx="136747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Mikrocontroller</a:t>
                </a:r>
                <a:endParaRPr lang="de-DE" dirty="0"/>
              </a:p>
            </p:txBody>
          </p:sp>
          <p:sp>
            <p:nvSpPr>
              <p:cNvPr id="4" name="Textfeld 3"/>
              <p:cNvSpPr txBox="1"/>
              <p:nvPr/>
            </p:nvSpPr>
            <p:spPr>
              <a:xfrm rot="16200000">
                <a:off x="3493068" y="1765081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PB_0</a:t>
                </a:r>
                <a:endParaRPr lang="de-DE" dirty="0"/>
              </a:p>
            </p:txBody>
          </p:sp>
          <p:sp>
            <p:nvSpPr>
              <p:cNvPr id="33" name="Textfeld 32"/>
              <p:cNvSpPr txBox="1"/>
              <p:nvPr/>
            </p:nvSpPr>
            <p:spPr>
              <a:xfrm rot="16200000">
                <a:off x="3965837" y="1734696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PB_1</a:t>
                </a:r>
                <a:endParaRPr lang="de-DE" dirty="0"/>
              </a:p>
            </p:txBody>
          </p:sp>
          <p:sp>
            <p:nvSpPr>
              <p:cNvPr id="34" name="Textfeld 33"/>
              <p:cNvSpPr txBox="1"/>
              <p:nvPr/>
            </p:nvSpPr>
            <p:spPr>
              <a:xfrm rot="16200000">
                <a:off x="4456677" y="1742868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PB_2</a:t>
                </a:r>
                <a:endParaRPr lang="de-DE" dirty="0"/>
              </a:p>
            </p:txBody>
          </p:sp>
          <p:sp>
            <p:nvSpPr>
              <p:cNvPr id="35" name="Textfeld 34"/>
              <p:cNvSpPr txBox="1"/>
              <p:nvPr/>
            </p:nvSpPr>
            <p:spPr>
              <a:xfrm rot="16200000">
                <a:off x="4922355" y="1746075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PB_3</a:t>
                </a:r>
                <a:endParaRPr lang="de-DE" dirty="0"/>
              </a:p>
            </p:txBody>
          </p:sp>
          <p:grpSp>
            <p:nvGrpSpPr>
              <p:cNvPr id="8" name="Gruppieren 7"/>
              <p:cNvGrpSpPr/>
              <p:nvPr/>
            </p:nvGrpSpPr>
            <p:grpSpPr>
              <a:xfrm rot="16200000">
                <a:off x="3494151" y="1202946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6" name="Gerader Verbinder 3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5" name="Rechteck 4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7" name="Textfeld 6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37" name="Gruppieren 36"/>
              <p:cNvGrpSpPr/>
              <p:nvPr/>
            </p:nvGrpSpPr>
            <p:grpSpPr>
              <a:xfrm rot="16200000">
                <a:off x="3964469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8" name="Gerader Verbinder 37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39" name="Rechteck 38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0" name="Textfeld 39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1" name="Gruppieren 40"/>
              <p:cNvGrpSpPr/>
              <p:nvPr/>
            </p:nvGrpSpPr>
            <p:grpSpPr>
              <a:xfrm rot="16200000">
                <a:off x="4448706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2" name="Gerader Verbinder 41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3" name="Rechteck 42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4" name="Textfeld 43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5" name="Gruppieren 44"/>
              <p:cNvGrpSpPr/>
              <p:nvPr/>
            </p:nvGrpSpPr>
            <p:grpSpPr>
              <a:xfrm rot="16200000">
                <a:off x="4912508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6" name="Gerader Verbinder 4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7" name="Rechteck 46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8" name="Textfeld 47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</p:grpSp>
        <p:sp>
          <p:nvSpPr>
            <p:cNvPr id="68" name="Rechteck 67"/>
            <p:cNvSpPr/>
            <p:nvPr/>
          </p:nvSpPr>
          <p:spPr>
            <a:xfrm>
              <a:off x="5894974" y="2644624"/>
              <a:ext cx="1447307" cy="204216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69" name="Textfeld 68"/>
            <p:cNvSpPr txBox="1"/>
            <p:nvPr/>
          </p:nvSpPr>
          <p:spPr>
            <a:xfrm>
              <a:off x="5894974" y="4396063"/>
              <a:ext cx="1367478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Mikrocontroller</a:t>
              </a:r>
              <a:endParaRPr lang="de-DE" dirty="0"/>
            </a:p>
          </p:txBody>
        </p:sp>
        <p:sp>
          <p:nvSpPr>
            <p:cNvPr id="70" name="Textfeld 69"/>
            <p:cNvSpPr txBox="1"/>
            <p:nvPr/>
          </p:nvSpPr>
          <p:spPr>
            <a:xfrm>
              <a:off x="5840845" y="2683372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PB_4</a:t>
              </a:r>
              <a:endParaRPr lang="de-DE" dirty="0"/>
            </a:p>
          </p:txBody>
        </p:sp>
        <p:sp>
          <p:nvSpPr>
            <p:cNvPr id="71" name="Textfeld 70"/>
            <p:cNvSpPr txBox="1"/>
            <p:nvPr/>
          </p:nvSpPr>
          <p:spPr>
            <a:xfrm>
              <a:off x="5871230" y="315614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PB_5</a:t>
              </a:r>
              <a:endParaRPr lang="de-DE" dirty="0"/>
            </a:p>
          </p:txBody>
        </p:sp>
        <p:sp>
          <p:nvSpPr>
            <p:cNvPr id="72" name="Textfeld 71"/>
            <p:cNvSpPr txBox="1"/>
            <p:nvPr/>
          </p:nvSpPr>
          <p:spPr>
            <a:xfrm>
              <a:off x="5863058" y="364698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PB_6</a:t>
              </a:r>
              <a:endParaRPr lang="de-DE" dirty="0"/>
            </a:p>
          </p:txBody>
        </p:sp>
        <p:sp>
          <p:nvSpPr>
            <p:cNvPr id="73" name="Textfeld 72"/>
            <p:cNvSpPr txBox="1"/>
            <p:nvPr/>
          </p:nvSpPr>
          <p:spPr>
            <a:xfrm>
              <a:off x="5859851" y="4112659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PB_7</a:t>
              </a:r>
              <a:endParaRPr lang="de-DE" dirty="0"/>
            </a:p>
          </p:txBody>
        </p:sp>
        <p:cxnSp>
          <p:nvCxnSpPr>
            <p:cNvPr id="87" name="Gerader Verbinder 86"/>
            <p:cNvCxnSpPr/>
            <p:nvPr/>
          </p:nvCxnSpPr>
          <p:spPr>
            <a:xfrm flipV="1">
              <a:off x="6395009" y="2847280"/>
              <a:ext cx="532362" cy="1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8" name="Rechteck 87"/>
            <p:cNvSpPr/>
            <p:nvPr/>
          </p:nvSpPr>
          <p:spPr>
            <a:xfrm>
              <a:off x="6491942" y="2772779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9" name="Textfeld 88"/>
            <p:cNvSpPr txBox="1"/>
            <p:nvPr/>
          </p:nvSpPr>
          <p:spPr>
            <a:xfrm>
              <a:off x="6849515" y="2692426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4" name="Gerader Verbinder 83"/>
            <p:cNvCxnSpPr/>
            <p:nvPr/>
          </p:nvCxnSpPr>
          <p:spPr>
            <a:xfrm flipV="1">
              <a:off x="6417407" y="3317598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5" name="Rechteck 84"/>
            <p:cNvSpPr/>
            <p:nvPr/>
          </p:nvSpPr>
          <p:spPr>
            <a:xfrm>
              <a:off x="6514340" y="3243097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6" name="Textfeld 85"/>
            <p:cNvSpPr txBox="1"/>
            <p:nvPr/>
          </p:nvSpPr>
          <p:spPr>
            <a:xfrm>
              <a:off x="6871913" y="3162744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1" name="Gerader Verbinder 80"/>
            <p:cNvCxnSpPr/>
            <p:nvPr/>
          </p:nvCxnSpPr>
          <p:spPr>
            <a:xfrm flipV="1">
              <a:off x="6417407" y="3801835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2" name="Rechteck 81"/>
            <p:cNvSpPr/>
            <p:nvPr/>
          </p:nvSpPr>
          <p:spPr>
            <a:xfrm>
              <a:off x="6514340" y="3727334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3" name="Textfeld 82"/>
            <p:cNvSpPr txBox="1"/>
            <p:nvPr/>
          </p:nvSpPr>
          <p:spPr>
            <a:xfrm>
              <a:off x="6871913" y="3646981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78" name="Gerader Verbinder 77"/>
            <p:cNvCxnSpPr/>
            <p:nvPr/>
          </p:nvCxnSpPr>
          <p:spPr>
            <a:xfrm flipV="1">
              <a:off x="6417407" y="4265637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9" name="Rechteck 78"/>
            <p:cNvSpPr/>
            <p:nvPr/>
          </p:nvSpPr>
          <p:spPr>
            <a:xfrm>
              <a:off x="6514340" y="4191136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0" name="Textfeld 79"/>
            <p:cNvSpPr txBox="1"/>
            <p:nvPr/>
          </p:nvSpPr>
          <p:spPr>
            <a:xfrm>
              <a:off x="6871913" y="4110783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90" name="Gerader Verbinder 89"/>
            <p:cNvCxnSpPr>
              <a:stCxn id="88" idx="1"/>
              <a:endCxn id="88" idx="3"/>
            </p:cNvCxnSpPr>
            <p:nvPr/>
          </p:nvCxnSpPr>
          <p:spPr>
            <a:xfrm>
              <a:off x="6491942" y="2846315"/>
              <a:ext cx="333829" cy="0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Gerader Verbinder 92"/>
            <p:cNvCxnSpPr/>
            <p:nvPr/>
          </p:nvCxnSpPr>
          <p:spPr>
            <a:xfrm>
              <a:off x="6536378" y="3219417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Gerader Verbinder 93"/>
            <p:cNvCxnSpPr/>
            <p:nvPr/>
          </p:nvCxnSpPr>
          <p:spPr>
            <a:xfrm>
              <a:off x="6551336" y="3706866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Gerader Verbinder 94"/>
            <p:cNvCxnSpPr/>
            <p:nvPr/>
          </p:nvCxnSpPr>
          <p:spPr>
            <a:xfrm>
              <a:off x="6542920" y="4172860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" name="Ellipse 8"/>
          <p:cNvSpPr/>
          <p:nvPr/>
        </p:nvSpPr>
        <p:spPr>
          <a:xfrm>
            <a:off x="4535080" y="3315171"/>
            <a:ext cx="95250" cy="90488"/>
          </a:xfrm>
          <a:prstGeom prst="ellipse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graphicFrame>
        <p:nvGraphicFramePr>
          <p:cNvPr id="27" name="Tabelle 2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37968085"/>
              </p:ext>
            </p:extLst>
          </p:nvPr>
        </p:nvGraphicFramePr>
        <p:xfrm>
          <a:off x="551432" y="2660452"/>
          <a:ext cx="311822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59113"/>
                <a:gridCol w="1559113"/>
              </a:tblGrid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PB=0b11101111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91" name="Textfeld 90"/>
          <p:cNvSpPr txBox="1"/>
          <p:nvPr/>
        </p:nvSpPr>
        <p:spPr>
          <a:xfrm>
            <a:off x="6767976" y="2684632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0</a:t>
            </a:r>
            <a:endParaRPr lang="de-DE" dirty="0"/>
          </a:p>
        </p:txBody>
      </p:sp>
      <p:sp>
        <p:nvSpPr>
          <p:cNvPr id="92" name="Textfeld 91"/>
          <p:cNvSpPr txBox="1"/>
          <p:nvPr/>
        </p:nvSpPr>
        <p:spPr>
          <a:xfrm>
            <a:off x="6788309" y="3083818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6" name="Textfeld 95"/>
          <p:cNvSpPr txBox="1"/>
          <p:nvPr/>
        </p:nvSpPr>
        <p:spPr>
          <a:xfrm>
            <a:off x="6803533" y="3590657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7" name="Textfeld 96"/>
          <p:cNvSpPr txBox="1"/>
          <p:nvPr/>
        </p:nvSpPr>
        <p:spPr>
          <a:xfrm>
            <a:off x="6821327" y="4060515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0492270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3283"/>
    </mc:Choice>
    <mc:Fallback xmlns="">
      <p:transition spd="slow" advTm="23283"/>
    </mc:Fallback>
  </mc:AlternateContent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"/>
          <p:cNvSpPr txBox="1">
            <a:spLocks noGrp="1"/>
          </p:cNvSpPr>
          <p:nvPr>
            <p:ph type="ctrTitle"/>
          </p:nvPr>
        </p:nvSpPr>
        <p:spPr>
          <a:xfrm>
            <a:off x="310125" y="337501"/>
            <a:ext cx="8520600" cy="41901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de-DE" sz="1800" dirty="0" smtClean="0"/>
              <a:t>Matrixtastatur abscannen - </a:t>
            </a:r>
            <a:r>
              <a:rPr lang="de-DE" sz="1800" dirty="0" err="1" smtClean="0"/>
              <a:t>Polling</a:t>
            </a:r>
            <a:endParaRPr sz="1800" dirty="0"/>
          </a:p>
        </p:txBody>
      </p:sp>
      <p:grpSp>
        <p:nvGrpSpPr>
          <p:cNvPr id="6" name="Gruppieren 5"/>
          <p:cNvGrpSpPr/>
          <p:nvPr/>
        </p:nvGrpSpPr>
        <p:grpSpPr>
          <a:xfrm>
            <a:off x="3907110" y="899904"/>
            <a:ext cx="3644767" cy="3889225"/>
            <a:chOff x="3697514" y="814615"/>
            <a:chExt cx="3644767" cy="3889225"/>
          </a:xfrm>
        </p:grpSpPr>
        <p:sp>
          <p:nvSpPr>
            <p:cNvPr id="10" name="Rechteck 9"/>
            <p:cNvSpPr/>
            <p:nvPr/>
          </p:nvSpPr>
          <p:spPr>
            <a:xfrm rot="16200000">
              <a:off x="3688624" y="2427879"/>
              <a:ext cx="2059940" cy="204216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de-DE"/>
            </a:p>
          </p:txBody>
        </p:sp>
        <p:cxnSp>
          <p:nvCxnSpPr>
            <p:cNvPr id="49" name="Gerader Verbinder 48"/>
            <p:cNvCxnSpPr/>
            <p:nvPr/>
          </p:nvCxnSpPr>
          <p:spPr>
            <a:xfrm flipH="1" flipV="1">
              <a:off x="3732252" y="4272804"/>
              <a:ext cx="2160359" cy="2647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Gerader Verbinder 51"/>
            <p:cNvCxnSpPr/>
            <p:nvPr/>
          </p:nvCxnSpPr>
          <p:spPr>
            <a:xfrm flipH="1" flipV="1">
              <a:off x="3732253" y="3757137"/>
              <a:ext cx="2160358" cy="172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Gerader Verbinder 52"/>
            <p:cNvCxnSpPr/>
            <p:nvPr/>
          </p:nvCxnSpPr>
          <p:spPr>
            <a:xfrm flipH="1">
              <a:off x="3736615" y="3278568"/>
              <a:ext cx="2155996" cy="0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Gerader Verbinder 54"/>
            <p:cNvCxnSpPr/>
            <p:nvPr/>
          </p:nvCxnSpPr>
          <p:spPr>
            <a:xfrm flipH="1" flipV="1">
              <a:off x="3736261" y="2820343"/>
              <a:ext cx="2156350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Gerader Verbinder 28"/>
            <p:cNvCxnSpPr/>
            <p:nvPr/>
          </p:nvCxnSpPr>
          <p:spPr>
            <a:xfrm rot="16200000">
              <a:off x="27930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" name="Rechteck 10"/>
            <p:cNvSpPr/>
            <p:nvPr/>
          </p:nvSpPr>
          <p:spPr>
            <a:xfrm rot="16200000">
              <a:off x="3824286" y="402800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*</a:t>
              </a:r>
            </a:p>
          </p:txBody>
        </p:sp>
        <p:sp>
          <p:nvSpPr>
            <p:cNvPr id="12" name="Rechteck 11"/>
            <p:cNvSpPr/>
            <p:nvPr/>
          </p:nvSpPr>
          <p:spPr>
            <a:xfrm rot="16200000">
              <a:off x="3824286" y="352328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7</a:t>
              </a:r>
            </a:p>
          </p:txBody>
        </p:sp>
        <p:sp>
          <p:nvSpPr>
            <p:cNvPr id="13" name="Rechteck 12"/>
            <p:cNvSpPr/>
            <p:nvPr/>
          </p:nvSpPr>
          <p:spPr>
            <a:xfrm rot="16200000">
              <a:off x="3824286" y="3056658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4</a:t>
              </a:r>
            </a:p>
          </p:txBody>
        </p:sp>
        <p:sp>
          <p:nvSpPr>
            <p:cNvPr id="14" name="Rechteck 13"/>
            <p:cNvSpPr/>
            <p:nvPr/>
          </p:nvSpPr>
          <p:spPr>
            <a:xfrm rot="16200000">
              <a:off x="3824286" y="2590030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1</a:t>
              </a:r>
            </a:p>
          </p:txBody>
        </p:sp>
        <p:sp>
          <p:nvSpPr>
            <p:cNvPr id="15" name="Rechteck 14"/>
            <p:cNvSpPr/>
            <p:nvPr/>
          </p:nvSpPr>
          <p:spPr>
            <a:xfrm rot="16200000">
              <a:off x="4300444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0</a:t>
              </a:r>
            </a:p>
          </p:txBody>
        </p:sp>
        <p:sp>
          <p:nvSpPr>
            <p:cNvPr id="16" name="Rechteck 15"/>
            <p:cNvSpPr/>
            <p:nvPr/>
          </p:nvSpPr>
          <p:spPr>
            <a:xfrm rot="16200000">
              <a:off x="4300332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8</a:t>
              </a:r>
            </a:p>
          </p:txBody>
        </p:sp>
        <p:sp>
          <p:nvSpPr>
            <p:cNvPr id="17" name="Rechteck 16"/>
            <p:cNvSpPr/>
            <p:nvPr/>
          </p:nvSpPr>
          <p:spPr>
            <a:xfrm rot="16200000">
              <a:off x="4300332" y="3057140"/>
              <a:ext cx="314260" cy="319978"/>
            </a:xfrm>
            <a:prstGeom prst="rect">
              <a:avLst/>
            </a:prstGeom>
            <a:solidFill>
              <a:schemeClr val="accent1">
                <a:alpha val="56000"/>
              </a:schemeClr>
            </a:solidFill>
            <a:ln>
              <a:solidFill>
                <a:schemeClr val="accent1">
                  <a:shade val="50000"/>
                  <a:alpha val="77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5</a:t>
              </a:r>
            </a:p>
          </p:txBody>
        </p:sp>
        <p:sp>
          <p:nvSpPr>
            <p:cNvPr id="18" name="Rechteck 17"/>
            <p:cNvSpPr/>
            <p:nvPr/>
          </p:nvSpPr>
          <p:spPr>
            <a:xfrm rot="16200000">
              <a:off x="4300332" y="2590512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2</a:t>
              </a:r>
            </a:p>
          </p:txBody>
        </p:sp>
        <p:sp>
          <p:nvSpPr>
            <p:cNvPr id="19" name="Rechteck 18"/>
            <p:cNvSpPr/>
            <p:nvPr/>
          </p:nvSpPr>
          <p:spPr>
            <a:xfrm rot="16200000">
              <a:off x="4776489" y="401896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#</a:t>
              </a:r>
            </a:p>
          </p:txBody>
        </p:sp>
        <p:sp>
          <p:nvSpPr>
            <p:cNvPr id="20" name="Rechteck 19"/>
            <p:cNvSpPr/>
            <p:nvPr/>
          </p:nvSpPr>
          <p:spPr>
            <a:xfrm rot="16200000">
              <a:off x="4776489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9</a:t>
              </a:r>
            </a:p>
          </p:txBody>
        </p:sp>
        <p:sp>
          <p:nvSpPr>
            <p:cNvPr id="21" name="Rechteck 20"/>
            <p:cNvSpPr/>
            <p:nvPr/>
          </p:nvSpPr>
          <p:spPr>
            <a:xfrm rot="16200000">
              <a:off x="4776489" y="304761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 dirty="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6</a:t>
              </a:r>
            </a:p>
          </p:txBody>
        </p:sp>
        <p:sp>
          <p:nvSpPr>
            <p:cNvPr id="22" name="Rechteck 21"/>
            <p:cNvSpPr/>
            <p:nvPr/>
          </p:nvSpPr>
          <p:spPr>
            <a:xfrm rot="16200000">
              <a:off x="4776601" y="2580507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3</a:t>
              </a:r>
            </a:p>
          </p:txBody>
        </p:sp>
        <p:sp>
          <p:nvSpPr>
            <p:cNvPr id="23" name="Rechteck 22"/>
            <p:cNvSpPr/>
            <p:nvPr/>
          </p:nvSpPr>
          <p:spPr>
            <a:xfrm rot="16200000">
              <a:off x="5243236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D</a:t>
              </a:r>
            </a:p>
          </p:txBody>
        </p:sp>
        <p:sp>
          <p:nvSpPr>
            <p:cNvPr id="24" name="Rechteck 23"/>
            <p:cNvSpPr/>
            <p:nvPr/>
          </p:nvSpPr>
          <p:spPr>
            <a:xfrm rot="16200000">
              <a:off x="5243124" y="351424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C</a:t>
              </a:r>
            </a:p>
          </p:txBody>
        </p:sp>
        <p:sp>
          <p:nvSpPr>
            <p:cNvPr id="25" name="Rechteck 24"/>
            <p:cNvSpPr/>
            <p:nvPr/>
          </p:nvSpPr>
          <p:spPr>
            <a:xfrm rot="16200000">
              <a:off x="5243124" y="3047616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B</a:t>
              </a:r>
            </a:p>
          </p:txBody>
        </p:sp>
        <p:sp>
          <p:nvSpPr>
            <p:cNvPr id="26" name="Rechteck 25"/>
            <p:cNvSpPr/>
            <p:nvPr/>
          </p:nvSpPr>
          <p:spPr>
            <a:xfrm rot="16200000">
              <a:off x="5243124" y="2580988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A</a:t>
              </a:r>
            </a:p>
          </p:txBody>
        </p:sp>
        <p:cxnSp>
          <p:nvCxnSpPr>
            <p:cNvPr id="30" name="Gerader Verbinder 29"/>
            <p:cNvCxnSpPr/>
            <p:nvPr/>
          </p:nvCxnSpPr>
          <p:spPr>
            <a:xfrm rot="16200000">
              <a:off x="3271974" y="3364736"/>
              <a:ext cx="2205627" cy="0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Gerader Verbinder 30"/>
            <p:cNvCxnSpPr/>
            <p:nvPr/>
          </p:nvCxnSpPr>
          <p:spPr>
            <a:xfrm rot="16200000">
              <a:off x="37582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Gerader Verbinder 31"/>
            <p:cNvCxnSpPr/>
            <p:nvPr/>
          </p:nvCxnSpPr>
          <p:spPr>
            <a:xfrm rot="16200000">
              <a:off x="4208145" y="3374259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66" name="Gruppieren 65"/>
            <p:cNvGrpSpPr/>
            <p:nvPr/>
          </p:nvGrpSpPr>
          <p:grpSpPr>
            <a:xfrm>
              <a:off x="3697514" y="814615"/>
              <a:ext cx="2059215" cy="1501437"/>
              <a:chOff x="3697514" y="814615"/>
              <a:chExt cx="2059215" cy="1501437"/>
            </a:xfrm>
          </p:grpSpPr>
          <p:sp>
            <p:nvSpPr>
              <p:cNvPr id="2" name="Rechteck 1"/>
              <p:cNvSpPr/>
              <p:nvPr/>
            </p:nvSpPr>
            <p:spPr>
              <a:xfrm rot="16200000">
                <a:off x="3994940" y="517189"/>
                <a:ext cx="1447307" cy="2042160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3" name="Textfeld 2"/>
              <p:cNvSpPr txBox="1"/>
              <p:nvPr/>
            </p:nvSpPr>
            <p:spPr>
              <a:xfrm rot="16200000">
                <a:off x="4919102" y="1424295"/>
                <a:ext cx="136747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Mikrocontroller</a:t>
                </a:r>
                <a:endParaRPr lang="de-DE" dirty="0"/>
              </a:p>
            </p:txBody>
          </p:sp>
          <p:sp>
            <p:nvSpPr>
              <p:cNvPr id="4" name="Textfeld 3"/>
              <p:cNvSpPr txBox="1"/>
              <p:nvPr/>
            </p:nvSpPr>
            <p:spPr>
              <a:xfrm rot="16200000">
                <a:off x="3493068" y="1765081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PB_0</a:t>
                </a:r>
                <a:endParaRPr lang="de-DE" dirty="0"/>
              </a:p>
            </p:txBody>
          </p:sp>
          <p:sp>
            <p:nvSpPr>
              <p:cNvPr id="33" name="Textfeld 32"/>
              <p:cNvSpPr txBox="1"/>
              <p:nvPr/>
            </p:nvSpPr>
            <p:spPr>
              <a:xfrm rot="16200000">
                <a:off x="3965837" y="1734696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PB_1</a:t>
                </a:r>
                <a:endParaRPr lang="de-DE" dirty="0"/>
              </a:p>
            </p:txBody>
          </p:sp>
          <p:sp>
            <p:nvSpPr>
              <p:cNvPr id="34" name="Textfeld 33"/>
              <p:cNvSpPr txBox="1"/>
              <p:nvPr/>
            </p:nvSpPr>
            <p:spPr>
              <a:xfrm rot="16200000">
                <a:off x="4456677" y="1742868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PB_2</a:t>
                </a:r>
                <a:endParaRPr lang="de-DE" dirty="0"/>
              </a:p>
            </p:txBody>
          </p:sp>
          <p:sp>
            <p:nvSpPr>
              <p:cNvPr id="35" name="Textfeld 34"/>
              <p:cNvSpPr txBox="1"/>
              <p:nvPr/>
            </p:nvSpPr>
            <p:spPr>
              <a:xfrm rot="16200000">
                <a:off x="4922355" y="1746075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PB_3</a:t>
                </a:r>
                <a:endParaRPr lang="de-DE" dirty="0"/>
              </a:p>
            </p:txBody>
          </p:sp>
          <p:grpSp>
            <p:nvGrpSpPr>
              <p:cNvPr id="8" name="Gruppieren 7"/>
              <p:cNvGrpSpPr/>
              <p:nvPr/>
            </p:nvGrpSpPr>
            <p:grpSpPr>
              <a:xfrm rot="16200000">
                <a:off x="3494151" y="1202946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6" name="Gerader Verbinder 3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5" name="Rechteck 4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7" name="Textfeld 6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37" name="Gruppieren 36"/>
              <p:cNvGrpSpPr/>
              <p:nvPr/>
            </p:nvGrpSpPr>
            <p:grpSpPr>
              <a:xfrm rot="16200000">
                <a:off x="3964469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8" name="Gerader Verbinder 37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39" name="Rechteck 38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0" name="Textfeld 39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1" name="Gruppieren 40"/>
              <p:cNvGrpSpPr/>
              <p:nvPr/>
            </p:nvGrpSpPr>
            <p:grpSpPr>
              <a:xfrm rot="16200000">
                <a:off x="4448706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2" name="Gerader Verbinder 41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3" name="Rechteck 42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4" name="Textfeld 43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5" name="Gruppieren 44"/>
              <p:cNvGrpSpPr/>
              <p:nvPr/>
            </p:nvGrpSpPr>
            <p:grpSpPr>
              <a:xfrm rot="16200000">
                <a:off x="4912508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6" name="Gerader Verbinder 4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7" name="Rechteck 46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8" name="Textfeld 47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</p:grpSp>
        <p:sp>
          <p:nvSpPr>
            <p:cNvPr id="68" name="Rechteck 67"/>
            <p:cNvSpPr/>
            <p:nvPr/>
          </p:nvSpPr>
          <p:spPr>
            <a:xfrm>
              <a:off x="5894974" y="2644624"/>
              <a:ext cx="1447307" cy="204216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69" name="Textfeld 68"/>
            <p:cNvSpPr txBox="1"/>
            <p:nvPr/>
          </p:nvSpPr>
          <p:spPr>
            <a:xfrm>
              <a:off x="5894974" y="4396063"/>
              <a:ext cx="1367478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Mikrocontroller</a:t>
              </a:r>
              <a:endParaRPr lang="de-DE" dirty="0"/>
            </a:p>
          </p:txBody>
        </p:sp>
        <p:sp>
          <p:nvSpPr>
            <p:cNvPr id="70" name="Textfeld 69"/>
            <p:cNvSpPr txBox="1"/>
            <p:nvPr/>
          </p:nvSpPr>
          <p:spPr>
            <a:xfrm>
              <a:off x="5840845" y="2683372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PB_4</a:t>
              </a:r>
              <a:endParaRPr lang="de-DE" dirty="0"/>
            </a:p>
          </p:txBody>
        </p:sp>
        <p:sp>
          <p:nvSpPr>
            <p:cNvPr id="71" name="Textfeld 70"/>
            <p:cNvSpPr txBox="1"/>
            <p:nvPr/>
          </p:nvSpPr>
          <p:spPr>
            <a:xfrm>
              <a:off x="5871230" y="315614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PB_5</a:t>
              </a:r>
              <a:endParaRPr lang="de-DE" dirty="0"/>
            </a:p>
          </p:txBody>
        </p:sp>
        <p:sp>
          <p:nvSpPr>
            <p:cNvPr id="72" name="Textfeld 71"/>
            <p:cNvSpPr txBox="1"/>
            <p:nvPr/>
          </p:nvSpPr>
          <p:spPr>
            <a:xfrm>
              <a:off x="5863058" y="364698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PB_6</a:t>
              </a:r>
              <a:endParaRPr lang="de-DE" dirty="0"/>
            </a:p>
          </p:txBody>
        </p:sp>
        <p:sp>
          <p:nvSpPr>
            <p:cNvPr id="73" name="Textfeld 72"/>
            <p:cNvSpPr txBox="1"/>
            <p:nvPr/>
          </p:nvSpPr>
          <p:spPr>
            <a:xfrm>
              <a:off x="5859851" y="4112659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PB_7</a:t>
              </a:r>
              <a:endParaRPr lang="de-DE" dirty="0"/>
            </a:p>
          </p:txBody>
        </p:sp>
        <p:cxnSp>
          <p:nvCxnSpPr>
            <p:cNvPr id="87" name="Gerader Verbinder 86"/>
            <p:cNvCxnSpPr/>
            <p:nvPr/>
          </p:nvCxnSpPr>
          <p:spPr>
            <a:xfrm flipV="1">
              <a:off x="6395009" y="2847280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8" name="Rechteck 87"/>
            <p:cNvSpPr/>
            <p:nvPr/>
          </p:nvSpPr>
          <p:spPr>
            <a:xfrm>
              <a:off x="6491942" y="2772779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9" name="Textfeld 88"/>
            <p:cNvSpPr txBox="1"/>
            <p:nvPr/>
          </p:nvSpPr>
          <p:spPr>
            <a:xfrm>
              <a:off x="6849515" y="2692426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4" name="Gerader Verbinder 83"/>
            <p:cNvCxnSpPr/>
            <p:nvPr/>
          </p:nvCxnSpPr>
          <p:spPr>
            <a:xfrm flipV="1">
              <a:off x="6417407" y="3317598"/>
              <a:ext cx="532362" cy="1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5" name="Rechteck 84"/>
            <p:cNvSpPr/>
            <p:nvPr/>
          </p:nvSpPr>
          <p:spPr>
            <a:xfrm>
              <a:off x="6514340" y="3243097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6" name="Textfeld 85"/>
            <p:cNvSpPr txBox="1"/>
            <p:nvPr/>
          </p:nvSpPr>
          <p:spPr>
            <a:xfrm>
              <a:off x="6871913" y="3162744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1" name="Gerader Verbinder 80"/>
            <p:cNvCxnSpPr/>
            <p:nvPr/>
          </p:nvCxnSpPr>
          <p:spPr>
            <a:xfrm flipV="1">
              <a:off x="6417407" y="3801835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2" name="Rechteck 81"/>
            <p:cNvSpPr/>
            <p:nvPr/>
          </p:nvSpPr>
          <p:spPr>
            <a:xfrm>
              <a:off x="6514340" y="3727334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3" name="Textfeld 82"/>
            <p:cNvSpPr txBox="1"/>
            <p:nvPr/>
          </p:nvSpPr>
          <p:spPr>
            <a:xfrm>
              <a:off x="6871913" y="3646981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78" name="Gerader Verbinder 77"/>
            <p:cNvCxnSpPr/>
            <p:nvPr/>
          </p:nvCxnSpPr>
          <p:spPr>
            <a:xfrm flipV="1">
              <a:off x="6417407" y="4265637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9" name="Rechteck 78"/>
            <p:cNvSpPr/>
            <p:nvPr/>
          </p:nvSpPr>
          <p:spPr>
            <a:xfrm>
              <a:off x="6514340" y="4191136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0" name="Textfeld 79"/>
            <p:cNvSpPr txBox="1"/>
            <p:nvPr/>
          </p:nvSpPr>
          <p:spPr>
            <a:xfrm>
              <a:off x="6871913" y="4110783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90" name="Gerader Verbinder 89"/>
            <p:cNvCxnSpPr>
              <a:endCxn id="88" idx="3"/>
            </p:cNvCxnSpPr>
            <p:nvPr/>
          </p:nvCxnSpPr>
          <p:spPr>
            <a:xfrm>
              <a:off x="6514340" y="2760583"/>
              <a:ext cx="311431" cy="85732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Gerader Verbinder 92"/>
            <p:cNvCxnSpPr>
              <a:stCxn id="85" idx="1"/>
            </p:cNvCxnSpPr>
            <p:nvPr/>
          </p:nvCxnSpPr>
          <p:spPr>
            <a:xfrm flipV="1">
              <a:off x="6514340" y="3315417"/>
              <a:ext cx="333469" cy="1216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Gerader Verbinder 93"/>
            <p:cNvCxnSpPr/>
            <p:nvPr/>
          </p:nvCxnSpPr>
          <p:spPr>
            <a:xfrm>
              <a:off x="6551336" y="3706866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Gerader Verbinder 94"/>
            <p:cNvCxnSpPr/>
            <p:nvPr/>
          </p:nvCxnSpPr>
          <p:spPr>
            <a:xfrm>
              <a:off x="6542920" y="4172860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" name="Ellipse 8"/>
          <p:cNvSpPr/>
          <p:nvPr/>
        </p:nvSpPr>
        <p:spPr>
          <a:xfrm>
            <a:off x="4535080" y="3315171"/>
            <a:ext cx="95250" cy="90488"/>
          </a:xfrm>
          <a:prstGeom prst="ellipse">
            <a:avLst/>
          </a:prstGeom>
          <a:solidFill>
            <a:srgbClr val="92D050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graphicFrame>
        <p:nvGraphicFramePr>
          <p:cNvPr id="27" name="Tabelle 2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7907990"/>
              </p:ext>
            </p:extLst>
          </p:nvPr>
        </p:nvGraphicFramePr>
        <p:xfrm>
          <a:off x="676330" y="3131517"/>
          <a:ext cx="311822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59113"/>
                <a:gridCol w="1559113"/>
              </a:tblGrid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PB=0b11011101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 smtClean="0"/>
                        <a:t>Taste 5</a:t>
                      </a:r>
                      <a:endParaRPr lang="de-DE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91" name="Textfeld 90"/>
          <p:cNvSpPr txBox="1"/>
          <p:nvPr/>
        </p:nvSpPr>
        <p:spPr>
          <a:xfrm>
            <a:off x="6797672" y="2660452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2" name="Textfeld 91"/>
          <p:cNvSpPr txBox="1"/>
          <p:nvPr/>
        </p:nvSpPr>
        <p:spPr>
          <a:xfrm>
            <a:off x="6768712" y="3131517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0</a:t>
            </a:r>
            <a:endParaRPr lang="de-DE" dirty="0"/>
          </a:p>
        </p:txBody>
      </p:sp>
      <p:sp>
        <p:nvSpPr>
          <p:cNvPr id="96" name="Textfeld 95"/>
          <p:cNvSpPr txBox="1"/>
          <p:nvPr/>
        </p:nvSpPr>
        <p:spPr>
          <a:xfrm>
            <a:off x="6803533" y="3590657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7" name="Textfeld 96"/>
          <p:cNvSpPr txBox="1"/>
          <p:nvPr/>
        </p:nvSpPr>
        <p:spPr>
          <a:xfrm>
            <a:off x="6821327" y="4060515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41885186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3283"/>
    </mc:Choice>
    <mc:Fallback xmlns="">
      <p:transition spd="slow" advTm="23283"/>
    </mc:Fallback>
  </mc:AlternateContent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"/>
          <p:cNvSpPr txBox="1">
            <a:spLocks noGrp="1"/>
          </p:cNvSpPr>
          <p:nvPr>
            <p:ph type="ctrTitle"/>
          </p:nvPr>
        </p:nvSpPr>
        <p:spPr>
          <a:xfrm>
            <a:off x="310125" y="337501"/>
            <a:ext cx="8520600" cy="41901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de-DE" sz="1800" dirty="0" smtClean="0"/>
              <a:t>Matrixtastatur abscannen - </a:t>
            </a:r>
            <a:r>
              <a:rPr lang="de-DE" sz="1800" dirty="0" err="1" smtClean="0"/>
              <a:t>Polling</a:t>
            </a:r>
            <a:endParaRPr sz="1800" dirty="0"/>
          </a:p>
        </p:txBody>
      </p:sp>
      <p:grpSp>
        <p:nvGrpSpPr>
          <p:cNvPr id="6" name="Gruppieren 5"/>
          <p:cNvGrpSpPr/>
          <p:nvPr/>
        </p:nvGrpSpPr>
        <p:grpSpPr>
          <a:xfrm>
            <a:off x="3907110" y="899904"/>
            <a:ext cx="3644767" cy="3889225"/>
            <a:chOff x="3697514" y="814615"/>
            <a:chExt cx="3644767" cy="3889225"/>
          </a:xfrm>
        </p:grpSpPr>
        <p:sp>
          <p:nvSpPr>
            <p:cNvPr id="10" name="Rechteck 9"/>
            <p:cNvSpPr/>
            <p:nvPr/>
          </p:nvSpPr>
          <p:spPr>
            <a:xfrm rot="16200000">
              <a:off x="3688624" y="2427879"/>
              <a:ext cx="2059940" cy="204216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de-DE"/>
            </a:p>
          </p:txBody>
        </p:sp>
        <p:cxnSp>
          <p:nvCxnSpPr>
            <p:cNvPr id="49" name="Gerader Verbinder 48"/>
            <p:cNvCxnSpPr/>
            <p:nvPr/>
          </p:nvCxnSpPr>
          <p:spPr>
            <a:xfrm flipH="1" flipV="1">
              <a:off x="3732252" y="4272804"/>
              <a:ext cx="2160359" cy="2647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Gerader Verbinder 51"/>
            <p:cNvCxnSpPr/>
            <p:nvPr/>
          </p:nvCxnSpPr>
          <p:spPr>
            <a:xfrm flipH="1" flipV="1">
              <a:off x="3732253" y="3757137"/>
              <a:ext cx="2160358" cy="1720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Gerader Verbinder 52"/>
            <p:cNvCxnSpPr/>
            <p:nvPr/>
          </p:nvCxnSpPr>
          <p:spPr>
            <a:xfrm flipH="1">
              <a:off x="3736615" y="3278568"/>
              <a:ext cx="2155996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Gerader Verbinder 54"/>
            <p:cNvCxnSpPr/>
            <p:nvPr/>
          </p:nvCxnSpPr>
          <p:spPr>
            <a:xfrm flipH="1" flipV="1">
              <a:off x="3736261" y="2820343"/>
              <a:ext cx="2156350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Gerader Verbinder 28"/>
            <p:cNvCxnSpPr/>
            <p:nvPr/>
          </p:nvCxnSpPr>
          <p:spPr>
            <a:xfrm rot="16200000">
              <a:off x="27930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" name="Rechteck 10"/>
            <p:cNvSpPr/>
            <p:nvPr/>
          </p:nvSpPr>
          <p:spPr>
            <a:xfrm rot="16200000">
              <a:off x="3824286" y="402800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*</a:t>
              </a:r>
            </a:p>
          </p:txBody>
        </p:sp>
        <p:sp>
          <p:nvSpPr>
            <p:cNvPr id="12" name="Rechteck 11"/>
            <p:cNvSpPr/>
            <p:nvPr/>
          </p:nvSpPr>
          <p:spPr>
            <a:xfrm rot="16200000">
              <a:off x="3824286" y="352328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7</a:t>
              </a:r>
            </a:p>
          </p:txBody>
        </p:sp>
        <p:sp>
          <p:nvSpPr>
            <p:cNvPr id="13" name="Rechteck 12"/>
            <p:cNvSpPr/>
            <p:nvPr/>
          </p:nvSpPr>
          <p:spPr>
            <a:xfrm rot="16200000">
              <a:off x="3824286" y="3056658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4</a:t>
              </a:r>
            </a:p>
          </p:txBody>
        </p:sp>
        <p:sp>
          <p:nvSpPr>
            <p:cNvPr id="14" name="Rechteck 13"/>
            <p:cNvSpPr/>
            <p:nvPr/>
          </p:nvSpPr>
          <p:spPr>
            <a:xfrm rot="16200000">
              <a:off x="3824286" y="2590030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1</a:t>
              </a:r>
            </a:p>
          </p:txBody>
        </p:sp>
        <p:sp>
          <p:nvSpPr>
            <p:cNvPr id="15" name="Rechteck 14"/>
            <p:cNvSpPr/>
            <p:nvPr/>
          </p:nvSpPr>
          <p:spPr>
            <a:xfrm rot="16200000">
              <a:off x="4300444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0</a:t>
              </a:r>
            </a:p>
          </p:txBody>
        </p:sp>
        <p:sp>
          <p:nvSpPr>
            <p:cNvPr id="16" name="Rechteck 15"/>
            <p:cNvSpPr/>
            <p:nvPr/>
          </p:nvSpPr>
          <p:spPr>
            <a:xfrm rot="16200000">
              <a:off x="4300332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8</a:t>
              </a:r>
            </a:p>
          </p:txBody>
        </p:sp>
        <p:sp>
          <p:nvSpPr>
            <p:cNvPr id="17" name="Rechteck 16"/>
            <p:cNvSpPr/>
            <p:nvPr/>
          </p:nvSpPr>
          <p:spPr>
            <a:xfrm rot="16200000">
              <a:off x="4300332" y="3057140"/>
              <a:ext cx="314260" cy="319978"/>
            </a:xfrm>
            <a:prstGeom prst="rect">
              <a:avLst/>
            </a:prstGeom>
            <a:solidFill>
              <a:schemeClr val="accent1">
                <a:alpha val="56000"/>
              </a:schemeClr>
            </a:solidFill>
            <a:ln>
              <a:solidFill>
                <a:schemeClr val="accent1">
                  <a:shade val="50000"/>
                  <a:alpha val="77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5</a:t>
              </a:r>
            </a:p>
          </p:txBody>
        </p:sp>
        <p:sp>
          <p:nvSpPr>
            <p:cNvPr id="18" name="Rechteck 17"/>
            <p:cNvSpPr/>
            <p:nvPr/>
          </p:nvSpPr>
          <p:spPr>
            <a:xfrm rot="16200000">
              <a:off x="4300332" y="2590512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2</a:t>
              </a:r>
            </a:p>
          </p:txBody>
        </p:sp>
        <p:sp>
          <p:nvSpPr>
            <p:cNvPr id="19" name="Rechteck 18"/>
            <p:cNvSpPr/>
            <p:nvPr/>
          </p:nvSpPr>
          <p:spPr>
            <a:xfrm rot="16200000">
              <a:off x="4776489" y="401896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#</a:t>
              </a:r>
            </a:p>
          </p:txBody>
        </p:sp>
        <p:sp>
          <p:nvSpPr>
            <p:cNvPr id="20" name="Rechteck 19"/>
            <p:cNvSpPr/>
            <p:nvPr/>
          </p:nvSpPr>
          <p:spPr>
            <a:xfrm rot="16200000">
              <a:off x="4776489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9</a:t>
              </a:r>
            </a:p>
          </p:txBody>
        </p:sp>
        <p:sp>
          <p:nvSpPr>
            <p:cNvPr id="21" name="Rechteck 20"/>
            <p:cNvSpPr/>
            <p:nvPr/>
          </p:nvSpPr>
          <p:spPr>
            <a:xfrm rot="16200000">
              <a:off x="4776489" y="304761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 dirty="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6</a:t>
              </a:r>
            </a:p>
          </p:txBody>
        </p:sp>
        <p:sp>
          <p:nvSpPr>
            <p:cNvPr id="22" name="Rechteck 21"/>
            <p:cNvSpPr/>
            <p:nvPr/>
          </p:nvSpPr>
          <p:spPr>
            <a:xfrm rot="16200000">
              <a:off x="4776601" y="2580507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3</a:t>
              </a:r>
            </a:p>
          </p:txBody>
        </p:sp>
        <p:sp>
          <p:nvSpPr>
            <p:cNvPr id="23" name="Rechteck 22"/>
            <p:cNvSpPr/>
            <p:nvPr/>
          </p:nvSpPr>
          <p:spPr>
            <a:xfrm rot="16200000">
              <a:off x="5243236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D</a:t>
              </a:r>
            </a:p>
          </p:txBody>
        </p:sp>
        <p:sp>
          <p:nvSpPr>
            <p:cNvPr id="24" name="Rechteck 23"/>
            <p:cNvSpPr/>
            <p:nvPr/>
          </p:nvSpPr>
          <p:spPr>
            <a:xfrm rot="16200000">
              <a:off x="5243124" y="351424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C</a:t>
              </a:r>
            </a:p>
          </p:txBody>
        </p:sp>
        <p:sp>
          <p:nvSpPr>
            <p:cNvPr id="25" name="Rechteck 24"/>
            <p:cNvSpPr/>
            <p:nvPr/>
          </p:nvSpPr>
          <p:spPr>
            <a:xfrm rot="16200000">
              <a:off x="5243124" y="3047616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B</a:t>
              </a:r>
            </a:p>
          </p:txBody>
        </p:sp>
        <p:sp>
          <p:nvSpPr>
            <p:cNvPr id="26" name="Rechteck 25"/>
            <p:cNvSpPr/>
            <p:nvPr/>
          </p:nvSpPr>
          <p:spPr>
            <a:xfrm rot="16200000">
              <a:off x="5243124" y="2580988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A</a:t>
              </a:r>
            </a:p>
          </p:txBody>
        </p:sp>
        <p:cxnSp>
          <p:nvCxnSpPr>
            <p:cNvPr id="30" name="Gerader Verbinder 29"/>
            <p:cNvCxnSpPr/>
            <p:nvPr/>
          </p:nvCxnSpPr>
          <p:spPr>
            <a:xfrm rot="16200000">
              <a:off x="3271974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Gerader Verbinder 30"/>
            <p:cNvCxnSpPr/>
            <p:nvPr/>
          </p:nvCxnSpPr>
          <p:spPr>
            <a:xfrm rot="16200000">
              <a:off x="37582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Gerader Verbinder 31"/>
            <p:cNvCxnSpPr/>
            <p:nvPr/>
          </p:nvCxnSpPr>
          <p:spPr>
            <a:xfrm rot="16200000">
              <a:off x="4208145" y="3374259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66" name="Gruppieren 65"/>
            <p:cNvGrpSpPr/>
            <p:nvPr/>
          </p:nvGrpSpPr>
          <p:grpSpPr>
            <a:xfrm>
              <a:off x="3697514" y="814615"/>
              <a:ext cx="2059215" cy="1501437"/>
              <a:chOff x="3697514" y="814615"/>
              <a:chExt cx="2059215" cy="1501437"/>
            </a:xfrm>
          </p:grpSpPr>
          <p:sp>
            <p:nvSpPr>
              <p:cNvPr id="2" name="Rechteck 1"/>
              <p:cNvSpPr/>
              <p:nvPr/>
            </p:nvSpPr>
            <p:spPr>
              <a:xfrm rot="16200000">
                <a:off x="3994940" y="517189"/>
                <a:ext cx="1447307" cy="2042160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3" name="Textfeld 2"/>
              <p:cNvSpPr txBox="1"/>
              <p:nvPr/>
            </p:nvSpPr>
            <p:spPr>
              <a:xfrm rot="16200000">
                <a:off x="4919102" y="1424295"/>
                <a:ext cx="136747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Mikrocontroller</a:t>
                </a:r>
                <a:endParaRPr lang="de-DE" dirty="0"/>
              </a:p>
            </p:txBody>
          </p:sp>
          <p:sp>
            <p:nvSpPr>
              <p:cNvPr id="4" name="Textfeld 3"/>
              <p:cNvSpPr txBox="1"/>
              <p:nvPr/>
            </p:nvSpPr>
            <p:spPr>
              <a:xfrm rot="16200000">
                <a:off x="3493068" y="1765081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PB_0</a:t>
                </a:r>
                <a:endParaRPr lang="de-DE" dirty="0"/>
              </a:p>
            </p:txBody>
          </p:sp>
          <p:sp>
            <p:nvSpPr>
              <p:cNvPr id="33" name="Textfeld 32"/>
              <p:cNvSpPr txBox="1"/>
              <p:nvPr/>
            </p:nvSpPr>
            <p:spPr>
              <a:xfrm rot="16200000">
                <a:off x="3965837" y="1734696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PB_1</a:t>
                </a:r>
                <a:endParaRPr lang="de-DE" dirty="0"/>
              </a:p>
            </p:txBody>
          </p:sp>
          <p:sp>
            <p:nvSpPr>
              <p:cNvPr id="34" name="Textfeld 33"/>
              <p:cNvSpPr txBox="1"/>
              <p:nvPr/>
            </p:nvSpPr>
            <p:spPr>
              <a:xfrm rot="16200000">
                <a:off x="4456677" y="1742868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PB_2</a:t>
                </a:r>
                <a:endParaRPr lang="de-DE" dirty="0"/>
              </a:p>
            </p:txBody>
          </p:sp>
          <p:sp>
            <p:nvSpPr>
              <p:cNvPr id="35" name="Textfeld 34"/>
              <p:cNvSpPr txBox="1"/>
              <p:nvPr/>
            </p:nvSpPr>
            <p:spPr>
              <a:xfrm rot="16200000">
                <a:off x="4922355" y="1746075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PB_3</a:t>
                </a:r>
                <a:endParaRPr lang="de-DE" dirty="0"/>
              </a:p>
            </p:txBody>
          </p:sp>
          <p:grpSp>
            <p:nvGrpSpPr>
              <p:cNvPr id="8" name="Gruppieren 7"/>
              <p:cNvGrpSpPr/>
              <p:nvPr/>
            </p:nvGrpSpPr>
            <p:grpSpPr>
              <a:xfrm rot="16200000">
                <a:off x="3494151" y="1202946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6" name="Gerader Verbinder 3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5" name="Rechteck 4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7" name="Textfeld 6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37" name="Gruppieren 36"/>
              <p:cNvGrpSpPr/>
              <p:nvPr/>
            </p:nvGrpSpPr>
            <p:grpSpPr>
              <a:xfrm rot="16200000">
                <a:off x="3964469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8" name="Gerader Verbinder 37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39" name="Rechteck 38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0" name="Textfeld 39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1" name="Gruppieren 40"/>
              <p:cNvGrpSpPr/>
              <p:nvPr/>
            </p:nvGrpSpPr>
            <p:grpSpPr>
              <a:xfrm rot="16200000">
                <a:off x="4448706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2" name="Gerader Verbinder 41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3" name="Rechteck 42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4" name="Textfeld 43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5" name="Gruppieren 44"/>
              <p:cNvGrpSpPr/>
              <p:nvPr/>
            </p:nvGrpSpPr>
            <p:grpSpPr>
              <a:xfrm rot="16200000">
                <a:off x="4912508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6" name="Gerader Verbinder 4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7" name="Rechteck 46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8" name="Textfeld 47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</p:grpSp>
        <p:sp>
          <p:nvSpPr>
            <p:cNvPr id="68" name="Rechteck 67"/>
            <p:cNvSpPr/>
            <p:nvPr/>
          </p:nvSpPr>
          <p:spPr>
            <a:xfrm>
              <a:off x="5894974" y="2644624"/>
              <a:ext cx="1447307" cy="204216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69" name="Textfeld 68"/>
            <p:cNvSpPr txBox="1"/>
            <p:nvPr/>
          </p:nvSpPr>
          <p:spPr>
            <a:xfrm>
              <a:off x="5894974" y="4396063"/>
              <a:ext cx="1367478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Mikrocontroller</a:t>
              </a:r>
              <a:endParaRPr lang="de-DE" dirty="0"/>
            </a:p>
          </p:txBody>
        </p:sp>
        <p:sp>
          <p:nvSpPr>
            <p:cNvPr id="70" name="Textfeld 69"/>
            <p:cNvSpPr txBox="1"/>
            <p:nvPr/>
          </p:nvSpPr>
          <p:spPr>
            <a:xfrm>
              <a:off x="5840845" y="2683372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PB_4</a:t>
              </a:r>
              <a:endParaRPr lang="de-DE" dirty="0"/>
            </a:p>
          </p:txBody>
        </p:sp>
        <p:sp>
          <p:nvSpPr>
            <p:cNvPr id="71" name="Textfeld 70"/>
            <p:cNvSpPr txBox="1"/>
            <p:nvPr/>
          </p:nvSpPr>
          <p:spPr>
            <a:xfrm>
              <a:off x="5871230" y="315614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PB_5</a:t>
              </a:r>
              <a:endParaRPr lang="de-DE" dirty="0"/>
            </a:p>
          </p:txBody>
        </p:sp>
        <p:sp>
          <p:nvSpPr>
            <p:cNvPr id="72" name="Textfeld 71"/>
            <p:cNvSpPr txBox="1"/>
            <p:nvPr/>
          </p:nvSpPr>
          <p:spPr>
            <a:xfrm>
              <a:off x="5863058" y="364698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PB_6</a:t>
              </a:r>
              <a:endParaRPr lang="de-DE" dirty="0"/>
            </a:p>
          </p:txBody>
        </p:sp>
        <p:sp>
          <p:nvSpPr>
            <p:cNvPr id="73" name="Textfeld 72"/>
            <p:cNvSpPr txBox="1"/>
            <p:nvPr/>
          </p:nvSpPr>
          <p:spPr>
            <a:xfrm>
              <a:off x="5859851" y="4112659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PB_7</a:t>
              </a:r>
              <a:endParaRPr lang="de-DE" dirty="0"/>
            </a:p>
          </p:txBody>
        </p:sp>
        <p:cxnSp>
          <p:nvCxnSpPr>
            <p:cNvPr id="87" name="Gerader Verbinder 86"/>
            <p:cNvCxnSpPr/>
            <p:nvPr/>
          </p:nvCxnSpPr>
          <p:spPr>
            <a:xfrm flipV="1">
              <a:off x="6395009" y="2847280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8" name="Rechteck 87"/>
            <p:cNvSpPr/>
            <p:nvPr/>
          </p:nvSpPr>
          <p:spPr>
            <a:xfrm>
              <a:off x="6491942" y="2772779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9" name="Textfeld 88"/>
            <p:cNvSpPr txBox="1"/>
            <p:nvPr/>
          </p:nvSpPr>
          <p:spPr>
            <a:xfrm>
              <a:off x="6849515" y="2692426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4" name="Gerader Verbinder 83"/>
            <p:cNvCxnSpPr/>
            <p:nvPr/>
          </p:nvCxnSpPr>
          <p:spPr>
            <a:xfrm flipV="1">
              <a:off x="6417407" y="3317598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5" name="Rechteck 84"/>
            <p:cNvSpPr/>
            <p:nvPr/>
          </p:nvSpPr>
          <p:spPr>
            <a:xfrm>
              <a:off x="6514340" y="3243097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6" name="Textfeld 85"/>
            <p:cNvSpPr txBox="1"/>
            <p:nvPr/>
          </p:nvSpPr>
          <p:spPr>
            <a:xfrm>
              <a:off x="6871913" y="3162744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1" name="Gerader Verbinder 80"/>
            <p:cNvCxnSpPr/>
            <p:nvPr/>
          </p:nvCxnSpPr>
          <p:spPr>
            <a:xfrm flipV="1">
              <a:off x="6417407" y="3801835"/>
              <a:ext cx="532362" cy="1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2" name="Rechteck 81"/>
            <p:cNvSpPr/>
            <p:nvPr/>
          </p:nvSpPr>
          <p:spPr>
            <a:xfrm>
              <a:off x="6514340" y="3727334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3" name="Textfeld 82"/>
            <p:cNvSpPr txBox="1"/>
            <p:nvPr/>
          </p:nvSpPr>
          <p:spPr>
            <a:xfrm>
              <a:off x="6871913" y="3646981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78" name="Gerader Verbinder 77"/>
            <p:cNvCxnSpPr/>
            <p:nvPr/>
          </p:nvCxnSpPr>
          <p:spPr>
            <a:xfrm flipV="1">
              <a:off x="6417407" y="4265637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9" name="Rechteck 78"/>
            <p:cNvSpPr/>
            <p:nvPr/>
          </p:nvSpPr>
          <p:spPr>
            <a:xfrm>
              <a:off x="6514340" y="4191136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0" name="Textfeld 79"/>
            <p:cNvSpPr txBox="1"/>
            <p:nvPr/>
          </p:nvSpPr>
          <p:spPr>
            <a:xfrm>
              <a:off x="6871913" y="4110783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90" name="Gerader Verbinder 89"/>
            <p:cNvCxnSpPr>
              <a:endCxn id="88" idx="3"/>
            </p:cNvCxnSpPr>
            <p:nvPr/>
          </p:nvCxnSpPr>
          <p:spPr>
            <a:xfrm>
              <a:off x="6514340" y="2760583"/>
              <a:ext cx="311431" cy="85732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Gerader Verbinder 92"/>
            <p:cNvCxnSpPr/>
            <p:nvPr/>
          </p:nvCxnSpPr>
          <p:spPr>
            <a:xfrm>
              <a:off x="6536378" y="3219417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Gerader Verbinder 93"/>
            <p:cNvCxnSpPr>
              <a:stCxn id="82" idx="1"/>
            </p:cNvCxnSpPr>
            <p:nvPr/>
          </p:nvCxnSpPr>
          <p:spPr>
            <a:xfrm>
              <a:off x="6514340" y="3800870"/>
              <a:ext cx="348427" cy="1996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Gerader Verbinder 94"/>
            <p:cNvCxnSpPr/>
            <p:nvPr/>
          </p:nvCxnSpPr>
          <p:spPr>
            <a:xfrm>
              <a:off x="6542920" y="4172860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" name="Ellipse 8"/>
          <p:cNvSpPr/>
          <p:nvPr/>
        </p:nvSpPr>
        <p:spPr>
          <a:xfrm>
            <a:off x="4535080" y="3315171"/>
            <a:ext cx="95250" cy="90488"/>
          </a:xfrm>
          <a:prstGeom prst="ellipse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graphicFrame>
        <p:nvGraphicFramePr>
          <p:cNvPr id="27" name="Tabelle 2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72224976"/>
              </p:ext>
            </p:extLst>
          </p:nvPr>
        </p:nvGraphicFramePr>
        <p:xfrm>
          <a:off x="633164" y="3602391"/>
          <a:ext cx="311822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59113"/>
                <a:gridCol w="1559113"/>
              </a:tblGrid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PB=0b10111111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91" name="Textfeld 90"/>
          <p:cNvSpPr txBox="1"/>
          <p:nvPr/>
        </p:nvSpPr>
        <p:spPr>
          <a:xfrm>
            <a:off x="6795204" y="2647399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2" name="Textfeld 91"/>
          <p:cNvSpPr txBox="1"/>
          <p:nvPr/>
        </p:nvSpPr>
        <p:spPr>
          <a:xfrm>
            <a:off x="6788309" y="3083818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6" name="Textfeld 95"/>
          <p:cNvSpPr txBox="1"/>
          <p:nvPr/>
        </p:nvSpPr>
        <p:spPr>
          <a:xfrm>
            <a:off x="7508275" y="2504277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0</a:t>
            </a:r>
            <a:endParaRPr lang="de-DE" dirty="0"/>
          </a:p>
        </p:txBody>
      </p:sp>
      <p:sp>
        <p:nvSpPr>
          <p:cNvPr id="97" name="Textfeld 96"/>
          <p:cNvSpPr txBox="1"/>
          <p:nvPr/>
        </p:nvSpPr>
        <p:spPr>
          <a:xfrm>
            <a:off x="6821327" y="4060515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8740917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3283"/>
    </mc:Choice>
    <mc:Fallback xmlns="">
      <p:transition spd="slow" advTm="23283"/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"/>
          <p:cNvSpPr txBox="1">
            <a:spLocks noGrp="1"/>
          </p:cNvSpPr>
          <p:nvPr>
            <p:ph type="ctrTitle"/>
          </p:nvPr>
        </p:nvSpPr>
        <p:spPr>
          <a:xfrm>
            <a:off x="310125" y="337501"/>
            <a:ext cx="8520600" cy="41901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de-DE" sz="1800" dirty="0" smtClean="0"/>
              <a:t>Matrixtastatur abscannen - </a:t>
            </a:r>
            <a:r>
              <a:rPr lang="de-DE" sz="1800" dirty="0" err="1" smtClean="0"/>
              <a:t>Polling</a:t>
            </a:r>
            <a:endParaRPr sz="1800" dirty="0"/>
          </a:p>
        </p:txBody>
      </p:sp>
      <p:sp>
        <p:nvSpPr>
          <p:cNvPr id="56" name="Google Shape;56;p1"/>
          <p:cNvSpPr/>
          <p:nvPr/>
        </p:nvSpPr>
        <p:spPr>
          <a:xfrm>
            <a:off x="2418383" y="4148338"/>
            <a:ext cx="3168000" cy="864300"/>
          </a:xfrm>
          <a:prstGeom prst="wedgeRoundRectCallout">
            <a:avLst>
              <a:gd name="adj1" fmla="val -34305"/>
              <a:gd name="adj2" fmla="val -173568"/>
              <a:gd name="adj3" fmla="val 0"/>
            </a:avLst>
          </a:prstGeom>
          <a:solidFill>
            <a:srgbClr val="FFFF00"/>
          </a:solidFill>
          <a:ln w="9525" cap="flat" cmpd="sng">
            <a:solidFill>
              <a:srgbClr val="158158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 dirty="0" smtClean="0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Unter jeder Spalte befinden sich Verbindungsleitungen</a:t>
            </a:r>
            <a:endParaRPr sz="1400" b="0" i="0" u="none" strike="noStrike" cap="none" dirty="0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4" name="Gruppieren 33"/>
          <p:cNvGrpSpPr/>
          <p:nvPr/>
        </p:nvGrpSpPr>
        <p:grpSpPr>
          <a:xfrm rot="16200000">
            <a:off x="3542030" y="1550670"/>
            <a:ext cx="2217006" cy="2042160"/>
            <a:chOff x="3542030" y="1550670"/>
            <a:chExt cx="2217006" cy="2042160"/>
          </a:xfrm>
        </p:grpSpPr>
        <p:sp>
          <p:nvSpPr>
            <p:cNvPr id="10" name="Rechteck 9"/>
            <p:cNvSpPr/>
            <p:nvPr/>
          </p:nvSpPr>
          <p:spPr>
            <a:xfrm>
              <a:off x="3542030" y="1550670"/>
              <a:ext cx="2059940" cy="204216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de-DE"/>
            </a:p>
          </p:txBody>
        </p:sp>
        <p:cxnSp>
          <p:nvCxnSpPr>
            <p:cNvPr id="29" name="Gerader Verbinder 28"/>
            <p:cNvCxnSpPr/>
            <p:nvPr/>
          </p:nvCxnSpPr>
          <p:spPr>
            <a:xfrm>
              <a:off x="3553409" y="1748972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" name="Rechteck 10"/>
            <p:cNvSpPr/>
            <p:nvPr/>
          </p:nvSpPr>
          <p:spPr>
            <a:xfrm>
              <a:off x="3675352" y="1674471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*</a:t>
              </a:r>
            </a:p>
          </p:txBody>
        </p:sp>
        <p:sp>
          <p:nvSpPr>
            <p:cNvPr id="12" name="Rechteck 11"/>
            <p:cNvSpPr/>
            <p:nvPr/>
          </p:nvSpPr>
          <p:spPr>
            <a:xfrm>
              <a:off x="4180072" y="1674471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7</a:t>
              </a:r>
            </a:p>
          </p:txBody>
        </p:sp>
        <p:sp>
          <p:nvSpPr>
            <p:cNvPr id="13" name="Rechteck 12"/>
            <p:cNvSpPr/>
            <p:nvPr/>
          </p:nvSpPr>
          <p:spPr>
            <a:xfrm>
              <a:off x="4646700" y="1674471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4</a:t>
              </a:r>
            </a:p>
          </p:txBody>
        </p:sp>
        <p:sp>
          <p:nvSpPr>
            <p:cNvPr id="14" name="Rechteck 13"/>
            <p:cNvSpPr/>
            <p:nvPr/>
          </p:nvSpPr>
          <p:spPr>
            <a:xfrm>
              <a:off x="5113328" y="1674471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1</a:t>
              </a:r>
            </a:p>
          </p:txBody>
        </p:sp>
        <p:sp>
          <p:nvSpPr>
            <p:cNvPr id="15" name="Rechteck 14"/>
            <p:cNvSpPr/>
            <p:nvPr/>
          </p:nvSpPr>
          <p:spPr>
            <a:xfrm>
              <a:off x="3684875" y="2150629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0</a:t>
              </a:r>
            </a:p>
          </p:txBody>
        </p:sp>
        <p:sp>
          <p:nvSpPr>
            <p:cNvPr id="16" name="Rechteck 15"/>
            <p:cNvSpPr/>
            <p:nvPr/>
          </p:nvSpPr>
          <p:spPr>
            <a:xfrm>
              <a:off x="4180072" y="2150629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8</a:t>
              </a:r>
            </a:p>
          </p:txBody>
        </p:sp>
        <p:sp>
          <p:nvSpPr>
            <p:cNvPr id="17" name="Rechteck 16"/>
            <p:cNvSpPr/>
            <p:nvPr/>
          </p:nvSpPr>
          <p:spPr>
            <a:xfrm>
              <a:off x="4646700" y="2150629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5</a:t>
              </a:r>
            </a:p>
          </p:txBody>
        </p:sp>
        <p:sp>
          <p:nvSpPr>
            <p:cNvPr id="18" name="Rechteck 17"/>
            <p:cNvSpPr/>
            <p:nvPr/>
          </p:nvSpPr>
          <p:spPr>
            <a:xfrm>
              <a:off x="5113328" y="2150629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2</a:t>
              </a:r>
            </a:p>
          </p:txBody>
        </p:sp>
        <p:sp>
          <p:nvSpPr>
            <p:cNvPr id="19" name="Rechteck 18"/>
            <p:cNvSpPr/>
            <p:nvPr/>
          </p:nvSpPr>
          <p:spPr>
            <a:xfrm>
              <a:off x="3684875" y="2626786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#</a:t>
              </a:r>
            </a:p>
          </p:txBody>
        </p:sp>
        <p:sp>
          <p:nvSpPr>
            <p:cNvPr id="20" name="Rechteck 19"/>
            <p:cNvSpPr/>
            <p:nvPr/>
          </p:nvSpPr>
          <p:spPr>
            <a:xfrm>
              <a:off x="4180072" y="2626786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9</a:t>
              </a:r>
            </a:p>
          </p:txBody>
        </p:sp>
        <p:sp>
          <p:nvSpPr>
            <p:cNvPr id="21" name="Rechteck 20"/>
            <p:cNvSpPr/>
            <p:nvPr/>
          </p:nvSpPr>
          <p:spPr>
            <a:xfrm>
              <a:off x="4656223" y="2626786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 dirty="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6</a:t>
              </a:r>
            </a:p>
          </p:txBody>
        </p:sp>
        <p:sp>
          <p:nvSpPr>
            <p:cNvPr id="22" name="Rechteck 21"/>
            <p:cNvSpPr/>
            <p:nvPr/>
          </p:nvSpPr>
          <p:spPr>
            <a:xfrm>
              <a:off x="5122851" y="2626786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3</a:t>
              </a:r>
            </a:p>
          </p:txBody>
        </p:sp>
        <p:sp>
          <p:nvSpPr>
            <p:cNvPr id="23" name="Rechteck 22"/>
            <p:cNvSpPr/>
            <p:nvPr/>
          </p:nvSpPr>
          <p:spPr>
            <a:xfrm>
              <a:off x="3684875" y="3093421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D</a:t>
              </a:r>
            </a:p>
          </p:txBody>
        </p:sp>
        <p:sp>
          <p:nvSpPr>
            <p:cNvPr id="24" name="Rechteck 23"/>
            <p:cNvSpPr/>
            <p:nvPr/>
          </p:nvSpPr>
          <p:spPr>
            <a:xfrm>
              <a:off x="4189595" y="3093421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C</a:t>
              </a:r>
            </a:p>
          </p:txBody>
        </p:sp>
        <p:sp>
          <p:nvSpPr>
            <p:cNvPr id="25" name="Rechteck 24"/>
            <p:cNvSpPr/>
            <p:nvPr/>
          </p:nvSpPr>
          <p:spPr>
            <a:xfrm>
              <a:off x="4656223" y="3093421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B</a:t>
              </a:r>
            </a:p>
          </p:txBody>
        </p:sp>
        <p:sp>
          <p:nvSpPr>
            <p:cNvPr id="26" name="Rechteck 25"/>
            <p:cNvSpPr/>
            <p:nvPr/>
          </p:nvSpPr>
          <p:spPr>
            <a:xfrm>
              <a:off x="5122851" y="3093421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A</a:t>
              </a:r>
            </a:p>
          </p:txBody>
        </p:sp>
        <p:cxnSp>
          <p:nvCxnSpPr>
            <p:cNvPr id="30" name="Gerader Verbinder 29"/>
            <p:cNvCxnSpPr/>
            <p:nvPr/>
          </p:nvCxnSpPr>
          <p:spPr>
            <a:xfrm>
              <a:off x="3553409" y="2227944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Gerader Verbinder 30"/>
            <p:cNvCxnSpPr/>
            <p:nvPr/>
          </p:nvCxnSpPr>
          <p:spPr>
            <a:xfrm>
              <a:off x="3553409" y="2714172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Gerader Verbinder 31"/>
            <p:cNvCxnSpPr/>
            <p:nvPr/>
          </p:nvCxnSpPr>
          <p:spPr>
            <a:xfrm>
              <a:off x="3543886" y="3164115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pic>
        <p:nvPicPr>
          <p:cNvPr id="57" name="Google Shape;57;p1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2273632" y="1172156"/>
            <a:ext cx="1258875" cy="1774608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12255918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3283"/>
    </mc:Choice>
    <mc:Fallback xmlns="">
      <p:transition spd="slow" advTm="23283"/>
    </mc:Fallback>
  </mc:AlternateContent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"/>
          <p:cNvSpPr txBox="1">
            <a:spLocks noGrp="1"/>
          </p:cNvSpPr>
          <p:nvPr>
            <p:ph type="ctrTitle"/>
          </p:nvPr>
        </p:nvSpPr>
        <p:spPr>
          <a:xfrm>
            <a:off x="310125" y="337501"/>
            <a:ext cx="8520600" cy="41901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de-DE" sz="1800" dirty="0" smtClean="0"/>
              <a:t>Matrixtastatur abscannen - </a:t>
            </a:r>
            <a:r>
              <a:rPr lang="de-DE" sz="1800" dirty="0" err="1" smtClean="0"/>
              <a:t>Polling</a:t>
            </a:r>
            <a:endParaRPr sz="1800" dirty="0"/>
          </a:p>
        </p:txBody>
      </p:sp>
      <p:grpSp>
        <p:nvGrpSpPr>
          <p:cNvPr id="6" name="Gruppieren 5"/>
          <p:cNvGrpSpPr/>
          <p:nvPr/>
        </p:nvGrpSpPr>
        <p:grpSpPr>
          <a:xfrm>
            <a:off x="3907110" y="899904"/>
            <a:ext cx="3644767" cy="3889225"/>
            <a:chOff x="3697514" y="814615"/>
            <a:chExt cx="3644767" cy="3889225"/>
          </a:xfrm>
        </p:grpSpPr>
        <p:sp>
          <p:nvSpPr>
            <p:cNvPr id="10" name="Rechteck 9"/>
            <p:cNvSpPr/>
            <p:nvPr/>
          </p:nvSpPr>
          <p:spPr>
            <a:xfrm rot="16200000">
              <a:off x="3688624" y="2427879"/>
              <a:ext cx="2059940" cy="204216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de-DE"/>
            </a:p>
          </p:txBody>
        </p:sp>
        <p:cxnSp>
          <p:nvCxnSpPr>
            <p:cNvPr id="49" name="Gerader Verbinder 48"/>
            <p:cNvCxnSpPr/>
            <p:nvPr/>
          </p:nvCxnSpPr>
          <p:spPr>
            <a:xfrm flipH="1" flipV="1">
              <a:off x="3732252" y="4272804"/>
              <a:ext cx="2160359" cy="2647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Gerader Verbinder 51"/>
            <p:cNvCxnSpPr/>
            <p:nvPr/>
          </p:nvCxnSpPr>
          <p:spPr>
            <a:xfrm flipH="1" flipV="1">
              <a:off x="3732253" y="3757137"/>
              <a:ext cx="2160358" cy="172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Gerader Verbinder 52"/>
            <p:cNvCxnSpPr/>
            <p:nvPr/>
          </p:nvCxnSpPr>
          <p:spPr>
            <a:xfrm flipH="1">
              <a:off x="3736615" y="3278568"/>
              <a:ext cx="2155996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Gerader Verbinder 54"/>
            <p:cNvCxnSpPr/>
            <p:nvPr/>
          </p:nvCxnSpPr>
          <p:spPr>
            <a:xfrm flipH="1" flipV="1">
              <a:off x="3736261" y="2820343"/>
              <a:ext cx="2156350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Gerader Verbinder 28"/>
            <p:cNvCxnSpPr/>
            <p:nvPr/>
          </p:nvCxnSpPr>
          <p:spPr>
            <a:xfrm rot="16200000">
              <a:off x="27930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" name="Rechteck 10"/>
            <p:cNvSpPr/>
            <p:nvPr/>
          </p:nvSpPr>
          <p:spPr>
            <a:xfrm rot="16200000">
              <a:off x="3824286" y="402800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*</a:t>
              </a:r>
            </a:p>
          </p:txBody>
        </p:sp>
        <p:sp>
          <p:nvSpPr>
            <p:cNvPr id="12" name="Rechteck 11"/>
            <p:cNvSpPr/>
            <p:nvPr/>
          </p:nvSpPr>
          <p:spPr>
            <a:xfrm rot="16200000">
              <a:off x="3824286" y="352328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7</a:t>
              </a:r>
            </a:p>
          </p:txBody>
        </p:sp>
        <p:sp>
          <p:nvSpPr>
            <p:cNvPr id="13" name="Rechteck 12"/>
            <p:cNvSpPr/>
            <p:nvPr/>
          </p:nvSpPr>
          <p:spPr>
            <a:xfrm rot="16200000">
              <a:off x="3824286" y="3056658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4</a:t>
              </a:r>
            </a:p>
          </p:txBody>
        </p:sp>
        <p:sp>
          <p:nvSpPr>
            <p:cNvPr id="14" name="Rechteck 13"/>
            <p:cNvSpPr/>
            <p:nvPr/>
          </p:nvSpPr>
          <p:spPr>
            <a:xfrm rot="16200000">
              <a:off x="3824286" y="2590030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1</a:t>
              </a:r>
            </a:p>
          </p:txBody>
        </p:sp>
        <p:sp>
          <p:nvSpPr>
            <p:cNvPr id="15" name="Rechteck 14"/>
            <p:cNvSpPr/>
            <p:nvPr/>
          </p:nvSpPr>
          <p:spPr>
            <a:xfrm rot="16200000">
              <a:off x="4300444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0</a:t>
              </a:r>
            </a:p>
          </p:txBody>
        </p:sp>
        <p:sp>
          <p:nvSpPr>
            <p:cNvPr id="16" name="Rechteck 15"/>
            <p:cNvSpPr/>
            <p:nvPr/>
          </p:nvSpPr>
          <p:spPr>
            <a:xfrm rot="16200000">
              <a:off x="4300332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8</a:t>
              </a:r>
            </a:p>
          </p:txBody>
        </p:sp>
        <p:sp>
          <p:nvSpPr>
            <p:cNvPr id="17" name="Rechteck 16"/>
            <p:cNvSpPr/>
            <p:nvPr/>
          </p:nvSpPr>
          <p:spPr>
            <a:xfrm rot="16200000">
              <a:off x="4300332" y="3057140"/>
              <a:ext cx="314260" cy="319978"/>
            </a:xfrm>
            <a:prstGeom prst="rect">
              <a:avLst/>
            </a:prstGeom>
            <a:solidFill>
              <a:schemeClr val="accent1">
                <a:alpha val="56000"/>
              </a:schemeClr>
            </a:solidFill>
            <a:ln>
              <a:solidFill>
                <a:schemeClr val="accent1">
                  <a:shade val="50000"/>
                  <a:alpha val="77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5</a:t>
              </a:r>
            </a:p>
          </p:txBody>
        </p:sp>
        <p:sp>
          <p:nvSpPr>
            <p:cNvPr id="18" name="Rechteck 17"/>
            <p:cNvSpPr/>
            <p:nvPr/>
          </p:nvSpPr>
          <p:spPr>
            <a:xfrm rot="16200000">
              <a:off x="4300332" y="2590512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2</a:t>
              </a:r>
            </a:p>
          </p:txBody>
        </p:sp>
        <p:sp>
          <p:nvSpPr>
            <p:cNvPr id="19" name="Rechteck 18"/>
            <p:cNvSpPr/>
            <p:nvPr/>
          </p:nvSpPr>
          <p:spPr>
            <a:xfrm rot="16200000">
              <a:off x="4776489" y="401896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#</a:t>
              </a:r>
            </a:p>
          </p:txBody>
        </p:sp>
        <p:sp>
          <p:nvSpPr>
            <p:cNvPr id="20" name="Rechteck 19"/>
            <p:cNvSpPr/>
            <p:nvPr/>
          </p:nvSpPr>
          <p:spPr>
            <a:xfrm rot="16200000">
              <a:off x="4776489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9</a:t>
              </a:r>
            </a:p>
          </p:txBody>
        </p:sp>
        <p:sp>
          <p:nvSpPr>
            <p:cNvPr id="21" name="Rechteck 20"/>
            <p:cNvSpPr/>
            <p:nvPr/>
          </p:nvSpPr>
          <p:spPr>
            <a:xfrm rot="16200000">
              <a:off x="4776489" y="304761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 dirty="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6</a:t>
              </a:r>
            </a:p>
          </p:txBody>
        </p:sp>
        <p:sp>
          <p:nvSpPr>
            <p:cNvPr id="22" name="Rechteck 21"/>
            <p:cNvSpPr/>
            <p:nvPr/>
          </p:nvSpPr>
          <p:spPr>
            <a:xfrm rot="16200000">
              <a:off x="4776601" y="2580507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3</a:t>
              </a:r>
            </a:p>
          </p:txBody>
        </p:sp>
        <p:sp>
          <p:nvSpPr>
            <p:cNvPr id="23" name="Rechteck 22"/>
            <p:cNvSpPr/>
            <p:nvPr/>
          </p:nvSpPr>
          <p:spPr>
            <a:xfrm rot="16200000">
              <a:off x="5243236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D</a:t>
              </a:r>
            </a:p>
          </p:txBody>
        </p:sp>
        <p:sp>
          <p:nvSpPr>
            <p:cNvPr id="24" name="Rechteck 23"/>
            <p:cNvSpPr/>
            <p:nvPr/>
          </p:nvSpPr>
          <p:spPr>
            <a:xfrm rot="16200000">
              <a:off x="5243124" y="351424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C</a:t>
              </a:r>
            </a:p>
          </p:txBody>
        </p:sp>
        <p:sp>
          <p:nvSpPr>
            <p:cNvPr id="25" name="Rechteck 24"/>
            <p:cNvSpPr/>
            <p:nvPr/>
          </p:nvSpPr>
          <p:spPr>
            <a:xfrm rot="16200000">
              <a:off x="5243124" y="3047616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B</a:t>
              </a:r>
            </a:p>
          </p:txBody>
        </p:sp>
        <p:sp>
          <p:nvSpPr>
            <p:cNvPr id="26" name="Rechteck 25"/>
            <p:cNvSpPr/>
            <p:nvPr/>
          </p:nvSpPr>
          <p:spPr>
            <a:xfrm rot="16200000">
              <a:off x="5243124" y="2580988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A</a:t>
              </a:r>
            </a:p>
          </p:txBody>
        </p:sp>
        <p:cxnSp>
          <p:nvCxnSpPr>
            <p:cNvPr id="30" name="Gerader Verbinder 29"/>
            <p:cNvCxnSpPr/>
            <p:nvPr/>
          </p:nvCxnSpPr>
          <p:spPr>
            <a:xfrm rot="16200000">
              <a:off x="3271974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Gerader Verbinder 30"/>
            <p:cNvCxnSpPr/>
            <p:nvPr/>
          </p:nvCxnSpPr>
          <p:spPr>
            <a:xfrm rot="16200000">
              <a:off x="37582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Gerader Verbinder 31"/>
            <p:cNvCxnSpPr/>
            <p:nvPr/>
          </p:nvCxnSpPr>
          <p:spPr>
            <a:xfrm rot="16200000">
              <a:off x="4208145" y="3374259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66" name="Gruppieren 65"/>
            <p:cNvGrpSpPr/>
            <p:nvPr/>
          </p:nvGrpSpPr>
          <p:grpSpPr>
            <a:xfrm>
              <a:off x="3697514" y="814615"/>
              <a:ext cx="2059215" cy="1501437"/>
              <a:chOff x="3697514" y="814615"/>
              <a:chExt cx="2059215" cy="1501437"/>
            </a:xfrm>
          </p:grpSpPr>
          <p:sp>
            <p:nvSpPr>
              <p:cNvPr id="2" name="Rechteck 1"/>
              <p:cNvSpPr/>
              <p:nvPr/>
            </p:nvSpPr>
            <p:spPr>
              <a:xfrm rot="16200000">
                <a:off x="3994940" y="517189"/>
                <a:ext cx="1447307" cy="2042160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3" name="Textfeld 2"/>
              <p:cNvSpPr txBox="1"/>
              <p:nvPr/>
            </p:nvSpPr>
            <p:spPr>
              <a:xfrm rot="16200000">
                <a:off x="4919102" y="1424295"/>
                <a:ext cx="136747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Mikrocontroller</a:t>
                </a:r>
                <a:endParaRPr lang="de-DE" dirty="0"/>
              </a:p>
            </p:txBody>
          </p:sp>
          <p:sp>
            <p:nvSpPr>
              <p:cNvPr id="4" name="Textfeld 3"/>
              <p:cNvSpPr txBox="1"/>
              <p:nvPr/>
            </p:nvSpPr>
            <p:spPr>
              <a:xfrm rot="16200000">
                <a:off x="3493068" y="1765081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PB_0</a:t>
                </a:r>
                <a:endParaRPr lang="de-DE" dirty="0"/>
              </a:p>
            </p:txBody>
          </p:sp>
          <p:sp>
            <p:nvSpPr>
              <p:cNvPr id="33" name="Textfeld 32"/>
              <p:cNvSpPr txBox="1"/>
              <p:nvPr/>
            </p:nvSpPr>
            <p:spPr>
              <a:xfrm rot="16200000">
                <a:off x="3965837" y="1734696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PB_1</a:t>
                </a:r>
                <a:endParaRPr lang="de-DE" dirty="0"/>
              </a:p>
            </p:txBody>
          </p:sp>
          <p:sp>
            <p:nvSpPr>
              <p:cNvPr id="34" name="Textfeld 33"/>
              <p:cNvSpPr txBox="1"/>
              <p:nvPr/>
            </p:nvSpPr>
            <p:spPr>
              <a:xfrm rot="16200000">
                <a:off x="4456677" y="1742868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PB_2</a:t>
                </a:r>
                <a:endParaRPr lang="de-DE" dirty="0"/>
              </a:p>
            </p:txBody>
          </p:sp>
          <p:sp>
            <p:nvSpPr>
              <p:cNvPr id="35" name="Textfeld 34"/>
              <p:cNvSpPr txBox="1"/>
              <p:nvPr/>
            </p:nvSpPr>
            <p:spPr>
              <a:xfrm rot="16200000">
                <a:off x="4922355" y="1746075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PB_3</a:t>
                </a:r>
                <a:endParaRPr lang="de-DE" dirty="0"/>
              </a:p>
            </p:txBody>
          </p:sp>
          <p:grpSp>
            <p:nvGrpSpPr>
              <p:cNvPr id="8" name="Gruppieren 7"/>
              <p:cNvGrpSpPr/>
              <p:nvPr/>
            </p:nvGrpSpPr>
            <p:grpSpPr>
              <a:xfrm rot="16200000">
                <a:off x="3494151" y="1202946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6" name="Gerader Verbinder 3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5" name="Rechteck 4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7" name="Textfeld 6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37" name="Gruppieren 36"/>
              <p:cNvGrpSpPr/>
              <p:nvPr/>
            </p:nvGrpSpPr>
            <p:grpSpPr>
              <a:xfrm rot="16200000">
                <a:off x="3964469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8" name="Gerader Verbinder 37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39" name="Rechteck 38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0" name="Textfeld 39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1" name="Gruppieren 40"/>
              <p:cNvGrpSpPr/>
              <p:nvPr/>
            </p:nvGrpSpPr>
            <p:grpSpPr>
              <a:xfrm rot="16200000">
                <a:off x="4448706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2" name="Gerader Verbinder 41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3" name="Rechteck 42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4" name="Textfeld 43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5" name="Gruppieren 44"/>
              <p:cNvGrpSpPr/>
              <p:nvPr/>
            </p:nvGrpSpPr>
            <p:grpSpPr>
              <a:xfrm rot="16200000">
                <a:off x="4912508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6" name="Gerader Verbinder 4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7" name="Rechteck 46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8" name="Textfeld 47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</p:grpSp>
        <p:sp>
          <p:nvSpPr>
            <p:cNvPr id="68" name="Rechteck 67"/>
            <p:cNvSpPr/>
            <p:nvPr/>
          </p:nvSpPr>
          <p:spPr>
            <a:xfrm>
              <a:off x="5894974" y="2644624"/>
              <a:ext cx="1447307" cy="204216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69" name="Textfeld 68"/>
            <p:cNvSpPr txBox="1"/>
            <p:nvPr/>
          </p:nvSpPr>
          <p:spPr>
            <a:xfrm>
              <a:off x="5894974" y="4396063"/>
              <a:ext cx="1367478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Mikrocontroller</a:t>
              </a:r>
              <a:endParaRPr lang="de-DE" dirty="0"/>
            </a:p>
          </p:txBody>
        </p:sp>
        <p:sp>
          <p:nvSpPr>
            <p:cNvPr id="70" name="Textfeld 69"/>
            <p:cNvSpPr txBox="1"/>
            <p:nvPr/>
          </p:nvSpPr>
          <p:spPr>
            <a:xfrm>
              <a:off x="5840845" y="2683372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PB_4</a:t>
              </a:r>
              <a:endParaRPr lang="de-DE" dirty="0"/>
            </a:p>
          </p:txBody>
        </p:sp>
        <p:sp>
          <p:nvSpPr>
            <p:cNvPr id="71" name="Textfeld 70"/>
            <p:cNvSpPr txBox="1"/>
            <p:nvPr/>
          </p:nvSpPr>
          <p:spPr>
            <a:xfrm>
              <a:off x="5871230" y="315614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PB_5</a:t>
              </a:r>
              <a:endParaRPr lang="de-DE" dirty="0"/>
            </a:p>
          </p:txBody>
        </p:sp>
        <p:sp>
          <p:nvSpPr>
            <p:cNvPr id="72" name="Textfeld 71"/>
            <p:cNvSpPr txBox="1"/>
            <p:nvPr/>
          </p:nvSpPr>
          <p:spPr>
            <a:xfrm>
              <a:off x="5863058" y="364698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PB_6</a:t>
              </a:r>
              <a:endParaRPr lang="de-DE" dirty="0"/>
            </a:p>
          </p:txBody>
        </p:sp>
        <p:sp>
          <p:nvSpPr>
            <p:cNvPr id="73" name="Textfeld 72"/>
            <p:cNvSpPr txBox="1"/>
            <p:nvPr/>
          </p:nvSpPr>
          <p:spPr>
            <a:xfrm>
              <a:off x="5859851" y="4112659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PB_7</a:t>
              </a:r>
              <a:endParaRPr lang="de-DE" dirty="0"/>
            </a:p>
          </p:txBody>
        </p:sp>
        <p:cxnSp>
          <p:nvCxnSpPr>
            <p:cNvPr id="87" name="Gerader Verbinder 86"/>
            <p:cNvCxnSpPr/>
            <p:nvPr/>
          </p:nvCxnSpPr>
          <p:spPr>
            <a:xfrm flipV="1">
              <a:off x="6395009" y="2847280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8" name="Rechteck 87"/>
            <p:cNvSpPr/>
            <p:nvPr/>
          </p:nvSpPr>
          <p:spPr>
            <a:xfrm>
              <a:off x="6491942" y="2772779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9" name="Textfeld 88"/>
            <p:cNvSpPr txBox="1"/>
            <p:nvPr/>
          </p:nvSpPr>
          <p:spPr>
            <a:xfrm>
              <a:off x="6849515" y="2692426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4" name="Gerader Verbinder 83"/>
            <p:cNvCxnSpPr/>
            <p:nvPr/>
          </p:nvCxnSpPr>
          <p:spPr>
            <a:xfrm flipV="1">
              <a:off x="6417407" y="3317598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5" name="Rechteck 84"/>
            <p:cNvSpPr/>
            <p:nvPr/>
          </p:nvSpPr>
          <p:spPr>
            <a:xfrm>
              <a:off x="6514340" y="3243097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6" name="Textfeld 85"/>
            <p:cNvSpPr txBox="1"/>
            <p:nvPr/>
          </p:nvSpPr>
          <p:spPr>
            <a:xfrm>
              <a:off x="6871913" y="3162744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1" name="Gerader Verbinder 80"/>
            <p:cNvCxnSpPr/>
            <p:nvPr/>
          </p:nvCxnSpPr>
          <p:spPr>
            <a:xfrm flipV="1">
              <a:off x="6417407" y="3801835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2" name="Rechteck 81"/>
            <p:cNvSpPr/>
            <p:nvPr/>
          </p:nvSpPr>
          <p:spPr>
            <a:xfrm>
              <a:off x="6514340" y="3727334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3" name="Textfeld 82"/>
            <p:cNvSpPr txBox="1"/>
            <p:nvPr/>
          </p:nvSpPr>
          <p:spPr>
            <a:xfrm>
              <a:off x="6871913" y="3646981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78" name="Gerader Verbinder 77"/>
            <p:cNvCxnSpPr/>
            <p:nvPr/>
          </p:nvCxnSpPr>
          <p:spPr>
            <a:xfrm flipV="1">
              <a:off x="6417407" y="4265637"/>
              <a:ext cx="532362" cy="1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9" name="Rechteck 78"/>
            <p:cNvSpPr/>
            <p:nvPr/>
          </p:nvSpPr>
          <p:spPr>
            <a:xfrm>
              <a:off x="6514340" y="4191136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0" name="Textfeld 79"/>
            <p:cNvSpPr txBox="1"/>
            <p:nvPr/>
          </p:nvSpPr>
          <p:spPr>
            <a:xfrm>
              <a:off x="6871913" y="4110783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90" name="Gerader Verbinder 89"/>
            <p:cNvCxnSpPr>
              <a:endCxn id="88" idx="3"/>
            </p:cNvCxnSpPr>
            <p:nvPr/>
          </p:nvCxnSpPr>
          <p:spPr>
            <a:xfrm>
              <a:off x="6514340" y="2760583"/>
              <a:ext cx="311431" cy="85732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Gerader Verbinder 92"/>
            <p:cNvCxnSpPr/>
            <p:nvPr/>
          </p:nvCxnSpPr>
          <p:spPr>
            <a:xfrm>
              <a:off x="6536378" y="3219417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Gerader Verbinder 93"/>
            <p:cNvCxnSpPr/>
            <p:nvPr/>
          </p:nvCxnSpPr>
          <p:spPr>
            <a:xfrm>
              <a:off x="6551336" y="3706866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Gerader Verbinder 94"/>
            <p:cNvCxnSpPr>
              <a:stCxn id="79" idx="1"/>
            </p:cNvCxnSpPr>
            <p:nvPr/>
          </p:nvCxnSpPr>
          <p:spPr>
            <a:xfrm>
              <a:off x="6514340" y="4264672"/>
              <a:ext cx="340011" cy="4188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" name="Ellipse 8"/>
          <p:cNvSpPr/>
          <p:nvPr/>
        </p:nvSpPr>
        <p:spPr>
          <a:xfrm>
            <a:off x="4535080" y="3315171"/>
            <a:ext cx="95250" cy="90488"/>
          </a:xfrm>
          <a:prstGeom prst="ellipse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graphicFrame>
        <p:nvGraphicFramePr>
          <p:cNvPr id="27" name="Tabelle 2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56434521"/>
              </p:ext>
            </p:extLst>
          </p:nvPr>
        </p:nvGraphicFramePr>
        <p:xfrm>
          <a:off x="644785" y="4088493"/>
          <a:ext cx="311822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59113"/>
                <a:gridCol w="1559113"/>
              </a:tblGrid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PB=0b01111111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91" name="Textfeld 90"/>
          <p:cNvSpPr txBox="1"/>
          <p:nvPr/>
        </p:nvSpPr>
        <p:spPr>
          <a:xfrm>
            <a:off x="6795204" y="2647399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2" name="Textfeld 91"/>
          <p:cNvSpPr txBox="1"/>
          <p:nvPr/>
        </p:nvSpPr>
        <p:spPr>
          <a:xfrm>
            <a:off x="6788309" y="3083818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6" name="Textfeld 95"/>
          <p:cNvSpPr txBox="1"/>
          <p:nvPr/>
        </p:nvSpPr>
        <p:spPr>
          <a:xfrm>
            <a:off x="6803533" y="3590657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7" name="Textfeld 96"/>
          <p:cNvSpPr txBox="1"/>
          <p:nvPr/>
        </p:nvSpPr>
        <p:spPr>
          <a:xfrm>
            <a:off x="6764435" y="4085300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0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151751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3283"/>
    </mc:Choice>
    <mc:Fallback xmlns="">
      <p:transition spd="slow" advTm="23283"/>
    </mc:Fallback>
  </mc:AlternateContent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"/>
          <p:cNvSpPr txBox="1">
            <a:spLocks noGrp="1"/>
          </p:cNvSpPr>
          <p:nvPr>
            <p:ph type="ctrTitle"/>
          </p:nvPr>
        </p:nvSpPr>
        <p:spPr>
          <a:xfrm>
            <a:off x="310125" y="337501"/>
            <a:ext cx="8520600" cy="41901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de-DE" sz="1800" dirty="0" smtClean="0"/>
              <a:t>Matrixtastatur abscannen - </a:t>
            </a:r>
            <a:r>
              <a:rPr lang="de-DE" sz="1800" dirty="0" err="1" smtClean="0"/>
              <a:t>Polling</a:t>
            </a:r>
            <a:endParaRPr sz="1800" dirty="0"/>
          </a:p>
        </p:txBody>
      </p:sp>
      <p:grpSp>
        <p:nvGrpSpPr>
          <p:cNvPr id="6" name="Gruppieren 5"/>
          <p:cNvGrpSpPr/>
          <p:nvPr/>
        </p:nvGrpSpPr>
        <p:grpSpPr>
          <a:xfrm>
            <a:off x="3907110" y="899904"/>
            <a:ext cx="3644767" cy="3889225"/>
            <a:chOff x="3697514" y="814615"/>
            <a:chExt cx="3644767" cy="3889225"/>
          </a:xfrm>
        </p:grpSpPr>
        <p:sp>
          <p:nvSpPr>
            <p:cNvPr id="10" name="Rechteck 9"/>
            <p:cNvSpPr/>
            <p:nvPr/>
          </p:nvSpPr>
          <p:spPr>
            <a:xfrm rot="16200000">
              <a:off x="3688624" y="2427879"/>
              <a:ext cx="2059940" cy="204216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de-DE"/>
            </a:p>
          </p:txBody>
        </p:sp>
        <p:cxnSp>
          <p:nvCxnSpPr>
            <p:cNvPr id="49" name="Gerader Verbinder 48"/>
            <p:cNvCxnSpPr/>
            <p:nvPr/>
          </p:nvCxnSpPr>
          <p:spPr>
            <a:xfrm flipH="1" flipV="1">
              <a:off x="3732252" y="4272804"/>
              <a:ext cx="2160359" cy="2647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Gerader Verbinder 51"/>
            <p:cNvCxnSpPr/>
            <p:nvPr/>
          </p:nvCxnSpPr>
          <p:spPr>
            <a:xfrm flipH="1" flipV="1">
              <a:off x="3732253" y="3757137"/>
              <a:ext cx="2160358" cy="172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Gerader Verbinder 52"/>
            <p:cNvCxnSpPr/>
            <p:nvPr/>
          </p:nvCxnSpPr>
          <p:spPr>
            <a:xfrm flipH="1">
              <a:off x="3736615" y="3278568"/>
              <a:ext cx="2155996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Gerader Verbinder 54"/>
            <p:cNvCxnSpPr/>
            <p:nvPr/>
          </p:nvCxnSpPr>
          <p:spPr>
            <a:xfrm flipH="1" flipV="1">
              <a:off x="3736261" y="2820343"/>
              <a:ext cx="2156350" cy="1"/>
            </a:xfrm>
            <a:prstGeom prst="line">
              <a:avLst/>
            </a:prstGeom>
            <a:ln w="25400">
              <a:solidFill>
                <a:schemeClr val="accent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Gerader Verbinder 28"/>
            <p:cNvCxnSpPr/>
            <p:nvPr/>
          </p:nvCxnSpPr>
          <p:spPr>
            <a:xfrm rot="16200000">
              <a:off x="27930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" name="Rechteck 10"/>
            <p:cNvSpPr/>
            <p:nvPr/>
          </p:nvSpPr>
          <p:spPr>
            <a:xfrm rot="16200000">
              <a:off x="3824286" y="402800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*</a:t>
              </a:r>
            </a:p>
          </p:txBody>
        </p:sp>
        <p:sp>
          <p:nvSpPr>
            <p:cNvPr id="12" name="Rechteck 11"/>
            <p:cNvSpPr/>
            <p:nvPr/>
          </p:nvSpPr>
          <p:spPr>
            <a:xfrm rot="16200000">
              <a:off x="3824286" y="352328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7</a:t>
              </a:r>
            </a:p>
          </p:txBody>
        </p:sp>
        <p:sp>
          <p:nvSpPr>
            <p:cNvPr id="13" name="Rechteck 12"/>
            <p:cNvSpPr/>
            <p:nvPr/>
          </p:nvSpPr>
          <p:spPr>
            <a:xfrm rot="16200000">
              <a:off x="3824286" y="3056658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4</a:t>
              </a:r>
            </a:p>
          </p:txBody>
        </p:sp>
        <p:sp>
          <p:nvSpPr>
            <p:cNvPr id="14" name="Rechteck 13"/>
            <p:cNvSpPr/>
            <p:nvPr/>
          </p:nvSpPr>
          <p:spPr>
            <a:xfrm rot="16200000">
              <a:off x="3824286" y="2590030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1</a:t>
              </a:r>
            </a:p>
          </p:txBody>
        </p:sp>
        <p:sp>
          <p:nvSpPr>
            <p:cNvPr id="15" name="Rechteck 14"/>
            <p:cNvSpPr/>
            <p:nvPr/>
          </p:nvSpPr>
          <p:spPr>
            <a:xfrm rot="16200000">
              <a:off x="4300444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0</a:t>
              </a:r>
            </a:p>
          </p:txBody>
        </p:sp>
        <p:sp>
          <p:nvSpPr>
            <p:cNvPr id="16" name="Rechteck 15"/>
            <p:cNvSpPr/>
            <p:nvPr/>
          </p:nvSpPr>
          <p:spPr>
            <a:xfrm rot="16200000">
              <a:off x="4300332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8</a:t>
              </a:r>
            </a:p>
          </p:txBody>
        </p:sp>
        <p:sp>
          <p:nvSpPr>
            <p:cNvPr id="17" name="Rechteck 16"/>
            <p:cNvSpPr/>
            <p:nvPr/>
          </p:nvSpPr>
          <p:spPr>
            <a:xfrm rot="16200000">
              <a:off x="4300332" y="3057140"/>
              <a:ext cx="314260" cy="319978"/>
            </a:xfrm>
            <a:prstGeom prst="rect">
              <a:avLst/>
            </a:prstGeom>
            <a:solidFill>
              <a:schemeClr val="accent1">
                <a:alpha val="56000"/>
              </a:schemeClr>
            </a:solidFill>
            <a:ln>
              <a:solidFill>
                <a:schemeClr val="accent1">
                  <a:shade val="50000"/>
                  <a:alpha val="77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5</a:t>
              </a:r>
            </a:p>
          </p:txBody>
        </p:sp>
        <p:sp>
          <p:nvSpPr>
            <p:cNvPr id="18" name="Rechteck 17"/>
            <p:cNvSpPr/>
            <p:nvPr/>
          </p:nvSpPr>
          <p:spPr>
            <a:xfrm rot="16200000">
              <a:off x="4300332" y="2590512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2</a:t>
              </a:r>
            </a:p>
          </p:txBody>
        </p:sp>
        <p:sp>
          <p:nvSpPr>
            <p:cNvPr id="19" name="Rechteck 18"/>
            <p:cNvSpPr/>
            <p:nvPr/>
          </p:nvSpPr>
          <p:spPr>
            <a:xfrm rot="16200000">
              <a:off x="4776489" y="401896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#</a:t>
              </a:r>
            </a:p>
          </p:txBody>
        </p:sp>
        <p:sp>
          <p:nvSpPr>
            <p:cNvPr id="20" name="Rechteck 19"/>
            <p:cNvSpPr/>
            <p:nvPr/>
          </p:nvSpPr>
          <p:spPr>
            <a:xfrm rot="16200000">
              <a:off x="4776489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9</a:t>
              </a:r>
            </a:p>
          </p:txBody>
        </p:sp>
        <p:sp>
          <p:nvSpPr>
            <p:cNvPr id="21" name="Rechteck 20"/>
            <p:cNvSpPr/>
            <p:nvPr/>
          </p:nvSpPr>
          <p:spPr>
            <a:xfrm rot="16200000">
              <a:off x="4776489" y="304761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 dirty="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6</a:t>
              </a:r>
            </a:p>
          </p:txBody>
        </p:sp>
        <p:sp>
          <p:nvSpPr>
            <p:cNvPr id="22" name="Rechteck 21"/>
            <p:cNvSpPr/>
            <p:nvPr/>
          </p:nvSpPr>
          <p:spPr>
            <a:xfrm rot="16200000">
              <a:off x="4776601" y="2580507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3</a:t>
              </a:r>
            </a:p>
          </p:txBody>
        </p:sp>
        <p:sp>
          <p:nvSpPr>
            <p:cNvPr id="23" name="Rechteck 22"/>
            <p:cNvSpPr/>
            <p:nvPr/>
          </p:nvSpPr>
          <p:spPr>
            <a:xfrm rot="16200000">
              <a:off x="5243236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D</a:t>
              </a:r>
            </a:p>
          </p:txBody>
        </p:sp>
        <p:sp>
          <p:nvSpPr>
            <p:cNvPr id="24" name="Rechteck 23"/>
            <p:cNvSpPr/>
            <p:nvPr/>
          </p:nvSpPr>
          <p:spPr>
            <a:xfrm rot="16200000">
              <a:off x="5243124" y="351424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C</a:t>
              </a:r>
            </a:p>
          </p:txBody>
        </p:sp>
        <p:sp>
          <p:nvSpPr>
            <p:cNvPr id="25" name="Rechteck 24"/>
            <p:cNvSpPr/>
            <p:nvPr/>
          </p:nvSpPr>
          <p:spPr>
            <a:xfrm rot="16200000">
              <a:off x="5243124" y="3047616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B</a:t>
              </a:r>
            </a:p>
          </p:txBody>
        </p:sp>
        <p:sp>
          <p:nvSpPr>
            <p:cNvPr id="26" name="Rechteck 25"/>
            <p:cNvSpPr/>
            <p:nvPr/>
          </p:nvSpPr>
          <p:spPr>
            <a:xfrm rot="16200000">
              <a:off x="5243124" y="2580988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A</a:t>
              </a:r>
            </a:p>
          </p:txBody>
        </p:sp>
        <p:cxnSp>
          <p:nvCxnSpPr>
            <p:cNvPr id="30" name="Gerader Verbinder 29"/>
            <p:cNvCxnSpPr/>
            <p:nvPr/>
          </p:nvCxnSpPr>
          <p:spPr>
            <a:xfrm rot="16200000">
              <a:off x="3271974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Gerader Verbinder 30"/>
            <p:cNvCxnSpPr/>
            <p:nvPr/>
          </p:nvCxnSpPr>
          <p:spPr>
            <a:xfrm rot="16200000">
              <a:off x="37582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Gerader Verbinder 31"/>
            <p:cNvCxnSpPr/>
            <p:nvPr/>
          </p:nvCxnSpPr>
          <p:spPr>
            <a:xfrm rot="16200000">
              <a:off x="4208145" y="3374259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66" name="Gruppieren 65"/>
            <p:cNvGrpSpPr/>
            <p:nvPr/>
          </p:nvGrpSpPr>
          <p:grpSpPr>
            <a:xfrm>
              <a:off x="3697514" y="814615"/>
              <a:ext cx="2059215" cy="1501437"/>
              <a:chOff x="3697514" y="814615"/>
              <a:chExt cx="2059215" cy="1501437"/>
            </a:xfrm>
          </p:grpSpPr>
          <p:sp>
            <p:nvSpPr>
              <p:cNvPr id="2" name="Rechteck 1"/>
              <p:cNvSpPr/>
              <p:nvPr/>
            </p:nvSpPr>
            <p:spPr>
              <a:xfrm rot="16200000">
                <a:off x="3994940" y="517189"/>
                <a:ext cx="1447307" cy="2042160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3" name="Textfeld 2"/>
              <p:cNvSpPr txBox="1"/>
              <p:nvPr/>
            </p:nvSpPr>
            <p:spPr>
              <a:xfrm rot="16200000">
                <a:off x="4919102" y="1424295"/>
                <a:ext cx="136747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Mikrocontroller</a:t>
                </a:r>
                <a:endParaRPr lang="de-DE" dirty="0"/>
              </a:p>
            </p:txBody>
          </p:sp>
          <p:sp>
            <p:nvSpPr>
              <p:cNvPr id="4" name="Textfeld 3"/>
              <p:cNvSpPr txBox="1"/>
              <p:nvPr/>
            </p:nvSpPr>
            <p:spPr>
              <a:xfrm rot="16200000">
                <a:off x="3493068" y="1765081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PB_0</a:t>
                </a:r>
                <a:endParaRPr lang="de-DE" dirty="0"/>
              </a:p>
            </p:txBody>
          </p:sp>
          <p:sp>
            <p:nvSpPr>
              <p:cNvPr id="33" name="Textfeld 32"/>
              <p:cNvSpPr txBox="1"/>
              <p:nvPr/>
            </p:nvSpPr>
            <p:spPr>
              <a:xfrm rot="16200000">
                <a:off x="3965837" y="1734696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PB_1</a:t>
                </a:r>
                <a:endParaRPr lang="de-DE" dirty="0"/>
              </a:p>
            </p:txBody>
          </p:sp>
          <p:sp>
            <p:nvSpPr>
              <p:cNvPr id="34" name="Textfeld 33"/>
              <p:cNvSpPr txBox="1"/>
              <p:nvPr/>
            </p:nvSpPr>
            <p:spPr>
              <a:xfrm rot="16200000">
                <a:off x="4456677" y="1742868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PB_2</a:t>
                </a:r>
                <a:endParaRPr lang="de-DE" dirty="0"/>
              </a:p>
            </p:txBody>
          </p:sp>
          <p:sp>
            <p:nvSpPr>
              <p:cNvPr id="35" name="Textfeld 34"/>
              <p:cNvSpPr txBox="1"/>
              <p:nvPr/>
            </p:nvSpPr>
            <p:spPr>
              <a:xfrm rot="16200000">
                <a:off x="4922355" y="1746075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PB_3</a:t>
                </a:r>
                <a:endParaRPr lang="de-DE" dirty="0"/>
              </a:p>
            </p:txBody>
          </p:sp>
          <p:grpSp>
            <p:nvGrpSpPr>
              <p:cNvPr id="8" name="Gruppieren 7"/>
              <p:cNvGrpSpPr/>
              <p:nvPr/>
            </p:nvGrpSpPr>
            <p:grpSpPr>
              <a:xfrm rot="16200000">
                <a:off x="3494151" y="1202946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6" name="Gerader Verbinder 3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5" name="Rechteck 4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7" name="Textfeld 6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37" name="Gruppieren 36"/>
              <p:cNvGrpSpPr/>
              <p:nvPr/>
            </p:nvGrpSpPr>
            <p:grpSpPr>
              <a:xfrm rot="16200000">
                <a:off x="3964469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8" name="Gerader Verbinder 37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39" name="Rechteck 38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0" name="Textfeld 39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1" name="Gruppieren 40"/>
              <p:cNvGrpSpPr/>
              <p:nvPr/>
            </p:nvGrpSpPr>
            <p:grpSpPr>
              <a:xfrm rot="16200000">
                <a:off x="4448706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2" name="Gerader Verbinder 41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3" name="Rechteck 42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4" name="Textfeld 43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5" name="Gruppieren 44"/>
              <p:cNvGrpSpPr/>
              <p:nvPr/>
            </p:nvGrpSpPr>
            <p:grpSpPr>
              <a:xfrm rot="16200000">
                <a:off x="4912508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6" name="Gerader Verbinder 4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7" name="Rechteck 46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8" name="Textfeld 47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</p:grpSp>
        <p:sp>
          <p:nvSpPr>
            <p:cNvPr id="68" name="Rechteck 67"/>
            <p:cNvSpPr/>
            <p:nvPr/>
          </p:nvSpPr>
          <p:spPr>
            <a:xfrm>
              <a:off x="5894974" y="2644624"/>
              <a:ext cx="1447307" cy="204216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69" name="Textfeld 68"/>
            <p:cNvSpPr txBox="1"/>
            <p:nvPr/>
          </p:nvSpPr>
          <p:spPr>
            <a:xfrm>
              <a:off x="5894974" y="4396063"/>
              <a:ext cx="1367478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Mikrocontroller</a:t>
              </a:r>
              <a:endParaRPr lang="de-DE" dirty="0"/>
            </a:p>
          </p:txBody>
        </p:sp>
        <p:sp>
          <p:nvSpPr>
            <p:cNvPr id="70" name="Textfeld 69"/>
            <p:cNvSpPr txBox="1"/>
            <p:nvPr/>
          </p:nvSpPr>
          <p:spPr>
            <a:xfrm>
              <a:off x="5840845" y="2683372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PB_4</a:t>
              </a:r>
              <a:endParaRPr lang="de-DE" dirty="0"/>
            </a:p>
          </p:txBody>
        </p:sp>
        <p:sp>
          <p:nvSpPr>
            <p:cNvPr id="71" name="Textfeld 70"/>
            <p:cNvSpPr txBox="1"/>
            <p:nvPr/>
          </p:nvSpPr>
          <p:spPr>
            <a:xfrm>
              <a:off x="5871230" y="315614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PB_5</a:t>
              </a:r>
              <a:endParaRPr lang="de-DE" dirty="0"/>
            </a:p>
          </p:txBody>
        </p:sp>
        <p:sp>
          <p:nvSpPr>
            <p:cNvPr id="72" name="Textfeld 71"/>
            <p:cNvSpPr txBox="1"/>
            <p:nvPr/>
          </p:nvSpPr>
          <p:spPr>
            <a:xfrm>
              <a:off x="5863058" y="364698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PB_6</a:t>
              </a:r>
              <a:endParaRPr lang="de-DE" dirty="0"/>
            </a:p>
          </p:txBody>
        </p:sp>
        <p:sp>
          <p:nvSpPr>
            <p:cNvPr id="73" name="Textfeld 72"/>
            <p:cNvSpPr txBox="1"/>
            <p:nvPr/>
          </p:nvSpPr>
          <p:spPr>
            <a:xfrm>
              <a:off x="5859851" y="4112659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PB_7</a:t>
              </a:r>
              <a:endParaRPr lang="de-DE" dirty="0"/>
            </a:p>
          </p:txBody>
        </p:sp>
        <p:cxnSp>
          <p:nvCxnSpPr>
            <p:cNvPr id="87" name="Gerader Verbinder 86"/>
            <p:cNvCxnSpPr/>
            <p:nvPr/>
          </p:nvCxnSpPr>
          <p:spPr>
            <a:xfrm flipV="1">
              <a:off x="6395009" y="2847280"/>
              <a:ext cx="532362" cy="1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8" name="Rechteck 87"/>
            <p:cNvSpPr/>
            <p:nvPr/>
          </p:nvSpPr>
          <p:spPr>
            <a:xfrm>
              <a:off x="6491942" y="2772779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9" name="Textfeld 88"/>
            <p:cNvSpPr txBox="1"/>
            <p:nvPr/>
          </p:nvSpPr>
          <p:spPr>
            <a:xfrm>
              <a:off x="6849515" y="2692426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4" name="Gerader Verbinder 83"/>
            <p:cNvCxnSpPr/>
            <p:nvPr/>
          </p:nvCxnSpPr>
          <p:spPr>
            <a:xfrm flipV="1">
              <a:off x="6417407" y="3317598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5" name="Rechteck 84"/>
            <p:cNvSpPr/>
            <p:nvPr/>
          </p:nvSpPr>
          <p:spPr>
            <a:xfrm>
              <a:off x="6514340" y="3243097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6" name="Textfeld 85"/>
            <p:cNvSpPr txBox="1"/>
            <p:nvPr/>
          </p:nvSpPr>
          <p:spPr>
            <a:xfrm>
              <a:off x="6871913" y="3162744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1" name="Gerader Verbinder 80"/>
            <p:cNvCxnSpPr/>
            <p:nvPr/>
          </p:nvCxnSpPr>
          <p:spPr>
            <a:xfrm flipV="1">
              <a:off x="6417407" y="3801835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2" name="Rechteck 81"/>
            <p:cNvSpPr/>
            <p:nvPr/>
          </p:nvSpPr>
          <p:spPr>
            <a:xfrm>
              <a:off x="6514340" y="3727334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3" name="Textfeld 82"/>
            <p:cNvSpPr txBox="1"/>
            <p:nvPr/>
          </p:nvSpPr>
          <p:spPr>
            <a:xfrm>
              <a:off x="6871913" y="3646981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78" name="Gerader Verbinder 77"/>
            <p:cNvCxnSpPr/>
            <p:nvPr/>
          </p:nvCxnSpPr>
          <p:spPr>
            <a:xfrm flipV="1">
              <a:off x="6417407" y="4265637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9" name="Rechteck 78"/>
            <p:cNvSpPr/>
            <p:nvPr/>
          </p:nvSpPr>
          <p:spPr>
            <a:xfrm>
              <a:off x="6514340" y="4191136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0" name="Textfeld 79"/>
            <p:cNvSpPr txBox="1"/>
            <p:nvPr/>
          </p:nvSpPr>
          <p:spPr>
            <a:xfrm>
              <a:off x="6871913" y="4110783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90" name="Gerader Verbinder 89"/>
            <p:cNvCxnSpPr>
              <a:stCxn id="88" idx="1"/>
              <a:endCxn id="88" idx="3"/>
            </p:cNvCxnSpPr>
            <p:nvPr/>
          </p:nvCxnSpPr>
          <p:spPr>
            <a:xfrm>
              <a:off x="6491942" y="2846315"/>
              <a:ext cx="333829" cy="0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Gerader Verbinder 92"/>
            <p:cNvCxnSpPr/>
            <p:nvPr/>
          </p:nvCxnSpPr>
          <p:spPr>
            <a:xfrm>
              <a:off x="6536378" y="3219417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Gerader Verbinder 93"/>
            <p:cNvCxnSpPr/>
            <p:nvPr/>
          </p:nvCxnSpPr>
          <p:spPr>
            <a:xfrm>
              <a:off x="6551336" y="3706866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Gerader Verbinder 94"/>
            <p:cNvCxnSpPr/>
            <p:nvPr/>
          </p:nvCxnSpPr>
          <p:spPr>
            <a:xfrm>
              <a:off x="6542920" y="4172860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" name="Ellipse 8"/>
          <p:cNvSpPr/>
          <p:nvPr/>
        </p:nvSpPr>
        <p:spPr>
          <a:xfrm>
            <a:off x="4535080" y="3315171"/>
            <a:ext cx="95250" cy="90488"/>
          </a:xfrm>
          <a:prstGeom prst="ellipse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graphicFrame>
        <p:nvGraphicFramePr>
          <p:cNvPr id="27" name="Tabelle 2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37968085"/>
              </p:ext>
            </p:extLst>
          </p:nvPr>
        </p:nvGraphicFramePr>
        <p:xfrm>
          <a:off x="551432" y="2660452"/>
          <a:ext cx="311822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59113"/>
                <a:gridCol w="1559113"/>
              </a:tblGrid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PB=0b11101111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91" name="Textfeld 90"/>
          <p:cNvSpPr txBox="1"/>
          <p:nvPr/>
        </p:nvSpPr>
        <p:spPr>
          <a:xfrm>
            <a:off x="6767976" y="2684632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0</a:t>
            </a:r>
            <a:endParaRPr lang="de-DE" dirty="0"/>
          </a:p>
        </p:txBody>
      </p:sp>
      <p:sp>
        <p:nvSpPr>
          <p:cNvPr id="92" name="Textfeld 91"/>
          <p:cNvSpPr txBox="1"/>
          <p:nvPr/>
        </p:nvSpPr>
        <p:spPr>
          <a:xfrm>
            <a:off x="6788309" y="3083818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6" name="Textfeld 95"/>
          <p:cNvSpPr txBox="1"/>
          <p:nvPr/>
        </p:nvSpPr>
        <p:spPr>
          <a:xfrm>
            <a:off x="6803533" y="3590657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7" name="Textfeld 96"/>
          <p:cNvSpPr txBox="1"/>
          <p:nvPr/>
        </p:nvSpPr>
        <p:spPr>
          <a:xfrm>
            <a:off x="6821327" y="4060515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9443290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3283"/>
    </mc:Choice>
    <mc:Fallback xmlns="">
      <p:transition spd="slow" advTm="23283"/>
    </mc:Fallback>
  </mc:AlternateContent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"/>
          <p:cNvSpPr txBox="1">
            <a:spLocks noGrp="1"/>
          </p:cNvSpPr>
          <p:nvPr>
            <p:ph type="ctrTitle"/>
          </p:nvPr>
        </p:nvSpPr>
        <p:spPr>
          <a:xfrm>
            <a:off x="310125" y="337501"/>
            <a:ext cx="8520600" cy="41901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de-DE" sz="1800" dirty="0" smtClean="0"/>
              <a:t>Matrixtastatur abscannen - </a:t>
            </a:r>
            <a:r>
              <a:rPr lang="de-DE" sz="1800" dirty="0" err="1" smtClean="0"/>
              <a:t>Polling</a:t>
            </a:r>
            <a:endParaRPr sz="1800" dirty="0"/>
          </a:p>
        </p:txBody>
      </p:sp>
      <p:grpSp>
        <p:nvGrpSpPr>
          <p:cNvPr id="6" name="Gruppieren 5"/>
          <p:cNvGrpSpPr/>
          <p:nvPr/>
        </p:nvGrpSpPr>
        <p:grpSpPr>
          <a:xfrm>
            <a:off x="3907110" y="899904"/>
            <a:ext cx="3644767" cy="3889225"/>
            <a:chOff x="3697514" y="814615"/>
            <a:chExt cx="3644767" cy="3889225"/>
          </a:xfrm>
        </p:grpSpPr>
        <p:sp>
          <p:nvSpPr>
            <p:cNvPr id="10" name="Rechteck 9"/>
            <p:cNvSpPr/>
            <p:nvPr/>
          </p:nvSpPr>
          <p:spPr>
            <a:xfrm rot="16200000">
              <a:off x="3688624" y="2427879"/>
              <a:ext cx="2059940" cy="204216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de-DE"/>
            </a:p>
          </p:txBody>
        </p:sp>
        <p:cxnSp>
          <p:nvCxnSpPr>
            <p:cNvPr id="49" name="Gerader Verbinder 48"/>
            <p:cNvCxnSpPr/>
            <p:nvPr/>
          </p:nvCxnSpPr>
          <p:spPr>
            <a:xfrm flipH="1" flipV="1">
              <a:off x="3732252" y="4272804"/>
              <a:ext cx="2160359" cy="2647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Gerader Verbinder 51"/>
            <p:cNvCxnSpPr/>
            <p:nvPr/>
          </p:nvCxnSpPr>
          <p:spPr>
            <a:xfrm flipH="1" flipV="1">
              <a:off x="3732253" y="3757137"/>
              <a:ext cx="2160358" cy="172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Gerader Verbinder 52"/>
            <p:cNvCxnSpPr/>
            <p:nvPr/>
          </p:nvCxnSpPr>
          <p:spPr>
            <a:xfrm flipH="1">
              <a:off x="3736615" y="3278568"/>
              <a:ext cx="2155996" cy="0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Gerader Verbinder 54"/>
            <p:cNvCxnSpPr/>
            <p:nvPr/>
          </p:nvCxnSpPr>
          <p:spPr>
            <a:xfrm flipH="1" flipV="1">
              <a:off x="3736261" y="2820343"/>
              <a:ext cx="2156350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Gerader Verbinder 28"/>
            <p:cNvCxnSpPr/>
            <p:nvPr/>
          </p:nvCxnSpPr>
          <p:spPr>
            <a:xfrm rot="16200000">
              <a:off x="27930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" name="Rechteck 10"/>
            <p:cNvSpPr/>
            <p:nvPr/>
          </p:nvSpPr>
          <p:spPr>
            <a:xfrm rot="16200000">
              <a:off x="3824286" y="402800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*</a:t>
              </a:r>
            </a:p>
          </p:txBody>
        </p:sp>
        <p:sp>
          <p:nvSpPr>
            <p:cNvPr id="12" name="Rechteck 11"/>
            <p:cNvSpPr/>
            <p:nvPr/>
          </p:nvSpPr>
          <p:spPr>
            <a:xfrm rot="16200000">
              <a:off x="3824286" y="352328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7</a:t>
              </a:r>
            </a:p>
          </p:txBody>
        </p:sp>
        <p:sp>
          <p:nvSpPr>
            <p:cNvPr id="13" name="Rechteck 12"/>
            <p:cNvSpPr/>
            <p:nvPr/>
          </p:nvSpPr>
          <p:spPr>
            <a:xfrm rot="16200000">
              <a:off x="3824286" y="3056658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4</a:t>
              </a:r>
            </a:p>
          </p:txBody>
        </p:sp>
        <p:sp>
          <p:nvSpPr>
            <p:cNvPr id="14" name="Rechteck 13"/>
            <p:cNvSpPr/>
            <p:nvPr/>
          </p:nvSpPr>
          <p:spPr>
            <a:xfrm rot="16200000">
              <a:off x="3824286" y="2590030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1</a:t>
              </a:r>
            </a:p>
          </p:txBody>
        </p:sp>
        <p:sp>
          <p:nvSpPr>
            <p:cNvPr id="15" name="Rechteck 14"/>
            <p:cNvSpPr/>
            <p:nvPr/>
          </p:nvSpPr>
          <p:spPr>
            <a:xfrm rot="16200000">
              <a:off x="4300444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0</a:t>
              </a:r>
            </a:p>
          </p:txBody>
        </p:sp>
        <p:sp>
          <p:nvSpPr>
            <p:cNvPr id="16" name="Rechteck 15"/>
            <p:cNvSpPr/>
            <p:nvPr/>
          </p:nvSpPr>
          <p:spPr>
            <a:xfrm rot="16200000">
              <a:off x="4300332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8</a:t>
              </a:r>
            </a:p>
          </p:txBody>
        </p:sp>
        <p:sp>
          <p:nvSpPr>
            <p:cNvPr id="17" name="Rechteck 16"/>
            <p:cNvSpPr/>
            <p:nvPr/>
          </p:nvSpPr>
          <p:spPr>
            <a:xfrm rot="16200000">
              <a:off x="4300332" y="3057140"/>
              <a:ext cx="314260" cy="319978"/>
            </a:xfrm>
            <a:prstGeom prst="rect">
              <a:avLst/>
            </a:prstGeom>
            <a:solidFill>
              <a:schemeClr val="accent1">
                <a:alpha val="56000"/>
              </a:schemeClr>
            </a:solidFill>
            <a:ln>
              <a:solidFill>
                <a:schemeClr val="accent1">
                  <a:shade val="50000"/>
                  <a:alpha val="77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5</a:t>
              </a:r>
            </a:p>
          </p:txBody>
        </p:sp>
        <p:sp>
          <p:nvSpPr>
            <p:cNvPr id="18" name="Rechteck 17"/>
            <p:cNvSpPr/>
            <p:nvPr/>
          </p:nvSpPr>
          <p:spPr>
            <a:xfrm rot="16200000">
              <a:off x="4300332" y="2590512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2</a:t>
              </a:r>
            </a:p>
          </p:txBody>
        </p:sp>
        <p:sp>
          <p:nvSpPr>
            <p:cNvPr id="19" name="Rechteck 18"/>
            <p:cNvSpPr/>
            <p:nvPr/>
          </p:nvSpPr>
          <p:spPr>
            <a:xfrm rot="16200000">
              <a:off x="4776489" y="401896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#</a:t>
              </a:r>
            </a:p>
          </p:txBody>
        </p:sp>
        <p:sp>
          <p:nvSpPr>
            <p:cNvPr id="20" name="Rechteck 19"/>
            <p:cNvSpPr/>
            <p:nvPr/>
          </p:nvSpPr>
          <p:spPr>
            <a:xfrm rot="16200000">
              <a:off x="4776489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9</a:t>
              </a:r>
            </a:p>
          </p:txBody>
        </p:sp>
        <p:sp>
          <p:nvSpPr>
            <p:cNvPr id="21" name="Rechteck 20"/>
            <p:cNvSpPr/>
            <p:nvPr/>
          </p:nvSpPr>
          <p:spPr>
            <a:xfrm rot="16200000">
              <a:off x="4776489" y="304761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 dirty="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6</a:t>
              </a:r>
            </a:p>
          </p:txBody>
        </p:sp>
        <p:sp>
          <p:nvSpPr>
            <p:cNvPr id="22" name="Rechteck 21"/>
            <p:cNvSpPr/>
            <p:nvPr/>
          </p:nvSpPr>
          <p:spPr>
            <a:xfrm rot="16200000">
              <a:off x="4776601" y="2580507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3</a:t>
              </a:r>
            </a:p>
          </p:txBody>
        </p:sp>
        <p:sp>
          <p:nvSpPr>
            <p:cNvPr id="23" name="Rechteck 22"/>
            <p:cNvSpPr/>
            <p:nvPr/>
          </p:nvSpPr>
          <p:spPr>
            <a:xfrm rot="16200000">
              <a:off x="5243236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D</a:t>
              </a:r>
            </a:p>
          </p:txBody>
        </p:sp>
        <p:sp>
          <p:nvSpPr>
            <p:cNvPr id="24" name="Rechteck 23"/>
            <p:cNvSpPr/>
            <p:nvPr/>
          </p:nvSpPr>
          <p:spPr>
            <a:xfrm rot="16200000">
              <a:off x="5243124" y="351424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C</a:t>
              </a:r>
            </a:p>
          </p:txBody>
        </p:sp>
        <p:sp>
          <p:nvSpPr>
            <p:cNvPr id="25" name="Rechteck 24"/>
            <p:cNvSpPr/>
            <p:nvPr/>
          </p:nvSpPr>
          <p:spPr>
            <a:xfrm rot="16200000">
              <a:off x="5243124" y="3047616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B</a:t>
              </a:r>
            </a:p>
          </p:txBody>
        </p:sp>
        <p:sp>
          <p:nvSpPr>
            <p:cNvPr id="26" name="Rechteck 25"/>
            <p:cNvSpPr/>
            <p:nvPr/>
          </p:nvSpPr>
          <p:spPr>
            <a:xfrm rot="16200000">
              <a:off x="5243124" y="2580988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A</a:t>
              </a:r>
            </a:p>
          </p:txBody>
        </p:sp>
        <p:cxnSp>
          <p:nvCxnSpPr>
            <p:cNvPr id="30" name="Gerader Verbinder 29"/>
            <p:cNvCxnSpPr/>
            <p:nvPr/>
          </p:nvCxnSpPr>
          <p:spPr>
            <a:xfrm rot="16200000">
              <a:off x="3271974" y="3364736"/>
              <a:ext cx="2205627" cy="0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Gerader Verbinder 30"/>
            <p:cNvCxnSpPr/>
            <p:nvPr/>
          </p:nvCxnSpPr>
          <p:spPr>
            <a:xfrm rot="16200000">
              <a:off x="37582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Gerader Verbinder 31"/>
            <p:cNvCxnSpPr/>
            <p:nvPr/>
          </p:nvCxnSpPr>
          <p:spPr>
            <a:xfrm rot="16200000">
              <a:off x="4208145" y="3374259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66" name="Gruppieren 65"/>
            <p:cNvGrpSpPr/>
            <p:nvPr/>
          </p:nvGrpSpPr>
          <p:grpSpPr>
            <a:xfrm>
              <a:off x="3697514" y="814615"/>
              <a:ext cx="2059215" cy="1501437"/>
              <a:chOff x="3697514" y="814615"/>
              <a:chExt cx="2059215" cy="1501437"/>
            </a:xfrm>
          </p:grpSpPr>
          <p:sp>
            <p:nvSpPr>
              <p:cNvPr id="2" name="Rechteck 1"/>
              <p:cNvSpPr/>
              <p:nvPr/>
            </p:nvSpPr>
            <p:spPr>
              <a:xfrm rot="16200000">
                <a:off x="3994940" y="517189"/>
                <a:ext cx="1447307" cy="2042160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3" name="Textfeld 2"/>
              <p:cNvSpPr txBox="1"/>
              <p:nvPr/>
            </p:nvSpPr>
            <p:spPr>
              <a:xfrm rot="16200000">
                <a:off x="4919102" y="1424295"/>
                <a:ext cx="136747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Mikrocontroller</a:t>
                </a:r>
                <a:endParaRPr lang="de-DE" dirty="0"/>
              </a:p>
            </p:txBody>
          </p:sp>
          <p:sp>
            <p:nvSpPr>
              <p:cNvPr id="4" name="Textfeld 3"/>
              <p:cNvSpPr txBox="1"/>
              <p:nvPr/>
            </p:nvSpPr>
            <p:spPr>
              <a:xfrm rot="16200000">
                <a:off x="3493068" y="1765081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PB_0</a:t>
                </a:r>
                <a:endParaRPr lang="de-DE" dirty="0"/>
              </a:p>
            </p:txBody>
          </p:sp>
          <p:sp>
            <p:nvSpPr>
              <p:cNvPr id="33" name="Textfeld 32"/>
              <p:cNvSpPr txBox="1"/>
              <p:nvPr/>
            </p:nvSpPr>
            <p:spPr>
              <a:xfrm rot="16200000">
                <a:off x="3965837" y="1734696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PB_1</a:t>
                </a:r>
                <a:endParaRPr lang="de-DE" dirty="0"/>
              </a:p>
            </p:txBody>
          </p:sp>
          <p:sp>
            <p:nvSpPr>
              <p:cNvPr id="34" name="Textfeld 33"/>
              <p:cNvSpPr txBox="1"/>
              <p:nvPr/>
            </p:nvSpPr>
            <p:spPr>
              <a:xfrm rot="16200000">
                <a:off x="4456677" y="1742868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PB_2</a:t>
                </a:r>
                <a:endParaRPr lang="de-DE" dirty="0"/>
              </a:p>
            </p:txBody>
          </p:sp>
          <p:sp>
            <p:nvSpPr>
              <p:cNvPr id="35" name="Textfeld 34"/>
              <p:cNvSpPr txBox="1"/>
              <p:nvPr/>
            </p:nvSpPr>
            <p:spPr>
              <a:xfrm rot="16200000">
                <a:off x="4922355" y="1746075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PB_3</a:t>
                </a:r>
                <a:endParaRPr lang="de-DE" dirty="0"/>
              </a:p>
            </p:txBody>
          </p:sp>
          <p:grpSp>
            <p:nvGrpSpPr>
              <p:cNvPr id="8" name="Gruppieren 7"/>
              <p:cNvGrpSpPr/>
              <p:nvPr/>
            </p:nvGrpSpPr>
            <p:grpSpPr>
              <a:xfrm rot="16200000">
                <a:off x="3494151" y="1202946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6" name="Gerader Verbinder 3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5" name="Rechteck 4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7" name="Textfeld 6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37" name="Gruppieren 36"/>
              <p:cNvGrpSpPr/>
              <p:nvPr/>
            </p:nvGrpSpPr>
            <p:grpSpPr>
              <a:xfrm rot="16200000">
                <a:off x="3964469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8" name="Gerader Verbinder 37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39" name="Rechteck 38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0" name="Textfeld 39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1" name="Gruppieren 40"/>
              <p:cNvGrpSpPr/>
              <p:nvPr/>
            </p:nvGrpSpPr>
            <p:grpSpPr>
              <a:xfrm rot="16200000">
                <a:off x="4448706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2" name="Gerader Verbinder 41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3" name="Rechteck 42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4" name="Textfeld 43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5" name="Gruppieren 44"/>
              <p:cNvGrpSpPr/>
              <p:nvPr/>
            </p:nvGrpSpPr>
            <p:grpSpPr>
              <a:xfrm rot="16200000">
                <a:off x="4912508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6" name="Gerader Verbinder 4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7" name="Rechteck 46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8" name="Textfeld 47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</p:grpSp>
        <p:sp>
          <p:nvSpPr>
            <p:cNvPr id="68" name="Rechteck 67"/>
            <p:cNvSpPr/>
            <p:nvPr/>
          </p:nvSpPr>
          <p:spPr>
            <a:xfrm>
              <a:off x="5894974" y="2644624"/>
              <a:ext cx="1447307" cy="204216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69" name="Textfeld 68"/>
            <p:cNvSpPr txBox="1"/>
            <p:nvPr/>
          </p:nvSpPr>
          <p:spPr>
            <a:xfrm>
              <a:off x="5894974" y="4396063"/>
              <a:ext cx="1367478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Mikrocontroller</a:t>
              </a:r>
              <a:endParaRPr lang="de-DE" dirty="0"/>
            </a:p>
          </p:txBody>
        </p:sp>
        <p:sp>
          <p:nvSpPr>
            <p:cNvPr id="70" name="Textfeld 69"/>
            <p:cNvSpPr txBox="1"/>
            <p:nvPr/>
          </p:nvSpPr>
          <p:spPr>
            <a:xfrm>
              <a:off x="5840845" y="2683372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PB_4</a:t>
              </a:r>
              <a:endParaRPr lang="de-DE" dirty="0"/>
            </a:p>
          </p:txBody>
        </p:sp>
        <p:sp>
          <p:nvSpPr>
            <p:cNvPr id="71" name="Textfeld 70"/>
            <p:cNvSpPr txBox="1"/>
            <p:nvPr/>
          </p:nvSpPr>
          <p:spPr>
            <a:xfrm>
              <a:off x="5871230" y="315614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PB_5</a:t>
              </a:r>
              <a:endParaRPr lang="de-DE" dirty="0"/>
            </a:p>
          </p:txBody>
        </p:sp>
        <p:sp>
          <p:nvSpPr>
            <p:cNvPr id="72" name="Textfeld 71"/>
            <p:cNvSpPr txBox="1"/>
            <p:nvPr/>
          </p:nvSpPr>
          <p:spPr>
            <a:xfrm>
              <a:off x="5863058" y="364698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PB_6</a:t>
              </a:r>
              <a:endParaRPr lang="de-DE" dirty="0"/>
            </a:p>
          </p:txBody>
        </p:sp>
        <p:sp>
          <p:nvSpPr>
            <p:cNvPr id="73" name="Textfeld 72"/>
            <p:cNvSpPr txBox="1"/>
            <p:nvPr/>
          </p:nvSpPr>
          <p:spPr>
            <a:xfrm>
              <a:off x="5859851" y="4112659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PB_7</a:t>
              </a:r>
              <a:endParaRPr lang="de-DE" dirty="0"/>
            </a:p>
          </p:txBody>
        </p:sp>
        <p:cxnSp>
          <p:nvCxnSpPr>
            <p:cNvPr id="87" name="Gerader Verbinder 86"/>
            <p:cNvCxnSpPr/>
            <p:nvPr/>
          </p:nvCxnSpPr>
          <p:spPr>
            <a:xfrm flipV="1">
              <a:off x="6395009" y="2847280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8" name="Rechteck 87"/>
            <p:cNvSpPr/>
            <p:nvPr/>
          </p:nvSpPr>
          <p:spPr>
            <a:xfrm>
              <a:off x="6491942" y="2772779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9" name="Textfeld 88"/>
            <p:cNvSpPr txBox="1"/>
            <p:nvPr/>
          </p:nvSpPr>
          <p:spPr>
            <a:xfrm>
              <a:off x="6849515" y="2692426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4" name="Gerader Verbinder 83"/>
            <p:cNvCxnSpPr/>
            <p:nvPr/>
          </p:nvCxnSpPr>
          <p:spPr>
            <a:xfrm flipV="1">
              <a:off x="6417407" y="3317598"/>
              <a:ext cx="532362" cy="1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5" name="Rechteck 84"/>
            <p:cNvSpPr/>
            <p:nvPr/>
          </p:nvSpPr>
          <p:spPr>
            <a:xfrm>
              <a:off x="6514340" y="3243097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6" name="Textfeld 85"/>
            <p:cNvSpPr txBox="1"/>
            <p:nvPr/>
          </p:nvSpPr>
          <p:spPr>
            <a:xfrm>
              <a:off x="6871913" y="3162744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1" name="Gerader Verbinder 80"/>
            <p:cNvCxnSpPr/>
            <p:nvPr/>
          </p:nvCxnSpPr>
          <p:spPr>
            <a:xfrm flipV="1">
              <a:off x="6417407" y="3801835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2" name="Rechteck 81"/>
            <p:cNvSpPr/>
            <p:nvPr/>
          </p:nvSpPr>
          <p:spPr>
            <a:xfrm>
              <a:off x="6514340" y="3727334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3" name="Textfeld 82"/>
            <p:cNvSpPr txBox="1"/>
            <p:nvPr/>
          </p:nvSpPr>
          <p:spPr>
            <a:xfrm>
              <a:off x="6871913" y="3646981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78" name="Gerader Verbinder 77"/>
            <p:cNvCxnSpPr/>
            <p:nvPr/>
          </p:nvCxnSpPr>
          <p:spPr>
            <a:xfrm flipV="1">
              <a:off x="6417407" y="4265637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9" name="Rechteck 78"/>
            <p:cNvSpPr/>
            <p:nvPr/>
          </p:nvSpPr>
          <p:spPr>
            <a:xfrm>
              <a:off x="6514340" y="4191136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0" name="Textfeld 79"/>
            <p:cNvSpPr txBox="1"/>
            <p:nvPr/>
          </p:nvSpPr>
          <p:spPr>
            <a:xfrm>
              <a:off x="6871913" y="4110783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90" name="Gerader Verbinder 89"/>
            <p:cNvCxnSpPr>
              <a:endCxn id="88" idx="3"/>
            </p:cNvCxnSpPr>
            <p:nvPr/>
          </p:nvCxnSpPr>
          <p:spPr>
            <a:xfrm>
              <a:off x="6514340" y="2760583"/>
              <a:ext cx="311431" cy="85732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Gerader Verbinder 92"/>
            <p:cNvCxnSpPr>
              <a:stCxn id="85" idx="1"/>
            </p:cNvCxnSpPr>
            <p:nvPr/>
          </p:nvCxnSpPr>
          <p:spPr>
            <a:xfrm flipV="1">
              <a:off x="6514340" y="3315417"/>
              <a:ext cx="333469" cy="1216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Gerader Verbinder 93"/>
            <p:cNvCxnSpPr/>
            <p:nvPr/>
          </p:nvCxnSpPr>
          <p:spPr>
            <a:xfrm>
              <a:off x="6551336" y="3706866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Gerader Verbinder 94"/>
            <p:cNvCxnSpPr/>
            <p:nvPr/>
          </p:nvCxnSpPr>
          <p:spPr>
            <a:xfrm>
              <a:off x="6542920" y="4172860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" name="Ellipse 8"/>
          <p:cNvSpPr/>
          <p:nvPr/>
        </p:nvSpPr>
        <p:spPr>
          <a:xfrm>
            <a:off x="4535080" y="3315171"/>
            <a:ext cx="95250" cy="90488"/>
          </a:xfrm>
          <a:prstGeom prst="ellipse">
            <a:avLst/>
          </a:prstGeom>
          <a:solidFill>
            <a:srgbClr val="92D050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graphicFrame>
        <p:nvGraphicFramePr>
          <p:cNvPr id="27" name="Tabelle 2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7907990"/>
              </p:ext>
            </p:extLst>
          </p:nvPr>
        </p:nvGraphicFramePr>
        <p:xfrm>
          <a:off x="676330" y="3131517"/>
          <a:ext cx="311822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59113"/>
                <a:gridCol w="1559113"/>
              </a:tblGrid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PB=0b11011101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 smtClean="0"/>
                        <a:t>Taste 5</a:t>
                      </a:r>
                      <a:endParaRPr lang="de-DE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91" name="Textfeld 90"/>
          <p:cNvSpPr txBox="1"/>
          <p:nvPr/>
        </p:nvSpPr>
        <p:spPr>
          <a:xfrm>
            <a:off x="6797672" y="2660452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2" name="Textfeld 91"/>
          <p:cNvSpPr txBox="1"/>
          <p:nvPr/>
        </p:nvSpPr>
        <p:spPr>
          <a:xfrm>
            <a:off x="6768712" y="3131517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0</a:t>
            </a:r>
            <a:endParaRPr lang="de-DE" dirty="0"/>
          </a:p>
        </p:txBody>
      </p:sp>
      <p:sp>
        <p:nvSpPr>
          <p:cNvPr id="96" name="Textfeld 95"/>
          <p:cNvSpPr txBox="1"/>
          <p:nvPr/>
        </p:nvSpPr>
        <p:spPr>
          <a:xfrm>
            <a:off x="6803533" y="3590657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7" name="Textfeld 96"/>
          <p:cNvSpPr txBox="1"/>
          <p:nvPr/>
        </p:nvSpPr>
        <p:spPr>
          <a:xfrm>
            <a:off x="6821327" y="4060515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725916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3283"/>
    </mc:Choice>
    <mc:Fallback xmlns="">
      <p:transition spd="slow" advTm="23283"/>
    </mc:Fallback>
  </mc:AlternateContent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"/>
          <p:cNvSpPr txBox="1">
            <a:spLocks noGrp="1"/>
          </p:cNvSpPr>
          <p:nvPr>
            <p:ph type="ctrTitle"/>
          </p:nvPr>
        </p:nvSpPr>
        <p:spPr>
          <a:xfrm>
            <a:off x="310125" y="337501"/>
            <a:ext cx="8520600" cy="41901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de-DE" sz="1800" dirty="0" smtClean="0"/>
              <a:t>Matrixtastatur abscannen - </a:t>
            </a:r>
            <a:r>
              <a:rPr lang="de-DE" sz="1800" dirty="0" err="1" smtClean="0"/>
              <a:t>Polling</a:t>
            </a:r>
            <a:endParaRPr sz="1800" dirty="0"/>
          </a:p>
        </p:txBody>
      </p:sp>
      <p:grpSp>
        <p:nvGrpSpPr>
          <p:cNvPr id="6" name="Gruppieren 5"/>
          <p:cNvGrpSpPr/>
          <p:nvPr/>
        </p:nvGrpSpPr>
        <p:grpSpPr>
          <a:xfrm>
            <a:off x="3907110" y="899904"/>
            <a:ext cx="3644767" cy="3889225"/>
            <a:chOff x="3697514" y="814615"/>
            <a:chExt cx="3644767" cy="3889225"/>
          </a:xfrm>
        </p:grpSpPr>
        <p:sp>
          <p:nvSpPr>
            <p:cNvPr id="10" name="Rechteck 9"/>
            <p:cNvSpPr/>
            <p:nvPr/>
          </p:nvSpPr>
          <p:spPr>
            <a:xfrm rot="16200000">
              <a:off x="3688624" y="2427879"/>
              <a:ext cx="2059940" cy="204216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de-DE"/>
            </a:p>
          </p:txBody>
        </p:sp>
        <p:cxnSp>
          <p:nvCxnSpPr>
            <p:cNvPr id="49" name="Gerader Verbinder 48"/>
            <p:cNvCxnSpPr/>
            <p:nvPr/>
          </p:nvCxnSpPr>
          <p:spPr>
            <a:xfrm flipH="1" flipV="1">
              <a:off x="3732252" y="4272804"/>
              <a:ext cx="2160359" cy="2647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Gerader Verbinder 51"/>
            <p:cNvCxnSpPr/>
            <p:nvPr/>
          </p:nvCxnSpPr>
          <p:spPr>
            <a:xfrm flipH="1" flipV="1">
              <a:off x="3732253" y="3757137"/>
              <a:ext cx="2160358" cy="1720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Gerader Verbinder 52"/>
            <p:cNvCxnSpPr/>
            <p:nvPr/>
          </p:nvCxnSpPr>
          <p:spPr>
            <a:xfrm flipH="1">
              <a:off x="3736615" y="3278568"/>
              <a:ext cx="2155996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Gerader Verbinder 54"/>
            <p:cNvCxnSpPr/>
            <p:nvPr/>
          </p:nvCxnSpPr>
          <p:spPr>
            <a:xfrm flipH="1" flipV="1">
              <a:off x="3736261" y="2820343"/>
              <a:ext cx="2156350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Gerader Verbinder 28"/>
            <p:cNvCxnSpPr/>
            <p:nvPr/>
          </p:nvCxnSpPr>
          <p:spPr>
            <a:xfrm rot="16200000">
              <a:off x="27930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" name="Rechteck 10"/>
            <p:cNvSpPr/>
            <p:nvPr/>
          </p:nvSpPr>
          <p:spPr>
            <a:xfrm rot="16200000">
              <a:off x="3824286" y="402800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*</a:t>
              </a:r>
            </a:p>
          </p:txBody>
        </p:sp>
        <p:sp>
          <p:nvSpPr>
            <p:cNvPr id="12" name="Rechteck 11"/>
            <p:cNvSpPr/>
            <p:nvPr/>
          </p:nvSpPr>
          <p:spPr>
            <a:xfrm rot="16200000">
              <a:off x="3824286" y="352328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7</a:t>
              </a:r>
            </a:p>
          </p:txBody>
        </p:sp>
        <p:sp>
          <p:nvSpPr>
            <p:cNvPr id="13" name="Rechteck 12"/>
            <p:cNvSpPr/>
            <p:nvPr/>
          </p:nvSpPr>
          <p:spPr>
            <a:xfrm rot="16200000">
              <a:off x="3824286" y="3056658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4</a:t>
              </a:r>
            </a:p>
          </p:txBody>
        </p:sp>
        <p:sp>
          <p:nvSpPr>
            <p:cNvPr id="14" name="Rechteck 13"/>
            <p:cNvSpPr/>
            <p:nvPr/>
          </p:nvSpPr>
          <p:spPr>
            <a:xfrm rot="16200000">
              <a:off x="3824286" y="2590030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1</a:t>
              </a:r>
            </a:p>
          </p:txBody>
        </p:sp>
        <p:sp>
          <p:nvSpPr>
            <p:cNvPr id="15" name="Rechteck 14"/>
            <p:cNvSpPr/>
            <p:nvPr/>
          </p:nvSpPr>
          <p:spPr>
            <a:xfrm rot="16200000">
              <a:off x="4300444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0</a:t>
              </a:r>
            </a:p>
          </p:txBody>
        </p:sp>
        <p:sp>
          <p:nvSpPr>
            <p:cNvPr id="16" name="Rechteck 15"/>
            <p:cNvSpPr/>
            <p:nvPr/>
          </p:nvSpPr>
          <p:spPr>
            <a:xfrm rot="16200000">
              <a:off x="4300332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8</a:t>
              </a:r>
            </a:p>
          </p:txBody>
        </p:sp>
        <p:sp>
          <p:nvSpPr>
            <p:cNvPr id="17" name="Rechteck 16"/>
            <p:cNvSpPr/>
            <p:nvPr/>
          </p:nvSpPr>
          <p:spPr>
            <a:xfrm rot="16200000">
              <a:off x="4300332" y="3057140"/>
              <a:ext cx="314260" cy="319978"/>
            </a:xfrm>
            <a:prstGeom prst="rect">
              <a:avLst/>
            </a:prstGeom>
            <a:solidFill>
              <a:schemeClr val="accent1">
                <a:alpha val="56000"/>
              </a:schemeClr>
            </a:solidFill>
            <a:ln>
              <a:solidFill>
                <a:schemeClr val="accent1">
                  <a:shade val="50000"/>
                  <a:alpha val="77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5</a:t>
              </a:r>
            </a:p>
          </p:txBody>
        </p:sp>
        <p:sp>
          <p:nvSpPr>
            <p:cNvPr id="18" name="Rechteck 17"/>
            <p:cNvSpPr/>
            <p:nvPr/>
          </p:nvSpPr>
          <p:spPr>
            <a:xfrm rot="16200000">
              <a:off x="4300332" y="2590512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2</a:t>
              </a:r>
            </a:p>
          </p:txBody>
        </p:sp>
        <p:sp>
          <p:nvSpPr>
            <p:cNvPr id="19" name="Rechteck 18"/>
            <p:cNvSpPr/>
            <p:nvPr/>
          </p:nvSpPr>
          <p:spPr>
            <a:xfrm rot="16200000">
              <a:off x="4776489" y="401896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#</a:t>
              </a:r>
            </a:p>
          </p:txBody>
        </p:sp>
        <p:sp>
          <p:nvSpPr>
            <p:cNvPr id="20" name="Rechteck 19"/>
            <p:cNvSpPr/>
            <p:nvPr/>
          </p:nvSpPr>
          <p:spPr>
            <a:xfrm rot="16200000">
              <a:off x="4776489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9</a:t>
              </a:r>
            </a:p>
          </p:txBody>
        </p:sp>
        <p:sp>
          <p:nvSpPr>
            <p:cNvPr id="21" name="Rechteck 20"/>
            <p:cNvSpPr/>
            <p:nvPr/>
          </p:nvSpPr>
          <p:spPr>
            <a:xfrm rot="16200000">
              <a:off x="4776489" y="304761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 dirty="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6</a:t>
              </a:r>
            </a:p>
          </p:txBody>
        </p:sp>
        <p:sp>
          <p:nvSpPr>
            <p:cNvPr id="22" name="Rechteck 21"/>
            <p:cNvSpPr/>
            <p:nvPr/>
          </p:nvSpPr>
          <p:spPr>
            <a:xfrm rot="16200000">
              <a:off x="4776601" y="2580507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3</a:t>
              </a:r>
            </a:p>
          </p:txBody>
        </p:sp>
        <p:sp>
          <p:nvSpPr>
            <p:cNvPr id="23" name="Rechteck 22"/>
            <p:cNvSpPr/>
            <p:nvPr/>
          </p:nvSpPr>
          <p:spPr>
            <a:xfrm rot="16200000">
              <a:off x="5243236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D</a:t>
              </a:r>
            </a:p>
          </p:txBody>
        </p:sp>
        <p:sp>
          <p:nvSpPr>
            <p:cNvPr id="24" name="Rechteck 23"/>
            <p:cNvSpPr/>
            <p:nvPr/>
          </p:nvSpPr>
          <p:spPr>
            <a:xfrm rot="16200000">
              <a:off x="5243124" y="351424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C</a:t>
              </a:r>
            </a:p>
          </p:txBody>
        </p:sp>
        <p:sp>
          <p:nvSpPr>
            <p:cNvPr id="25" name="Rechteck 24"/>
            <p:cNvSpPr/>
            <p:nvPr/>
          </p:nvSpPr>
          <p:spPr>
            <a:xfrm rot="16200000">
              <a:off x="5243124" y="3047616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B</a:t>
              </a:r>
            </a:p>
          </p:txBody>
        </p:sp>
        <p:sp>
          <p:nvSpPr>
            <p:cNvPr id="26" name="Rechteck 25"/>
            <p:cNvSpPr/>
            <p:nvPr/>
          </p:nvSpPr>
          <p:spPr>
            <a:xfrm rot="16200000">
              <a:off x="5243124" y="2580988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A</a:t>
              </a:r>
            </a:p>
          </p:txBody>
        </p:sp>
        <p:cxnSp>
          <p:nvCxnSpPr>
            <p:cNvPr id="30" name="Gerader Verbinder 29"/>
            <p:cNvCxnSpPr/>
            <p:nvPr/>
          </p:nvCxnSpPr>
          <p:spPr>
            <a:xfrm rot="16200000">
              <a:off x="3271974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Gerader Verbinder 30"/>
            <p:cNvCxnSpPr/>
            <p:nvPr/>
          </p:nvCxnSpPr>
          <p:spPr>
            <a:xfrm rot="16200000">
              <a:off x="37582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Gerader Verbinder 31"/>
            <p:cNvCxnSpPr/>
            <p:nvPr/>
          </p:nvCxnSpPr>
          <p:spPr>
            <a:xfrm rot="16200000">
              <a:off x="4208145" y="3374259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66" name="Gruppieren 65"/>
            <p:cNvGrpSpPr/>
            <p:nvPr/>
          </p:nvGrpSpPr>
          <p:grpSpPr>
            <a:xfrm>
              <a:off x="3697514" y="814615"/>
              <a:ext cx="2059215" cy="1501437"/>
              <a:chOff x="3697514" y="814615"/>
              <a:chExt cx="2059215" cy="1501437"/>
            </a:xfrm>
          </p:grpSpPr>
          <p:sp>
            <p:nvSpPr>
              <p:cNvPr id="2" name="Rechteck 1"/>
              <p:cNvSpPr/>
              <p:nvPr/>
            </p:nvSpPr>
            <p:spPr>
              <a:xfrm rot="16200000">
                <a:off x="3994940" y="517189"/>
                <a:ext cx="1447307" cy="2042160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3" name="Textfeld 2"/>
              <p:cNvSpPr txBox="1"/>
              <p:nvPr/>
            </p:nvSpPr>
            <p:spPr>
              <a:xfrm rot="16200000">
                <a:off x="4919102" y="1424295"/>
                <a:ext cx="136747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Mikrocontroller</a:t>
                </a:r>
                <a:endParaRPr lang="de-DE" dirty="0"/>
              </a:p>
            </p:txBody>
          </p:sp>
          <p:sp>
            <p:nvSpPr>
              <p:cNvPr id="4" name="Textfeld 3"/>
              <p:cNvSpPr txBox="1"/>
              <p:nvPr/>
            </p:nvSpPr>
            <p:spPr>
              <a:xfrm rot="16200000">
                <a:off x="3493068" y="1765081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PB_0</a:t>
                </a:r>
                <a:endParaRPr lang="de-DE" dirty="0"/>
              </a:p>
            </p:txBody>
          </p:sp>
          <p:sp>
            <p:nvSpPr>
              <p:cNvPr id="33" name="Textfeld 32"/>
              <p:cNvSpPr txBox="1"/>
              <p:nvPr/>
            </p:nvSpPr>
            <p:spPr>
              <a:xfrm rot="16200000">
                <a:off x="3965837" y="1734696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PB_1</a:t>
                </a:r>
                <a:endParaRPr lang="de-DE" dirty="0"/>
              </a:p>
            </p:txBody>
          </p:sp>
          <p:sp>
            <p:nvSpPr>
              <p:cNvPr id="34" name="Textfeld 33"/>
              <p:cNvSpPr txBox="1"/>
              <p:nvPr/>
            </p:nvSpPr>
            <p:spPr>
              <a:xfrm rot="16200000">
                <a:off x="4456677" y="1742868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PB_2</a:t>
                </a:r>
                <a:endParaRPr lang="de-DE" dirty="0"/>
              </a:p>
            </p:txBody>
          </p:sp>
          <p:sp>
            <p:nvSpPr>
              <p:cNvPr id="35" name="Textfeld 34"/>
              <p:cNvSpPr txBox="1"/>
              <p:nvPr/>
            </p:nvSpPr>
            <p:spPr>
              <a:xfrm rot="16200000">
                <a:off x="4922355" y="1746075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PB_3</a:t>
                </a:r>
                <a:endParaRPr lang="de-DE" dirty="0"/>
              </a:p>
            </p:txBody>
          </p:sp>
          <p:grpSp>
            <p:nvGrpSpPr>
              <p:cNvPr id="8" name="Gruppieren 7"/>
              <p:cNvGrpSpPr/>
              <p:nvPr/>
            </p:nvGrpSpPr>
            <p:grpSpPr>
              <a:xfrm rot="16200000">
                <a:off x="3494151" y="1202946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6" name="Gerader Verbinder 3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5" name="Rechteck 4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7" name="Textfeld 6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37" name="Gruppieren 36"/>
              <p:cNvGrpSpPr/>
              <p:nvPr/>
            </p:nvGrpSpPr>
            <p:grpSpPr>
              <a:xfrm rot="16200000">
                <a:off x="3964469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8" name="Gerader Verbinder 37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39" name="Rechteck 38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0" name="Textfeld 39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1" name="Gruppieren 40"/>
              <p:cNvGrpSpPr/>
              <p:nvPr/>
            </p:nvGrpSpPr>
            <p:grpSpPr>
              <a:xfrm rot="16200000">
                <a:off x="4448706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2" name="Gerader Verbinder 41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3" name="Rechteck 42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4" name="Textfeld 43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5" name="Gruppieren 44"/>
              <p:cNvGrpSpPr/>
              <p:nvPr/>
            </p:nvGrpSpPr>
            <p:grpSpPr>
              <a:xfrm rot="16200000">
                <a:off x="4912508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6" name="Gerader Verbinder 4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7" name="Rechteck 46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8" name="Textfeld 47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</p:grpSp>
        <p:sp>
          <p:nvSpPr>
            <p:cNvPr id="68" name="Rechteck 67"/>
            <p:cNvSpPr/>
            <p:nvPr/>
          </p:nvSpPr>
          <p:spPr>
            <a:xfrm>
              <a:off x="5894974" y="2644624"/>
              <a:ext cx="1447307" cy="204216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69" name="Textfeld 68"/>
            <p:cNvSpPr txBox="1"/>
            <p:nvPr/>
          </p:nvSpPr>
          <p:spPr>
            <a:xfrm>
              <a:off x="5894974" y="4396063"/>
              <a:ext cx="1367478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Mikrocontroller</a:t>
              </a:r>
              <a:endParaRPr lang="de-DE" dirty="0"/>
            </a:p>
          </p:txBody>
        </p:sp>
        <p:sp>
          <p:nvSpPr>
            <p:cNvPr id="70" name="Textfeld 69"/>
            <p:cNvSpPr txBox="1"/>
            <p:nvPr/>
          </p:nvSpPr>
          <p:spPr>
            <a:xfrm>
              <a:off x="5840845" y="2683372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PB_4</a:t>
              </a:r>
              <a:endParaRPr lang="de-DE" dirty="0"/>
            </a:p>
          </p:txBody>
        </p:sp>
        <p:sp>
          <p:nvSpPr>
            <p:cNvPr id="71" name="Textfeld 70"/>
            <p:cNvSpPr txBox="1"/>
            <p:nvPr/>
          </p:nvSpPr>
          <p:spPr>
            <a:xfrm>
              <a:off x="5871230" y="315614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PB_5</a:t>
              </a:r>
              <a:endParaRPr lang="de-DE" dirty="0"/>
            </a:p>
          </p:txBody>
        </p:sp>
        <p:sp>
          <p:nvSpPr>
            <p:cNvPr id="72" name="Textfeld 71"/>
            <p:cNvSpPr txBox="1"/>
            <p:nvPr/>
          </p:nvSpPr>
          <p:spPr>
            <a:xfrm>
              <a:off x="5863058" y="364698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PB_6</a:t>
              </a:r>
              <a:endParaRPr lang="de-DE" dirty="0"/>
            </a:p>
          </p:txBody>
        </p:sp>
        <p:sp>
          <p:nvSpPr>
            <p:cNvPr id="73" name="Textfeld 72"/>
            <p:cNvSpPr txBox="1"/>
            <p:nvPr/>
          </p:nvSpPr>
          <p:spPr>
            <a:xfrm>
              <a:off x="5859851" y="4112659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PB_7</a:t>
              </a:r>
              <a:endParaRPr lang="de-DE" dirty="0"/>
            </a:p>
          </p:txBody>
        </p:sp>
        <p:cxnSp>
          <p:nvCxnSpPr>
            <p:cNvPr id="87" name="Gerader Verbinder 86"/>
            <p:cNvCxnSpPr/>
            <p:nvPr/>
          </p:nvCxnSpPr>
          <p:spPr>
            <a:xfrm flipV="1">
              <a:off x="6395009" y="2847280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8" name="Rechteck 87"/>
            <p:cNvSpPr/>
            <p:nvPr/>
          </p:nvSpPr>
          <p:spPr>
            <a:xfrm>
              <a:off x="6491942" y="2772779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9" name="Textfeld 88"/>
            <p:cNvSpPr txBox="1"/>
            <p:nvPr/>
          </p:nvSpPr>
          <p:spPr>
            <a:xfrm>
              <a:off x="6849515" y="2692426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4" name="Gerader Verbinder 83"/>
            <p:cNvCxnSpPr/>
            <p:nvPr/>
          </p:nvCxnSpPr>
          <p:spPr>
            <a:xfrm flipV="1">
              <a:off x="6417407" y="3317598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5" name="Rechteck 84"/>
            <p:cNvSpPr/>
            <p:nvPr/>
          </p:nvSpPr>
          <p:spPr>
            <a:xfrm>
              <a:off x="6514340" y="3243097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6" name="Textfeld 85"/>
            <p:cNvSpPr txBox="1"/>
            <p:nvPr/>
          </p:nvSpPr>
          <p:spPr>
            <a:xfrm>
              <a:off x="6871913" y="3162744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1" name="Gerader Verbinder 80"/>
            <p:cNvCxnSpPr/>
            <p:nvPr/>
          </p:nvCxnSpPr>
          <p:spPr>
            <a:xfrm flipV="1">
              <a:off x="6417407" y="3801835"/>
              <a:ext cx="532362" cy="1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2" name="Rechteck 81"/>
            <p:cNvSpPr/>
            <p:nvPr/>
          </p:nvSpPr>
          <p:spPr>
            <a:xfrm>
              <a:off x="6514340" y="3727334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3" name="Textfeld 82"/>
            <p:cNvSpPr txBox="1"/>
            <p:nvPr/>
          </p:nvSpPr>
          <p:spPr>
            <a:xfrm>
              <a:off x="6871913" y="3646981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78" name="Gerader Verbinder 77"/>
            <p:cNvCxnSpPr/>
            <p:nvPr/>
          </p:nvCxnSpPr>
          <p:spPr>
            <a:xfrm flipV="1">
              <a:off x="6417407" y="4265637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9" name="Rechteck 78"/>
            <p:cNvSpPr/>
            <p:nvPr/>
          </p:nvSpPr>
          <p:spPr>
            <a:xfrm>
              <a:off x="6514340" y="4191136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0" name="Textfeld 79"/>
            <p:cNvSpPr txBox="1"/>
            <p:nvPr/>
          </p:nvSpPr>
          <p:spPr>
            <a:xfrm>
              <a:off x="6871913" y="4110783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90" name="Gerader Verbinder 89"/>
            <p:cNvCxnSpPr>
              <a:endCxn id="88" idx="3"/>
            </p:cNvCxnSpPr>
            <p:nvPr/>
          </p:nvCxnSpPr>
          <p:spPr>
            <a:xfrm>
              <a:off x="6514340" y="2760583"/>
              <a:ext cx="311431" cy="85732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Gerader Verbinder 92"/>
            <p:cNvCxnSpPr/>
            <p:nvPr/>
          </p:nvCxnSpPr>
          <p:spPr>
            <a:xfrm>
              <a:off x="6536378" y="3219417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Gerader Verbinder 93"/>
            <p:cNvCxnSpPr>
              <a:stCxn id="82" idx="1"/>
            </p:cNvCxnSpPr>
            <p:nvPr/>
          </p:nvCxnSpPr>
          <p:spPr>
            <a:xfrm>
              <a:off x="6514340" y="3800870"/>
              <a:ext cx="348427" cy="1996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Gerader Verbinder 94"/>
            <p:cNvCxnSpPr/>
            <p:nvPr/>
          </p:nvCxnSpPr>
          <p:spPr>
            <a:xfrm>
              <a:off x="6542920" y="4172860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" name="Ellipse 8"/>
          <p:cNvSpPr/>
          <p:nvPr/>
        </p:nvSpPr>
        <p:spPr>
          <a:xfrm>
            <a:off x="4535080" y="3315171"/>
            <a:ext cx="95250" cy="90488"/>
          </a:xfrm>
          <a:prstGeom prst="ellipse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graphicFrame>
        <p:nvGraphicFramePr>
          <p:cNvPr id="27" name="Tabelle 2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72224976"/>
              </p:ext>
            </p:extLst>
          </p:nvPr>
        </p:nvGraphicFramePr>
        <p:xfrm>
          <a:off x="633164" y="3602391"/>
          <a:ext cx="311822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59113"/>
                <a:gridCol w="1559113"/>
              </a:tblGrid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PB=0b10111111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91" name="Textfeld 90"/>
          <p:cNvSpPr txBox="1"/>
          <p:nvPr/>
        </p:nvSpPr>
        <p:spPr>
          <a:xfrm>
            <a:off x="6795204" y="2647399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2" name="Textfeld 91"/>
          <p:cNvSpPr txBox="1"/>
          <p:nvPr/>
        </p:nvSpPr>
        <p:spPr>
          <a:xfrm>
            <a:off x="6788309" y="3083818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6" name="Textfeld 95"/>
          <p:cNvSpPr txBox="1"/>
          <p:nvPr/>
        </p:nvSpPr>
        <p:spPr>
          <a:xfrm>
            <a:off x="7508275" y="2504277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0</a:t>
            </a:r>
            <a:endParaRPr lang="de-DE" dirty="0"/>
          </a:p>
        </p:txBody>
      </p:sp>
      <p:sp>
        <p:nvSpPr>
          <p:cNvPr id="97" name="Textfeld 96"/>
          <p:cNvSpPr txBox="1"/>
          <p:nvPr/>
        </p:nvSpPr>
        <p:spPr>
          <a:xfrm>
            <a:off x="6821327" y="4060515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9942799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3283"/>
    </mc:Choice>
    <mc:Fallback xmlns="">
      <p:transition spd="slow" advTm="23283"/>
    </mc:Fallback>
  </mc:AlternateContent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"/>
          <p:cNvSpPr txBox="1">
            <a:spLocks noGrp="1"/>
          </p:cNvSpPr>
          <p:nvPr>
            <p:ph type="ctrTitle"/>
          </p:nvPr>
        </p:nvSpPr>
        <p:spPr>
          <a:xfrm>
            <a:off x="310125" y="337501"/>
            <a:ext cx="8520600" cy="41901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de-DE" sz="1800" dirty="0" smtClean="0"/>
              <a:t>Matrixtastatur abscannen - </a:t>
            </a:r>
            <a:r>
              <a:rPr lang="de-DE" sz="1800" dirty="0" err="1" smtClean="0"/>
              <a:t>Polling</a:t>
            </a:r>
            <a:endParaRPr sz="1800" dirty="0"/>
          </a:p>
        </p:txBody>
      </p:sp>
      <p:grpSp>
        <p:nvGrpSpPr>
          <p:cNvPr id="6" name="Gruppieren 5"/>
          <p:cNvGrpSpPr/>
          <p:nvPr/>
        </p:nvGrpSpPr>
        <p:grpSpPr>
          <a:xfrm>
            <a:off x="3907110" y="899904"/>
            <a:ext cx="3644767" cy="3889225"/>
            <a:chOff x="3697514" y="814615"/>
            <a:chExt cx="3644767" cy="3889225"/>
          </a:xfrm>
        </p:grpSpPr>
        <p:sp>
          <p:nvSpPr>
            <p:cNvPr id="10" name="Rechteck 9"/>
            <p:cNvSpPr/>
            <p:nvPr/>
          </p:nvSpPr>
          <p:spPr>
            <a:xfrm rot="16200000">
              <a:off x="3688624" y="2427879"/>
              <a:ext cx="2059940" cy="204216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de-DE"/>
            </a:p>
          </p:txBody>
        </p:sp>
        <p:cxnSp>
          <p:nvCxnSpPr>
            <p:cNvPr id="49" name="Gerader Verbinder 48"/>
            <p:cNvCxnSpPr/>
            <p:nvPr/>
          </p:nvCxnSpPr>
          <p:spPr>
            <a:xfrm flipH="1" flipV="1">
              <a:off x="3732252" y="4272804"/>
              <a:ext cx="2160359" cy="2647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Gerader Verbinder 51"/>
            <p:cNvCxnSpPr/>
            <p:nvPr/>
          </p:nvCxnSpPr>
          <p:spPr>
            <a:xfrm flipH="1" flipV="1">
              <a:off x="3732253" y="3757137"/>
              <a:ext cx="2160358" cy="172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Gerader Verbinder 52"/>
            <p:cNvCxnSpPr/>
            <p:nvPr/>
          </p:nvCxnSpPr>
          <p:spPr>
            <a:xfrm flipH="1">
              <a:off x="3736615" y="3278568"/>
              <a:ext cx="2155996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Gerader Verbinder 54"/>
            <p:cNvCxnSpPr/>
            <p:nvPr/>
          </p:nvCxnSpPr>
          <p:spPr>
            <a:xfrm flipH="1" flipV="1">
              <a:off x="3736261" y="2820343"/>
              <a:ext cx="2156350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Gerader Verbinder 28"/>
            <p:cNvCxnSpPr/>
            <p:nvPr/>
          </p:nvCxnSpPr>
          <p:spPr>
            <a:xfrm rot="16200000">
              <a:off x="27930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" name="Rechteck 10"/>
            <p:cNvSpPr/>
            <p:nvPr/>
          </p:nvSpPr>
          <p:spPr>
            <a:xfrm rot="16200000">
              <a:off x="3824286" y="402800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*</a:t>
              </a:r>
            </a:p>
          </p:txBody>
        </p:sp>
        <p:sp>
          <p:nvSpPr>
            <p:cNvPr id="12" name="Rechteck 11"/>
            <p:cNvSpPr/>
            <p:nvPr/>
          </p:nvSpPr>
          <p:spPr>
            <a:xfrm rot="16200000">
              <a:off x="3824286" y="352328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7</a:t>
              </a:r>
            </a:p>
          </p:txBody>
        </p:sp>
        <p:sp>
          <p:nvSpPr>
            <p:cNvPr id="13" name="Rechteck 12"/>
            <p:cNvSpPr/>
            <p:nvPr/>
          </p:nvSpPr>
          <p:spPr>
            <a:xfrm rot="16200000">
              <a:off x="3824286" y="3056658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4</a:t>
              </a:r>
            </a:p>
          </p:txBody>
        </p:sp>
        <p:sp>
          <p:nvSpPr>
            <p:cNvPr id="14" name="Rechteck 13"/>
            <p:cNvSpPr/>
            <p:nvPr/>
          </p:nvSpPr>
          <p:spPr>
            <a:xfrm rot="16200000">
              <a:off x="3824286" y="2590030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1</a:t>
              </a:r>
            </a:p>
          </p:txBody>
        </p:sp>
        <p:sp>
          <p:nvSpPr>
            <p:cNvPr id="15" name="Rechteck 14"/>
            <p:cNvSpPr/>
            <p:nvPr/>
          </p:nvSpPr>
          <p:spPr>
            <a:xfrm rot="16200000">
              <a:off x="4300444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0</a:t>
              </a:r>
            </a:p>
          </p:txBody>
        </p:sp>
        <p:sp>
          <p:nvSpPr>
            <p:cNvPr id="16" name="Rechteck 15"/>
            <p:cNvSpPr/>
            <p:nvPr/>
          </p:nvSpPr>
          <p:spPr>
            <a:xfrm rot="16200000">
              <a:off x="4300332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8</a:t>
              </a:r>
            </a:p>
          </p:txBody>
        </p:sp>
        <p:sp>
          <p:nvSpPr>
            <p:cNvPr id="17" name="Rechteck 16"/>
            <p:cNvSpPr/>
            <p:nvPr/>
          </p:nvSpPr>
          <p:spPr>
            <a:xfrm rot="16200000">
              <a:off x="4300332" y="3057140"/>
              <a:ext cx="314260" cy="319978"/>
            </a:xfrm>
            <a:prstGeom prst="rect">
              <a:avLst/>
            </a:prstGeom>
            <a:solidFill>
              <a:schemeClr val="accent1">
                <a:alpha val="56000"/>
              </a:schemeClr>
            </a:solidFill>
            <a:ln>
              <a:solidFill>
                <a:schemeClr val="accent1">
                  <a:shade val="50000"/>
                  <a:alpha val="77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5</a:t>
              </a:r>
            </a:p>
          </p:txBody>
        </p:sp>
        <p:sp>
          <p:nvSpPr>
            <p:cNvPr id="18" name="Rechteck 17"/>
            <p:cNvSpPr/>
            <p:nvPr/>
          </p:nvSpPr>
          <p:spPr>
            <a:xfrm rot="16200000">
              <a:off x="4300332" y="2590512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2</a:t>
              </a:r>
            </a:p>
          </p:txBody>
        </p:sp>
        <p:sp>
          <p:nvSpPr>
            <p:cNvPr id="19" name="Rechteck 18"/>
            <p:cNvSpPr/>
            <p:nvPr/>
          </p:nvSpPr>
          <p:spPr>
            <a:xfrm rot="16200000">
              <a:off x="4776489" y="401896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#</a:t>
              </a:r>
            </a:p>
          </p:txBody>
        </p:sp>
        <p:sp>
          <p:nvSpPr>
            <p:cNvPr id="20" name="Rechteck 19"/>
            <p:cNvSpPr/>
            <p:nvPr/>
          </p:nvSpPr>
          <p:spPr>
            <a:xfrm rot="16200000">
              <a:off x="4776489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9</a:t>
              </a:r>
            </a:p>
          </p:txBody>
        </p:sp>
        <p:sp>
          <p:nvSpPr>
            <p:cNvPr id="21" name="Rechteck 20"/>
            <p:cNvSpPr/>
            <p:nvPr/>
          </p:nvSpPr>
          <p:spPr>
            <a:xfrm rot="16200000">
              <a:off x="4776489" y="304761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 dirty="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6</a:t>
              </a:r>
            </a:p>
          </p:txBody>
        </p:sp>
        <p:sp>
          <p:nvSpPr>
            <p:cNvPr id="22" name="Rechteck 21"/>
            <p:cNvSpPr/>
            <p:nvPr/>
          </p:nvSpPr>
          <p:spPr>
            <a:xfrm rot="16200000">
              <a:off x="4776601" y="2580507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3</a:t>
              </a:r>
            </a:p>
          </p:txBody>
        </p:sp>
        <p:sp>
          <p:nvSpPr>
            <p:cNvPr id="23" name="Rechteck 22"/>
            <p:cNvSpPr/>
            <p:nvPr/>
          </p:nvSpPr>
          <p:spPr>
            <a:xfrm rot="16200000">
              <a:off x="5243236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D</a:t>
              </a:r>
            </a:p>
          </p:txBody>
        </p:sp>
        <p:sp>
          <p:nvSpPr>
            <p:cNvPr id="24" name="Rechteck 23"/>
            <p:cNvSpPr/>
            <p:nvPr/>
          </p:nvSpPr>
          <p:spPr>
            <a:xfrm rot="16200000">
              <a:off x="5243124" y="351424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C</a:t>
              </a:r>
            </a:p>
          </p:txBody>
        </p:sp>
        <p:sp>
          <p:nvSpPr>
            <p:cNvPr id="25" name="Rechteck 24"/>
            <p:cNvSpPr/>
            <p:nvPr/>
          </p:nvSpPr>
          <p:spPr>
            <a:xfrm rot="16200000">
              <a:off x="5243124" y="3047616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B</a:t>
              </a:r>
            </a:p>
          </p:txBody>
        </p:sp>
        <p:sp>
          <p:nvSpPr>
            <p:cNvPr id="26" name="Rechteck 25"/>
            <p:cNvSpPr/>
            <p:nvPr/>
          </p:nvSpPr>
          <p:spPr>
            <a:xfrm rot="16200000">
              <a:off x="5243124" y="2580988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A</a:t>
              </a:r>
            </a:p>
          </p:txBody>
        </p:sp>
        <p:cxnSp>
          <p:nvCxnSpPr>
            <p:cNvPr id="30" name="Gerader Verbinder 29"/>
            <p:cNvCxnSpPr/>
            <p:nvPr/>
          </p:nvCxnSpPr>
          <p:spPr>
            <a:xfrm rot="16200000">
              <a:off x="3271974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Gerader Verbinder 30"/>
            <p:cNvCxnSpPr/>
            <p:nvPr/>
          </p:nvCxnSpPr>
          <p:spPr>
            <a:xfrm rot="16200000">
              <a:off x="37582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Gerader Verbinder 31"/>
            <p:cNvCxnSpPr/>
            <p:nvPr/>
          </p:nvCxnSpPr>
          <p:spPr>
            <a:xfrm rot="16200000">
              <a:off x="4208145" y="3374259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66" name="Gruppieren 65"/>
            <p:cNvGrpSpPr/>
            <p:nvPr/>
          </p:nvGrpSpPr>
          <p:grpSpPr>
            <a:xfrm>
              <a:off x="3697514" y="814615"/>
              <a:ext cx="2059215" cy="1501437"/>
              <a:chOff x="3697514" y="814615"/>
              <a:chExt cx="2059215" cy="1501437"/>
            </a:xfrm>
          </p:grpSpPr>
          <p:sp>
            <p:nvSpPr>
              <p:cNvPr id="2" name="Rechteck 1"/>
              <p:cNvSpPr/>
              <p:nvPr/>
            </p:nvSpPr>
            <p:spPr>
              <a:xfrm rot="16200000">
                <a:off x="3994940" y="517189"/>
                <a:ext cx="1447307" cy="2042160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3" name="Textfeld 2"/>
              <p:cNvSpPr txBox="1"/>
              <p:nvPr/>
            </p:nvSpPr>
            <p:spPr>
              <a:xfrm rot="16200000">
                <a:off x="4919102" y="1424295"/>
                <a:ext cx="136747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Mikrocontroller</a:t>
                </a:r>
                <a:endParaRPr lang="de-DE" dirty="0"/>
              </a:p>
            </p:txBody>
          </p:sp>
          <p:sp>
            <p:nvSpPr>
              <p:cNvPr id="4" name="Textfeld 3"/>
              <p:cNvSpPr txBox="1"/>
              <p:nvPr/>
            </p:nvSpPr>
            <p:spPr>
              <a:xfrm rot="16200000">
                <a:off x="3493068" y="1765081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PB_0</a:t>
                </a:r>
                <a:endParaRPr lang="de-DE" dirty="0"/>
              </a:p>
            </p:txBody>
          </p:sp>
          <p:sp>
            <p:nvSpPr>
              <p:cNvPr id="33" name="Textfeld 32"/>
              <p:cNvSpPr txBox="1"/>
              <p:nvPr/>
            </p:nvSpPr>
            <p:spPr>
              <a:xfrm rot="16200000">
                <a:off x="3965837" y="1734696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PB_1</a:t>
                </a:r>
                <a:endParaRPr lang="de-DE" dirty="0"/>
              </a:p>
            </p:txBody>
          </p:sp>
          <p:sp>
            <p:nvSpPr>
              <p:cNvPr id="34" name="Textfeld 33"/>
              <p:cNvSpPr txBox="1"/>
              <p:nvPr/>
            </p:nvSpPr>
            <p:spPr>
              <a:xfrm rot="16200000">
                <a:off x="4456677" y="1742868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PB_2</a:t>
                </a:r>
                <a:endParaRPr lang="de-DE" dirty="0"/>
              </a:p>
            </p:txBody>
          </p:sp>
          <p:sp>
            <p:nvSpPr>
              <p:cNvPr id="35" name="Textfeld 34"/>
              <p:cNvSpPr txBox="1"/>
              <p:nvPr/>
            </p:nvSpPr>
            <p:spPr>
              <a:xfrm rot="16200000">
                <a:off x="4922355" y="1746075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PB_3</a:t>
                </a:r>
                <a:endParaRPr lang="de-DE" dirty="0"/>
              </a:p>
            </p:txBody>
          </p:sp>
          <p:grpSp>
            <p:nvGrpSpPr>
              <p:cNvPr id="8" name="Gruppieren 7"/>
              <p:cNvGrpSpPr/>
              <p:nvPr/>
            </p:nvGrpSpPr>
            <p:grpSpPr>
              <a:xfrm rot="16200000">
                <a:off x="3494151" y="1202946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6" name="Gerader Verbinder 3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5" name="Rechteck 4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7" name="Textfeld 6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37" name="Gruppieren 36"/>
              <p:cNvGrpSpPr/>
              <p:nvPr/>
            </p:nvGrpSpPr>
            <p:grpSpPr>
              <a:xfrm rot="16200000">
                <a:off x="3964469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8" name="Gerader Verbinder 37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39" name="Rechteck 38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0" name="Textfeld 39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1" name="Gruppieren 40"/>
              <p:cNvGrpSpPr/>
              <p:nvPr/>
            </p:nvGrpSpPr>
            <p:grpSpPr>
              <a:xfrm rot="16200000">
                <a:off x="4448706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2" name="Gerader Verbinder 41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3" name="Rechteck 42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4" name="Textfeld 43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5" name="Gruppieren 44"/>
              <p:cNvGrpSpPr/>
              <p:nvPr/>
            </p:nvGrpSpPr>
            <p:grpSpPr>
              <a:xfrm rot="16200000">
                <a:off x="4912508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6" name="Gerader Verbinder 4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7" name="Rechteck 46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8" name="Textfeld 47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</p:grpSp>
        <p:sp>
          <p:nvSpPr>
            <p:cNvPr id="68" name="Rechteck 67"/>
            <p:cNvSpPr/>
            <p:nvPr/>
          </p:nvSpPr>
          <p:spPr>
            <a:xfrm>
              <a:off x="5894974" y="2644624"/>
              <a:ext cx="1447307" cy="204216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69" name="Textfeld 68"/>
            <p:cNvSpPr txBox="1"/>
            <p:nvPr/>
          </p:nvSpPr>
          <p:spPr>
            <a:xfrm>
              <a:off x="5894974" y="4396063"/>
              <a:ext cx="1367478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Mikrocontroller</a:t>
              </a:r>
              <a:endParaRPr lang="de-DE" dirty="0"/>
            </a:p>
          </p:txBody>
        </p:sp>
        <p:sp>
          <p:nvSpPr>
            <p:cNvPr id="70" name="Textfeld 69"/>
            <p:cNvSpPr txBox="1"/>
            <p:nvPr/>
          </p:nvSpPr>
          <p:spPr>
            <a:xfrm>
              <a:off x="5840845" y="2683372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PB_4</a:t>
              </a:r>
              <a:endParaRPr lang="de-DE" dirty="0"/>
            </a:p>
          </p:txBody>
        </p:sp>
        <p:sp>
          <p:nvSpPr>
            <p:cNvPr id="71" name="Textfeld 70"/>
            <p:cNvSpPr txBox="1"/>
            <p:nvPr/>
          </p:nvSpPr>
          <p:spPr>
            <a:xfrm>
              <a:off x="5871230" y="315614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PB_5</a:t>
              </a:r>
              <a:endParaRPr lang="de-DE" dirty="0"/>
            </a:p>
          </p:txBody>
        </p:sp>
        <p:sp>
          <p:nvSpPr>
            <p:cNvPr id="72" name="Textfeld 71"/>
            <p:cNvSpPr txBox="1"/>
            <p:nvPr/>
          </p:nvSpPr>
          <p:spPr>
            <a:xfrm>
              <a:off x="5863058" y="364698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PB_6</a:t>
              </a:r>
              <a:endParaRPr lang="de-DE" dirty="0"/>
            </a:p>
          </p:txBody>
        </p:sp>
        <p:sp>
          <p:nvSpPr>
            <p:cNvPr id="73" name="Textfeld 72"/>
            <p:cNvSpPr txBox="1"/>
            <p:nvPr/>
          </p:nvSpPr>
          <p:spPr>
            <a:xfrm>
              <a:off x="5859851" y="4112659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PB_7</a:t>
              </a:r>
              <a:endParaRPr lang="de-DE" dirty="0"/>
            </a:p>
          </p:txBody>
        </p:sp>
        <p:cxnSp>
          <p:nvCxnSpPr>
            <p:cNvPr id="87" name="Gerader Verbinder 86"/>
            <p:cNvCxnSpPr/>
            <p:nvPr/>
          </p:nvCxnSpPr>
          <p:spPr>
            <a:xfrm flipV="1">
              <a:off x="6395009" y="2847280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8" name="Rechteck 87"/>
            <p:cNvSpPr/>
            <p:nvPr/>
          </p:nvSpPr>
          <p:spPr>
            <a:xfrm>
              <a:off x="6491942" y="2772779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9" name="Textfeld 88"/>
            <p:cNvSpPr txBox="1"/>
            <p:nvPr/>
          </p:nvSpPr>
          <p:spPr>
            <a:xfrm>
              <a:off x="6849515" y="2692426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4" name="Gerader Verbinder 83"/>
            <p:cNvCxnSpPr/>
            <p:nvPr/>
          </p:nvCxnSpPr>
          <p:spPr>
            <a:xfrm flipV="1">
              <a:off x="6417407" y="3317598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5" name="Rechteck 84"/>
            <p:cNvSpPr/>
            <p:nvPr/>
          </p:nvSpPr>
          <p:spPr>
            <a:xfrm>
              <a:off x="6514340" y="3243097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6" name="Textfeld 85"/>
            <p:cNvSpPr txBox="1"/>
            <p:nvPr/>
          </p:nvSpPr>
          <p:spPr>
            <a:xfrm>
              <a:off x="6871913" y="3162744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1" name="Gerader Verbinder 80"/>
            <p:cNvCxnSpPr/>
            <p:nvPr/>
          </p:nvCxnSpPr>
          <p:spPr>
            <a:xfrm flipV="1">
              <a:off x="6417407" y="3801835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2" name="Rechteck 81"/>
            <p:cNvSpPr/>
            <p:nvPr/>
          </p:nvSpPr>
          <p:spPr>
            <a:xfrm>
              <a:off x="6514340" y="3727334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3" name="Textfeld 82"/>
            <p:cNvSpPr txBox="1"/>
            <p:nvPr/>
          </p:nvSpPr>
          <p:spPr>
            <a:xfrm>
              <a:off x="6871913" y="3646981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78" name="Gerader Verbinder 77"/>
            <p:cNvCxnSpPr/>
            <p:nvPr/>
          </p:nvCxnSpPr>
          <p:spPr>
            <a:xfrm flipV="1">
              <a:off x="6417407" y="4265637"/>
              <a:ext cx="532362" cy="1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9" name="Rechteck 78"/>
            <p:cNvSpPr/>
            <p:nvPr/>
          </p:nvSpPr>
          <p:spPr>
            <a:xfrm>
              <a:off x="6514340" y="4191136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0" name="Textfeld 79"/>
            <p:cNvSpPr txBox="1"/>
            <p:nvPr/>
          </p:nvSpPr>
          <p:spPr>
            <a:xfrm>
              <a:off x="6871913" y="4110783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90" name="Gerader Verbinder 89"/>
            <p:cNvCxnSpPr>
              <a:endCxn id="88" idx="3"/>
            </p:cNvCxnSpPr>
            <p:nvPr/>
          </p:nvCxnSpPr>
          <p:spPr>
            <a:xfrm>
              <a:off x="6514340" y="2760583"/>
              <a:ext cx="311431" cy="85732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Gerader Verbinder 92"/>
            <p:cNvCxnSpPr/>
            <p:nvPr/>
          </p:nvCxnSpPr>
          <p:spPr>
            <a:xfrm>
              <a:off x="6536378" y="3219417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Gerader Verbinder 93"/>
            <p:cNvCxnSpPr/>
            <p:nvPr/>
          </p:nvCxnSpPr>
          <p:spPr>
            <a:xfrm>
              <a:off x="6551336" y="3706866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Gerader Verbinder 94"/>
            <p:cNvCxnSpPr>
              <a:stCxn id="79" idx="1"/>
            </p:cNvCxnSpPr>
            <p:nvPr/>
          </p:nvCxnSpPr>
          <p:spPr>
            <a:xfrm>
              <a:off x="6514340" y="4264672"/>
              <a:ext cx="340011" cy="4188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" name="Ellipse 8"/>
          <p:cNvSpPr/>
          <p:nvPr/>
        </p:nvSpPr>
        <p:spPr>
          <a:xfrm>
            <a:off x="4535080" y="3315171"/>
            <a:ext cx="95250" cy="90488"/>
          </a:xfrm>
          <a:prstGeom prst="ellipse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graphicFrame>
        <p:nvGraphicFramePr>
          <p:cNvPr id="27" name="Tabelle 2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56434521"/>
              </p:ext>
            </p:extLst>
          </p:nvPr>
        </p:nvGraphicFramePr>
        <p:xfrm>
          <a:off x="644785" y="4088493"/>
          <a:ext cx="311822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59113"/>
                <a:gridCol w="1559113"/>
              </a:tblGrid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PB=0b01111111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91" name="Textfeld 90"/>
          <p:cNvSpPr txBox="1"/>
          <p:nvPr/>
        </p:nvSpPr>
        <p:spPr>
          <a:xfrm>
            <a:off x="6795204" y="2647399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2" name="Textfeld 91"/>
          <p:cNvSpPr txBox="1"/>
          <p:nvPr/>
        </p:nvSpPr>
        <p:spPr>
          <a:xfrm>
            <a:off x="6788309" y="3083818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6" name="Textfeld 95"/>
          <p:cNvSpPr txBox="1"/>
          <p:nvPr/>
        </p:nvSpPr>
        <p:spPr>
          <a:xfrm>
            <a:off x="6803533" y="3590657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7" name="Textfeld 96"/>
          <p:cNvSpPr txBox="1"/>
          <p:nvPr/>
        </p:nvSpPr>
        <p:spPr>
          <a:xfrm>
            <a:off x="6764435" y="4085300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0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7974632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3283"/>
    </mc:Choice>
    <mc:Fallback xmlns="">
      <p:transition spd="slow" advTm="23283"/>
    </mc:Fallback>
  </mc:AlternateContent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"/>
          <p:cNvSpPr txBox="1">
            <a:spLocks noGrp="1"/>
          </p:cNvSpPr>
          <p:nvPr>
            <p:ph type="ctrTitle"/>
          </p:nvPr>
        </p:nvSpPr>
        <p:spPr>
          <a:xfrm>
            <a:off x="310125" y="337501"/>
            <a:ext cx="8520600" cy="41901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de-DE" sz="1800" dirty="0" smtClean="0"/>
              <a:t>Matrixtastatur abscannen - </a:t>
            </a:r>
            <a:r>
              <a:rPr lang="de-DE" sz="1800" dirty="0" err="1" smtClean="0"/>
              <a:t>Polling</a:t>
            </a:r>
            <a:endParaRPr sz="1800" dirty="0"/>
          </a:p>
        </p:txBody>
      </p:sp>
      <p:grpSp>
        <p:nvGrpSpPr>
          <p:cNvPr id="6" name="Gruppieren 5"/>
          <p:cNvGrpSpPr/>
          <p:nvPr/>
        </p:nvGrpSpPr>
        <p:grpSpPr>
          <a:xfrm>
            <a:off x="3907110" y="899904"/>
            <a:ext cx="3644767" cy="3889225"/>
            <a:chOff x="3697514" y="814615"/>
            <a:chExt cx="3644767" cy="3889225"/>
          </a:xfrm>
        </p:grpSpPr>
        <p:sp>
          <p:nvSpPr>
            <p:cNvPr id="10" name="Rechteck 9"/>
            <p:cNvSpPr/>
            <p:nvPr/>
          </p:nvSpPr>
          <p:spPr>
            <a:xfrm rot="16200000">
              <a:off x="3688624" y="2427879"/>
              <a:ext cx="2059940" cy="204216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de-DE"/>
            </a:p>
          </p:txBody>
        </p:sp>
        <p:cxnSp>
          <p:nvCxnSpPr>
            <p:cNvPr id="49" name="Gerader Verbinder 48"/>
            <p:cNvCxnSpPr/>
            <p:nvPr/>
          </p:nvCxnSpPr>
          <p:spPr>
            <a:xfrm flipH="1" flipV="1">
              <a:off x="3732252" y="4272804"/>
              <a:ext cx="2160359" cy="2647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Gerader Verbinder 51"/>
            <p:cNvCxnSpPr/>
            <p:nvPr/>
          </p:nvCxnSpPr>
          <p:spPr>
            <a:xfrm flipH="1" flipV="1">
              <a:off x="3732253" y="3757137"/>
              <a:ext cx="2160358" cy="172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Gerader Verbinder 52"/>
            <p:cNvCxnSpPr/>
            <p:nvPr/>
          </p:nvCxnSpPr>
          <p:spPr>
            <a:xfrm flipH="1">
              <a:off x="3736615" y="3278568"/>
              <a:ext cx="2155996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Gerader Verbinder 54"/>
            <p:cNvCxnSpPr/>
            <p:nvPr/>
          </p:nvCxnSpPr>
          <p:spPr>
            <a:xfrm flipH="1" flipV="1">
              <a:off x="3736261" y="2820343"/>
              <a:ext cx="2156350" cy="1"/>
            </a:xfrm>
            <a:prstGeom prst="line">
              <a:avLst/>
            </a:prstGeom>
            <a:ln w="25400">
              <a:solidFill>
                <a:schemeClr val="accent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Gerader Verbinder 28"/>
            <p:cNvCxnSpPr/>
            <p:nvPr/>
          </p:nvCxnSpPr>
          <p:spPr>
            <a:xfrm rot="16200000">
              <a:off x="27930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" name="Rechteck 10"/>
            <p:cNvSpPr/>
            <p:nvPr/>
          </p:nvSpPr>
          <p:spPr>
            <a:xfrm rot="16200000">
              <a:off x="3824286" y="402800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*</a:t>
              </a:r>
            </a:p>
          </p:txBody>
        </p:sp>
        <p:sp>
          <p:nvSpPr>
            <p:cNvPr id="12" name="Rechteck 11"/>
            <p:cNvSpPr/>
            <p:nvPr/>
          </p:nvSpPr>
          <p:spPr>
            <a:xfrm rot="16200000">
              <a:off x="3824286" y="352328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7</a:t>
              </a:r>
            </a:p>
          </p:txBody>
        </p:sp>
        <p:sp>
          <p:nvSpPr>
            <p:cNvPr id="13" name="Rechteck 12"/>
            <p:cNvSpPr/>
            <p:nvPr/>
          </p:nvSpPr>
          <p:spPr>
            <a:xfrm rot="16200000">
              <a:off x="3824286" y="3056658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4</a:t>
              </a:r>
            </a:p>
          </p:txBody>
        </p:sp>
        <p:sp>
          <p:nvSpPr>
            <p:cNvPr id="14" name="Rechteck 13"/>
            <p:cNvSpPr/>
            <p:nvPr/>
          </p:nvSpPr>
          <p:spPr>
            <a:xfrm rot="16200000">
              <a:off x="3824286" y="2590030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1</a:t>
              </a:r>
            </a:p>
          </p:txBody>
        </p:sp>
        <p:sp>
          <p:nvSpPr>
            <p:cNvPr id="15" name="Rechteck 14"/>
            <p:cNvSpPr/>
            <p:nvPr/>
          </p:nvSpPr>
          <p:spPr>
            <a:xfrm rot="16200000">
              <a:off x="4300444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0</a:t>
              </a:r>
            </a:p>
          </p:txBody>
        </p:sp>
        <p:sp>
          <p:nvSpPr>
            <p:cNvPr id="16" name="Rechteck 15"/>
            <p:cNvSpPr/>
            <p:nvPr/>
          </p:nvSpPr>
          <p:spPr>
            <a:xfrm rot="16200000">
              <a:off x="4300332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8</a:t>
              </a:r>
            </a:p>
          </p:txBody>
        </p:sp>
        <p:sp>
          <p:nvSpPr>
            <p:cNvPr id="17" name="Rechteck 16"/>
            <p:cNvSpPr/>
            <p:nvPr/>
          </p:nvSpPr>
          <p:spPr>
            <a:xfrm rot="16200000">
              <a:off x="4300332" y="3057140"/>
              <a:ext cx="314260" cy="319978"/>
            </a:xfrm>
            <a:prstGeom prst="rect">
              <a:avLst/>
            </a:prstGeom>
            <a:solidFill>
              <a:schemeClr val="accent1">
                <a:alpha val="56000"/>
              </a:schemeClr>
            </a:solidFill>
            <a:ln>
              <a:solidFill>
                <a:schemeClr val="accent1">
                  <a:shade val="50000"/>
                  <a:alpha val="77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5</a:t>
              </a:r>
            </a:p>
          </p:txBody>
        </p:sp>
        <p:sp>
          <p:nvSpPr>
            <p:cNvPr id="18" name="Rechteck 17"/>
            <p:cNvSpPr/>
            <p:nvPr/>
          </p:nvSpPr>
          <p:spPr>
            <a:xfrm rot="16200000">
              <a:off x="4300332" y="2590512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2</a:t>
              </a:r>
            </a:p>
          </p:txBody>
        </p:sp>
        <p:sp>
          <p:nvSpPr>
            <p:cNvPr id="19" name="Rechteck 18"/>
            <p:cNvSpPr/>
            <p:nvPr/>
          </p:nvSpPr>
          <p:spPr>
            <a:xfrm rot="16200000">
              <a:off x="4776489" y="401896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#</a:t>
              </a:r>
            </a:p>
          </p:txBody>
        </p:sp>
        <p:sp>
          <p:nvSpPr>
            <p:cNvPr id="20" name="Rechteck 19"/>
            <p:cNvSpPr/>
            <p:nvPr/>
          </p:nvSpPr>
          <p:spPr>
            <a:xfrm rot="16200000">
              <a:off x="4776489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9</a:t>
              </a:r>
            </a:p>
          </p:txBody>
        </p:sp>
        <p:sp>
          <p:nvSpPr>
            <p:cNvPr id="21" name="Rechteck 20"/>
            <p:cNvSpPr/>
            <p:nvPr/>
          </p:nvSpPr>
          <p:spPr>
            <a:xfrm rot="16200000">
              <a:off x="4776489" y="304761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 dirty="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6</a:t>
              </a:r>
            </a:p>
          </p:txBody>
        </p:sp>
        <p:sp>
          <p:nvSpPr>
            <p:cNvPr id="22" name="Rechteck 21"/>
            <p:cNvSpPr/>
            <p:nvPr/>
          </p:nvSpPr>
          <p:spPr>
            <a:xfrm rot="16200000">
              <a:off x="4776601" y="2580507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3</a:t>
              </a:r>
            </a:p>
          </p:txBody>
        </p:sp>
        <p:sp>
          <p:nvSpPr>
            <p:cNvPr id="23" name="Rechteck 22"/>
            <p:cNvSpPr/>
            <p:nvPr/>
          </p:nvSpPr>
          <p:spPr>
            <a:xfrm rot="16200000">
              <a:off x="5243236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D</a:t>
              </a:r>
            </a:p>
          </p:txBody>
        </p:sp>
        <p:sp>
          <p:nvSpPr>
            <p:cNvPr id="24" name="Rechteck 23"/>
            <p:cNvSpPr/>
            <p:nvPr/>
          </p:nvSpPr>
          <p:spPr>
            <a:xfrm rot="16200000">
              <a:off x="5243124" y="351424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C</a:t>
              </a:r>
            </a:p>
          </p:txBody>
        </p:sp>
        <p:sp>
          <p:nvSpPr>
            <p:cNvPr id="25" name="Rechteck 24"/>
            <p:cNvSpPr/>
            <p:nvPr/>
          </p:nvSpPr>
          <p:spPr>
            <a:xfrm rot="16200000">
              <a:off x="5243124" y="3047616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B</a:t>
              </a:r>
            </a:p>
          </p:txBody>
        </p:sp>
        <p:sp>
          <p:nvSpPr>
            <p:cNvPr id="26" name="Rechteck 25"/>
            <p:cNvSpPr/>
            <p:nvPr/>
          </p:nvSpPr>
          <p:spPr>
            <a:xfrm rot="16200000">
              <a:off x="5243124" y="2580988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A</a:t>
              </a:r>
            </a:p>
          </p:txBody>
        </p:sp>
        <p:cxnSp>
          <p:nvCxnSpPr>
            <p:cNvPr id="30" name="Gerader Verbinder 29"/>
            <p:cNvCxnSpPr/>
            <p:nvPr/>
          </p:nvCxnSpPr>
          <p:spPr>
            <a:xfrm rot="16200000">
              <a:off x="3271974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Gerader Verbinder 30"/>
            <p:cNvCxnSpPr/>
            <p:nvPr/>
          </p:nvCxnSpPr>
          <p:spPr>
            <a:xfrm rot="16200000">
              <a:off x="37582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Gerader Verbinder 31"/>
            <p:cNvCxnSpPr/>
            <p:nvPr/>
          </p:nvCxnSpPr>
          <p:spPr>
            <a:xfrm rot="16200000">
              <a:off x="4208145" y="3374259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66" name="Gruppieren 65"/>
            <p:cNvGrpSpPr/>
            <p:nvPr/>
          </p:nvGrpSpPr>
          <p:grpSpPr>
            <a:xfrm>
              <a:off x="3697514" y="814615"/>
              <a:ext cx="2059215" cy="1501437"/>
              <a:chOff x="3697514" y="814615"/>
              <a:chExt cx="2059215" cy="1501437"/>
            </a:xfrm>
          </p:grpSpPr>
          <p:sp>
            <p:nvSpPr>
              <p:cNvPr id="2" name="Rechteck 1"/>
              <p:cNvSpPr/>
              <p:nvPr/>
            </p:nvSpPr>
            <p:spPr>
              <a:xfrm rot="16200000">
                <a:off x="3994940" y="517189"/>
                <a:ext cx="1447307" cy="2042160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3" name="Textfeld 2"/>
              <p:cNvSpPr txBox="1"/>
              <p:nvPr/>
            </p:nvSpPr>
            <p:spPr>
              <a:xfrm rot="16200000">
                <a:off x="4919102" y="1424295"/>
                <a:ext cx="136747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Mikrocontroller</a:t>
                </a:r>
                <a:endParaRPr lang="de-DE" dirty="0"/>
              </a:p>
            </p:txBody>
          </p:sp>
          <p:sp>
            <p:nvSpPr>
              <p:cNvPr id="4" name="Textfeld 3"/>
              <p:cNvSpPr txBox="1"/>
              <p:nvPr/>
            </p:nvSpPr>
            <p:spPr>
              <a:xfrm rot="16200000">
                <a:off x="3493068" y="1765081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PB_0</a:t>
                </a:r>
                <a:endParaRPr lang="de-DE" dirty="0"/>
              </a:p>
            </p:txBody>
          </p:sp>
          <p:sp>
            <p:nvSpPr>
              <p:cNvPr id="33" name="Textfeld 32"/>
              <p:cNvSpPr txBox="1"/>
              <p:nvPr/>
            </p:nvSpPr>
            <p:spPr>
              <a:xfrm rot="16200000">
                <a:off x="3965837" y="1734696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PB_1</a:t>
                </a:r>
                <a:endParaRPr lang="de-DE" dirty="0"/>
              </a:p>
            </p:txBody>
          </p:sp>
          <p:sp>
            <p:nvSpPr>
              <p:cNvPr id="34" name="Textfeld 33"/>
              <p:cNvSpPr txBox="1"/>
              <p:nvPr/>
            </p:nvSpPr>
            <p:spPr>
              <a:xfrm rot="16200000">
                <a:off x="4456677" y="1742868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PB_2</a:t>
                </a:r>
                <a:endParaRPr lang="de-DE" dirty="0"/>
              </a:p>
            </p:txBody>
          </p:sp>
          <p:sp>
            <p:nvSpPr>
              <p:cNvPr id="35" name="Textfeld 34"/>
              <p:cNvSpPr txBox="1"/>
              <p:nvPr/>
            </p:nvSpPr>
            <p:spPr>
              <a:xfrm rot="16200000">
                <a:off x="4922355" y="1746075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PB_3</a:t>
                </a:r>
                <a:endParaRPr lang="de-DE" dirty="0"/>
              </a:p>
            </p:txBody>
          </p:sp>
          <p:grpSp>
            <p:nvGrpSpPr>
              <p:cNvPr id="8" name="Gruppieren 7"/>
              <p:cNvGrpSpPr/>
              <p:nvPr/>
            </p:nvGrpSpPr>
            <p:grpSpPr>
              <a:xfrm rot="16200000">
                <a:off x="3494151" y="1202946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6" name="Gerader Verbinder 3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5" name="Rechteck 4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7" name="Textfeld 6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37" name="Gruppieren 36"/>
              <p:cNvGrpSpPr/>
              <p:nvPr/>
            </p:nvGrpSpPr>
            <p:grpSpPr>
              <a:xfrm rot="16200000">
                <a:off x="3964469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8" name="Gerader Verbinder 37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39" name="Rechteck 38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0" name="Textfeld 39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1" name="Gruppieren 40"/>
              <p:cNvGrpSpPr/>
              <p:nvPr/>
            </p:nvGrpSpPr>
            <p:grpSpPr>
              <a:xfrm rot="16200000">
                <a:off x="4448706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2" name="Gerader Verbinder 41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3" name="Rechteck 42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4" name="Textfeld 43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5" name="Gruppieren 44"/>
              <p:cNvGrpSpPr/>
              <p:nvPr/>
            </p:nvGrpSpPr>
            <p:grpSpPr>
              <a:xfrm rot="16200000">
                <a:off x="4912508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6" name="Gerader Verbinder 4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7" name="Rechteck 46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8" name="Textfeld 47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</p:grpSp>
        <p:sp>
          <p:nvSpPr>
            <p:cNvPr id="68" name="Rechteck 67"/>
            <p:cNvSpPr/>
            <p:nvPr/>
          </p:nvSpPr>
          <p:spPr>
            <a:xfrm>
              <a:off x="5894974" y="2644624"/>
              <a:ext cx="1447307" cy="204216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69" name="Textfeld 68"/>
            <p:cNvSpPr txBox="1"/>
            <p:nvPr/>
          </p:nvSpPr>
          <p:spPr>
            <a:xfrm>
              <a:off x="5894974" y="4396063"/>
              <a:ext cx="1367478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Mikrocontroller</a:t>
              </a:r>
              <a:endParaRPr lang="de-DE" dirty="0"/>
            </a:p>
          </p:txBody>
        </p:sp>
        <p:sp>
          <p:nvSpPr>
            <p:cNvPr id="70" name="Textfeld 69"/>
            <p:cNvSpPr txBox="1"/>
            <p:nvPr/>
          </p:nvSpPr>
          <p:spPr>
            <a:xfrm>
              <a:off x="5840845" y="2683372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PB_4</a:t>
              </a:r>
              <a:endParaRPr lang="de-DE" dirty="0"/>
            </a:p>
          </p:txBody>
        </p:sp>
        <p:sp>
          <p:nvSpPr>
            <p:cNvPr id="71" name="Textfeld 70"/>
            <p:cNvSpPr txBox="1"/>
            <p:nvPr/>
          </p:nvSpPr>
          <p:spPr>
            <a:xfrm>
              <a:off x="5871230" y="315614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PB_5</a:t>
              </a:r>
              <a:endParaRPr lang="de-DE" dirty="0"/>
            </a:p>
          </p:txBody>
        </p:sp>
        <p:sp>
          <p:nvSpPr>
            <p:cNvPr id="72" name="Textfeld 71"/>
            <p:cNvSpPr txBox="1"/>
            <p:nvPr/>
          </p:nvSpPr>
          <p:spPr>
            <a:xfrm>
              <a:off x="5863058" y="364698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PB_6</a:t>
              </a:r>
              <a:endParaRPr lang="de-DE" dirty="0"/>
            </a:p>
          </p:txBody>
        </p:sp>
        <p:sp>
          <p:nvSpPr>
            <p:cNvPr id="73" name="Textfeld 72"/>
            <p:cNvSpPr txBox="1"/>
            <p:nvPr/>
          </p:nvSpPr>
          <p:spPr>
            <a:xfrm>
              <a:off x="5859851" y="4112659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PB_7</a:t>
              </a:r>
              <a:endParaRPr lang="de-DE" dirty="0"/>
            </a:p>
          </p:txBody>
        </p:sp>
        <p:cxnSp>
          <p:nvCxnSpPr>
            <p:cNvPr id="87" name="Gerader Verbinder 86"/>
            <p:cNvCxnSpPr/>
            <p:nvPr/>
          </p:nvCxnSpPr>
          <p:spPr>
            <a:xfrm flipV="1">
              <a:off x="6395009" y="2847280"/>
              <a:ext cx="532362" cy="1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8" name="Rechteck 87"/>
            <p:cNvSpPr/>
            <p:nvPr/>
          </p:nvSpPr>
          <p:spPr>
            <a:xfrm>
              <a:off x="6491942" y="2772779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9" name="Textfeld 88"/>
            <p:cNvSpPr txBox="1"/>
            <p:nvPr/>
          </p:nvSpPr>
          <p:spPr>
            <a:xfrm>
              <a:off x="6849515" y="2692426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4" name="Gerader Verbinder 83"/>
            <p:cNvCxnSpPr/>
            <p:nvPr/>
          </p:nvCxnSpPr>
          <p:spPr>
            <a:xfrm flipV="1">
              <a:off x="6417407" y="3317598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5" name="Rechteck 84"/>
            <p:cNvSpPr/>
            <p:nvPr/>
          </p:nvSpPr>
          <p:spPr>
            <a:xfrm>
              <a:off x="6514340" y="3243097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6" name="Textfeld 85"/>
            <p:cNvSpPr txBox="1"/>
            <p:nvPr/>
          </p:nvSpPr>
          <p:spPr>
            <a:xfrm>
              <a:off x="6871913" y="3162744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1" name="Gerader Verbinder 80"/>
            <p:cNvCxnSpPr/>
            <p:nvPr/>
          </p:nvCxnSpPr>
          <p:spPr>
            <a:xfrm flipV="1">
              <a:off x="6417407" y="3801835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2" name="Rechteck 81"/>
            <p:cNvSpPr/>
            <p:nvPr/>
          </p:nvSpPr>
          <p:spPr>
            <a:xfrm>
              <a:off x="6514340" y="3727334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3" name="Textfeld 82"/>
            <p:cNvSpPr txBox="1"/>
            <p:nvPr/>
          </p:nvSpPr>
          <p:spPr>
            <a:xfrm>
              <a:off x="6871913" y="3646981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78" name="Gerader Verbinder 77"/>
            <p:cNvCxnSpPr/>
            <p:nvPr/>
          </p:nvCxnSpPr>
          <p:spPr>
            <a:xfrm flipV="1">
              <a:off x="6417407" y="4265637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9" name="Rechteck 78"/>
            <p:cNvSpPr/>
            <p:nvPr/>
          </p:nvSpPr>
          <p:spPr>
            <a:xfrm>
              <a:off x="6514340" y="4191136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0" name="Textfeld 79"/>
            <p:cNvSpPr txBox="1"/>
            <p:nvPr/>
          </p:nvSpPr>
          <p:spPr>
            <a:xfrm>
              <a:off x="6871913" y="4110783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90" name="Gerader Verbinder 89"/>
            <p:cNvCxnSpPr>
              <a:stCxn id="88" idx="1"/>
              <a:endCxn id="88" idx="3"/>
            </p:cNvCxnSpPr>
            <p:nvPr/>
          </p:nvCxnSpPr>
          <p:spPr>
            <a:xfrm>
              <a:off x="6491942" y="2846315"/>
              <a:ext cx="333829" cy="0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Gerader Verbinder 92"/>
            <p:cNvCxnSpPr/>
            <p:nvPr/>
          </p:nvCxnSpPr>
          <p:spPr>
            <a:xfrm>
              <a:off x="6536378" y="3219417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Gerader Verbinder 93"/>
            <p:cNvCxnSpPr/>
            <p:nvPr/>
          </p:nvCxnSpPr>
          <p:spPr>
            <a:xfrm>
              <a:off x="6551336" y="3706866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Gerader Verbinder 94"/>
            <p:cNvCxnSpPr/>
            <p:nvPr/>
          </p:nvCxnSpPr>
          <p:spPr>
            <a:xfrm>
              <a:off x="6542920" y="4172860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" name="Ellipse 8"/>
          <p:cNvSpPr/>
          <p:nvPr/>
        </p:nvSpPr>
        <p:spPr>
          <a:xfrm>
            <a:off x="4535080" y="3315171"/>
            <a:ext cx="95250" cy="90488"/>
          </a:xfrm>
          <a:prstGeom prst="ellipse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graphicFrame>
        <p:nvGraphicFramePr>
          <p:cNvPr id="27" name="Tabelle 2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37968085"/>
              </p:ext>
            </p:extLst>
          </p:nvPr>
        </p:nvGraphicFramePr>
        <p:xfrm>
          <a:off x="551432" y="2660452"/>
          <a:ext cx="311822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59113"/>
                <a:gridCol w="1559113"/>
              </a:tblGrid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PB=0b11101111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91" name="Textfeld 90"/>
          <p:cNvSpPr txBox="1"/>
          <p:nvPr/>
        </p:nvSpPr>
        <p:spPr>
          <a:xfrm>
            <a:off x="6767976" y="2684632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0</a:t>
            </a:r>
            <a:endParaRPr lang="de-DE" dirty="0"/>
          </a:p>
        </p:txBody>
      </p:sp>
      <p:sp>
        <p:nvSpPr>
          <p:cNvPr id="92" name="Textfeld 91"/>
          <p:cNvSpPr txBox="1"/>
          <p:nvPr/>
        </p:nvSpPr>
        <p:spPr>
          <a:xfrm>
            <a:off x="6788309" y="3083818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6" name="Textfeld 95"/>
          <p:cNvSpPr txBox="1"/>
          <p:nvPr/>
        </p:nvSpPr>
        <p:spPr>
          <a:xfrm>
            <a:off x="6803533" y="3590657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7" name="Textfeld 96"/>
          <p:cNvSpPr txBox="1"/>
          <p:nvPr/>
        </p:nvSpPr>
        <p:spPr>
          <a:xfrm>
            <a:off x="6821327" y="4060515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6780843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3283"/>
    </mc:Choice>
    <mc:Fallback xmlns="">
      <p:transition spd="slow" advTm="23283"/>
    </mc:Fallback>
  </mc:AlternateContent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"/>
          <p:cNvSpPr txBox="1">
            <a:spLocks noGrp="1"/>
          </p:cNvSpPr>
          <p:nvPr>
            <p:ph type="ctrTitle"/>
          </p:nvPr>
        </p:nvSpPr>
        <p:spPr>
          <a:xfrm>
            <a:off x="310125" y="337501"/>
            <a:ext cx="8520600" cy="41901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de-DE" sz="1800" dirty="0" smtClean="0"/>
              <a:t>Matrixtastatur abscannen - </a:t>
            </a:r>
            <a:r>
              <a:rPr lang="de-DE" sz="1800" dirty="0" err="1" smtClean="0"/>
              <a:t>Polling</a:t>
            </a:r>
            <a:endParaRPr sz="1800" dirty="0"/>
          </a:p>
        </p:txBody>
      </p:sp>
      <p:grpSp>
        <p:nvGrpSpPr>
          <p:cNvPr id="6" name="Gruppieren 5"/>
          <p:cNvGrpSpPr/>
          <p:nvPr/>
        </p:nvGrpSpPr>
        <p:grpSpPr>
          <a:xfrm>
            <a:off x="3907110" y="899904"/>
            <a:ext cx="3644767" cy="3889225"/>
            <a:chOff x="3697514" y="814615"/>
            <a:chExt cx="3644767" cy="3889225"/>
          </a:xfrm>
        </p:grpSpPr>
        <p:sp>
          <p:nvSpPr>
            <p:cNvPr id="10" name="Rechteck 9"/>
            <p:cNvSpPr/>
            <p:nvPr/>
          </p:nvSpPr>
          <p:spPr>
            <a:xfrm rot="16200000">
              <a:off x="3688624" y="2427879"/>
              <a:ext cx="2059940" cy="204216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de-DE"/>
            </a:p>
          </p:txBody>
        </p:sp>
        <p:cxnSp>
          <p:nvCxnSpPr>
            <p:cNvPr id="49" name="Gerader Verbinder 48"/>
            <p:cNvCxnSpPr/>
            <p:nvPr/>
          </p:nvCxnSpPr>
          <p:spPr>
            <a:xfrm flipH="1" flipV="1">
              <a:off x="3732252" y="4272804"/>
              <a:ext cx="2160359" cy="2647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Gerader Verbinder 51"/>
            <p:cNvCxnSpPr/>
            <p:nvPr/>
          </p:nvCxnSpPr>
          <p:spPr>
            <a:xfrm flipH="1" flipV="1">
              <a:off x="3732253" y="3757137"/>
              <a:ext cx="2160358" cy="172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Gerader Verbinder 52"/>
            <p:cNvCxnSpPr/>
            <p:nvPr/>
          </p:nvCxnSpPr>
          <p:spPr>
            <a:xfrm flipH="1">
              <a:off x="3736615" y="3278568"/>
              <a:ext cx="2155996" cy="0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Gerader Verbinder 54"/>
            <p:cNvCxnSpPr/>
            <p:nvPr/>
          </p:nvCxnSpPr>
          <p:spPr>
            <a:xfrm flipH="1" flipV="1">
              <a:off x="3736261" y="2820343"/>
              <a:ext cx="2156350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Gerader Verbinder 28"/>
            <p:cNvCxnSpPr/>
            <p:nvPr/>
          </p:nvCxnSpPr>
          <p:spPr>
            <a:xfrm rot="16200000">
              <a:off x="27930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" name="Rechteck 10"/>
            <p:cNvSpPr/>
            <p:nvPr/>
          </p:nvSpPr>
          <p:spPr>
            <a:xfrm rot="16200000">
              <a:off x="3824286" y="402800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*</a:t>
              </a:r>
            </a:p>
          </p:txBody>
        </p:sp>
        <p:sp>
          <p:nvSpPr>
            <p:cNvPr id="12" name="Rechteck 11"/>
            <p:cNvSpPr/>
            <p:nvPr/>
          </p:nvSpPr>
          <p:spPr>
            <a:xfrm rot="16200000">
              <a:off x="3824286" y="352328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7</a:t>
              </a:r>
            </a:p>
          </p:txBody>
        </p:sp>
        <p:sp>
          <p:nvSpPr>
            <p:cNvPr id="13" name="Rechteck 12"/>
            <p:cNvSpPr/>
            <p:nvPr/>
          </p:nvSpPr>
          <p:spPr>
            <a:xfrm rot="16200000">
              <a:off x="3824286" y="3056658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4</a:t>
              </a:r>
            </a:p>
          </p:txBody>
        </p:sp>
        <p:sp>
          <p:nvSpPr>
            <p:cNvPr id="14" name="Rechteck 13"/>
            <p:cNvSpPr/>
            <p:nvPr/>
          </p:nvSpPr>
          <p:spPr>
            <a:xfrm rot="16200000">
              <a:off x="3824286" y="2590030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1</a:t>
              </a:r>
            </a:p>
          </p:txBody>
        </p:sp>
        <p:sp>
          <p:nvSpPr>
            <p:cNvPr id="15" name="Rechteck 14"/>
            <p:cNvSpPr/>
            <p:nvPr/>
          </p:nvSpPr>
          <p:spPr>
            <a:xfrm rot="16200000">
              <a:off x="4300444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0</a:t>
              </a:r>
            </a:p>
          </p:txBody>
        </p:sp>
        <p:sp>
          <p:nvSpPr>
            <p:cNvPr id="16" name="Rechteck 15"/>
            <p:cNvSpPr/>
            <p:nvPr/>
          </p:nvSpPr>
          <p:spPr>
            <a:xfrm rot="16200000">
              <a:off x="4300332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8</a:t>
              </a:r>
            </a:p>
          </p:txBody>
        </p:sp>
        <p:sp>
          <p:nvSpPr>
            <p:cNvPr id="17" name="Rechteck 16"/>
            <p:cNvSpPr/>
            <p:nvPr/>
          </p:nvSpPr>
          <p:spPr>
            <a:xfrm rot="16200000">
              <a:off x="4300332" y="3057140"/>
              <a:ext cx="314260" cy="319978"/>
            </a:xfrm>
            <a:prstGeom prst="rect">
              <a:avLst/>
            </a:prstGeom>
            <a:solidFill>
              <a:schemeClr val="accent1">
                <a:alpha val="56000"/>
              </a:schemeClr>
            </a:solidFill>
            <a:ln>
              <a:solidFill>
                <a:schemeClr val="accent1">
                  <a:shade val="50000"/>
                  <a:alpha val="77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5</a:t>
              </a:r>
            </a:p>
          </p:txBody>
        </p:sp>
        <p:sp>
          <p:nvSpPr>
            <p:cNvPr id="18" name="Rechteck 17"/>
            <p:cNvSpPr/>
            <p:nvPr/>
          </p:nvSpPr>
          <p:spPr>
            <a:xfrm rot="16200000">
              <a:off x="4300332" y="2590512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2</a:t>
              </a:r>
            </a:p>
          </p:txBody>
        </p:sp>
        <p:sp>
          <p:nvSpPr>
            <p:cNvPr id="19" name="Rechteck 18"/>
            <p:cNvSpPr/>
            <p:nvPr/>
          </p:nvSpPr>
          <p:spPr>
            <a:xfrm rot="16200000">
              <a:off x="4776489" y="401896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#</a:t>
              </a:r>
            </a:p>
          </p:txBody>
        </p:sp>
        <p:sp>
          <p:nvSpPr>
            <p:cNvPr id="20" name="Rechteck 19"/>
            <p:cNvSpPr/>
            <p:nvPr/>
          </p:nvSpPr>
          <p:spPr>
            <a:xfrm rot="16200000">
              <a:off x="4776489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9</a:t>
              </a:r>
            </a:p>
          </p:txBody>
        </p:sp>
        <p:sp>
          <p:nvSpPr>
            <p:cNvPr id="21" name="Rechteck 20"/>
            <p:cNvSpPr/>
            <p:nvPr/>
          </p:nvSpPr>
          <p:spPr>
            <a:xfrm rot="16200000">
              <a:off x="4776489" y="304761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 dirty="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6</a:t>
              </a:r>
            </a:p>
          </p:txBody>
        </p:sp>
        <p:sp>
          <p:nvSpPr>
            <p:cNvPr id="22" name="Rechteck 21"/>
            <p:cNvSpPr/>
            <p:nvPr/>
          </p:nvSpPr>
          <p:spPr>
            <a:xfrm rot="16200000">
              <a:off x="4776601" y="2580507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3</a:t>
              </a:r>
            </a:p>
          </p:txBody>
        </p:sp>
        <p:sp>
          <p:nvSpPr>
            <p:cNvPr id="23" name="Rechteck 22"/>
            <p:cNvSpPr/>
            <p:nvPr/>
          </p:nvSpPr>
          <p:spPr>
            <a:xfrm rot="16200000">
              <a:off x="5243236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D</a:t>
              </a:r>
            </a:p>
          </p:txBody>
        </p:sp>
        <p:sp>
          <p:nvSpPr>
            <p:cNvPr id="24" name="Rechteck 23"/>
            <p:cNvSpPr/>
            <p:nvPr/>
          </p:nvSpPr>
          <p:spPr>
            <a:xfrm rot="16200000">
              <a:off x="5243124" y="351424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C</a:t>
              </a:r>
            </a:p>
          </p:txBody>
        </p:sp>
        <p:sp>
          <p:nvSpPr>
            <p:cNvPr id="25" name="Rechteck 24"/>
            <p:cNvSpPr/>
            <p:nvPr/>
          </p:nvSpPr>
          <p:spPr>
            <a:xfrm rot="16200000">
              <a:off x="5243124" y="3047616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B</a:t>
              </a:r>
            </a:p>
          </p:txBody>
        </p:sp>
        <p:sp>
          <p:nvSpPr>
            <p:cNvPr id="26" name="Rechteck 25"/>
            <p:cNvSpPr/>
            <p:nvPr/>
          </p:nvSpPr>
          <p:spPr>
            <a:xfrm rot="16200000">
              <a:off x="5243124" y="2580988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A</a:t>
              </a:r>
            </a:p>
          </p:txBody>
        </p:sp>
        <p:cxnSp>
          <p:nvCxnSpPr>
            <p:cNvPr id="30" name="Gerader Verbinder 29"/>
            <p:cNvCxnSpPr/>
            <p:nvPr/>
          </p:nvCxnSpPr>
          <p:spPr>
            <a:xfrm rot="16200000">
              <a:off x="3271974" y="3364736"/>
              <a:ext cx="2205627" cy="0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Gerader Verbinder 30"/>
            <p:cNvCxnSpPr/>
            <p:nvPr/>
          </p:nvCxnSpPr>
          <p:spPr>
            <a:xfrm rot="16200000">
              <a:off x="37582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Gerader Verbinder 31"/>
            <p:cNvCxnSpPr/>
            <p:nvPr/>
          </p:nvCxnSpPr>
          <p:spPr>
            <a:xfrm rot="16200000">
              <a:off x="4208145" y="3374259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66" name="Gruppieren 65"/>
            <p:cNvGrpSpPr/>
            <p:nvPr/>
          </p:nvGrpSpPr>
          <p:grpSpPr>
            <a:xfrm>
              <a:off x="3697514" y="814615"/>
              <a:ext cx="2059215" cy="1501437"/>
              <a:chOff x="3697514" y="814615"/>
              <a:chExt cx="2059215" cy="1501437"/>
            </a:xfrm>
          </p:grpSpPr>
          <p:sp>
            <p:nvSpPr>
              <p:cNvPr id="2" name="Rechteck 1"/>
              <p:cNvSpPr/>
              <p:nvPr/>
            </p:nvSpPr>
            <p:spPr>
              <a:xfrm rot="16200000">
                <a:off x="3994940" y="517189"/>
                <a:ext cx="1447307" cy="2042160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3" name="Textfeld 2"/>
              <p:cNvSpPr txBox="1"/>
              <p:nvPr/>
            </p:nvSpPr>
            <p:spPr>
              <a:xfrm rot="16200000">
                <a:off x="4919102" y="1424295"/>
                <a:ext cx="136747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Mikrocontroller</a:t>
                </a:r>
                <a:endParaRPr lang="de-DE" dirty="0"/>
              </a:p>
            </p:txBody>
          </p:sp>
          <p:sp>
            <p:nvSpPr>
              <p:cNvPr id="4" name="Textfeld 3"/>
              <p:cNvSpPr txBox="1"/>
              <p:nvPr/>
            </p:nvSpPr>
            <p:spPr>
              <a:xfrm rot="16200000">
                <a:off x="3493068" y="1765081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PB_0</a:t>
                </a:r>
                <a:endParaRPr lang="de-DE" dirty="0"/>
              </a:p>
            </p:txBody>
          </p:sp>
          <p:sp>
            <p:nvSpPr>
              <p:cNvPr id="33" name="Textfeld 32"/>
              <p:cNvSpPr txBox="1"/>
              <p:nvPr/>
            </p:nvSpPr>
            <p:spPr>
              <a:xfrm rot="16200000">
                <a:off x="3965837" y="1734696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PB_1</a:t>
                </a:r>
                <a:endParaRPr lang="de-DE" dirty="0"/>
              </a:p>
            </p:txBody>
          </p:sp>
          <p:sp>
            <p:nvSpPr>
              <p:cNvPr id="34" name="Textfeld 33"/>
              <p:cNvSpPr txBox="1"/>
              <p:nvPr/>
            </p:nvSpPr>
            <p:spPr>
              <a:xfrm rot="16200000">
                <a:off x="4456677" y="1742868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PB_2</a:t>
                </a:r>
                <a:endParaRPr lang="de-DE" dirty="0"/>
              </a:p>
            </p:txBody>
          </p:sp>
          <p:sp>
            <p:nvSpPr>
              <p:cNvPr id="35" name="Textfeld 34"/>
              <p:cNvSpPr txBox="1"/>
              <p:nvPr/>
            </p:nvSpPr>
            <p:spPr>
              <a:xfrm rot="16200000">
                <a:off x="4922355" y="1746075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PB_3</a:t>
                </a:r>
                <a:endParaRPr lang="de-DE" dirty="0"/>
              </a:p>
            </p:txBody>
          </p:sp>
          <p:grpSp>
            <p:nvGrpSpPr>
              <p:cNvPr id="8" name="Gruppieren 7"/>
              <p:cNvGrpSpPr/>
              <p:nvPr/>
            </p:nvGrpSpPr>
            <p:grpSpPr>
              <a:xfrm rot="16200000">
                <a:off x="3494151" y="1202946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6" name="Gerader Verbinder 3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5" name="Rechteck 4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7" name="Textfeld 6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37" name="Gruppieren 36"/>
              <p:cNvGrpSpPr/>
              <p:nvPr/>
            </p:nvGrpSpPr>
            <p:grpSpPr>
              <a:xfrm rot="16200000">
                <a:off x="3964469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8" name="Gerader Verbinder 37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39" name="Rechteck 38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0" name="Textfeld 39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1" name="Gruppieren 40"/>
              <p:cNvGrpSpPr/>
              <p:nvPr/>
            </p:nvGrpSpPr>
            <p:grpSpPr>
              <a:xfrm rot="16200000">
                <a:off x="4448706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2" name="Gerader Verbinder 41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3" name="Rechteck 42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4" name="Textfeld 43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5" name="Gruppieren 44"/>
              <p:cNvGrpSpPr/>
              <p:nvPr/>
            </p:nvGrpSpPr>
            <p:grpSpPr>
              <a:xfrm rot="16200000">
                <a:off x="4912508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6" name="Gerader Verbinder 4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7" name="Rechteck 46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8" name="Textfeld 47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</p:grpSp>
        <p:sp>
          <p:nvSpPr>
            <p:cNvPr id="68" name="Rechteck 67"/>
            <p:cNvSpPr/>
            <p:nvPr/>
          </p:nvSpPr>
          <p:spPr>
            <a:xfrm>
              <a:off x="5894974" y="2644624"/>
              <a:ext cx="1447307" cy="204216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69" name="Textfeld 68"/>
            <p:cNvSpPr txBox="1"/>
            <p:nvPr/>
          </p:nvSpPr>
          <p:spPr>
            <a:xfrm>
              <a:off x="5894974" y="4396063"/>
              <a:ext cx="1367478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Mikrocontroller</a:t>
              </a:r>
              <a:endParaRPr lang="de-DE" dirty="0"/>
            </a:p>
          </p:txBody>
        </p:sp>
        <p:sp>
          <p:nvSpPr>
            <p:cNvPr id="70" name="Textfeld 69"/>
            <p:cNvSpPr txBox="1"/>
            <p:nvPr/>
          </p:nvSpPr>
          <p:spPr>
            <a:xfrm>
              <a:off x="5840845" y="2683372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PB_4</a:t>
              </a:r>
              <a:endParaRPr lang="de-DE" dirty="0"/>
            </a:p>
          </p:txBody>
        </p:sp>
        <p:sp>
          <p:nvSpPr>
            <p:cNvPr id="71" name="Textfeld 70"/>
            <p:cNvSpPr txBox="1"/>
            <p:nvPr/>
          </p:nvSpPr>
          <p:spPr>
            <a:xfrm>
              <a:off x="5871230" y="315614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PB_5</a:t>
              </a:r>
              <a:endParaRPr lang="de-DE" dirty="0"/>
            </a:p>
          </p:txBody>
        </p:sp>
        <p:sp>
          <p:nvSpPr>
            <p:cNvPr id="72" name="Textfeld 71"/>
            <p:cNvSpPr txBox="1"/>
            <p:nvPr/>
          </p:nvSpPr>
          <p:spPr>
            <a:xfrm>
              <a:off x="5863058" y="364698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PB_6</a:t>
              </a:r>
              <a:endParaRPr lang="de-DE" dirty="0"/>
            </a:p>
          </p:txBody>
        </p:sp>
        <p:sp>
          <p:nvSpPr>
            <p:cNvPr id="73" name="Textfeld 72"/>
            <p:cNvSpPr txBox="1"/>
            <p:nvPr/>
          </p:nvSpPr>
          <p:spPr>
            <a:xfrm>
              <a:off x="5859851" y="4112659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PB_7</a:t>
              </a:r>
              <a:endParaRPr lang="de-DE" dirty="0"/>
            </a:p>
          </p:txBody>
        </p:sp>
        <p:cxnSp>
          <p:nvCxnSpPr>
            <p:cNvPr id="87" name="Gerader Verbinder 86"/>
            <p:cNvCxnSpPr/>
            <p:nvPr/>
          </p:nvCxnSpPr>
          <p:spPr>
            <a:xfrm flipV="1">
              <a:off x="6395009" y="2847280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8" name="Rechteck 87"/>
            <p:cNvSpPr/>
            <p:nvPr/>
          </p:nvSpPr>
          <p:spPr>
            <a:xfrm>
              <a:off x="6491942" y="2772779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9" name="Textfeld 88"/>
            <p:cNvSpPr txBox="1"/>
            <p:nvPr/>
          </p:nvSpPr>
          <p:spPr>
            <a:xfrm>
              <a:off x="6849515" y="2692426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4" name="Gerader Verbinder 83"/>
            <p:cNvCxnSpPr/>
            <p:nvPr/>
          </p:nvCxnSpPr>
          <p:spPr>
            <a:xfrm flipV="1">
              <a:off x="6417407" y="3317598"/>
              <a:ext cx="532362" cy="1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5" name="Rechteck 84"/>
            <p:cNvSpPr/>
            <p:nvPr/>
          </p:nvSpPr>
          <p:spPr>
            <a:xfrm>
              <a:off x="6514340" y="3243097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6" name="Textfeld 85"/>
            <p:cNvSpPr txBox="1"/>
            <p:nvPr/>
          </p:nvSpPr>
          <p:spPr>
            <a:xfrm>
              <a:off x="6871913" y="3162744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1" name="Gerader Verbinder 80"/>
            <p:cNvCxnSpPr/>
            <p:nvPr/>
          </p:nvCxnSpPr>
          <p:spPr>
            <a:xfrm flipV="1">
              <a:off x="6417407" y="3801835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2" name="Rechteck 81"/>
            <p:cNvSpPr/>
            <p:nvPr/>
          </p:nvSpPr>
          <p:spPr>
            <a:xfrm>
              <a:off x="6514340" y="3727334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3" name="Textfeld 82"/>
            <p:cNvSpPr txBox="1"/>
            <p:nvPr/>
          </p:nvSpPr>
          <p:spPr>
            <a:xfrm>
              <a:off x="6871913" y="3646981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78" name="Gerader Verbinder 77"/>
            <p:cNvCxnSpPr/>
            <p:nvPr/>
          </p:nvCxnSpPr>
          <p:spPr>
            <a:xfrm flipV="1">
              <a:off x="6417407" y="4265637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9" name="Rechteck 78"/>
            <p:cNvSpPr/>
            <p:nvPr/>
          </p:nvSpPr>
          <p:spPr>
            <a:xfrm>
              <a:off x="6514340" y="4191136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0" name="Textfeld 79"/>
            <p:cNvSpPr txBox="1"/>
            <p:nvPr/>
          </p:nvSpPr>
          <p:spPr>
            <a:xfrm>
              <a:off x="6871913" y="4110783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90" name="Gerader Verbinder 89"/>
            <p:cNvCxnSpPr>
              <a:endCxn id="88" idx="3"/>
            </p:cNvCxnSpPr>
            <p:nvPr/>
          </p:nvCxnSpPr>
          <p:spPr>
            <a:xfrm>
              <a:off x="6514340" y="2760583"/>
              <a:ext cx="311431" cy="85732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Gerader Verbinder 92"/>
            <p:cNvCxnSpPr>
              <a:stCxn id="85" idx="1"/>
            </p:cNvCxnSpPr>
            <p:nvPr/>
          </p:nvCxnSpPr>
          <p:spPr>
            <a:xfrm flipV="1">
              <a:off x="6514340" y="3315417"/>
              <a:ext cx="333469" cy="1216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Gerader Verbinder 93"/>
            <p:cNvCxnSpPr/>
            <p:nvPr/>
          </p:nvCxnSpPr>
          <p:spPr>
            <a:xfrm>
              <a:off x="6551336" y="3706866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Gerader Verbinder 94"/>
            <p:cNvCxnSpPr/>
            <p:nvPr/>
          </p:nvCxnSpPr>
          <p:spPr>
            <a:xfrm>
              <a:off x="6542920" y="4172860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" name="Ellipse 8"/>
          <p:cNvSpPr/>
          <p:nvPr/>
        </p:nvSpPr>
        <p:spPr>
          <a:xfrm>
            <a:off x="4535080" y="3315171"/>
            <a:ext cx="95250" cy="90488"/>
          </a:xfrm>
          <a:prstGeom prst="ellipse">
            <a:avLst/>
          </a:prstGeom>
          <a:solidFill>
            <a:srgbClr val="92D050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graphicFrame>
        <p:nvGraphicFramePr>
          <p:cNvPr id="27" name="Tabelle 2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7907990"/>
              </p:ext>
            </p:extLst>
          </p:nvPr>
        </p:nvGraphicFramePr>
        <p:xfrm>
          <a:off x="676330" y="3131517"/>
          <a:ext cx="311822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59113"/>
                <a:gridCol w="1559113"/>
              </a:tblGrid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PB=0b11011101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 smtClean="0"/>
                        <a:t>Taste 5</a:t>
                      </a:r>
                      <a:endParaRPr lang="de-DE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91" name="Textfeld 90"/>
          <p:cNvSpPr txBox="1"/>
          <p:nvPr/>
        </p:nvSpPr>
        <p:spPr>
          <a:xfrm>
            <a:off x="6797672" y="2660452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2" name="Textfeld 91"/>
          <p:cNvSpPr txBox="1"/>
          <p:nvPr/>
        </p:nvSpPr>
        <p:spPr>
          <a:xfrm>
            <a:off x="6768712" y="3131517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0</a:t>
            </a:r>
            <a:endParaRPr lang="de-DE" dirty="0"/>
          </a:p>
        </p:txBody>
      </p:sp>
      <p:sp>
        <p:nvSpPr>
          <p:cNvPr id="96" name="Textfeld 95"/>
          <p:cNvSpPr txBox="1"/>
          <p:nvPr/>
        </p:nvSpPr>
        <p:spPr>
          <a:xfrm>
            <a:off x="6803533" y="3590657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7" name="Textfeld 96"/>
          <p:cNvSpPr txBox="1"/>
          <p:nvPr/>
        </p:nvSpPr>
        <p:spPr>
          <a:xfrm>
            <a:off x="6821327" y="4060515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3398529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3283"/>
    </mc:Choice>
    <mc:Fallback xmlns="">
      <p:transition spd="slow" advTm="23283"/>
    </mc:Fallback>
  </mc:AlternateContent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"/>
          <p:cNvSpPr txBox="1">
            <a:spLocks noGrp="1"/>
          </p:cNvSpPr>
          <p:nvPr>
            <p:ph type="ctrTitle"/>
          </p:nvPr>
        </p:nvSpPr>
        <p:spPr>
          <a:xfrm>
            <a:off x="310125" y="337501"/>
            <a:ext cx="8520600" cy="41901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de-DE" sz="1800" dirty="0" smtClean="0"/>
              <a:t>Matrixtastatur abscannen - </a:t>
            </a:r>
            <a:r>
              <a:rPr lang="de-DE" sz="1800" dirty="0" err="1" smtClean="0"/>
              <a:t>Polling</a:t>
            </a:r>
            <a:endParaRPr sz="1800" dirty="0"/>
          </a:p>
        </p:txBody>
      </p:sp>
      <p:grpSp>
        <p:nvGrpSpPr>
          <p:cNvPr id="6" name="Gruppieren 5"/>
          <p:cNvGrpSpPr/>
          <p:nvPr/>
        </p:nvGrpSpPr>
        <p:grpSpPr>
          <a:xfrm>
            <a:off x="3907110" y="899904"/>
            <a:ext cx="3644767" cy="3889225"/>
            <a:chOff x="3697514" y="814615"/>
            <a:chExt cx="3644767" cy="3889225"/>
          </a:xfrm>
        </p:grpSpPr>
        <p:sp>
          <p:nvSpPr>
            <p:cNvPr id="10" name="Rechteck 9"/>
            <p:cNvSpPr/>
            <p:nvPr/>
          </p:nvSpPr>
          <p:spPr>
            <a:xfrm rot="16200000">
              <a:off x="3688624" y="2427879"/>
              <a:ext cx="2059940" cy="204216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de-DE"/>
            </a:p>
          </p:txBody>
        </p:sp>
        <p:cxnSp>
          <p:nvCxnSpPr>
            <p:cNvPr id="49" name="Gerader Verbinder 48"/>
            <p:cNvCxnSpPr/>
            <p:nvPr/>
          </p:nvCxnSpPr>
          <p:spPr>
            <a:xfrm flipH="1" flipV="1">
              <a:off x="3732252" y="4272804"/>
              <a:ext cx="2160359" cy="2647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Gerader Verbinder 51"/>
            <p:cNvCxnSpPr/>
            <p:nvPr/>
          </p:nvCxnSpPr>
          <p:spPr>
            <a:xfrm flipH="1" flipV="1">
              <a:off x="3732253" y="3757137"/>
              <a:ext cx="2160358" cy="1720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Gerader Verbinder 52"/>
            <p:cNvCxnSpPr/>
            <p:nvPr/>
          </p:nvCxnSpPr>
          <p:spPr>
            <a:xfrm flipH="1">
              <a:off x="3736615" y="3278568"/>
              <a:ext cx="2155996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Gerader Verbinder 54"/>
            <p:cNvCxnSpPr/>
            <p:nvPr/>
          </p:nvCxnSpPr>
          <p:spPr>
            <a:xfrm flipH="1" flipV="1">
              <a:off x="3736261" y="2820343"/>
              <a:ext cx="2156350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Gerader Verbinder 28"/>
            <p:cNvCxnSpPr/>
            <p:nvPr/>
          </p:nvCxnSpPr>
          <p:spPr>
            <a:xfrm rot="16200000">
              <a:off x="27930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" name="Rechteck 10"/>
            <p:cNvSpPr/>
            <p:nvPr/>
          </p:nvSpPr>
          <p:spPr>
            <a:xfrm rot="16200000">
              <a:off x="3824286" y="402800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*</a:t>
              </a:r>
            </a:p>
          </p:txBody>
        </p:sp>
        <p:sp>
          <p:nvSpPr>
            <p:cNvPr id="12" name="Rechteck 11"/>
            <p:cNvSpPr/>
            <p:nvPr/>
          </p:nvSpPr>
          <p:spPr>
            <a:xfrm rot="16200000">
              <a:off x="3824286" y="352328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7</a:t>
              </a:r>
            </a:p>
          </p:txBody>
        </p:sp>
        <p:sp>
          <p:nvSpPr>
            <p:cNvPr id="13" name="Rechteck 12"/>
            <p:cNvSpPr/>
            <p:nvPr/>
          </p:nvSpPr>
          <p:spPr>
            <a:xfrm rot="16200000">
              <a:off x="3824286" y="3056658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4</a:t>
              </a:r>
            </a:p>
          </p:txBody>
        </p:sp>
        <p:sp>
          <p:nvSpPr>
            <p:cNvPr id="14" name="Rechteck 13"/>
            <p:cNvSpPr/>
            <p:nvPr/>
          </p:nvSpPr>
          <p:spPr>
            <a:xfrm rot="16200000">
              <a:off x="3824286" y="2590030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1</a:t>
              </a:r>
            </a:p>
          </p:txBody>
        </p:sp>
        <p:sp>
          <p:nvSpPr>
            <p:cNvPr id="15" name="Rechteck 14"/>
            <p:cNvSpPr/>
            <p:nvPr/>
          </p:nvSpPr>
          <p:spPr>
            <a:xfrm rot="16200000">
              <a:off x="4300444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0</a:t>
              </a:r>
            </a:p>
          </p:txBody>
        </p:sp>
        <p:sp>
          <p:nvSpPr>
            <p:cNvPr id="16" name="Rechteck 15"/>
            <p:cNvSpPr/>
            <p:nvPr/>
          </p:nvSpPr>
          <p:spPr>
            <a:xfrm rot="16200000">
              <a:off x="4300332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8</a:t>
              </a:r>
            </a:p>
          </p:txBody>
        </p:sp>
        <p:sp>
          <p:nvSpPr>
            <p:cNvPr id="17" name="Rechteck 16"/>
            <p:cNvSpPr/>
            <p:nvPr/>
          </p:nvSpPr>
          <p:spPr>
            <a:xfrm rot="16200000">
              <a:off x="4300332" y="3057140"/>
              <a:ext cx="314260" cy="319978"/>
            </a:xfrm>
            <a:prstGeom prst="rect">
              <a:avLst/>
            </a:prstGeom>
            <a:solidFill>
              <a:schemeClr val="accent1">
                <a:alpha val="56000"/>
              </a:schemeClr>
            </a:solidFill>
            <a:ln>
              <a:solidFill>
                <a:schemeClr val="accent1">
                  <a:shade val="50000"/>
                  <a:alpha val="77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5</a:t>
              </a:r>
            </a:p>
          </p:txBody>
        </p:sp>
        <p:sp>
          <p:nvSpPr>
            <p:cNvPr id="18" name="Rechteck 17"/>
            <p:cNvSpPr/>
            <p:nvPr/>
          </p:nvSpPr>
          <p:spPr>
            <a:xfrm rot="16200000">
              <a:off x="4300332" y="2590512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2</a:t>
              </a:r>
            </a:p>
          </p:txBody>
        </p:sp>
        <p:sp>
          <p:nvSpPr>
            <p:cNvPr id="19" name="Rechteck 18"/>
            <p:cNvSpPr/>
            <p:nvPr/>
          </p:nvSpPr>
          <p:spPr>
            <a:xfrm rot="16200000">
              <a:off x="4776489" y="401896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#</a:t>
              </a:r>
            </a:p>
          </p:txBody>
        </p:sp>
        <p:sp>
          <p:nvSpPr>
            <p:cNvPr id="20" name="Rechteck 19"/>
            <p:cNvSpPr/>
            <p:nvPr/>
          </p:nvSpPr>
          <p:spPr>
            <a:xfrm rot="16200000">
              <a:off x="4776489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9</a:t>
              </a:r>
            </a:p>
          </p:txBody>
        </p:sp>
        <p:sp>
          <p:nvSpPr>
            <p:cNvPr id="21" name="Rechteck 20"/>
            <p:cNvSpPr/>
            <p:nvPr/>
          </p:nvSpPr>
          <p:spPr>
            <a:xfrm rot="16200000">
              <a:off x="4776489" y="304761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 dirty="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6</a:t>
              </a:r>
            </a:p>
          </p:txBody>
        </p:sp>
        <p:sp>
          <p:nvSpPr>
            <p:cNvPr id="22" name="Rechteck 21"/>
            <p:cNvSpPr/>
            <p:nvPr/>
          </p:nvSpPr>
          <p:spPr>
            <a:xfrm rot="16200000">
              <a:off x="4776601" y="2580507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3</a:t>
              </a:r>
            </a:p>
          </p:txBody>
        </p:sp>
        <p:sp>
          <p:nvSpPr>
            <p:cNvPr id="23" name="Rechteck 22"/>
            <p:cNvSpPr/>
            <p:nvPr/>
          </p:nvSpPr>
          <p:spPr>
            <a:xfrm rot="16200000">
              <a:off x="5243236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D</a:t>
              </a:r>
            </a:p>
          </p:txBody>
        </p:sp>
        <p:sp>
          <p:nvSpPr>
            <p:cNvPr id="24" name="Rechteck 23"/>
            <p:cNvSpPr/>
            <p:nvPr/>
          </p:nvSpPr>
          <p:spPr>
            <a:xfrm rot="16200000">
              <a:off x="5243124" y="351424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C</a:t>
              </a:r>
            </a:p>
          </p:txBody>
        </p:sp>
        <p:sp>
          <p:nvSpPr>
            <p:cNvPr id="25" name="Rechteck 24"/>
            <p:cNvSpPr/>
            <p:nvPr/>
          </p:nvSpPr>
          <p:spPr>
            <a:xfrm rot="16200000">
              <a:off x="5243124" y="3047616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B</a:t>
              </a:r>
            </a:p>
          </p:txBody>
        </p:sp>
        <p:sp>
          <p:nvSpPr>
            <p:cNvPr id="26" name="Rechteck 25"/>
            <p:cNvSpPr/>
            <p:nvPr/>
          </p:nvSpPr>
          <p:spPr>
            <a:xfrm rot="16200000">
              <a:off x="5243124" y="2580988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A</a:t>
              </a:r>
            </a:p>
          </p:txBody>
        </p:sp>
        <p:cxnSp>
          <p:nvCxnSpPr>
            <p:cNvPr id="30" name="Gerader Verbinder 29"/>
            <p:cNvCxnSpPr/>
            <p:nvPr/>
          </p:nvCxnSpPr>
          <p:spPr>
            <a:xfrm rot="16200000">
              <a:off x="3271974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Gerader Verbinder 30"/>
            <p:cNvCxnSpPr/>
            <p:nvPr/>
          </p:nvCxnSpPr>
          <p:spPr>
            <a:xfrm rot="16200000">
              <a:off x="37582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Gerader Verbinder 31"/>
            <p:cNvCxnSpPr/>
            <p:nvPr/>
          </p:nvCxnSpPr>
          <p:spPr>
            <a:xfrm rot="16200000">
              <a:off x="4208145" y="3374259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66" name="Gruppieren 65"/>
            <p:cNvGrpSpPr/>
            <p:nvPr/>
          </p:nvGrpSpPr>
          <p:grpSpPr>
            <a:xfrm>
              <a:off x="3697514" y="814615"/>
              <a:ext cx="2059215" cy="1501437"/>
              <a:chOff x="3697514" y="814615"/>
              <a:chExt cx="2059215" cy="1501437"/>
            </a:xfrm>
          </p:grpSpPr>
          <p:sp>
            <p:nvSpPr>
              <p:cNvPr id="2" name="Rechteck 1"/>
              <p:cNvSpPr/>
              <p:nvPr/>
            </p:nvSpPr>
            <p:spPr>
              <a:xfrm rot="16200000">
                <a:off x="3994940" y="517189"/>
                <a:ext cx="1447307" cy="2042160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3" name="Textfeld 2"/>
              <p:cNvSpPr txBox="1"/>
              <p:nvPr/>
            </p:nvSpPr>
            <p:spPr>
              <a:xfrm rot="16200000">
                <a:off x="4919102" y="1424295"/>
                <a:ext cx="136747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Mikrocontroller</a:t>
                </a:r>
                <a:endParaRPr lang="de-DE" dirty="0"/>
              </a:p>
            </p:txBody>
          </p:sp>
          <p:sp>
            <p:nvSpPr>
              <p:cNvPr id="4" name="Textfeld 3"/>
              <p:cNvSpPr txBox="1"/>
              <p:nvPr/>
            </p:nvSpPr>
            <p:spPr>
              <a:xfrm rot="16200000">
                <a:off x="3493068" y="1765081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PB_0</a:t>
                </a:r>
                <a:endParaRPr lang="de-DE" dirty="0"/>
              </a:p>
            </p:txBody>
          </p:sp>
          <p:sp>
            <p:nvSpPr>
              <p:cNvPr id="33" name="Textfeld 32"/>
              <p:cNvSpPr txBox="1"/>
              <p:nvPr/>
            </p:nvSpPr>
            <p:spPr>
              <a:xfrm rot="16200000">
                <a:off x="3965837" y="1734696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PB_1</a:t>
                </a:r>
                <a:endParaRPr lang="de-DE" dirty="0"/>
              </a:p>
            </p:txBody>
          </p:sp>
          <p:sp>
            <p:nvSpPr>
              <p:cNvPr id="34" name="Textfeld 33"/>
              <p:cNvSpPr txBox="1"/>
              <p:nvPr/>
            </p:nvSpPr>
            <p:spPr>
              <a:xfrm rot="16200000">
                <a:off x="4456677" y="1742868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PB_2</a:t>
                </a:r>
                <a:endParaRPr lang="de-DE" dirty="0"/>
              </a:p>
            </p:txBody>
          </p:sp>
          <p:sp>
            <p:nvSpPr>
              <p:cNvPr id="35" name="Textfeld 34"/>
              <p:cNvSpPr txBox="1"/>
              <p:nvPr/>
            </p:nvSpPr>
            <p:spPr>
              <a:xfrm rot="16200000">
                <a:off x="4922355" y="1746075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PB_3</a:t>
                </a:r>
                <a:endParaRPr lang="de-DE" dirty="0"/>
              </a:p>
            </p:txBody>
          </p:sp>
          <p:grpSp>
            <p:nvGrpSpPr>
              <p:cNvPr id="8" name="Gruppieren 7"/>
              <p:cNvGrpSpPr/>
              <p:nvPr/>
            </p:nvGrpSpPr>
            <p:grpSpPr>
              <a:xfrm rot="16200000">
                <a:off x="3494151" y="1202946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6" name="Gerader Verbinder 3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5" name="Rechteck 4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7" name="Textfeld 6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37" name="Gruppieren 36"/>
              <p:cNvGrpSpPr/>
              <p:nvPr/>
            </p:nvGrpSpPr>
            <p:grpSpPr>
              <a:xfrm rot="16200000">
                <a:off x="3964469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8" name="Gerader Verbinder 37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39" name="Rechteck 38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0" name="Textfeld 39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1" name="Gruppieren 40"/>
              <p:cNvGrpSpPr/>
              <p:nvPr/>
            </p:nvGrpSpPr>
            <p:grpSpPr>
              <a:xfrm rot="16200000">
                <a:off x="4448706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2" name="Gerader Verbinder 41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3" name="Rechteck 42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4" name="Textfeld 43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5" name="Gruppieren 44"/>
              <p:cNvGrpSpPr/>
              <p:nvPr/>
            </p:nvGrpSpPr>
            <p:grpSpPr>
              <a:xfrm rot="16200000">
                <a:off x="4912508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6" name="Gerader Verbinder 4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7" name="Rechteck 46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8" name="Textfeld 47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</p:grpSp>
        <p:sp>
          <p:nvSpPr>
            <p:cNvPr id="68" name="Rechteck 67"/>
            <p:cNvSpPr/>
            <p:nvPr/>
          </p:nvSpPr>
          <p:spPr>
            <a:xfrm>
              <a:off x="5894974" y="2644624"/>
              <a:ext cx="1447307" cy="204216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69" name="Textfeld 68"/>
            <p:cNvSpPr txBox="1"/>
            <p:nvPr/>
          </p:nvSpPr>
          <p:spPr>
            <a:xfrm>
              <a:off x="5894974" y="4396063"/>
              <a:ext cx="1367478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Mikrocontroller</a:t>
              </a:r>
              <a:endParaRPr lang="de-DE" dirty="0"/>
            </a:p>
          </p:txBody>
        </p:sp>
        <p:sp>
          <p:nvSpPr>
            <p:cNvPr id="70" name="Textfeld 69"/>
            <p:cNvSpPr txBox="1"/>
            <p:nvPr/>
          </p:nvSpPr>
          <p:spPr>
            <a:xfrm>
              <a:off x="5840845" y="2683372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PB_4</a:t>
              </a:r>
              <a:endParaRPr lang="de-DE" dirty="0"/>
            </a:p>
          </p:txBody>
        </p:sp>
        <p:sp>
          <p:nvSpPr>
            <p:cNvPr id="71" name="Textfeld 70"/>
            <p:cNvSpPr txBox="1"/>
            <p:nvPr/>
          </p:nvSpPr>
          <p:spPr>
            <a:xfrm>
              <a:off x="5871230" y="315614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PB_5</a:t>
              </a:r>
              <a:endParaRPr lang="de-DE" dirty="0"/>
            </a:p>
          </p:txBody>
        </p:sp>
        <p:sp>
          <p:nvSpPr>
            <p:cNvPr id="72" name="Textfeld 71"/>
            <p:cNvSpPr txBox="1"/>
            <p:nvPr/>
          </p:nvSpPr>
          <p:spPr>
            <a:xfrm>
              <a:off x="5863058" y="364698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PB_6</a:t>
              </a:r>
              <a:endParaRPr lang="de-DE" dirty="0"/>
            </a:p>
          </p:txBody>
        </p:sp>
        <p:sp>
          <p:nvSpPr>
            <p:cNvPr id="73" name="Textfeld 72"/>
            <p:cNvSpPr txBox="1"/>
            <p:nvPr/>
          </p:nvSpPr>
          <p:spPr>
            <a:xfrm>
              <a:off x="5859851" y="4112659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PB_7</a:t>
              </a:r>
              <a:endParaRPr lang="de-DE" dirty="0"/>
            </a:p>
          </p:txBody>
        </p:sp>
        <p:cxnSp>
          <p:nvCxnSpPr>
            <p:cNvPr id="87" name="Gerader Verbinder 86"/>
            <p:cNvCxnSpPr/>
            <p:nvPr/>
          </p:nvCxnSpPr>
          <p:spPr>
            <a:xfrm flipV="1">
              <a:off x="6395009" y="2847280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8" name="Rechteck 87"/>
            <p:cNvSpPr/>
            <p:nvPr/>
          </p:nvSpPr>
          <p:spPr>
            <a:xfrm>
              <a:off x="6491942" y="2772779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9" name="Textfeld 88"/>
            <p:cNvSpPr txBox="1"/>
            <p:nvPr/>
          </p:nvSpPr>
          <p:spPr>
            <a:xfrm>
              <a:off x="6849515" y="2692426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4" name="Gerader Verbinder 83"/>
            <p:cNvCxnSpPr/>
            <p:nvPr/>
          </p:nvCxnSpPr>
          <p:spPr>
            <a:xfrm flipV="1">
              <a:off x="6417407" y="3317598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5" name="Rechteck 84"/>
            <p:cNvSpPr/>
            <p:nvPr/>
          </p:nvSpPr>
          <p:spPr>
            <a:xfrm>
              <a:off x="6514340" y="3243097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6" name="Textfeld 85"/>
            <p:cNvSpPr txBox="1"/>
            <p:nvPr/>
          </p:nvSpPr>
          <p:spPr>
            <a:xfrm>
              <a:off x="6871913" y="3162744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1" name="Gerader Verbinder 80"/>
            <p:cNvCxnSpPr/>
            <p:nvPr/>
          </p:nvCxnSpPr>
          <p:spPr>
            <a:xfrm flipV="1">
              <a:off x="6417407" y="3801835"/>
              <a:ext cx="532362" cy="1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2" name="Rechteck 81"/>
            <p:cNvSpPr/>
            <p:nvPr/>
          </p:nvSpPr>
          <p:spPr>
            <a:xfrm>
              <a:off x="6514340" y="3727334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3" name="Textfeld 82"/>
            <p:cNvSpPr txBox="1"/>
            <p:nvPr/>
          </p:nvSpPr>
          <p:spPr>
            <a:xfrm>
              <a:off x="6871913" y="3646981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78" name="Gerader Verbinder 77"/>
            <p:cNvCxnSpPr/>
            <p:nvPr/>
          </p:nvCxnSpPr>
          <p:spPr>
            <a:xfrm flipV="1">
              <a:off x="6417407" y="4265637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9" name="Rechteck 78"/>
            <p:cNvSpPr/>
            <p:nvPr/>
          </p:nvSpPr>
          <p:spPr>
            <a:xfrm>
              <a:off x="6514340" y="4191136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0" name="Textfeld 79"/>
            <p:cNvSpPr txBox="1"/>
            <p:nvPr/>
          </p:nvSpPr>
          <p:spPr>
            <a:xfrm>
              <a:off x="6871913" y="4110783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90" name="Gerader Verbinder 89"/>
            <p:cNvCxnSpPr>
              <a:endCxn id="88" idx="3"/>
            </p:cNvCxnSpPr>
            <p:nvPr/>
          </p:nvCxnSpPr>
          <p:spPr>
            <a:xfrm>
              <a:off x="6514340" y="2760583"/>
              <a:ext cx="311431" cy="85732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Gerader Verbinder 92"/>
            <p:cNvCxnSpPr/>
            <p:nvPr/>
          </p:nvCxnSpPr>
          <p:spPr>
            <a:xfrm>
              <a:off x="6536378" y="3219417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Gerader Verbinder 93"/>
            <p:cNvCxnSpPr>
              <a:stCxn id="82" idx="1"/>
            </p:cNvCxnSpPr>
            <p:nvPr/>
          </p:nvCxnSpPr>
          <p:spPr>
            <a:xfrm>
              <a:off x="6514340" y="3800870"/>
              <a:ext cx="348427" cy="1996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Gerader Verbinder 94"/>
            <p:cNvCxnSpPr/>
            <p:nvPr/>
          </p:nvCxnSpPr>
          <p:spPr>
            <a:xfrm>
              <a:off x="6542920" y="4172860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" name="Ellipse 8"/>
          <p:cNvSpPr/>
          <p:nvPr/>
        </p:nvSpPr>
        <p:spPr>
          <a:xfrm>
            <a:off x="4535080" y="3315171"/>
            <a:ext cx="95250" cy="90488"/>
          </a:xfrm>
          <a:prstGeom prst="ellipse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graphicFrame>
        <p:nvGraphicFramePr>
          <p:cNvPr id="27" name="Tabelle 2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72224976"/>
              </p:ext>
            </p:extLst>
          </p:nvPr>
        </p:nvGraphicFramePr>
        <p:xfrm>
          <a:off x="633164" y="3602391"/>
          <a:ext cx="311822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59113"/>
                <a:gridCol w="1559113"/>
              </a:tblGrid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PB=0b10111111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91" name="Textfeld 90"/>
          <p:cNvSpPr txBox="1"/>
          <p:nvPr/>
        </p:nvSpPr>
        <p:spPr>
          <a:xfrm>
            <a:off x="6795204" y="2647399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2" name="Textfeld 91"/>
          <p:cNvSpPr txBox="1"/>
          <p:nvPr/>
        </p:nvSpPr>
        <p:spPr>
          <a:xfrm>
            <a:off x="6788309" y="3083818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6" name="Textfeld 95"/>
          <p:cNvSpPr txBox="1"/>
          <p:nvPr/>
        </p:nvSpPr>
        <p:spPr>
          <a:xfrm>
            <a:off x="7508275" y="2504277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0</a:t>
            </a:r>
            <a:endParaRPr lang="de-DE" dirty="0"/>
          </a:p>
        </p:txBody>
      </p:sp>
      <p:sp>
        <p:nvSpPr>
          <p:cNvPr id="97" name="Textfeld 96"/>
          <p:cNvSpPr txBox="1"/>
          <p:nvPr/>
        </p:nvSpPr>
        <p:spPr>
          <a:xfrm>
            <a:off x="6821327" y="4060515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2480455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3283"/>
    </mc:Choice>
    <mc:Fallback xmlns="">
      <p:transition spd="slow" advTm="23283"/>
    </mc:Fallback>
  </mc:AlternateContent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"/>
          <p:cNvSpPr txBox="1">
            <a:spLocks noGrp="1"/>
          </p:cNvSpPr>
          <p:nvPr>
            <p:ph type="ctrTitle"/>
          </p:nvPr>
        </p:nvSpPr>
        <p:spPr>
          <a:xfrm>
            <a:off x="310125" y="337501"/>
            <a:ext cx="8520600" cy="41901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de-DE" sz="1800" dirty="0" smtClean="0"/>
              <a:t>Matrixtastatur abscannen - </a:t>
            </a:r>
            <a:r>
              <a:rPr lang="de-DE" sz="1800" dirty="0" err="1" smtClean="0"/>
              <a:t>Polling</a:t>
            </a:r>
            <a:endParaRPr sz="1800" dirty="0"/>
          </a:p>
        </p:txBody>
      </p:sp>
      <p:grpSp>
        <p:nvGrpSpPr>
          <p:cNvPr id="6" name="Gruppieren 5"/>
          <p:cNvGrpSpPr/>
          <p:nvPr/>
        </p:nvGrpSpPr>
        <p:grpSpPr>
          <a:xfrm>
            <a:off x="3907110" y="899904"/>
            <a:ext cx="3644767" cy="3889225"/>
            <a:chOff x="3697514" y="814615"/>
            <a:chExt cx="3644767" cy="3889225"/>
          </a:xfrm>
        </p:grpSpPr>
        <p:sp>
          <p:nvSpPr>
            <p:cNvPr id="10" name="Rechteck 9"/>
            <p:cNvSpPr/>
            <p:nvPr/>
          </p:nvSpPr>
          <p:spPr>
            <a:xfrm rot="16200000">
              <a:off x="3688624" y="2427879"/>
              <a:ext cx="2059940" cy="204216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de-DE"/>
            </a:p>
          </p:txBody>
        </p:sp>
        <p:cxnSp>
          <p:nvCxnSpPr>
            <p:cNvPr id="49" name="Gerader Verbinder 48"/>
            <p:cNvCxnSpPr/>
            <p:nvPr/>
          </p:nvCxnSpPr>
          <p:spPr>
            <a:xfrm flipH="1" flipV="1">
              <a:off x="3732252" y="4272804"/>
              <a:ext cx="2160359" cy="2647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Gerader Verbinder 51"/>
            <p:cNvCxnSpPr/>
            <p:nvPr/>
          </p:nvCxnSpPr>
          <p:spPr>
            <a:xfrm flipH="1" flipV="1">
              <a:off x="3732253" y="3757137"/>
              <a:ext cx="2160358" cy="172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Gerader Verbinder 52"/>
            <p:cNvCxnSpPr/>
            <p:nvPr/>
          </p:nvCxnSpPr>
          <p:spPr>
            <a:xfrm flipH="1">
              <a:off x="3736615" y="3278568"/>
              <a:ext cx="2155996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Gerader Verbinder 54"/>
            <p:cNvCxnSpPr/>
            <p:nvPr/>
          </p:nvCxnSpPr>
          <p:spPr>
            <a:xfrm flipH="1" flipV="1">
              <a:off x="3736261" y="2820343"/>
              <a:ext cx="2156350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Gerader Verbinder 28"/>
            <p:cNvCxnSpPr/>
            <p:nvPr/>
          </p:nvCxnSpPr>
          <p:spPr>
            <a:xfrm rot="16200000">
              <a:off x="27930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" name="Rechteck 10"/>
            <p:cNvSpPr/>
            <p:nvPr/>
          </p:nvSpPr>
          <p:spPr>
            <a:xfrm rot="16200000">
              <a:off x="3824286" y="402800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*</a:t>
              </a:r>
            </a:p>
          </p:txBody>
        </p:sp>
        <p:sp>
          <p:nvSpPr>
            <p:cNvPr id="12" name="Rechteck 11"/>
            <p:cNvSpPr/>
            <p:nvPr/>
          </p:nvSpPr>
          <p:spPr>
            <a:xfrm rot="16200000">
              <a:off x="3824286" y="352328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7</a:t>
              </a:r>
            </a:p>
          </p:txBody>
        </p:sp>
        <p:sp>
          <p:nvSpPr>
            <p:cNvPr id="13" name="Rechteck 12"/>
            <p:cNvSpPr/>
            <p:nvPr/>
          </p:nvSpPr>
          <p:spPr>
            <a:xfrm rot="16200000">
              <a:off x="3824286" y="3056658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4</a:t>
              </a:r>
            </a:p>
          </p:txBody>
        </p:sp>
        <p:sp>
          <p:nvSpPr>
            <p:cNvPr id="14" name="Rechteck 13"/>
            <p:cNvSpPr/>
            <p:nvPr/>
          </p:nvSpPr>
          <p:spPr>
            <a:xfrm rot="16200000">
              <a:off x="3824286" y="2590030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1</a:t>
              </a:r>
            </a:p>
          </p:txBody>
        </p:sp>
        <p:sp>
          <p:nvSpPr>
            <p:cNvPr id="15" name="Rechteck 14"/>
            <p:cNvSpPr/>
            <p:nvPr/>
          </p:nvSpPr>
          <p:spPr>
            <a:xfrm rot="16200000">
              <a:off x="4300444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0</a:t>
              </a:r>
            </a:p>
          </p:txBody>
        </p:sp>
        <p:sp>
          <p:nvSpPr>
            <p:cNvPr id="16" name="Rechteck 15"/>
            <p:cNvSpPr/>
            <p:nvPr/>
          </p:nvSpPr>
          <p:spPr>
            <a:xfrm rot="16200000">
              <a:off x="4300332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8</a:t>
              </a:r>
            </a:p>
          </p:txBody>
        </p:sp>
        <p:sp>
          <p:nvSpPr>
            <p:cNvPr id="17" name="Rechteck 16"/>
            <p:cNvSpPr/>
            <p:nvPr/>
          </p:nvSpPr>
          <p:spPr>
            <a:xfrm rot="16200000">
              <a:off x="4300332" y="3057140"/>
              <a:ext cx="314260" cy="319978"/>
            </a:xfrm>
            <a:prstGeom prst="rect">
              <a:avLst/>
            </a:prstGeom>
            <a:solidFill>
              <a:schemeClr val="accent1">
                <a:alpha val="56000"/>
              </a:schemeClr>
            </a:solidFill>
            <a:ln>
              <a:solidFill>
                <a:schemeClr val="accent1">
                  <a:shade val="50000"/>
                  <a:alpha val="77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5</a:t>
              </a:r>
            </a:p>
          </p:txBody>
        </p:sp>
        <p:sp>
          <p:nvSpPr>
            <p:cNvPr id="18" name="Rechteck 17"/>
            <p:cNvSpPr/>
            <p:nvPr/>
          </p:nvSpPr>
          <p:spPr>
            <a:xfrm rot="16200000">
              <a:off x="4300332" y="2590512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2</a:t>
              </a:r>
            </a:p>
          </p:txBody>
        </p:sp>
        <p:sp>
          <p:nvSpPr>
            <p:cNvPr id="19" name="Rechteck 18"/>
            <p:cNvSpPr/>
            <p:nvPr/>
          </p:nvSpPr>
          <p:spPr>
            <a:xfrm rot="16200000">
              <a:off x="4776489" y="401896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#</a:t>
              </a:r>
            </a:p>
          </p:txBody>
        </p:sp>
        <p:sp>
          <p:nvSpPr>
            <p:cNvPr id="20" name="Rechteck 19"/>
            <p:cNvSpPr/>
            <p:nvPr/>
          </p:nvSpPr>
          <p:spPr>
            <a:xfrm rot="16200000">
              <a:off x="4776489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9</a:t>
              </a:r>
            </a:p>
          </p:txBody>
        </p:sp>
        <p:sp>
          <p:nvSpPr>
            <p:cNvPr id="21" name="Rechteck 20"/>
            <p:cNvSpPr/>
            <p:nvPr/>
          </p:nvSpPr>
          <p:spPr>
            <a:xfrm rot="16200000">
              <a:off x="4776489" y="304761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 dirty="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6</a:t>
              </a:r>
            </a:p>
          </p:txBody>
        </p:sp>
        <p:sp>
          <p:nvSpPr>
            <p:cNvPr id="22" name="Rechteck 21"/>
            <p:cNvSpPr/>
            <p:nvPr/>
          </p:nvSpPr>
          <p:spPr>
            <a:xfrm rot="16200000">
              <a:off x="4776601" y="2580507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3</a:t>
              </a:r>
            </a:p>
          </p:txBody>
        </p:sp>
        <p:sp>
          <p:nvSpPr>
            <p:cNvPr id="23" name="Rechteck 22"/>
            <p:cNvSpPr/>
            <p:nvPr/>
          </p:nvSpPr>
          <p:spPr>
            <a:xfrm rot="16200000">
              <a:off x="5243236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D</a:t>
              </a:r>
            </a:p>
          </p:txBody>
        </p:sp>
        <p:sp>
          <p:nvSpPr>
            <p:cNvPr id="24" name="Rechteck 23"/>
            <p:cNvSpPr/>
            <p:nvPr/>
          </p:nvSpPr>
          <p:spPr>
            <a:xfrm rot="16200000">
              <a:off x="5243124" y="351424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C</a:t>
              </a:r>
            </a:p>
          </p:txBody>
        </p:sp>
        <p:sp>
          <p:nvSpPr>
            <p:cNvPr id="25" name="Rechteck 24"/>
            <p:cNvSpPr/>
            <p:nvPr/>
          </p:nvSpPr>
          <p:spPr>
            <a:xfrm rot="16200000">
              <a:off x="5243124" y="3047616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B</a:t>
              </a:r>
            </a:p>
          </p:txBody>
        </p:sp>
        <p:sp>
          <p:nvSpPr>
            <p:cNvPr id="26" name="Rechteck 25"/>
            <p:cNvSpPr/>
            <p:nvPr/>
          </p:nvSpPr>
          <p:spPr>
            <a:xfrm rot="16200000">
              <a:off x="5243124" y="2580988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A</a:t>
              </a:r>
            </a:p>
          </p:txBody>
        </p:sp>
        <p:cxnSp>
          <p:nvCxnSpPr>
            <p:cNvPr id="30" name="Gerader Verbinder 29"/>
            <p:cNvCxnSpPr/>
            <p:nvPr/>
          </p:nvCxnSpPr>
          <p:spPr>
            <a:xfrm rot="16200000">
              <a:off x="3271974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Gerader Verbinder 30"/>
            <p:cNvCxnSpPr/>
            <p:nvPr/>
          </p:nvCxnSpPr>
          <p:spPr>
            <a:xfrm rot="16200000">
              <a:off x="37582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Gerader Verbinder 31"/>
            <p:cNvCxnSpPr/>
            <p:nvPr/>
          </p:nvCxnSpPr>
          <p:spPr>
            <a:xfrm rot="16200000">
              <a:off x="4208145" y="3374259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66" name="Gruppieren 65"/>
            <p:cNvGrpSpPr/>
            <p:nvPr/>
          </p:nvGrpSpPr>
          <p:grpSpPr>
            <a:xfrm>
              <a:off x="3697514" y="814615"/>
              <a:ext cx="2059215" cy="1501437"/>
              <a:chOff x="3697514" y="814615"/>
              <a:chExt cx="2059215" cy="1501437"/>
            </a:xfrm>
          </p:grpSpPr>
          <p:sp>
            <p:nvSpPr>
              <p:cNvPr id="2" name="Rechteck 1"/>
              <p:cNvSpPr/>
              <p:nvPr/>
            </p:nvSpPr>
            <p:spPr>
              <a:xfrm rot="16200000">
                <a:off x="3994940" y="517189"/>
                <a:ext cx="1447307" cy="2042160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3" name="Textfeld 2"/>
              <p:cNvSpPr txBox="1"/>
              <p:nvPr/>
            </p:nvSpPr>
            <p:spPr>
              <a:xfrm rot="16200000">
                <a:off x="4919102" y="1424295"/>
                <a:ext cx="136747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Mikrocontroller</a:t>
                </a:r>
                <a:endParaRPr lang="de-DE" dirty="0"/>
              </a:p>
            </p:txBody>
          </p:sp>
          <p:sp>
            <p:nvSpPr>
              <p:cNvPr id="4" name="Textfeld 3"/>
              <p:cNvSpPr txBox="1"/>
              <p:nvPr/>
            </p:nvSpPr>
            <p:spPr>
              <a:xfrm rot="16200000">
                <a:off x="3493068" y="1765081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PB_0</a:t>
                </a:r>
                <a:endParaRPr lang="de-DE" dirty="0"/>
              </a:p>
            </p:txBody>
          </p:sp>
          <p:sp>
            <p:nvSpPr>
              <p:cNvPr id="33" name="Textfeld 32"/>
              <p:cNvSpPr txBox="1"/>
              <p:nvPr/>
            </p:nvSpPr>
            <p:spPr>
              <a:xfrm rot="16200000">
                <a:off x="3965837" y="1734696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PB_1</a:t>
                </a:r>
                <a:endParaRPr lang="de-DE" dirty="0"/>
              </a:p>
            </p:txBody>
          </p:sp>
          <p:sp>
            <p:nvSpPr>
              <p:cNvPr id="34" name="Textfeld 33"/>
              <p:cNvSpPr txBox="1"/>
              <p:nvPr/>
            </p:nvSpPr>
            <p:spPr>
              <a:xfrm rot="16200000">
                <a:off x="4456677" y="1742868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PB_2</a:t>
                </a:r>
                <a:endParaRPr lang="de-DE" dirty="0"/>
              </a:p>
            </p:txBody>
          </p:sp>
          <p:sp>
            <p:nvSpPr>
              <p:cNvPr id="35" name="Textfeld 34"/>
              <p:cNvSpPr txBox="1"/>
              <p:nvPr/>
            </p:nvSpPr>
            <p:spPr>
              <a:xfrm rot="16200000">
                <a:off x="4922355" y="1746075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PB_3</a:t>
                </a:r>
                <a:endParaRPr lang="de-DE" dirty="0"/>
              </a:p>
            </p:txBody>
          </p:sp>
          <p:grpSp>
            <p:nvGrpSpPr>
              <p:cNvPr id="8" name="Gruppieren 7"/>
              <p:cNvGrpSpPr/>
              <p:nvPr/>
            </p:nvGrpSpPr>
            <p:grpSpPr>
              <a:xfrm rot="16200000">
                <a:off x="3494151" y="1202946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6" name="Gerader Verbinder 3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5" name="Rechteck 4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7" name="Textfeld 6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37" name="Gruppieren 36"/>
              <p:cNvGrpSpPr/>
              <p:nvPr/>
            </p:nvGrpSpPr>
            <p:grpSpPr>
              <a:xfrm rot="16200000">
                <a:off x="3964469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8" name="Gerader Verbinder 37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39" name="Rechteck 38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0" name="Textfeld 39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1" name="Gruppieren 40"/>
              <p:cNvGrpSpPr/>
              <p:nvPr/>
            </p:nvGrpSpPr>
            <p:grpSpPr>
              <a:xfrm rot="16200000">
                <a:off x="4448706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2" name="Gerader Verbinder 41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3" name="Rechteck 42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4" name="Textfeld 43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5" name="Gruppieren 44"/>
              <p:cNvGrpSpPr/>
              <p:nvPr/>
            </p:nvGrpSpPr>
            <p:grpSpPr>
              <a:xfrm rot="16200000">
                <a:off x="4912508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6" name="Gerader Verbinder 4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7" name="Rechteck 46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8" name="Textfeld 47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</p:grpSp>
        <p:sp>
          <p:nvSpPr>
            <p:cNvPr id="68" name="Rechteck 67"/>
            <p:cNvSpPr/>
            <p:nvPr/>
          </p:nvSpPr>
          <p:spPr>
            <a:xfrm>
              <a:off x="5894974" y="2644624"/>
              <a:ext cx="1447307" cy="204216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69" name="Textfeld 68"/>
            <p:cNvSpPr txBox="1"/>
            <p:nvPr/>
          </p:nvSpPr>
          <p:spPr>
            <a:xfrm>
              <a:off x="5894974" y="4396063"/>
              <a:ext cx="1367478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Mikrocontroller</a:t>
              </a:r>
              <a:endParaRPr lang="de-DE" dirty="0"/>
            </a:p>
          </p:txBody>
        </p:sp>
        <p:sp>
          <p:nvSpPr>
            <p:cNvPr id="70" name="Textfeld 69"/>
            <p:cNvSpPr txBox="1"/>
            <p:nvPr/>
          </p:nvSpPr>
          <p:spPr>
            <a:xfrm>
              <a:off x="5840845" y="2683372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PB_4</a:t>
              </a:r>
              <a:endParaRPr lang="de-DE" dirty="0"/>
            </a:p>
          </p:txBody>
        </p:sp>
        <p:sp>
          <p:nvSpPr>
            <p:cNvPr id="71" name="Textfeld 70"/>
            <p:cNvSpPr txBox="1"/>
            <p:nvPr/>
          </p:nvSpPr>
          <p:spPr>
            <a:xfrm>
              <a:off x="5871230" y="315614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PB_5</a:t>
              </a:r>
              <a:endParaRPr lang="de-DE" dirty="0"/>
            </a:p>
          </p:txBody>
        </p:sp>
        <p:sp>
          <p:nvSpPr>
            <p:cNvPr id="72" name="Textfeld 71"/>
            <p:cNvSpPr txBox="1"/>
            <p:nvPr/>
          </p:nvSpPr>
          <p:spPr>
            <a:xfrm>
              <a:off x="5863058" y="364698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PB_6</a:t>
              </a:r>
              <a:endParaRPr lang="de-DE" dirty="0"/>
            </a:p>
          </p:txBody>
        </p:sp>
        <p:sp>
          <p:nvSpPr>
            <p:cNvPr id="73" name="Textfeld 72"/>
            <p:cNvSpPr txBox="1"/>
            <p:nvPr/>
          </p:nvSpPr>
          <p:spPr>
            <a:xfrm>
              <a:off x="5859851" y="4112659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PB_7</a:t>
              </a:r>
              <a:endParaRPr lang="de-DE" dirty="0"/>
            </a:p>
          </p:txBody>
        </p:sp>
        <p:cxnSp>
          <p:nvCxnSpPr>
            <p:cNvPr id="87" name="Gerader Verbinder 86"/>
            <p:cNvCxnSpPr/>
            <p:nvPr/>
          </p:nvCxnSpPr>
          <p:spPr>
            <a:xfrm flipV="1">
              <a:off x="6395009" y="2847280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8" name="Rechteck 87"/>
            <p:cNvSpPr/>
            <p:nvPr/>
          </p:nvSpPr>
          <p:spPr>
            <a:xfrm>
              <a:off x="6491942" y="2772779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9" name="Textfeld 88"/>
            <p:cNvSpPr txBox="1"/>
            <p:nvPr/>
          </p:nvSpPr>
          <p:spPr>
            <a:xfrm>
              <a:off x="6849515" y="2692426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4" name="Gerader Verbinder 83"/>
            <p:cNvCxnSpPr/>
            <p:nvPr/>
          </p:nvCxnSpPr>
          <p:spPr>
            <a:xfrm flipV="1">
              <a:off x="6417407" y="3317598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5" name="Rechteck 84"/>
            <p:cNvSpPr/>
            <p:nvPr/>
          </p:nvSpPr>
          <p:spPr>
            <a:xfrm>
              <a:off x="6514340" y="3243097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6" name="Textfeld 85"/>
            <p:cNvSpPr txBox="1"/>
            <p:nvPr/>
          </p:nvSpPr>
          <p:spPr>
            <a:xfrm>
              <a:off x="6871913" y="3162744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1" name="Gerader Verbinder 80"/>
            <p:cNvCxnSpPr/>
            <p:nvPr/>
          </p:nvCxnSpPr>
          <p:spPr>
            <a:xfrm flipV="1">
              <a:off x="6417407" y="3801835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2" name="Rechteck 81"/>
            <p:cNvSpPr/>
            <p:nvPr/>
          </p:nvSpPr>
          <p:spPr>
            <a:xfrm>
              <a:off x="6514340" y="3727334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3" name="Textfeld 82"/>
            <p:cNvSpPr txBox="1"/>
            <p:nvPr/>
          </p:nvSpPr>
          <p:spPr>
            <a:xfrm>
              <a:off x="6871913" y="3646981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78" name="Gerader Verbinder 77"/>
            <p:cNvCxnSpPr/>
            <p:nvPr/>
          </p:nvCxnSpPr>
          <p:spPr>
            <a:xfrm flipV="1">
              <a:off x="6417407" y="4265637"/>
              <a:ext cx="532362" cy="1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9" name="Rechteck 78"/>
            <p:cNvSpPr/>
            <p:nvPr/>
          </p:nvSpPr>
          <p:spPr>
            <a:xfrm>
              <a:off x="6514340" y="4191136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0" name="Textfeld 79"/>
            <p:cNvSpPr txBox="1"/>
            <p:nvPr/>
          </p:nvSpPr>
          <p:spPr>
            <a:xfrm>
              <a:off x="6871913" y="4110783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90" name="Gerader Verbinder 89"/>
            <p:cNvCxnSpPr>
              <a:endCxn id="88" idx="3"/>
            </p:cNvCxnSpPr>
            <p:nvPr/>
          </p:nvCxnSpPr>
          <p:spPr>
            <a:xfrm>
              <a:off x="6514340" y="2760583"/>
              <a:ext cx="311431" cy="85732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Gerader Verbinder 92"/>
            <p:cNvCxnSpPr/>
            <p:nvPr/>
          </p:nvCxnSpPr>
          <p:spPr>
            <a:xfrm>
              <a:off x="6536378" y="3219417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Gerader Verbinder 93"/>
            <p:cNvCxnSpPr/>
            <p:nvPr/>
          </p:nvCxnSpPr>
          <p:spPr>
            <a:xfrm>
              <a:off x="6551336" y="3706866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Gerader Verbinder 94"/>
            <p:cNvCxnSpPr>
              <a:stCxn id="79" idx="1"/>
            </p:cNvCxnSpPr>
            <p:nvPr/>
          </p:nvCxnSpPr>
          <p:spPr>
            <a:xfrm>
              <a:off x="6514340" y="4264672"/>
              <a:ext cx="340011" cy="4188"/>
            </a:xfrm>
            <a:prstGeom prst="line">
              <a:avLst/>
            </a:prstGeom>
            <a:ln w="254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" name="Ellipse 8"/>
          <p:cNvSpPr/>
          <p:nvPr/>
        </p:nvSpPr>
        <p:spPr>
          <a:xfrm>
            <a:off x="4535080" y="3315171"/>
            <a:ext cx="95250" cy="90488"/>
          </a:xfrm>
          <a:prstGeom prst="ellipse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graphicFrame>
        <p:nvGraphicFramePr>
          <p:cNvPr id="27" name="Tabelle 2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30926621"/>
              </p:ext>
            </p:extLst>
          </p:nvPr>
        </p:nvGraphicFramePr>
        <p:xfrm>
          <a:off x="644785" y="4088493"/>
          <a:ext cx="311822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59113"/>
                <a:gridCol w="1559113"/>
              </a:tblGrid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PB=0b01111111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91" name="Textfeld 90"/>
          <p:cNvSpPr txBox="1"/>
          <p:nvPr/>
        </p:nvSpPr>
        <p:spPr>
          <a:xfrm>
            <a:off x="6795204" y="2647399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2" name="Textfeld 91"/>
          <p:cNvSpPr txBox="1"/>
          <p:nvPr/>
        </p:nvSpPr>
        <p:spPr>
          <a:xfrm>
            <a:off x="6788309" y="3083818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6" name="Textfeld 95"/>
          <p:cNvSpPr txBox="1"/>
          <p:nvPr/>
        </p:nvSpPr>
        <p:spPr>
          <a:xfrm>
            <a:off x="6803533" y="3590657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1</a:t>
            </a:r>
            <a:endParaRPr lang="de-DE" dirty="0"/>
          </a:p>
        </p:txBody>
      </p:sp>
      <p:sp>
        <p:nvSpPr>
          <p:cNvPr id="97" name="Textfeld 96"/>
          <p:cNvSpPr txBox="1"/>
          <p:nvPr/>
        </p:nvSpPr>
        <p:spPr>
          <a:xfrm>
            <a:off x="6764435" y="4085300"/>
            <a:ext cx="355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0</a:t>
            </a:r>
            <a:endParaRPr lang="de-DE" dirty="0"/>
          </a:p>
        </p:txBody>
      </p:sp>
      <p:sp>
        <p:nvSpPr>
          <p:cNvPr id="28" name="Rechteck 27">
            <a:hlinkClick r:id="rId3" action="ppaction://hlinksldjump"/>
          </p:cNvPr>
          <p:cNvSpPr/>
          <p:nvPr/>
        </p:nvSpPr>
        <p:spPr>
          <a:xfrm>
            <a:off x="7939889" y="4358093"/>
            <a:ext cx="890836" cy="51267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19665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3283"/>
    </mc:Choice>
    <mc:Fallback xmlns="">
      <p:transition spd="slow" advTm="23283"/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"/>
          <p:cNvSpPr txBox="1">
            <a:spLocks noGrp="1"/>
          </p:cNvSpPr>
          <p:nvPr>
            <p:ph type="ctrTitle"/>
          </p:nvPr>
        </p:nvSpPr>
        <p:spPr>
          <a:xfrm>
            <a:off x="310125" y="337501"/>
            <a:ext cx="8520600" cy="41901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de-DE" sz="1800" dirty="0" smtClean="0"/>
              <a:t>Matrixtastatur abscannen - </a:t>
            </a:r>
            <a:r>
              <a:rPr lang="de-DE" sz="1800" dirty="0" err="1" smtClean="0"/>
              <a:t>Polling</a:t>
            </a:r>
            <a:endParaRPr sz="1800" dirty="0"/>
          </a:p>
        </p:txBody>
      </p:sp>
      <p:sp>
        <p:nvSpPr>
          <p:cNvPr id="56" name="Google Shape;56;p1"/>
          <p:cNvSpPr/>
          <p:nvPr/>
        </p:nvSpPr>
        <p:spPr>
          <a:xfrm>
            <a:off x="495774" y="1664956"/>
            <a:ext cx="2336641" cy="864300"/>
          </a:xfrm>
          <a:prstGeom prst="wedgeRoundRectCallout">
            <a:avLst>
              <a:gd name="adj1" fmla="val -40490"/>
              <a:gd name="adj2" fmla="val 116953"/>
              <a:gd name="adj3" fmla="val 0"/>
            </a:avLst>
          </a:prstGeom>
          <a:solidFill>
            <a:srgbClr val="FFFF00"/>
          </a:solidFill>
          <a:ln w="9525" cap="flat" cmpd="sng">
            <a:solidFill>
              <a:srgbClr val="158158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 dirty="0" smtClean="0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Wir schließen die Spalten an PB_0..PB_3 an.</a:t>
            </a:r>
            <a:endParaRPr sz="1400" b="0" i="0" u="none" strike="noStrike" cap="none" dirty="0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id="57" name="Google Shape;57;p1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136329" y="3238048"/>
            <a:ext cx="1258875" cy="1774608"/>
          </a:xfrm>
          <a:prstGeom prst="rect">
            <a:avLst/>
          </a:prstGeom>
          <a:noFill/>
          <a:ln>
            <a:noFill/>
          </a:ln>
        </p:spPr>
      </p:pic>
      <p:grpSp>
        <p:nvGrpSpPr>
          <p:cNvPr id="5" name="Gruppieren 4"/>
          <p:cNvGrpSpPr/>
          <p:nvPr/>
        </p:nvGrpSpPr>
        <p:grpSpPr>
          <a:xfrm rot="16200000">
            <a:off x="2504261" y="1899012"/>
            <a:ext cx="3664313" cy="2059216"/>
            <a:chOff x="3542030" y="1550670"/>
            <a:chExt cx="3664313" cy="2059216"/>
          </a:xfrm>
        </p:grpSpPr>
        <p:sp>
          <p:nvSpPr>
            <p:cNvPr id="10" name="Rechteck 9"/>
            <p:cNvSpPr/>
            <p:nvPr/>
          </p:nvSpPr>
          <p:spPr>
            <a:xfrm>
              <a:off x="3542030" y="1550670"/>
              <a:ext cx="2059940" cy="204216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de-DE"/>
            </a:p>
          </p:txBody>
        </p:sp>
        <p:cxnSp>
          <p:nvCxnSpPr>
            <p:cNvPr id="29" name="Gerader Verbinder 28"/>
            <p:cNvCxnSpPr/>
            <p:nvPr/>
          </p:nvCxnSpPr>
          <p:spPr>
            <a:xfrm>
              <a:off x="3553409" y="1748972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" name="Rechteck 10"/>
            <p:cNvSpPr/>
            <p:nvPr/>
          </p:nvSpPr>
          <p:spPr>
            <a:xfrm>
              <a:off x="3675352" y="1674471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*</a:t>
              </a:r>
            </a:p>
          </p:txBody>
        </p:sp>
        <p:sp>
          <p:nvSpPr>
            <p:cNvPr id="12" name="Rechteck 11"/>
            <p:cNvSpPr/>
            <p:nvPr/>
          </p:nvSpPr>
          <p:spPr>
            <a:xfrm>
              <a:off x="4180072" y="1674471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7</a:t>
              </a:r>
            </a:p>
          </p:txBody>
        </p:sp>
        <p:sp>
          <p:nvSpPr>
            <p:cNvPr id="13" name="Rechteck 12"/>
            <p:cNvSpPr/>
            <p:nvPr/>
          </p:nvSpPr>
          <p:spPr>
            <a:xfrm>
              <a:off x="4646700" y="1674471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4</a:t>
              </a:r>
            </a:p>
          </p:txBody>
        </p:sp>
        <p:sp>
          <p:nvSpPr>
            <p:cNvPr id="14" name="Rechteck 13"/>
            <p:cNvSpPr/>
            <p:nvPr/>
          </p:nvSpPr>
          <p:spPr>
            <a:xfrm>
              <a:off x="5113328" y="1674471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1</a:t>
              </a:r>
            </a:p>
          </p:txBody>
        </p:sp>
        <p:sp>
          <p:nvSpPr>
            <p:cNvPr id="15" name="Rechteck 14"/>
            <p:cNvSpPr/>
            <p:nvPr/>
          </p:nvSpPr>
          <p:spPr>
            <a:xfrm>
              <a:off x="3684875" y="2150629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0</a:t>
              </a:r>
            </a:p>
          </p:txBody>
        </p:sp>
        <p:sp>
          <p:nvSpPr>
            <p:cNvPr id="16" name="Rechteck 15"/>
            <p:cNvSpPr/>
            <p:nvPr/>
          </p:nvSpPr>
          <p:spPr>
            <a:xfrm>
              <a:off x="4180072" y="2150629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8</a:t>
              </a:r>
            </a:p>
          </p:txBody>
        </p:sp>
        <p:sp>
          <p:nvSpPr>
            <p:cNvPr id="17" name="Rechteck 16"/>
            <p:cNvSpPr/>
            <p:nvPr/>
          </p:nvSpPr>
          <p:spPr>
            <a:xfrm>
              <a:off x="4646700" y="2150629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5</a:t>
              </a:r>
            </a:p>
          </p:txBody>
        </p:sp>
        <p:sp>
          <p:nvSpPr>
            <p:cNvPr id="18" name="Rechteck 17"/>
            <p:cNvSpPr/>
            <p:nvPr/>
          </p:nvSpPr>
          <p:spPr>
            <a:xfrm>
              <a:off x="5113328" y="2150629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2</a:t>
              </a:r>
            </a:p>
          </p:txBody>
        </p:sp>
        <p:sp>
          <p:nvSpPr>
            <p:cNvPr id="19" name="Rechteck 18"/>
            <p:cNvSpPr/>
            <p:nvPr/>
          </p:nvSpPr>
          <p:spPr>
            <a:xfrm>
              <a:off x="3684875" y="2626786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#</a:t>
              </a:r>
            </a:p>
          </p:txBody>
        </p:sp>
        <p:sp>
          <p:nvSpPr>
            <p:cNvPr id="20" name="Rechteck 19"/>
            <p:cNvSpPr/>
            <p:nvPr/>
          </p:nvSpPr>
          <p:spPr>
            <a:xfrm>
              <a:off x="4180072" y="2626786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9</a:t>
              </a:r>
            </a:p>
          </p:txBody>
        </p:sp>
        <p:sp>
          <p:nvSpPr>
            <p:cNvPr id="21" name="Rechteck 20"/>
            <p:cNvSpPr/>
            <p:nvPr/>
          </p:nvSpPr>
          <p:spPr>
            <a:xfrm>
              <a:off x="4656223" y="2626786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 dirty="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6</a:t>
              </a:r>
            </a:p>
          </p:txBody>
        </p:sp>
        <p:sp>
          <p:nvSpPr>
            <p:cNvPr id="22" name="Rechteck 21"/>
            <p:cNvSpPr/>
            <p:nvPr/>
          </p:nvSpPr>
          <p:spPr>
            <a:xfrm>
              <a:off x="5122851" y="2626786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3</a:t>
              </a:r>
            </a:p>
          </p:txBody>
        </p:sp>
        <p:sp>
          <p:nvSpPr>
            <p:cNvPr id="23" name="Rechteck 22"/>
            <p:cNvSpPr/>
            <p:nvPr/>
          </p:nvSpPr>
          <p:spPr>
            <a:xfrm>
              <a:off x="3684875" y="3093421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D</a:t>
              </a:r>
            </a:p>
          </p:txBody>
        </p:sp>
        <p:sp>
          <p:nvSpPr>
            <p:cNvPr id="24" name="Rechteck 23"/>
            <p:cNvSpPr/>
            <p:nvPr/>
          </p:nvSpPr>
          <p:spPr>
            <a:xfrm>
              <a:off x="4189595" y="3093421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C</a:t>
              </a:r>
            </a:p>
          </p:txBody>
        </p:sp>
        <p:sp>
          <p:nvSpPr>
            <p:cNvPr id="25" name="Rechteck 24"/>
            <p:cNvSpPr/>
            <p:nvPr/>
          </p:nvSpPr>
          <p:spPr>
            <a:xfrm>
              <a:off x="4656223" y="3093421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B</a:t>
              </a:r>
            </a:p>
          </p:txBody>
        </p:sp>
        <p:sp>
          <p:nvSpPr>
            <p:cNvPr id="26" name="Rechteck 25"/>
            <p:cNvSpPr/>
            <p:nvPr/>
          </p:nvSpPr>
          <p:spPr>
            <a:xfrm>
              <a:off x="5122851" y="3093421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A</a:t>
              </a:r>
            </a:p>
          </p:txBody>
        </p:sp>
        <p:cxnSp>
          <p:nvCxnSpPr>
            <p:cNvPr id="30" name="Gerader Verbinder 29"/>
            <p:cNvCxnSpPr/>
            <p:nvPr/>
          </p:nvCxnSpPr>
          <p:spPr>
            <a:xfrm>
              <a:off x="3553409" y="2227944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Gerader Verbinder 30"/>
            <p:cNvCxnSpPr/>
            <p:nvPr/>
          </p:nvCxnSpPr>
          <p:spPr>
            <a:xfrm>
              <a:off x="3553409" y="2714172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Gerader Verbinder 31"/>
            <p:cNvCxnSpPr/>
            <p:nvPr/>
          </p:nvCxnSpPr>
          <p:spPr>
            <a:xfrm>
              <a:off x="3543886" y="3164115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" name="Rechteck 1"/>
            <p:cNvSpPr/>
            <p:nvPr/>
          </p:nvSpPr>
          <p:spPr>
            <a:xfrm>
              <a:off x="5759036" y="1550670"/>
              <a:ext cx="1447307" cy="204216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3" name="Textfeld 2"/>
            <p:cNvSpPr txBox="1"/>
            <p:nvPr/>
          </p:nvSpPr>
          <p:spPr>
            <a:xfrm>
              <a:off x="5759036" y="3302109"/>
              <a:ext cx="1367478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Mikrocontroller</a:t>
              </a:r>
              <a:endParaRPr lang="de-DE" dirty="0"/>
            </a:p>
          </p:txBody>
        </p:sp>
        <p:sp>
          <p:nvSpPr>
            <p:cNvPr id="4" name="Textfeld 3"/>
            <p:cNvSpPr txBox="1"/>
            <p:nvPr/>
          </p:nvSpPr>
          <p:spPr>
            <a:xfrm>
              <a:off x="5723913" y="1595083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PB_0</a:t>
              </a:r>
              <a:endParaRPr lang="de-DE" dirty="0"/>
            </a:p>
          </p:txBody>
        </p:sp>
        <p:sp>
          <p:nvSpPr>
            <p:cNvPr id="33" name="Textfeld 32"/>
            <p:cNvSpPr txBox="1"/>
            <p:nvPr/>
          </p:nvSpPr>
          <p:spPr>
            <a:xfrm>
              <a:off x="5735292" y="2062187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PB_1</a:t>
              </a:r>
              <a:endParaRPr lang="de-DE" dirty="0"/>
            </a:p>
          </p:txBody>
        </p:sp>
        <p:sp>
          <p:nvSpPr>
            <p:cNvPr id="34" name="Textfeld 33"/>
            <p:cNvSpPr txBox="1"/>
            <p:nvPr/>
          </p:nvSpPr>
          <p:spPr>
            <a:xfrm>
              <a:off x="5727120" y="2553027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PB_2</a:t>
              </a:r>
              <a:endParaRPr lang="de-DE" dirty="0"/>
            </a:p>
          </p:txBody>
        </p:sp>
        <p:sp>
          <p:nvSpPr>
            <p:cNvPr id="35" name="Textfeld 34"/>
            <p:cNvSpPr txBox="1"/>
            <p:nvPr/>
          </p:nvSpPr>
          <p:spPr>
            <a:xfrm>
              <a:off x="5723913" y="3018705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PB_3</a:t>
              </a:r>
              <a:endParaRPr lang="de-DE" dirty="0"/>
            </a:p>
          </p:txBody>
        </p:sp>
      </p:grpSp>
      <p:sp>
        <p:nvSpPr>
          <p:cNvPr id="36" name="Vertikaler Bildlauf 35"/>
          <p:cNvSpPr/>
          <p:nvPr/>
        </p:nvSpPr>
        <p:spPr>
          <a:xfrm>
            <a:off x="5472771" y="2911017"/>
            <a:ext cx="3651812" cy="1401808"/>
          </a:xfrm>
          <a:prstGeom prst="verticalScroll">
            <a:avLst/>
          </a:prstGeom>
          <a:solidFill>
            <a:srgbClr val="FFC000"/>
          </a:solidFill>
          <a:ln>
            <a:solidFill>
              <a:schemeClr val="accent3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>
                <a:solidFill>
                  <a:schemeClr val="tx1">
                    <a:lumMod val="95000"/>
                    <a:lumOff val="5000"/>
                  </a:schemeClr>
                </a:solidFill>
              </a:rPr>
              <a:t>PortIn</a:t>
            </a:r>
            <a:r>
              <a:rPr lang="de-DE" dirty="0">
                <a:solidFill>
                  <a:schemeClr val="tx1">
                    <a:lumMod val="95000"/>
                    <a:lumOff val="5000"/>
                  </a:schemeClr>
                </a:solidFill>
              </a:rPr>
              <a:t> spalten(PortB,0b1111);</a:t>
            </a:r>
          </a:p>
        </p:txBody>
      </p:sp>
    </p:spTree>
    <p:extLst>
      <p:ext uri="{BB962C8B-B14F-4D97-AF65-F5344CB8AC3E}">
        <p14:creationId xmlns:p14="http://schemas.microsoft.com/office/powerpoint/2010/main" val="33014632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3283"/>
    </mc:Choice>
    <mc:Fallback xmlns="">
      <p:transition spd="slow" advTm="23283"/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"/>
          <p:cNvSpPr txBox="1">
            <a:spLocks noGrp="1"/>
          </p:cNvSpPr>
          <p:nvPr>
            <p:ph type="ctrTitle"/>
          </p:nvPr>
        </p:nvSpPr>
        <p:spPr>
          <a:xfrm>
            <a:off x="310125" y="337501"/>
            <a:ext cx="8520600" cy="41901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de-DE" sz="1800" dirty="0" smtClean="0"/>
              <a:t>Matrixtastatur abscannen - </a:t>
            </a:r>
            <a:r>
              <a:rPr lang="de-DE" sz="1800" dirty="0" err="1" smtClean="0"/>
              <a:t>Polling</a:t>
            </a:r>
            <a:endParaRPr sz="1800" dirty="0"/>
          </a:p>
        </p:txBody>
      </p:sp>
      <p:sp>
        <p:nvSpPr>
          <p:cNvPr id="56" name="Google Shape;56;p1"/>
          <p:cNvSpPr/>
          <p:nvPr/>
        </p:nvSpPr>
        <p:spPr>
          <a:xfrm>
            <a:off x="262942" y="3122635"/>
            <a:ext cx="2694565" cy="1159171"/>
          </a:xfrm>
          <a:prstGeom prst="wedgeRoundRectCallout">
            <a:avLst>
              <a:gd name="adj1" fmla="val 38425"/>
              <a:gd name="adj2" fmla="val -65304"/>
              <a:gd name="adj3" fmla="val 0"/>
            </a:avLst>
          </a:prstGeom>
          <a:solidFill>
            <a:srgbClr val="FFFF00"/>
          </a:solidFill>
          <a:ln w="9525" cap="flat" cmpd="sng">
            <a:solidFill>
              <a:srgbClr val="158158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 dirty="0" smtClean="0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Wir konfigurieren PB_0..PB_3 als </a:t>
            </a:r>
            <a:r>
              <a:rPr lang="de-DE" sz="1400" b="0" i="0" u="none" strike="noStrike" cap="none" dirty="0" err="1" smtClean="0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mode</a:t>
            </a:r>
            <a:r>
              <a:rPr lang="de-DE" sz="1400" b="0" i="0" u="none" strike="noStrike" cap="none" dirty="0" smtClean="0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=</a:t>
            </a:r>
            <a:r>
              <a:rPr lang="de-DE" sz="1400" b="0" i="0" u="none" strike="noStrike" cap="none" dirty="0" err="1" smtClean="0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PullUp</a:t>
            </a:r>
            <a:r>
              <a:rPr lang="de-DE" sz="1400" b="0" i="0" u="none" strike="noStrike" cap="none" dirty="0" smtClean="0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. Damit sind die </a:t>
            </a:r>
            <a:r>
              <a:rPr lang="de-DE" dirty="0">
                <a:solidFill>
                  <a:srgbClr val="0000FF"/>
                </a:solidFill>
              </a:rPr>
              <a:t>E</a:t>
            </a:r>
            <a:r>
              <a:rPr lang="de-DE" sz="1400" b="0" i="0" u="none" strike="noStrike" cap="none" dirty="0" smtClean="0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ingänge normalerweise 1</a:t>
            </a:r>
            <a:endParaRPr sz="1400" b="0" i="0" u="none" strike="noStrike" cap="none" dirty="0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id="57" name="Google Shape;57;p1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1906623" y="1122305"/>
            <a:ext cx="1258875" cy="1774608"/>
          </a:xfrm>
          <a:prstGeom prst="rect">
            <a:avLst/>
          </a:prstGeom>
          <a:noFill/>
          <a:ln>
            <a:noFill/>
          </a:ln>
        </p:spPr>
      </p:pic>
      <p:grpSp>
        <p:nvGrpSpPr>
          <p:cNvPr id="27" name="Gruppieren 26"/>
          <p:cNvGrpSpPr/>
          <p:nvPr/>
        </p:nvGrpSpPr>
        <p:grpSpPr>
          <a:xfrm rot="16200000">
            <a:off x="2388145" y="1635815"/>
            <a:ext cx="3664313" cy="2059216"/>
            <a:chOff x="1430202" y="1361984"/>
            <a:chExt cx="3664313" cy="2059216"/>
          </a:xfrm>
        </p:grpSpPr>
        <p:sp>
          <p:nvSpPr>
            <p:cNvPr id="10" name="Rechteck 9"/>
            <p:cNvSpPr/>
            <p:nvPr/>
          </p:nvSpPr>
          <p:spPr>
            <a:xfrm>
              <a:off x="1430202" y="1361984"/>
              <a:ext cx="2059940" cy="204216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de-DE"/>
            </a:p>
          </p:txBody>
        </p:sp>
        <p:cxnSp>
          <p:nvCxnSpPr>
            <p:cNvPr id="29" name="Gerader Verbinder 28"/>
            <p:cNvCxnSpPr/>
            <p:nvPr/>
          </p:nvCxnSpPr>
          <p:spPr>
            <a:xfrm>
              <a:off x="1441581" y="156028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" name="Rechteck 10"/>
            <p:cNvSpPr/>
            <p:nvPr/>
          </p:nvSpPr>
          <p:spPr>
            <a:xfrm>
              <a:off x="1563524" y="148578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*</a:t>
              </a:r>
            </a:p>
          </p:txBody>
        </p:sp>
        <p:sp>
          <p:nvSpPr>
            <p:cNvPr id="12" name="Rechteck 11"/>
            <p:cNvSpPr/>
            <p:nvPr/>
          </p:nvSpPr>
          <p:spPr>
            <a:xfrm>
              <a:off x="2068244" y="148578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7</a:t>
              </a:r>
            </a:p>
          </p:txBody>
        </p:sp>
        <p:sp>
          <p:nvSpPr>
            <p:cNvPr id="13" name="Rechteck 12"/>
            <p:cNvSpPr/>
            <p:nvPr/>
          </p:nvSpPr>
          <p:spPr>
            <a:xfrm>
              <a:off x="2534872" y="148578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4</a:t>
              </a:r>
            </a:p>
          </p:txBody>
        </p:sp>
        <p:sp>
          <p:nvSpPr>
            <p:cNvPr id="14" name="Rechteck 13"/>
            <p:cNvSpPr/>
            <p:nvPr/>
          </p:nvSpPr>
          <p:spPr>
            <a:xfrm>
              <a:off x="3001500" y="148578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1</a:t>
              </a:r>
            </a:p>
          </p:txBody>
        </p:sp>
        <p:sp>
          <p:nvSpPr>
            <p:cNvPr id="15" name="Rechteck 14"/>
            <p:cNvSpPr/>
            <p:nvPr/>
          </p:nvSpPr>
          <p:spPr>
            <a:xfrm>
              <a:off x="1573047" y="1961943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0</a:t>
              </a:r>
            </a:p>
          </p:txBody>
        </p:sp>
        <p:sp>
          <p:nvSpPr>
            <p:cNvPr id="16" name="Rechteck 15"/>
            <p:cNvSpPr/>
            <p:nvPr/>
          </p:nvSpPr>
          <p:spPr>
            <a:xfrm>
              <a:off x="2068244" y="1961943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8</a:t>
              </a:r>
            </a:p>
          </p:txBody>
        </p:sp>
        <p:sp>
          <p:nvSpPr>
            <p:cNvPr id="17" name="Rechteck 16"/>
            <p:cNvSpPr/>
            <p:nvPr/>
          </p:nvSpPr>
          <p:spPr>
            <a:xfrm>
              <a:off x="2534872" y="1961943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5</a:t>
              </a:r>
            </a:p>
          </p:txBody>
        </p:sp>
        <p:sp>
          <p:nvSpPr>
            <p:cNvPr id="18" name="Rechteck 17"/>
            <p:cNvSpPr/>
            <p:nvPr/>
          </p:nvSpPr>
          <p:spPr>
            <a:xfrm>
              <a:off x="3001500" y="1961943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2</a:t>
              </a:r>
            </a:p>
          </p:txBody>
        </p:sp>
        <p:sp>
          <p:nvSpPr>
            <p:cNvPr id="19" name="Rechteck 18"/>
            <p:cNvSpPr/>
            <p:nvPr/>
          </p:nvSpPr>
          <p:spPr>
            <a:xfrm>
              <a:off x="1573047" y="2438100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#</a:t>
              </a:r>
            </a:p>
          </p:txBody>
        </p:sp>
        <p:sp>
          <p:nvSpPr>
            <p:cNvPr id="20" name="Rechteck 19"/>
            <p:cNvSpPr/>
            <p:nvPr/>
          </p:nvSpPr>
          <p:spPr>
            <a:xfrm>
              <a:off x="2068244" y="2438100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9</a:t>
              </a:r>
            </a:p>
          </p:txBody>
        </p:sp>
        <p:sp>
          <p:nvSpPr>
            <p:cNvPr id="21" name="Rechteck 20"/>
            <p:cNvSpPr/>
            <p:nvPr/>
          </p:nvSpPr>
          <p:spPr>
            <a:xfrm>
              <a:off x="2544395" y="2438100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 dirty="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6</a:t>
              </a:r>
            </a:p>
          </p:txBody>
        </p:sp>
        <p:sp>
          <p:nvSpPr>
            <p:cNvPr id="22" name="Rechteck 21"/>
            <p:cNvSpPr/>
            <p:nvPr/>
          </p:nvSpPr>
          <p:spPr>
            <a:xfrm>
              <a:off x="3011023" y="2438100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3</a:t>
              </a:r>
            </a:p>
          </p:txBody>
        </p:sp>
        <p:sp>
          <p:nvSpPr>
            <p:cNvPr id="23" name="Rechteck 22"/>
            <p:cNvSpPr/>
            <p:nvPr/>
          </p:nvSpPr>
          <p:spPr>
            <a:xfrm>
              <a:off x="1573047" y="290473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D</a:t>
              </a:r>
            </a:p>
          </p:txBody>
        </p:sp>
        <p:sp>
          <p:nvSpPr>
            <p:cNvPr id="24" name="Rechteck 23"/>
            <p:cNvSpPr/>
            <p:nvPr/>
          </p:nvSpPr>
          <p:spPr>
            <a:xfrm>
              <a:off x="2077767" y="2904735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C</a:t>
              </a:r>
            </a:p>
          </p:txBody>
        </p:sp>
        <p:sp>
          <p:nvSpPr>
            <p:cNvPr id="25" name="Rechteck 24"/>
            <p:cNvSpPr/>
            <p:nvPr/>
          </p:nvSpPr>
          <p:spPr>
            <a:xfrm>
              <a:off x="2544395" y="2904735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B</a:t>
              </a:r>
            </a:p>
          </p:txBody>
        </p:sp>
        <p:sp>
          <p:nvSpPr>
            <p:cNvPr id="26" name="Rechteck 25"/>
            <p:cNvSpPr/>
            <p:nvPr/>
          </p:nvSpPr>
          <p:spPr>
            <a:xfrm>
              <a:off x="3011023" y="2904735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A</a:t>
              </a:r>
            </a:p>
          </p:txBody>
        </p:sp>
        <p:cxnSp>
          <p:nvCxnSpPr>
            <p:cNvPr id="30" name="Gerader Verbinder 29"/>
            <p:cNvCxnSpPr/>
            <p:nvPr/>
          </p:nvCxnSpPr>
          <p:spPr>
            <a:xfrm>
              <a:off x="1441581" y="2039258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Gerader Verbinder 30"/>
            <p:cNvCxnSpPr/>
            <p:nvPr/>
          </p:nvCxnSpPr>
          <p:spPr>
            <a:xfrm>
              <a:off x="1441581" y="252548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Gerader Verbinder 31"/>
            <p:cNvCxnSpPr/>
            <p:nvPr/>
          </p:nvCxnSpPr>
          <p:spPr>
            <a:xfrm>
              <a:off x="1432058" y="2975429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" name="Rechteck 1"/>
            <p:cNvSpPr/>
            <p:nvPr/>
          </p:nvSpPr>
          <p:spPr>
            <a:xfrm>
              <a:off x="3647208" y="1361984"/>
              <a:ext cx="1447307" cy="204216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3" name="Textfeld 2"/>
            <p:cNvSpPr txBox="1"/>
            <p:nvPr/>
          </p:nvSpPr>
          <p:spPr>
            <a:xfrm>
              <a:off x="3647208" y="3113423"/>
              <a:ext cx="1367478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Mikrocontroller</a:t>
              </a:r>
              <a:endParaRPr lang="de-DE" dirty="0"/>
            </a:p>
          </p:txBody>
        </p:sp>
        <p:sp>
          <p:nvSpPr>
            <p:cNvPr id="4" name="Textfeld 3"/>
            <p:cNvSpPr txBox="1"/>
            <p:nvPr/>
          </p:nvSpPr>
          <p:spPr>
            <a:xfrm>
              <a:off x="3593079" y="1400732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PB_0</a:t>
              </a:r>
              <a:endParaRPr lang="de-DE" dirty="0"/>
            </a:p>
          </p:txBody>
        </p:sp>
        <p:sp>
          <p:nvSpPr>
            <p:cNvPr id="33" name="Textfeld 32"/>
            <p:cNvSpPr txBox="1"/>
            <p:nvPr/>
          </p:nvSpPr>
          <p:spPr>
            <a:xfrm>
              <a:off x="3623464" y="187350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PB_1</a:t>
              </a:r>
              <a:endParaRPr lang="de-DE" dirty="0"/>
            </a:p>
          </p:txBody>
        </p:sp>
        <p:sp>
          <p:nvSpPr>
            <p:cNvPr id="34" name="Textfeld 33"/>
            <p:cNvSpPr txBox="1"/>
            <p:nvPr/>
          </p:nvSpPr>
          <p:spPr>
            <a:xfrm>
              <a:off x="3615292" y="236434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PB_2</a:t>
              </a:r>
              <a:endParaRPr lang="de-DE" dirty="0"/>
            </a:p>
          </p:txBody>
        </p:sp>
        <p:sp>
          <p:nvSpPr>
            <p:cNvPr id="35" name="Textfeld 34"/>
            <p:cNvSpPr txBox="1"/>
            <p:nvPr/>
          </p:nvSpPr>
          <p:spPr>
            <a:xfrm>
              <a:off x="3612085" y="2830019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PB_3</a:t>
              </a:r>
              <a:endParaRPr lang="de-DE" dirty="0"/>
            </a:p>
          </p:txBody>
        </p:sp>
        <p:grpSp>
          <p:nvGrpSpPr>
            <p:cNvPr id="8" name="Gruppieren 7"/>
            <p:cNvGrpSpPr/>
            <p:nvPr/>
          </p:nvGrpSpPr>
          <p:grpSpPr>
            <a:xfrm>
              <a:off x="4147243" y="1409786"/>
              <a:ext cx="810106" cy="307777"/>
              <a:chOff x="6318381" y="1594118"/>
              <a:chExt cx="810106" cy="307777"/>
            </a:xfrm>
          </p:grpSpPr>
          <p:cxnSp>
            <p:nvCxnSpPr>
              <p:cNvPr id="36" name="Gerader Verbinder 35"/>
              <p:cNvCxnSpPr/>
              <p:nvPr/>
            </p:nvCxnSpPr>
            <p:spPr>
              <a:xfrm flipV="1">
                <a:off x="6318381" y="1748972"/>
                <a:ext cx="532362" cy="1"/>
              </a:xfrm>
              <a:prstGeom prst="line">
                <a:avLst/>
              </a:prstGeom>
              <a:ln w="25400">
                <a:solidFill>
                  <a:srgbClr val="C0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5" name="Rechteck 4"/>
              <p:cNvSpPr/>
              <p:nvPr/>
            </p:nvSpPr>
            <p:spPr>
              <a:xfrm>
                <a:off x="6415314" y="1674471"/>
                <a:ext cx="333829" cy="147072"/>
              </a:xfrm>
              <a:prstGeom prst="rect">
                <a:avLst/>
              </a:prstGeom>
              <a:solidFill>
                <a:schemeClr val="bg1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7" name="Textfeld 6"/>
              <p:cNvSpPr txBox="1"/>
              <p:nvPr/>
            </p:nvSpPr>
            <p:spPr>
              <a:xfrm>
                <a:off x="6772887" y="1594118"/>
                <a:ext cx="355600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/>
                  <a:t>1</a:t>
                </a:r>
                <a:endParaRPr lang="de-DE" dirty="0"/>
              </a:p>
            </p:txBody>
          </p:sp>
        </p:grpSp>
        <p:grpSp>
          <p:nvGrpSpPr>
            <p:cNvPr id="37" name="Gruppieren 36"/>
            <p:cNvGrpSpPr/>
            <p:nvPr/>
          </p:nvGrpSpPr>
          <p:grpSpPr>
            <a:xfrm>
              <a:off x="4169641" y="1880104"/>
              <a:ext cx="810106" cy="307777"/>
              <a:chOff x="6318381" y="1594118"/>
              <a:chExt cx="810106" cy="307777"/>
            </a:xfrm>
          </p:grpSpPr>
          <p:cxnSp>
            <p:nvCxnSpPr>
              <p:cNvPr id="38" name="Gerader Verbinder 37"/>
              <p:cNvCxnSpPr/>
              <p:nvPr/>
            </p:nvCxnSpPr>
            <p:spPr>
              <a:xfrm flipV="1">
                <a:off x="6318381" y="1748972"/>
                <a:ext cx="532362" cy="1"/>
              </a:xfrm>
              <a:prstGeom prst="line">
                <a:avLst/>
              </a:prstGeom>
              <a:ln w="25400">
                <a:solidFill>
                  <a:srgbClr val="C0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9" name="Rechteck 38"/>
              <p:cNvSpPr/>
              <p:nvPr/>
            </p:nvSpPr>
            <p:spPr>
              <a:xfrm>
                <a:off x="6415314" y="1674471"/>
                <a:ext cx="333829" cy="147072"/>
              </a:xfrm>
              <a:prstGeom prst="rect">
                <a:avLst/>
              </a:prstGeom>
              <a:solidFill>
                <a:schemeClr val="bg1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40" name="Textfeld 39"/>
              <p:cNvSpPr txBox="1"/>
              <p:nvPr/>
            </p:nvSpPr>
            <p:spPr>
              <a:xfrm>
                <a:off x="6772887" y="1594118"/>
                <a:ext cx="355600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/>
                  <a:t>1</a:t>
                </a:r>
                <a:endParaRPr lang="de-DE" dirty="0"/>
              </a:p>
            </p:txBody>
          </p:sp>
        </p:grpSp>
        <p:grpSp>
          <p:nvGrpSpPr>
            <p:cNvPr id="41" name="Gruppieren 40"/>
            <p:cNvGrpSpPr/>
            <p:nvPr/>
          </p:nvGrpSpPr>
          <p:grpSpPr>
            <a:xfrm>
              <a:off x="4169641" y="2364341"/>
              <a:ext cx="810106" cy="307777"/>
              <a:chOff x="6318381" y="1594118"/>
              <a:chExt cx="810106" cy="307777"/>
            </a:xfrm>
          </p:grpSpPr>
          <p:cxnSp>
            <p:nvCxnSpPr>
              <p:cNvPr id="42" name="Gerader Verbinder 41"/>
              <p:cNvCxnSpPr/>
              <p:nvPr/>
            </p:nvCxnSpPr>
            <p:spPr>
              <a:xfrm flipV="1">
                <a:off x="6318381" y="1748972"/>
                <a:ext cx="532362" cy="1"/>
              </a:xfrm>
              <a:prstGeom prst="line">
                <a:avLst/>
              </a:prstGeom>
              <a:ln w="25400">
                <a:solidFill>
                  <a:srgbClr val="C0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43" name="Rechteck 42"/>
              <p:cNvSpPr/>
              <p:nvPr/>
            </p:nvSpPr>
            <p:spPr>
              <a:xfrm>
                <a:off x="6415314" y="1674471"/>
                <a:ext cx="333829" cy="147072"/>
              </a:xfrm>
              <a:prstGeom prst="rect">
                <a:avLst/>
              </a:prstGeom>
              <a:solidFill>
                <a:schemeClr val="bg1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44" name="Textfeld 43"/>
              <p:cNvSpPr txBox="1"/>
              <p:nvPr/>
            </p:nvSpPr>
            <p:spPr>
              <a:xfrm>
                <a:off x="6772887" y="1594118"/>
                <a:ext cx="355600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/>
                  <a:t>1</a:t>
                </a:r>
                <a:endParaRPr lang="de-DE" dirty="0"/>
              </a:p>
            </p:txBody>
          </p:sp>
        </p:grpSp>
        <p:grpSp>
          <p:nvGrpSpPr>
            <p:cNvPr id="45" name="Gruppieren 44"/>
            <p:cNvGrpSpPr/>
            <p:nvPr/>
          </p:nvGrpSpPr>
          <p:grpSpPr>
            <a:xfrm>
              <a:off x="4169641" y="2828143"/>
              <a:ext cx="810106" cy="307777"/>
              <a:chOff x="6318381" y="1594118"/>
              <a:chExt cx="810106" cy="307777"/>
            </a:xfrm>
          </p:grpSpPr>
          <p:cxnSp>
            <p:nvCxnSpPr>
              <p:cNvPr id="46" name="Gerader Verbinder 45"/>
              <p:cNvCxnSpPr/>
              <p:nvPr/>
            </p:nvCxnSpPr>
            <p:spPr>
              <a:xfrm flipV="1">
                <a:off x="6318381" y="1748972"/>
                <a:ext cx="532362" cy="1"/>
              </a:xfrm>
              <a:prstGeom prst="line">
                <a:avLst/>
              </a:prstGeom>
              <a:ln w="25400">
                <a:solidFill>
                  <a:srgbClr val="C0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47" name="Rechteck 46"/>
              <p:cNvSpPr/>
              <p:nvPr/>
            </p:nvSpPr>
            <p:spPr>
              <a:xfrm>
                <a:off x="6415314" y="1674471"/>
                <a:ext cx="333829" cy="147072"/>
              </a:xfrm>
              <a:prstGeom prst="rect">
                <a:avLst/>
              </a:prstGeom>
              <a:solidFill>
                <a:schemeClr val="bg1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48" name="Textfeld 47"/>
              <p:cNvSpPr txBox="1"/>
              <p:nvPr/>
            </p:nvSpPr>
            <p:spPr>
              <a:xfrm>
                <a:off x="6772887" y="1594118"/>
                <a:ext cx="355600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/>
                  <a:t>1</a:t>
                </a:r>
                <a:endParaRPr lang="de-DE" dirty="0"/>
              </a:p>
            </p:txBody>
          </p:sp>
        </p:grpSp>
      </p:grpSp>
      <p:sp>
        <p:nvSpPr>
          <p:cNvPr id="50" name="Vertikaler Bildlauf 49"/>
          <p:cNvSpPr/>
          <p:nvPr/>
        </p:nvSpPr>
        <p:spPr>
          <a:xfrm>
            <a:off x="5631695" y="2911017"/>
            <a:ext cx="3492887" cy="1401808"/>
          </a:xfrm>
          <a:prstGeom prst="verticalScroll">
            <a:avLst/>
          </a:prstGeom>
          <a:solidFill>
            <a:srgbClr val="FFC000"/>
          </a:solidFill>
          <a:ln>
            <a:solidFill>
              <a:schemeClr val="accent3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>
                <a:solidFill>
                  <a:schemeClr val="tx1">
                    <a:lumMod val="95000"/>
                    <a:lumOff val="5000"/>
                  </a:schemeClr>
                </a:solidFill>
              </a:rPr>
              <a:t>PortIn</a:t>
            </a:r>
            <a:r>
              <a:rPr lang="de-DE" dirty="0">
                <a:solidFill>
                  <a:schemeClr val="tx1">
                    <a:lumMod val="95000"/>
                    <a:lumOff val="5000"/>
                  </a:schemeClr>
                </a:solidFill>
              </a:rPr>
              <a:t> spalten(PortB,0b1111</a:t>
            </a:r>
            <a:r>
              <a:rPr lang="de-DE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);</a:t>
            </a:r>
          </a:p>
          <a:p>
            <a:pPr algn="ctr"/>
            <a:r>
              <a:rPr lang="de-DE" dirty="0" err="1">
                <a:solidFill>
                  <a:schemeClr val="tx1">
                    <a:lumMod val="95000"/>
                    <a:lumOff val="5000"/>
                  </a:schemeClr>
                </a:solidFill>
              </a:rPr>
              <a:t>spalten.mode</a:t>
            </a:r>
            <a:r>
              <a:rPr lang="de-DE" dirty="0">
                <a:solidFill>
                  <a:schemeClr val="tx1">
                    <a:lumMod val="95000"/>
                    <a:lumOff val="5000"/>
                  </a:schemeClr>
                </a:solidFill>
              </a:rPr>
              <a:t>(</a:t>
            </a:r>
            <a:r>
              <a:rPr lang="de-DE" dirty="0" err="1">
                <a:solidFill>
                  <a:schemeClr val="tx1">
                    <a:lumMod val="95000"/>
                    <a:lumOff val="5000"/>
                  </a:schemeClr>
                </a:solidFill>
              </a:rPr>
              <a:t>PullUp</a:t>
            </a:r>
            <a:r>
              <a:rPr lang="de-DE" dirty="0">
                <a:solidFill>
                  <a:schemeClr val="tx1">
                    <a:lumMod val="95000"/>
                    <a:lumOff val="5000"/>
                  </a:schemeClr>
                </a:solidFill>
              </a:rPr>
              <a:t>);</a:t>
            </a:r>
          </a:p>
        </p:txBody>
      </p:sp>
    </p:spTree>
    <p:extLst>
      <p:ext uri="{BB962C8B-B14F-4D97-AF65-F5344CB8AC3E}">
        <p14:creationId xmlns:p14="http://schemas.microsoft.com/office/powerpoint/2010/main" val="17508313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3283"/>
    </mc:Choice>
    <mc:Fallback xmlns="">
      <p:transition spd="slow" advTm="23283"/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"/>
          <p:cNvSpPr txBox="1">
            <a:spLocks noGrp="1"/>
          </p:cNvSpPr>
          <p:nvPr>
            <p:ph type="ctrTitle"/>
          </p:nvPr>
        </p:nvSpPr>
        <p:spPr>
          <a:xfrm>
            <a:off x="310125" y="337501"/>
            <a:ext cx="8520600" cy="41901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de-DE" sz="1800" dirty="0" smtClean="0"/>
              <a:t>Matrixtastatur abscannen - </a:t>
            </a:r>
            <a:r>
              <a:rPr lang="de-DE" sz="1800" dirty="0" err="1" smtClean="0"/>
              <a:t>Polling</a:t>
            </a:r>
            <a:endParaRPr sz="1800" dirty="0"/>
          </a:p>
        </p:txBody>
      </p:sp>
      <p:sp>
        <p:nvSpPr>
          <p:cNvPr id="56" name="Google Shape;56;p1"/>
          <p:cNvSpPr/>
          <p:nvPr/>
        </p:nvSpPr>
        <p:spPr>
          <a:xfrm>
            <a:off x="344994" y="4130804"/>
            <a:ext cx="3218359" cy="864300"/>
          </a:xfrm>
          <a:prstGeom prst="wedgeRoundRectCallout">
            <a:avLst>
              <a:gd name="adj1" fmla="val 35764"/>
              <a:gd name="adj2" fmla="val -72809"/>
              <a:gd name="adj3" fmla="val 0"/>
            </a:avLst>
          </a:prstGeom>
          <a:solidFill>
            <a:srgbClr val="FFFF00"/>
          </a:solidFill>
          <a:ln w="9525" cap="flat" cmpd="sng">
            <a:solidFill>
              <a:srgbClr val="158158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dirty="0" smtClean="0">
                <a:solidFill>
                  <a:srgbClr val="0000FF"/>
                </a:solidFill>
              </a:rPr>
              <a:t>Unter allen Zeilen befinden sich Verbindungsleitungen. Spalten- und Zeilenleitungen berühren sich normalerweise nicht</a:t>
            </a:r>
            <a:endParaRPr sz="1400" b="0" i="0" strike="noStrike" cap="none" dirty="0">
              <a:solidFill>
                <a:srgbClr val="0000FF"/>
              </a:solidFill>
              <a:sym typeface="Arial"/>
            </a:endParaRPr>
          </a:p>
        </p:txBody>
      </p:sp>
      <p:grpSp>
        <p:nvGrpSpPr>
          <p:cNvPr id="6" name="Gruppieren 5"/>
          <p:cNvGrpSpPr/>
          <p:nvPr/>
        </p:nvGrpSpPr>
        <p:grpSpPr>
          <a:xfrm rot="16200000">
            <a:off x="3200946" y="1765882"/>
            <a:ext cx="3664313" cy="2216514"/>
            <a:chOff x="3817802" y="2663372"/>
            <a:chExt cx="3664313" cy="2216514"/>
          </a:xfrm>
        </p:grpSpPr>
        <p:sp>
          <p:nvSpPr>
            <p:cNvPr id="10" name="Rechteck 9"/>
            <p:cNvSpPr/>
            <p:nvPr/>
          </p:nvSpPr>
          <p:spPr>
            <a:xfrm>
              <a:off x="3817802" y="2820670"/>
              <a:ext cx="2059940" cy="204216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de-DE"/>
            </a:p>
          </p:txBody>
        </p:sp>
        <p:cxnSp>
          <p:nvCxnSpPr>
            <p:cNvPr id="49" name="Gerader Verbinder 48"/>
            <p:cNvCxnSpPr/>
            <p:nvPr/>
          </p:nvCxnSpPr>
          <p:spPr>
            <a:xfrm flipH="1" flipV="1">
              <a:off x="4020457" y="2663372"/>
              <a:ext cx="1" cy="207950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Gerader Verbinder 51"/>
            <p:cNvCxnSpPr/>
            <p:nvPr/>
          </p:nvCxnSpPr>
          <p:spPr>
            <a:xfrm flipH="1" flipV="1">
              <a:off x="4536122" y="2663372"/>
              <a:ext cx="1" cy="207950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Gerader Verbinder 52"/>
            <p:cNvCxnSpPr/>
            <p:nvPr/>
          </p:nvCxnSpPr>
          <p:spPr>
            <a:xfrm flipH="1" flipV="1">
              <a:off x="5014694" y="2667734"/>
              <a:ext cx="1" cy="207950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Gerader Verbinder 54"/>
            <p:cNvCxnSpPr/>
            <p:nvPr/>
          </p:nvCxnSpPr>
          <p:spPr>
            <a:xfrm flipH="1" flipV="1">
              <a:off x="5496271" y="2677533"/>
              <a:ext cx="1" cy="207950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Gerader Verbinder 28"/>
            <p:cNvCxnSpPr/>
            <p:nvPr/>
          </p:nvCxnSpPr>
          <p:spPr>
            <a:xfrm>
              <a:off x="3829181" y="3018972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" name="Rechteck 10"/>
            <p:cNvSpPr/>
            <p:nvPr/>
          </p:nvSpPr>
          <p:spPr>
            <a:xfrm>
              <a:off x="3951124" y="2944471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*</a:t>
              </a:r>
            </a:p>
          </p:txBody>
        </p:sp>
        <p:sp>
          <p:nvSpPr>
            <p:cNvPr id="12" name="Rechteck 11"/>
            <p:cNvSpPr/>
            <p:nvPr/>
          </p:nvSpPr>
          <p:spPr>
            <a:xfrm>
              <a:off x="4455844" y="2944471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7</a:t>
              </a:r>
            </a:p>
          </p:txBody>
        </p:sp>
        <p:sp>
          <p:nvSpPr>
            <p:cNvPr id="13" name="Rechteck 12"/>
            <p:cNvSpPr/>
            <p:nvPr/>
          </p:nvSpPr>
          <p:spPr>
            <a:xfrm>
              <a:off x="4922472" y="2944471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4</a:t>
              </a:r>
            </a:p>
          </p:txBody>
        </p:sp>
        <p:sp>
          <p:nvSpPr>
            <p:cNvPr id="14" name="Rechteck 13"/>
            <p:cNvSpPr/>
            <p:nvPr/>
          </p:nvSpPr>
          <p:spPr>
            <a:xfrm>
              <a:off x="5389100" y="2944471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1</a:t>
              </a:r>
            </a:p>
          </p:txBody>
        </p:sp>
        <p:sp>
          <p:nvSpPr>
            <p:cNvPr id="15" name="Rechteck 14"/>
            <p:cNvSpPr/>
            <p:nvPr/>
          </p:nvSpPr>
          <p:spPr>
            <a:xfrm>
              <a:off x="3960647" y="3420629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0</a:t>
              </a:r>
            </a:p>
          </p:txBody>
        </p:sp>
        <p:sp>
          <p:nvSpPr>
            <p:cNvPr id="16" name="Rechteck 15"/>
            <p:cNvSpPr/>
            <p:nvPr/>
          </p:nvSpPr>
          <p:spPr>
            <a:xfrm>
              <a:off x="4455844" y="3420629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8</a:t>
              </a:r>
            </a:p>
          </p:txBody>
        </p:sp>
        <p:sp>
          <p:nvSpPr>
            <p:cNvPr id="17" name="Rechteck 16"/>
            <p:cNvSpPr/>
            <p:nvPr/>
          </p:nvSpPr>
          <p:spPr>
            <a:xfrm>
              <a:off x="4922472" y="3420629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5</a:t>
              </a:r>
            </a:p>
          </p:txBody>
        </p:sp>
        <p:sp>
          <p:nvSpPr>
            <p:cNvPr id="18" name="Rechteck 17"/>
            <p:cNvSpPr/>
            <p:nvPr/>
          </p:nvSpPr>
          <p:spPr>
            <a:xfrm>
              <a:off x="5389100" y="3420629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2</a:t>
              </a:r>
            </a:p>
          </p:txBody>
        </p:sp>
        <p:sp>
          <p:nvSpPr>
            <p:cNvPr id="19" name="Rechteck 18"/>
            <p:cNvSpPr/>
            <p:nvPr/>
          </p:nvSpPr>
          <p:spPr>
            <a:xfrm>
              <a:off x="3960647" y="3896786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#</a:t>
              </a:r>
            </a:p>
          </p:txBody>
        </p:sp>
        <p:sp>
          <p:nvSpPr>
            <p:cNvPr id="20" name="Rechteck 19"/>
            <p:cNvSpPr/>
            <p:nvPr/>
          </p:nvSpPr>
          <p:spPr>
            <a:xfrm>
              <a:off x="4455844" y="3896786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9</a:t>
              </a:r>
            </a:p>
          </p:txBody>
        </p:sp>
        <p:sp>
          <p:nvSpPr>
            <p:cNvPr id="21" name="Rechteck 20"/>
            <p:cNvSpPr/>
            <p:nvPr/>
          </p:nvSpPr>
          <p:spPr>
            <a:xfrm>
              <a:off x="4931995" y="3896786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 dirty="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6</a:t>
              </a:r>
            </a:p>
          </p:txBody>
        </p:sp>
        <p:sp>
          <p:nvSpPr>
            <p:cNvPr id="22" name="Rechteck 21"/>
            <p:cNvSpPr/>
            <p:nvPr/>
          </p:nvSpPr>
          <p:spPr>
            <a:xfrm>
              <a:off x="5398623" y="3896786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3</a:t>
              </a:r>
            </a:p>
          </p:txBody>
        </p:sp>
        <p:sp>
          <p:nvSpPr>
            <p:cNvPr id="23" name="Rechteck 22"/>
            <p:cNvSpPr/>
            <p:nvPr/>
          </p:nvSpPr>
          <p:spPr>
            <a:xfrm>
              <a:off x="3960647" y="4363421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D</a:t>
              </a:r>
            </a:p>
          </p:txBody>
        </p:sp>
        <p:sp>
          <p:nvSpPr>
            <p:cNvPr id="24" name="Rechteck 23"/>
            <p:cNvSpPr/>
            <p:nvPr/>
          </p:nvSpPr>
          <p:spPr>
            <a:xfrm>
              <a:off x="4465367" y="4363421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C</a:t>
              </a:r>
            </a:p>
          </p:txBody>
        </p:sp>
        <p:sp>
          <p:nvSpPr>
            <p:cNvPr id="25" name="Rechteck 24"/>
            <p:cNvSpPr/>
            <p:nvPr/>
          </p:nvSpPr>
          <p:spPr>
            <a:xfrm>
              <a:off x="4931995" y="4363421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B</a:t>
              </a:r>
            </a:p>
          </p:txBody>
        </p:sp>
        <p:sp>
          <p:nvSpPr>
            <p:cNvPr id="26" name="Rechteck 25"/>
            <p:cNvSpPr/>
            <p:nvPr/>
          </p:nvSpPr>
          <p:spPr>
            <a:xfrm>
              <a:off x="5398623" y="4363421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A</a:t>
              </a:r>
            </a:p>
          </p:txBody>
        </p:sp>
        <p:cxnSp>
          <p:nvCxnSpPr>
            <p:cNvPr id="30" name="Gerader Verbinder 29"/>
            <p:cNvCxnSpPr/>
            <p:nvPr/>
          </p:nvCxnSpPr>
          <p:spPr>
            <a:xfrm>
              <a:off x="3829181" y="3497944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Gerader Verbinder 30"/>
            <p:cNvCxnSpPr/>
            <p:nvPr/>
          </p:nvCxnSpPr>
          <p:spPr>
            <a:xfrm>
              <a:off x="3829181" y="3984172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Gerader Verbinder 31"/>
            <p:cNvCxnSpPr/>
            <p:nvPr/>
          </p:nvCxnSpPr>
          <p:spPr>
            <a:xfrm>
              <a:off x="3819658" y="4434115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" name="Rechteck 1"/>
            <p:cNvSpPr/>
            <p:nvPr/>
          </p:nvSpPr>
          <p:spPr>
            <a:xfrm>
              <a:off x="6034808" y="2820670"/>
              <a:ext cx="1447307" cy="204216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3" name="Textfeld 2"/>
            <p:cNvSpPr txBox="1"/>
            <p:nvPr/>
          </p:nvSpPr>
          <p:spPr>
            <a:xfrm>
              <a:off x="6034808" y="4572109"/>
              <a:ext cx="1367478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Mikrocontroller</a:t>
              </a:r>
              <a:endParaRPr lang="de-DE" dirty="0"/>
            </a:p>
          </p:txBody>
        </p:sp>
        <p:sp>
          <p:nvSpPr>
            <p:cNvPr id="4" name="Textfeld 3"/>
            <p:cNvSpPr txBox="1"/>
            <p:nvPr/>
          </p:nvSpPr>
          <p:spPr>
            <a:xfrm>
              <a:off x="5980679" y="2859418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PB_0</a:t>
              </a:r>
              <a:endParaRPr lang="de-DE" dirty="0"/>
            </a:p>
          </p:txBody>
        </p:sp>
        <p:sp>
          <p:nvSpPr>
            <p:cNvPr id="33" name="Textfeld 32"/>
            <p:cNvSpPr txBox="1"/>
            <p:nvPr/>
          </p:nvSpPr>
          <p:spPr>
            <a:xfrm>
              <a:off x="6011064" y="3332187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PB_1</a:t>
              </a:r>
              <a:endParaRPr lang="de-DE" dirty="0"/>
            </a:p>
          </p:txBody>
        </p:sp>
        <p:sp>
          <p:nvSpPr>
            <p:cNvPr id="34" name="Textfeld 33"/>
            <p:cNvSpPr txBox="1"/>
            <p:nvPr/>
          </p:nvSpPr>
          <p:spPr>
            <a:xfrm>
              <a:off x="6002892" y="3823027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PB_2</a:t>
              </a:r>
              <a:endParaRPr lang="de-DE" dirty="0"/>
            </a:p>
          </p:txBody>
        </p:sp>
        <p:sp>
          <p:nvSpPr>
            <p:cNvPr id="35" name="Textfeld 34"/>
            <p:cNvSpPr txBox="1"/>
            <p:nvPr/>
          </p:nvSpPr>
          <p:spPr>
            <a:xfrm>
              <a:off x="5999685" y="4288705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PB_3</a:t>
              </a:r>
              <a:endParaRPr lang="de-DE" dirty="0"/>
            </a:p>
          </p:txBody>
        </p:sp>
        <p:grpSp>
          <p:nvGrpSpPr>
            <p:cNvPr id="8" name="Gruppieren 7"/>
            <p:cNvGrpSpPr/>
            <p:nvPr/>
          </p:nvGrpSpPr>
          <p:grpSpPr>
            <a:xfrm>
              <a:off x="6534843" y="2868472"/>
              <a:ext cx="810106" cy="307777"/>
              <a:chOff x="6318381" y="1594118"/>
              <a:chExt cx="810106" cy="307777"/>
            </a:xfrm>
          </p:grpSpPr>
          <p:cxnSp>
            <p:nvCxnSpPr>
              <p:cNvPr id="36" name="Gerader Verbinder 35"/>
              <p:cNvCxnSpPr/>
              <p:nvPr/>
            </p:nvCxnSpPr>
            <p:spPr>
              <a:xfrm flipV="1">
                <a:off x="6318381" y="1748972"/>
                <a:ext cx="532362" cy="1"/>
              </a:xfrm>
              <a:prstGeom prst="line">
                <a:avLst/>
              </a:prstGeom>
              <a:ln w="25400">
                <a:solidFill>
                  <a:srgbClr val="C0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5" name="Rechteck 4"/>
              <p:cNvSpPr/>
              <p:nvPr/>
            </p:nvSpPr>
            <p:spPr>
              <a:xfrm>
                <a:off x="6415314" y="1674471"/>
                <a:ext cx="333829" cy="147072"/>
              </a:xfrm>
              <a:prstGeom prst="rect">
                <a:avLst/>
              </a:prstGeom>
              <a:solidFill>
                <a:schemeClr val="bg1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7" name="Textfeld 6"/>
              <p:cNvSpPr txBox="1"/>
              <p:nvPr/>
            </p:nvSpPr>
            <p:spPr>
              <a:xfrm>
                <a:off x="6772887" y="1594118"/>
                <a:ext cx="355600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/>
                  <a:t>1</a:t>
                </a:r>
                <a:endParaRPr lang="de-DE" dirty="0"/>
              </a:p>
            </p:txBody>
          </p:sp>
        </p:grpSp>
        <p:grpSp>
          <p:nvGrpSpPr>
            <p:cNvPr id="37" name="Gruppieren 36"/>
            <p:cNvGrpSpPr/>
            <p:nvPr/>
          </p:nvGrpSpPr>
          <p:grpSpPr>
            <a:xfrm>
              <a:off x="6557241" y="3338790"/>
              <a:ext cx="810106" cy="307777"/>
              <a:chOff x="6318381" y="1594118"/>
              <a:chExt cx="810106" cy="307777"/>
            </a:xfrm>
          </p:grpSpPr>
          <p:cxnSp>
            <p:nvCxnSpPr>
              <p:cNvPr id="38" name="Gerader Verbinder 37"/>
              <p:cNvCxnSpPr/>
              <p:nvPr/>
            </p:nvCxnSpPr>
            <p:spPr>
              <a:xfrm flipV="1">
                <a:off x="6318381" y="1748972"/>
                <a:ext cx="532362" cy="1"/>
              </a:xfrm>
              <a:prstGeom prst="line">
                <a:avLst/>
              </a:prstGeom>
              <a:ln w="25400">
                <a:solidFill>
                  <a:srgbClr val="C0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9" name="Rechteck 38"/>
              <p:cNvSpPr/>
              <p:nvPr/>
            </p:nvSpPr>
            <p:spPr>
              <a:xfrm>
                <a:off x="6415314" y="1674471"/>
                <a:ext cx="333829" cy="147072"/>
              </a:xfrm>
              <a:prstGeom prst="rect">
                <a:avLst/>
              </a:prstGeom>
              <a:solidFill>
                <a:schemeClr val="bg1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40" name="Textfeld 39"/>
              <p:cNvSpPr txBox="1"/>
              <p:nvPr/>
            </p:nvSpPr>
            <p:spPr>
              <a:xfrm>
                <a:off x="6772887" y="1594118"/>
                <a:ext cx="355600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/>
                  <a:t>1</a:t>
                </a:r>
                <a:endParaRPr lang="de-DE" dirty="0"/>
              </a:p>
            </p:txBody>
          </p:sp>
        </p:grpSp>
        <p:grpSp>
          <p:nvGrpSpPr>
            <p:cNvPr id="41" name="Gruppieren 40"/>
            <p:cNvGrpSpPr/>
            <p:nvPr/>
          </p:nvGrpSpPr>
          <p:grpSpPr>
            <a:xfrm>
              <a:off x="6557241" y="3823027"/>
              <a:ext cx="810106" cy="307777"/>
              <a:chOff x="6318381" y="1594118"/>
              <a:chExt cx="810106" cy="307777"/>
            </a:xfrm>
          </p:grpSpPr>
          <p:cxnSp>
            <p:nvCxnSpPr>
              <p:cNvPr id="42" name="Gerader Verbinder 41"/>
              <p:cNvCxnSpPr/>
              <p:nvPr/>
            </p:nvCxnSpPr>
            <p:spPr>
              <a:xfrm flipV="1">
                <a:off x="6318381" y="1748972"/>
                <a:ext cx="532362" cy="1"/>
              </a:xfrm>
              <a:prstGeom prst="line">
                <a:avLst/>
              </a:prstGeom>
              <a:ln w="25400">
                <a:solidFill>
                  <a:srgbClr val="C0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43" name="Rechteck 42"/>
              <p:cNvSpPr/>
              <p:nvPr/>
            </p:nvSpPr>
            <p:spPr>
              <a:xfrm>
                <a:off x="6415314" y="1674471"/>
                <a:ext cx="333829" cy="147072"/>
              </a:xfrm>
              <a:prstGeom prst="rect">
                <a:avLst/>
              </a:prstGeom>
              <a:solidFill>
                <a:schemeClr val="bg1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44" name="Textfeld 43"/>
              <p:cNvSpPr txBox="1"/>
              <p:nvPr/>
            </p:nvSpPr>
            <p:spPr>
              <a:xfrm>
                <a:off x="6772887" y="1594118"/>
                <a:ext cx="355600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/>
                  <a:t>1</a:t>
                </a:r>
                <a:endParaRPr lang="de-DE" dirty="0"/>
              </a:p>
            </p:txBody>
          </p:sp>
        </p:grpSp>
        <p:grpSp>
          <p:nvGrpSpPr>
            <p:cNvPr id="45" name="Gruppieren 44"/>
            <p:cNvGrpSpPr/>
            <p:nvPr/>
          </p:nvGrpSpPr>
          <p:grpSpPr>
            <a:xfrm>
              <a:off x="6557241" y="4286829"/>
              <a:ext cx="810106" cy="307777"/>
              <a:chOff x="6318381" y="1594118"/>
              <a:chExt cx="810106" cy="307777"/>
            </a:xfrm>
          </p:grpSpPr>
          <p:cxnSp>
            <p:nvCxnSpPr>
              <p:cNvPr id="46" name="Gerader Verbinder 45"/>
              <p:cNvCxnSpPr/>
              <p:nvPr/>
            </p:nvCxnSpPr>
            <p:spPr>
              <a:xfrm flipV="1">
                <a:off x="6318381" y="1748972"/>
                <a:ext cx="532362" cy="1"/>
              </a:xfrm>
              <a:prstGeom prst="line">
                <a:avLst/>
              </a:prstGeom>
              <a:ln w="25400">
                <a:solidFill>
                  <a:srgbClr val="C0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47" name="Rechteck 46"/>
              <p:cNvSpPr/>
              <p:nvPr/>
            </p:nvSpPr>
            <p:spPr>
              <a:xfrm>
                <a:off x="6415314" y="1674471"/>
                <a:ext cx="333829" cy="147072"/>
              </a:xfrm>
              <a:prstGeom prst="rect">
                <a:avLst/>
              </a:prstGeom>
              <a:solidFill>
                <a:schemeClr val="bg1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48" name="Textfeld 47"/>
              <p:cNvSpPr txBox="1"/>
              <p:nvPr/>
            </p:nvSpPr>
            <p:spPr>
              <a:xfrm>
                <a:off x="6772887" y="1594118"/>
                <a:ext cx="355600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/>
                  <a:t>1</a:t>
                </a:r>
                <a:endParaRPr lang="de-DE" dirty="0"/>
              </a:p>
            </p:txBody>
          </p:sp>
        </p:grpSp>
      </p:grpSp>
      <p:pic>
        <p:nvPicPr>
          <p:cNvPr id="57" name="Google Shape;57;p1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2493099" y="2124123"/>
            <a:ext cx="1258875" cy="1774608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21378940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3283"/>
    </mc:Choice>
    <mc:Fallback xmlns="">
      <p:transition spd="slow" advTm="23283"/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"/>
          <p:cNvSpPr txBox="1">
            <a:spLocks noGrp="1"/>
          </p:cNvSpPr>
          <p:nvPr>
            <p:ph type="ctrTitle"/>
          </p:nvPr>
        </p:nvSpPr>
        <p:spPr>
          <a:xfrm>
            <a:off x="310125" y="337501"/>
            <a:ext cx="8520600" cy="41901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de-DE" sz="1800" dirty="0" smtClean="0"/>
              <a:t>Matrixtastatur abscannen - </a:t>
            </a:r>
            <a:r>
              <a:rPr lang="de-DE" sz="1800" dirty="0" err="1" smtClean="0"/>
              <a:t>Polling</a:t>
            </a:r>
            <a:endParaRPr sz="1800" dirty="0"/>
          </a:p>
        </p:txBody>
      </p:sp>
      <p:sp>
        <p:nvSpPr>
          <p:cNvPr id="56" name="Google Shape;56;p1"/>
          <p:cNvSpPr/>
          <p:nvPr/>
        </p:nvSpPr>
        <p:spPr>
          <a:xfrm>
            <a:off x="206833" y="1761888"/>
            <a:ext cx="3218359" cy="864300"/>
          </a:xfrm>
          <a:prstGeom prst="wedgeRoundRectCallout">
            <a:avLst>
              <a:gd name="adj1" fmla="val 35314"/>
              <a:gd name="adj2" fmla="val 78329"/>
              <a:gd name="adj3" fmla="val 0"/>
            </a:avLst>
          </a:prstGeom>
          <a:solidFill>
            <a:srgbClr val="FFFF00"/>
          </a:solidFill>
          <a:ln w="9525" cap="flat" cmpd="sng">
            <a:solidFill>
              <a:srgbClr val="158158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dirty="0" smtClean="0">
                <a:solidFill>
                  <a:srgbClr val="0000FF"/>
                </a:solidFill>
              </a:rPr>
              <a:t>Die Zeilenverbindungen werden an PB_4..PB_7 angeschlossen</a:t>
            </a:r>
            <a:endParaRPr sz="1400" b="0" i="0" strike="noStrike" cap="none" dirty="0">
              <a:solidFill>
                <a:srgbClr val="0000FF"/>
              </a:solidFill>
              <a:sym typeface="Arial"/>
            </a:endParaRPr>
          </a:p>
        </p:txBody>
      </p:sp>
      <p:sp>
        <p:nvSpPr>
          <p:cNvPr id="10" name="Rechteck 9"/>
          <p:cNvSpPr/>
          <p:nvPr/>
        </p:nvSpPr>
        <p:spPr>
          <a:xfrm rot="16200000">
            <a:off x="3688624" y="2427879"/>
            <a:ext cx="2059940" cy="2042160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accent1">
                <a:shade val="50000"/>
                <a:alpha val="5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de-DE"/>
          </a:p>
        </p:txBody>
      </p:sp>
      <p:cxnSp>
        <p:nvCxnSpPr>
          <p:cNvPr id="49" name="Gerader Verbinder 48"/>
          <p:cNvCxnSpPr/>
          <p:nvPr/>
        </p:nvCxnSpPr>
        <p:spPr>
          <a:xfrm flipH="1" flipV="1">
            <a:off x="3732252" y="4272804"/>
            <a:ext cx="2160359" cy="2647"/>
          </a:xfrm>
          <a:prstGeom prst="line">
            <a:avLst/>
          </a:prstGeom>
          <a:ln w="2540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Gerader Verbinder 51"/>
          <p:cNvCxnSpPr/>
          <p:nvPr/>
        </p:nvCxnSpPr>
        <p:spPr>
          <a:xfrm flipH="1" flipV="1">
            <a:off x="3732253" y="3757137"/>
            <a:ext cx="2160358" cy="1720"/>
          </a:xfrm>
          <a:prstGeom prst="line">
            <a:avLst/>
          </a:prstGeom>
          <a:ln w="2540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Gerader Verbinder 52"/>
          <p:cNvCxnSpPr/>
          <p:nvPr/>
        </p:nvCxnSpPr>
        <p:spPr>
          <a:xfrm flipH="1">
            <a:off x="3736615" y="3278568"/>
            <a:ext cx="2155996" cy="0"/>
          </a:xfrm>
          <a:prstGeom prst="line">
            <a:avLst/>
          </a:prstGeom>
          <a:ln w="2540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" name="Gerader Verbinder 54"/>
          <p:cNvCxnSpPr/>
          <p:nvPr/>
        </p:nvCxnSpPr>
        <p:spPr>
          <a:xfrm flipH="1" flipV="1">
            <a:off x="3736261" y="2820343"/>
            <a:ext cx="2156350" cy="1"/>
          </a:xfrm>
          <a:prstGeom prst="line">
            <a:avLst/>
          </a:prstGeom>
          <a:ln w="2540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Gerader Verbinder 28"/>
          <p:cNvCxnSpPr/>
          <p:nvPr/>
        </p:nvCxnSpPr>
        <p:spPr>
          <a:xfrm rot="16200000">
            <a:off x="2793002" y="3364736"/>
            <a:ext cx="2205627" cy="0"/>
          </a:xfrm>
          <a:prstGeom prst="line">
            <a:avLst/>
          </a:prstGeom>
          <a:ln w="2540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Rechteck 10"/>
          <p:cNvSpPr/>
          <p:nvPr/>
        </p:nvSpPr>
        <p:spPr>
          <a:xfrm rot="16200000">
            <a:off x="3824286" y="4028005"/>
            <a:ext cx="314630" cy="320572"/>
          </a:xfrm>
          <a:prstGeom prst="rect">
            <a:avLst/>
          </a:prstGeom>
          <a:solidFill>
            <a:schemeClr val="accent1">
              <a:alpha val="25000"/>
            </a:schemeClr>
          </a:solidFill>
          <a:ln>
            <a:solidFill>
              <a:schemeClr val="accent1">
                <a:shade val="50000"/>
                <a:alpha val="5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>
              <a:lnSpc>
                <a:spcPct val="107000"/>
              </a:lnSpc>
              <a:spcAft>
                <a:spcPts val="800"/>
              </a:spcAft>
            </a:pPr>
            <a:r>
              <a:rPr lang="de-DE" sz="110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*</a:t>
            </a:r>
          </a:p>
        </p:txBody>
      </p:sp>
      <p:sp>
        <p:nvSpPr>
          <p:cNvPr id="12" name="Rechteck 11"/>
          <p:cNvSpPr/>
          <p:nvPr/>
        </p:nvSpPr>
        <p:spPr>
          <a:xfrm rot="16200000">
            <a:off x="3824286" y="3523285"/>
            <a:ext cx="314630" cy="320572"/>
          </a:xfrm>
          <a:prstGeom prst="rect">
            <a:avLst/>
          </a:prstGeom>
          <a:solidFill>
            <a:schemeClr val="accent1">
              <a:alpha val="25000"/>
            </a:schemeClr>
          </a:solidFill>
          <a:ln>
            <a:solidFill>
              <a:schemeClr val="accent1">
                <a:shade val="50000"/>
                <a:alpha val="5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>
              <a:lnSpc>
                <a:spcPct val="107000"/>
              </a:lnSpc>
              <a:spcAft>
                <a:spcPts val="800"/>
              </a:spcAft>
            </a:pPr>
            <a:r>
              <a:rPr lang="de-DE" sz="110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7</a:t>
            </a:r>
          </a:p>
        </p:txBody>
      </p:sp>
      <p:sp>
        <p:nvSpPr>
          <p:cNvPr id="13" name="Rechteck 12"/>
          <p:cNvSpPr/>
          <p:nvPr/>
        </p:nvSpPr>
        <p:spPr>
          <a:xfrm rot="16200000">
            <a:off x="3824286" y="3056658"/>
            <a:ext cx="314630" cy="320572"/>
          </a:xfrm>
          <a:prstGeom prst="rect">
            <a:avLst/>
          </a:prstGeom>
          <a:solidFill>
            <a:schemeClr val="accent1">
              <a:alpha val="25000"/>
            </a:schemeClr>
          </a:solidFill>
          <a:ln>
            <a:solidFill>
              <a:schemeClr val="accent1">
                <a:shade val="50000"/>
                <a:alpha val="5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>
              <a:lnSpc>
                <a:spcPct val="107000"/>
              </a:lnSpc>
              <a:spcAft>
                <a:spcPts val="800"/>
              </a:spcAft>
            </a:pPr>
            <a:r>
              <a:rPr lang="de-DE" sz="110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4</a:t>
            </a:r>
          </a:p>
        </p:txBody>
      </p:sp>
      <p:sp>
        <p:nvSpPr>
          <p:cNvPr id="14" name="Rechteck 13"/>
          <p:cNvSpPr/>
          <p:nvPr/>
        </p:nvSpPr>
        <p:spPr>
          <a:xfrm rot="16200000">
            <a:off x="3824286" y="2590030"/>
            <a:ext cx="314630" cy="320572"/>
          </a:xfrm>
          <a:prstGeom prst="rect">
            <a:avLst/>
          </a:prstGeom>
          <a:solidFill>
            <a:schemeClr val="accent1">
              <a:alpha val="25000"/>
            </a:schemeClr>
          </a:solidFill>
          <a:ln>
            <a:solidFill>
              <a:schemeClr val="accent1">
                <a:shade val="50000"/>
                <a:alpha val="5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>
              <a:lnSpc>
                <a:spcPct val="107000"/>
              </a:lnSpc>
              <a:spcAft>
                <a:spcPts val="800"/>
              </a:spcAft>
            </a:pPr>
            <a:r>
              <a:rPr lang="de-DE" sz="110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1</a:t>
            </a:r>
          </a:p>
        </p:txBody>
      </p:sp>
      <p:sp>
        <p:nvSpPr>
          <p:cNvPr id="15" name="Rechteck 14"/>
          <p:cNvSpPr/>
          <p:nvPr/>
        </p:nvSpPr>
        <p:spPr>
          <a:xfrm rot="16200000">
            <a:off x="4300444" y="4018482"/>
            <a:ext cx="314630" cy="320572"/>
          </a:xfrm>
          <a:prstGeom prst="rect">
            <a:avLst/>
          </a:prstGeom>
          <a:solidFill>
            <a:schemeClr val="accent1">
              <a:alpha val="25000"/>
            </a:schemeClr>
          </a:solidFill>
          <a:ln>
            <a:solidFill>
              <a:schemeClr val="accent1">
                <a:shade val="50000"/>
                <a:alpha val="5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>
              <a:lnSpc>
                <a:spcPct val="107000"/>
              </a:lnSpc>
              <a:spcAft>
                <a:spcPts val="800"/>
              </a:spcAft>
            </a:pPr>
            <a:r>
              <a:rPr lang="de-DE" sz="110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0</a:t>
            </a:r>
          </a:p>
        </p:txBody>
      </p:sp>
      <p:sp>
        <p:nvSpPr>
          <p:cNvPr id="16" name="Rechteck 15"/>
          <p:cNvSpPr/>
          <p:nvPr/>
        </p:nvSpPr>
        <p:spPr>
          <a:xfrm rot="16200000">
            <a:off x="4300332" y="3523767"/>
            <a:ext cx="314260" cy="319978"/>
          </a:xfrm>
          <a:prstGeom prst="rect">
            <a:avLst/>
          </a:prstGeom>
          <a:solidFill>
            <a:schemeClr val="accent1">
              <a:alpha val="25000"/>
            </a:schemeClr>
          </a:solidFill>
          <a:ln>
            <a:solidFill>
              <a:schemeClr val="accent1">
                <a:shade val="50000"/>
                <a:alpha val="5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>
              <a:lnSpc>
                <a:spcPct val="107000"/>
              </a:lnSpc>
              <a:spcAft>
                <a:spcPts val="800"/>
              </a:spcAft>
            </a:pPr>
            <a:r>
              <a:rPr lang="de-DE" sz="110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8</a:t>
            </a:r>
          </a:p>
        </p:txBody>
      </p:sp>
      <p:sp>
        <p:nvSpPr>
          <p:cNvPr id="17" name="Rechteck 16"/>
          <p:cNvSpPr/>
          <p:nvPr/>
        </p:nvSpPr>
        <p:spPr>
          <a:xfrm rot="16200000">
            <a:off x="4300332" y="3057140"/>
            <a:ext cx="314260" cy="319978"/>
          </a:xfrm>
          <a:prstGeom prst="rect">
            <a:avLst/>
          </a:prstGeom>
          <a:solidFill>
            <a:schemeClr val="accent1">
              <a:alpha val="25000"/>
            </a:schemeClr>
          </a:solidFill>
          <a:ln>
            <a:solidFill>
              <a:schemeClr val="accent1">
                <a:shade val="50000"/>
                <a:alpha val="5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>
              <a:lnSpc>
                <a:spcPct val="107000"/>
              </a:lnSpc>
              <a:spcAft>
                <a:spcPts val="800"/>
              </a:spcAft>
            </a:pPr>
            <a:r>
              <a:rPr lang="de-DE" sz="110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5</a:t>
            </a:r>
          </a:p>
        </p:txBody>
      </p:sp>
      <p:sp>
        <p:nvSpPr>
          <p:cNvPr id="18" name="Rechteck 17"/>
          <p:cNvSpPr/>
          <p:nvPr/>
        </p:nvSpPr>
        <p:spPr>
          <a:xfrm rot="16200000">
            <a:off x="4300332" y="2590512"/>
            <a:ext cx="314260" cy="319978"/>
          </a:xfrm>
          <a:prstGeom prst="rect">
            <a:avLst/>
          </a:prstGeom>
          <a:solidFill>
            <a:schemeClr val="accent1">
              <a:alpha val="25000"/>
            </a:schemeClr>
          </a:solidFill>
          <a:ln>
            <a:solidFill>
              <a:schemeClr val="accent1">
                <a:shade val="50000"/>
                <a:alpha val="5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>
              <a:lnSpc>
                <a:spcPct val="107000"/>
              </a:lnSpc>
              <a:spcAft>
                <a:spcPts val="800"/>
              </a:spcAft>
            </a:pPr>
            <a:r>
              <a:rPr lang="de-DE" sz="110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2</a:t>
            </a:r>
          </a:p>
        </p:txBody>
      </p:sp>
      <p:sp>
        <p:nvSpPr>
          <p:cNvPr id="19" name="Rechteck 18"/>
          <p:cNvSpPr/>
          <p:nvPr/>
        </p:nvSpPr>
        <p:spPr>
          <a:xfrm rot="16200000">
            <a:off x="4776489" y="4018964"/>
            <a:ext cx="314260" cy="319978"/>
          </a:xfrm>
          <a:prstGeom prst="rect">
            <a:avLst/>
          </a:prstGeom>
          <a:solidFill>
            <a:schemeClr val="accent1">
              <a:alpha val="25000"/>
            </a:schemeClr>
          </a:solidFill>
          <a:ln>
            <a:solidFill>
              <a:schemeClr val="accent1">
                <a:shade val="50000"/>
                <a:alpha val="5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>
              <a:lnSpc>
                <a:spcPct val="107000"/>
              </a:lnSpc>
              <a:spcAft>
                <a:spcPts val="800"/>
              </a:spcAft>
            </a:pPr>
            <a:r>
              <a:rPr lang="de-DE" sz="110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#</a:t>
            </a:r>
          </a:p>
        </p:txBody>
      </p:sp>
      <p:sp>
        <p:nvSpPr>
          <p:cNvPr id="20" name="Rechteck 19"/>
          <p:cNvSpPr/>
          <p:nvPr/>
        </p:nvSpPr>
        <p:spPr>
          <a:xfrm rot="16200000">
            <a:off x="4776489" y="3523767"/>
            <a:ext cx="314260" cy="319978"/>
          </a:xfrm>
          <a:prstGeom prst="rect">
            <a:avLst/>
          </a:prstGeom>
          <a:solidFill>
            <a:schemeClr val="accent1">
              <a:alpha val="25000"/>
            </a:schemeClr>
          </a:solidFill>
          <a:ln>
            <a:solidFill>
              <a:schemeClr val="accent1">
                <a:shade val="50000"/>
                <a:alpha val="5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>
              <a:lnSpc>
                <a:spcPct val="107000"/>
              </a:lnSpc>
              <a:spcAft>
                <a:spcPts val="800"/>
              </a:spcAft>
            </a:pPr>
            <a:r>
              <a:rPr lang="de-DE" sz="110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9</a:t>
            </a:r>
          </a:p>
        </p:txBody>
      </p:sp>
      <p:sp>
        <p:nvSpPr>
          <p:cNvPr id="21" name="Rechteck 20"/>
          <p:cNvSpPr/>
          <p:nvPr/>
        </p:nvSpPr>
        <p:spPr>
          <a:xfrm rot="16200000">
            <a:off x="4776489" y="3047617"/>
            <a:ext cx="314260" cy="319978"/>
          </a:xfrm>
          <a:prstGeom prst="rect">
            <a:avLst/>
          </a:prstGeom>
          <a:solidFill>
            <a:schemeClr val="accent1">
              <a:alpha val="25000"/>
            </a:schemeClr>
          </a:solidFill>
          <a:ln>
            <a:solidFill>
              <a:schemeClr val="accent1">
                <a:shade val="50000"/>
                <a:alpha val="5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>
              <a:lnSpc>
                <a:spcPct val="107000"/>
              </a:lnSpc>
              <a:spcAft>
                <a:spcPts val="800"/>
              </a:spcAft>
            </a:pPr>
            <a:r>
              <a:rPr lang="de-DE" sz="1100" dirty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6</a:t>
            </a:r>
          </a:p>
        </p:txBody>
      </p:sp>
      <p:sp>
        <p:nvSpPr>
          <p:cNvPr id="22" name="Rechteck 21"/>
          <p:cNvSpPr/>
          <p:nvPr/>
        </p:nvSpPr>
        <p:spPr>
          <a:xfrm rot="16200000">
            <a:off x="4776601" y="2580507"/>
            <a:ext cx="314630" cy="320572"/>
          </a:xfrm>
          <a:prstGeom prst="rect">
            <a:avLst/>
          </a:prstGeom>
          <a:solidFill>
            <a:schemeClr val="accent1">
              <a:alpha val="25000"/>
            </a:schemeClr>
          </a:solidFill>
          <a:ln>
            <a:solidFill>
              <a:schemeClr val="accent1">
                <a:shade val="50000"/>
                <a:alpha val="5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>
              <a:lnSpc>
                <a:spcPct val="107000"/>
              </a:lnSpc>
              <a:spcAft>
                <a:spcPts val="800"/>
              </a:spcAft>
            </a:pPr>
            <a:r>
              <a:rPr lang="de-DE" sz="110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</a:p>
        </p:txBody>
      </p:sp>
      <p:sp>
        <p:nvSpPr>
          <p:cNvPr id="23" name="Rechteck 22"/>
          <p:cNvSpPr/>
          <p:nvPr/>
        </p:nvSpPr>
        <p:spPr>
          <a:xfrm rot="16200000">
            <a:off x="5243236" y="4018482"/>
            <a:ext cx="314630" cy="320572"/>
          </a:xfrm>
          <a:prstGeom prst="rect">
            <a:avLst/>
          </a:prstGeom>
          <a:solidFill>
            <a:schemeClr val="accent1">
              <a:alpha val="25000"/>
            </a:schemeClr>
          </a:solidFill>
          <a:ln>
            <a:solidFill>
              <a:schemeClr val="accent1">
                <a:shade val="50000"/>
                <a:alpha val="5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>
              <a:lnSpc>
                <a:spcPct val="107000"/>
              </a:lnSpc>
              <a:spcAft>
                <a:spcPts val="800"/>
              </a:spcAft>
            </a:pPr>
            <a:r>
              <a:rPr lang="de-DE" sz="110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D</a:t>
            </a:r>
          </a:p>
        </p:txBody>
      </p:sp>
      <p:sp>
        <p:nvSpPr>
          <p:cNvPr id="24" name="Rechteck 23"/>
          <p:cNvSpPr/>
          <p:nvPr/>
        </p:nvSpPr>
        <p:spPr>
          <a:xfrm rot="16200000">
            <a:off x="5243124" y="3514244"/>
            <a:ext cx="314260" cy="319978"/>
          </a:xfrm>
          <a:prstGeom prst="rect">
            <a:avLst/>
          </a:prstGeom>
          <a:solidFill>
            <a:schemeClr val="accent1">
              <a:alpha val="25000"/>
            </a:schemeClr>
          </a:solidFill>
          <a:ln>
            <a:solidFill>
              <a:schemeClr val="accent1">
                <a:shade val="50000"/>
                <a:alpha val="5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>
              <a:lnSpc>
                <a:spcPct val="107000"/>
              </a:lnSpc>
              <a:spcAft>
                <a:spcPts val="800"/>
              </a:spcAft>
            </a:pPr>
            <a:r>
              <a:rPr lang="de-DE" sz="110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C</a:t>
            </a:r>
          </a:p>
        </p:txBody>
      </p:sp>
      <p:sp>
        <p:nvSpPr>
          <p:cNvPr id="25" name="Rechteck 24"/>
          <p:cNvSpPr/>
          <p:nvPr/>
        </p:nvSpPr>
        <p:spPr>
          <a:xfrm rot="16200000">
            <a:off x="5243124" y="3047616"/>
            <a:ext cx="314260" cy="319978"/>
          </a:xfrm>
          <a:prstGeom prst="rect">
            <a:avLst/>
          </a:prstGeom>
          <a:solidFill>
            <a:schemeClr val="accent1">
              <a:alpha val="25000"/>
            </a:schemeClr>
          </a:solidFill>
          <a:ln>
            <a:solidFill>
              <a:schemeClr val="accent1">
                <a:shade val="50000"/>
                <a:alpha val="5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>
              <a:lnSpc>
                <a:spcPct val="107000"/>
              </a:lnSpc>
              <a:spcAft>
                <a:spcPts val="800"/>
              </a:spcAft>
            </a:pPr>
            <a:r>
              <a:rPr lang="de-DE" sz="110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B</a:t>
            </a:r>
          </a:p>
        </p:txBody>
      </p:sp>
      <p:sp>
        <p:nvSpPr>
          <p:cNvPr id="26" name="Rechteck 25"/>
          <p:cNvSpPr/>
          <p:nvPr/>
        </p:nvSpPr>
        <p:spPr>
          <a:xfrm rot="16200000">
            <a:off x="5243124" y="2580988"/>
            <a:ext cx="314260" cy="319978"/>
          </a:xfrm>
          <a:prstGeom prst="rect">
            <a:avLst/>
          </a:prstGeom>
          <a:solidFill>
            <a:schemeClr val="accent1">
              <a:alpha val="25000"/>
            </a:schemeClr>
          </a:solidFill>
          <a:ln>
            <a:solidFill>
              <a:schemeClr val="accent1">
                <a:shade val="50000"/>
                <a:alpha val="5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>
              <a:lnSpc>
                <a:spcPct val="107000"/>
              </a:lnSpc>
              <a:spcAft>
                <a:spcPts val="800"/>
              </a:spcAft>
            </a:pPr>
            <a:r>
              <a:rPr lang="de-DE" sz="110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A</a:t>
            </a:r>
          </a:p>
        </p:txBody>
      </p:sp>
      <p:cxnSp>
        <p:nvCxnSpPr>
          <p:cNvPr id="30" name="Gerader Verbinder 29"/>
          <p:cNvCxnSpPr/>
          <p:nvPr/>
        </p:nvCxnSpPr>
        <p:spPr>
          <a:xfrm rot="16200000">
            <a:off x="3271974" y="3364736"/>
            <a:ext cx="2205627" cy="0"/>
          </a:xfrm>
          <a:prstGeom prst="line">
            <a:avLst/>
          </a:prstGeom>
          <a:ln w="2540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Gerader Verbinder 30"/>
          <p:cNvCxnSpPr/>
          <p:nvPr/>
        </p:nvCxnSpPr>
        <p:spPr>
          <a:xfrm rot="16200000">
            <a:off x="3758202" y="3364736"/>
            <a:ext cx="2205627" cy="0"/>
          </a:xfrm>
          <a:prstGeom prst="line">
            <a:avLst/>
          </a:prstGeom>
          <a:ln w="2540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Gerader Verbinder 31"/>
          <p:cNvCxnSpPr/>
          <p:nvPr/>
        </p:nvCxnSpPr>
        <p:spPr>
          <a:xfrm rot="16200000">
            <a:off x="4208145" y="3374259"/>
            <a:ext cx="2205627" cy="0"/>
          </a:xfrm>
          <a:prstGeom prst="line">
            <a:avLst/>
          </a:prstGeom>
          <a:ln w="2540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6" name="Gruppieren 65"/>
          <p:cNvGrpSpPr/>
          <p:nvPr/>
        </p:nvGrpSpPr>
        <p:grpSpPr>
          <a:xfrm>
            <a:off x="3697514" y="814615"/>
            <a:ext cx="2059215" cy="1501437"/>
            <a:chOff x="3697514" y="814615"/>
            <a:chExt cx="2059215" cy="1501437"/>
          </a:xfrm>
        </p:grpSpPr>
        <p:sp>
          <p:nvSpPr>
            <p:cNvPr id="2" name="Rechteck 1"/>
            <p:cNvSpPr/>
            <p:nvPr/>
          </p:nvSpPr>
          <p:spPr>
            <a:xfrm rot="16200000">
              <a:off x="3994940" y="517189"/>
              <a:ext cx="1447307" cy="204216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3" name="Textfeld 2"/>
            <p:cNvSpPr txBox="1"/>
            <p:nvPr/>
          </p:nvSpPr>
          <p:spPr>
            <a:xfrm rot="16200000">
              <a:off x="4919102" y="1424295"/>
              <a:ext cx="1367478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Mikrocontroller</a:t>
              </a:r>
              <a:endParaRPr lang="de-DE" dirty="0"/>
            </a:p>
          </p:txBody>
        </p:sp>
        <p:sp>
          <p:nvSpPr>
            <p:cNvPr id="4" name="Textfeld 3"/>
            <p:cNvSpPr txBox="1"/>
            <p:nvPr/>
          </p:nvSpPr>
          <p:spPr>
            <a:xfrm rot="16200000">
              <a:off x="3493068" y="176508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PB_0</a:t>
              </a:r>
              <a:endParaRPr lang="de-DE" dirty="0"/>
            </a:p>
          </p:txBody>
        </p:sp>
        <p:sp>
          <p:nvSpPr>
            <p:cNvPr id="33" name="Textfeld 32"/>
            <p:cNvSpPr txBox="1"/>
            <p:nvPr/>
          </p:nvSpPr>
          <p:spPr>
            <a:xfrm rot="16200000">
              <a:off x="3965837" y="1734696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PB_1</a:t>
              </a:r>
              <a:endParaRPr lang="de-DE" dirty="0"/>
            </a:p>
          </p:txBody>
        </p:sp>
        <p:sp>
          <p:nvSpPr>
            <p:cNvPr id="34" name="Textfeld 33"/>
            <p:cNvSpPr txBox="1"/>
            <p:nvPr/>
          </p:nvSpPr>
          <p:spPr>
            <a:xfrm rot="16200000">
              <a:off x="4456677" y="1742868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PB_2</a:t>
              </a:r>
              <a:endParaRPr lang="de-DE" dirty="0"/>
            </a:p>
          </p:txBody>
        </p:sp>
        <p:sp>
          <p:nvSpPr>
            <p:cNvPr id="35" name="Textfeld 34"/>
            <p:cNvSpPr txBox="1"/>
            <p:nvPr/>
          </p:nvSpPr>
          <p:spPr>
            <a:xfrm rot="16200000">
              <a:off x="4922355" y="1746075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PB_3</a:t>
              </a:r>
              <a:endParaRPr lang="de-DE" dirty="0"/>
            </a:p>
          </p:txBody>
        </p:sp>
        <p:grpSp>
          <p:nvGrpSpPr>
            <p:cNvPr id="8" name="Gruppieren 7"/>
            <p:cNvGrpSpPr/>
            <p:nvPr/>
          </p:nvGrpSpPr>
          <p:grpSpPr>
            <a:xfrm rot="16200000">
              <a:off x="3494151" y="1202946"/>
              <a:ext cx="810106" cy="307777"/>
              <a:chOff x="6318381" y="1594118"/>
              <a:chExt cx="810106" cy="307777"/>
            </a:xfrm>
          </p:grpSpPr>
          <p:cxnSp>
            <p:nvCxnSpPr>
              <p:cNvPr id="36" name="Gerader Verbinder 35"/>
              <p:cNvCxnSpPr/>
              <p:nvPr/>
            </p:nvCxnSpPr>
            <p:spPr>
              <a:xfrm flipV="1">
                <a:off x="6318381" y="1748972"/>
                <a:ext cx="532362" cy="1"/>
              </a:xfrm>
              <a:prstGeom prst="line">
                <a:avLst/>
              </a:prstGeom>
              <a:ln w="25400">
                <a:solidFill>
                  <a:srgbClr val="C0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5" name="Rechteck 4"/>
              <p:cNvSpPr/>
              <p:nvPr/>
            </p:nvSpPr>
            <p:spPr>
              <a:xfrm>
                <a:off x="6415314" y="1674471"/>
                <a:ext cx="333829" cy="147072"/>
              </a:xfrm>
              <a:prstGeom prst="rect">
                <a:avLst/>
              </a:prstGeom>
              <a:solidFill>
                <a:schemeClr val="bg1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7" name="Textfeld 6"/>
              <p:cNvSpPr txBox="1"/>
              <p:nvPr/>
            </p:nvSpPr>
            <p:spPr>
              <a:xfrm>
                <a:off x="6772887" y="1594118"/>
                <a:ext cx="355600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/>
                  <a:t>1</a:t>
                </a:r>
                <a:endParaRPr lang="de-DE" dirty="0"/>
              </a:p>
            </p:txBody>
          </p:sp>
        </p:grpSp>
        <p:grpSp>
          <p:nvGrpSpPr>
            <p:cNvPr id="37" name="Gruppieren 36"/>
            <p:cNvGrpSpPr/>
            <p:nvPr/>
          </p:nvGrpSpPr>
          <p:grpSpPr>
            <a:xfrm rot="16200000">
              <a:off x="3964469" y="1180548"/>
              <a:ext cx="810106" cy="307777"/>
              <a:chOff x="6318381" y="1594118"/>
              <a:chExt cx="810106" cy="307777"/>
            </a:xfrm>
          </p:grpSpPr>
          <p:cxnSp>
            <p:nvCxnSpPr>
              <p:cNvPr id="38" name="Gerader Verbinder 37"/>
              <p:cNvCxnSpPr/>
              <p:nvPr/>
            </p:nvCxnSpPr>
            <p:spPr>
              <a:xfrm flipV="1">
                <a:off x="6318381" y="1748972"/>
                <a:ext cx="532362" cy="1"/>
              </a:xfrm>
              <a:prstGeom prst="line">
                <a:avLst/>
              </a:prstGeom>
              <a:ln w="25400">
                <a:solidFill>
                  <a:srgbClr val="C0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9" name="Rechteck 38"/>
              <p:cNvSpPr/>
              <p:nvPr/>
            </p:nvSpPr>
            <p:spPr>
              <a:xfrm>
                <a:off x="6415314" y="1674471"/>
                <a:ext cx="333829" cy="147072"/>
              </a:xfrm>
              <a:prstGeom prst="rect">
                <a:avLst/>
              </a:prstGeom>
              <a:solidFill>
                <a:schemeClr val="bg1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40" name="Textfeld 39"/>
              <p:cNvSpPr txBox="1"/>
              <p:nvPr/>
            </p:nvSpPr>
            <p:spPr>
              <a:xfrm>
                <a:off x="6772887" y="1594118"/>
                <a:ext cx="355600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/>
                  <a:t>1</a:t>
                </a:r>
                <a:endParaRPr lang="de-DE" dirty="0"/>
              </a:p>
            </p:txBody>
          </p:sp>
        </p:grpSp>
        <p:grpSp>
          <p:nvGrpSpPr>
            <p:cNvPr id="41" name="Gruppieren 40"/>
            <p:cNvGrpSpPr/>
            <p:nvPr/>
          </p:nvGrpSpPr>
          <p:grpSpPr>
            <a:xfrm rot="16200000">
              <a:off x="4448706" y="1180548"/>
              <a:ext cx="810106" cy="307777"/>
              <a:chOff x="6318381" y="1594118"/>
              <a:chExt cx="810106" cy="307777"/>
            </a:xfrm>
          </p:grpSpPr>
          <p:cxnSp>
            <p:nvCxnSpPr>
              <p:cNvPr id="42" name="Gerader Verbinder 41"/>
              <p:cNvCxnSpPr/>
              <p:nvPr/>
            </p:nvCxnSpPr>
            <p:spPr>
              <a:xfrm flipV="1">
                <a:off x="6318381" y="1748972"/>
                <a:ext cx="532362" cy="1"/>
              </a:xfrm>
              <a:prstGeom prst="line">
                <a:avLst/>
              </a:prstGeom>
              <a:ln w="25400">
                <a:solidFill>
                  <a:srgbClr val="C0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43" name="Rechteck 42"/>
              <p:cNvSpPr/>
              <p:nvPr/>
            </p:nvSpPr>
            <p:spPr>
              <a:xfrm>
                <a:off x="6415314" y="1674471"/>
                <a:ext cx="333829" cy="147072"/>
              </a:xfrm>
              <a:prstGeom prst="rect">
                <a:avLst/>
              </a:prstGeom>
              <a:solidFill>
                <a:schemeClr val="bg1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44" name="Textfeld 43"/>
              <p:cNvSpPr txBox="1"/>
              <p:nvPr/>
            </p:nvSpPr>
            <p:spPr>
              <a:xfrm>
                <a:off x="6772887" y="1594118"/>
                <a:ext cx="355600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/>
                  <a:t>1</a:t>
                </a:r>
                <a:endParaRPr lang="de-DE" dirty="0"/>
              </a:p>
            </p:txBody>
          </p:sp>
        </p:grpSp>
        <p:grpSp>
          <p:nvGrpSpPr>
            <p:cNvPr id="45" name="Gruppieren 44"/>
            <p:cNvGrpSpPr/>
            <p:nvPr/>
          </p:nvGrpSpPr>
          <p:grpSpPr>
            <a:xfrm rot="16200000">
              <a:off x="4912508" y="1180548"/>
              <a:ext cx="810106" cy="307777"/>
              <a:chOff x="6318381" y="1594118"/>
              <a:chExt cx="810106" cy="307777"/>
            </a:xfrm>
          </p:grpSpPr>
          <p:cxnSp>
            <p:nvCxnSpPr>
              <p:cNvPr id="46" name="Gerader Verbinder 45"/>
              <p:cNvCxnSpPr/>
              <p:nvPr/>
            </p:nvCxnSpPr>
            <p:spPr>
              <a:xfrm flipV="1">
                <a:off x="6318381" y="1748972"/>
                <a:ext cx="532362" cy="1"/>
              </a:xfrm>
              <a:prstGeom prst="line">
                <a:avLst/>
              </a:prstGeom>
              <a:ln w="25400">
                <a:solidFill>
                  <a:srgbClr val="C0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47" name="Rechteck 46"/>
              <p:cNvSpPr/>
              <p:nvPr/>
            </p:nvSpPr>
            <p:spPr>
              <a:xfrm>
                <a:off x="6415314" y="1674471"/>
                <a:ext cx="333829" cy="147072"/>
              </a:xfrm>
              <a:prstGeom prst="rect">
                <a:avLst/>
              </a:prstGeom>
              <a:solidFill>
                <a:schemeClr val="bg1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48" name="Textfeld 47"/>
              <p:cNvSpPr txBox="1"/>
              <p:nvPr/>
            </p:nvSpPr>
            <p:spPr>
              <a:xfrm>
                <a:off x="6772887" y="1594118"/>
                <a:ext cx="355600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/>
                  <a:t>1</a:t>
                </a:r>
                <a:endParaRPr lang="de-DE" dirty="0"/>
              </a:p>
            </p:txBody>
          </p:sp>
        </p:grpSp>
      </p:grpSp>
      <p:pic>
        <p:nvPicPr>
          <p:cNvPr id="57" name="Google Shape;57;p1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2337469" y="2898107"/>
            <a:ext cx="1258875" cy="1774608"/>
          </a:xfrm>
          <a:prstGeom prst="rect">
            <a:avLst/>
          </a:prstGeom>
          <a:noFill/>
          <a:ln>
            <a:noFill/>
          </a:ln>
        </p:spPr>
      </p:pic>
      <p:sp>
        <p:nvSpPr>
          <p:cNvPr id="68" name="Rechteck 67"/>
          <p:cNvSpPr/>
          <p:nvPr/>
        </p:nvSpPr>
        <p:spPr>
          <a:xfrm>
            <a:off x="5894974" y="2644624"/>
            <a:ext cx="1447307" cy="204216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69" name="Textfeld 68"/>
          <p:cNvSpPr txBox="1"/>
          <p:nvPr/>
        </p:nvSpPr>
        <p:spPr>
          <a:xfrm>
            <a:off x="5894974" y="4396063"/>
            <a:ext cx="136747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Mikrocontroller</a:t>
            </a:r>
            <a:endParaRPr lang="de-DE" dirty="0"/>
          </a:p>
        </p:txBody>
      </p:sp>
      <p:sp>
        <p:nvSpPr>
          <p:cNvPr id="70" name="Textfeld 69"/>
          <p:cNvSpPr txBox="1"/>
          <p:nvPr/>
        </p:nvSpPr>
        <p:spPr>
          <a:xfrm>
            <a:off x="5840845" y="2683372"/>
            <a:ext cx="79416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PB_4</a:t>
            </a:r>
            <a:endParaRPr lang="de-DE" dirty="0"/>
          </a:p>
        </p:txBody>
      </p:sp>
      <p:sp>
        <p:nvSpPr>
          <p:cNvPr id="71" name="Textfeld 70"/>
          <p:cNvSpPr txBox="1"/>
          <p:nvPr/>
        </p:nvSpPr>
        <p:spPr>
          <a:xfrm>
            <a:off x="5871230" y="3156141"/>
            <a:ext cx="79416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PB_5</a:t>
            </a:r>
            <a:endParaRPr lang="de-DE" dirty="0"/>
          </a:p>
        </p:txBody>
      </p:sp>
      <p:sp>
        <p:nvSpPr>
          <p:cNvPr id="72" name="Textfeld 71"/>
          <p:cNvSpPr txBox="1"/>
          <p:nvPr/>
        </p:nvSpPr>
        <p:spPr>
          <a:xfrm>
            <a:off x="5863058" y="3646981"/>
            <a:ext cx="79416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PB_6</a:t>
            </a:r>
            <a:endParaRPr lang="de-DE" dirty="0"/>
          </a:p>
        </p:txBody>
      </p:sp>
      <p:sp>
        <p:nvSpPr>
          <p:cNvPr id="73" name="Textfeld 72"/>
          <p:cNvSpPr txBox="1"/>
          <p:nvPr/>
        </p:nvSpPr>
        <p:spPr>
          <a:xfrm>
            <a:off x="5859851" y="4112659"/>
            <a:ext cx="79416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PB_7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7747698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3283"/>
    </mc:Choice>
    <mc:Fallback xmlns="">
      <p:transition spd="slow" advTm="23283"/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"/>
          <p:cNvSpPr txBox="1">
            <a:spLocks noGrp="1"/>
          </p:cNvSpPr>
          <p:nvPr>
            <p:ph type="ctrTitle"/>
          </p:nvPr>
        </p:nvSpPr>
        <p:spPr>
          <a:xfrm>
            <a:off x="310125" y="337501"/>
            <a:ext cx="8520600" cy="41901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de-DE" sz="1800" dirty="0" smtClean="0"/>
              <a:t>Matrixtastatur abscannen - </a:t>
            </a:r>
            <a:r>
              <a:rPr lang="de-DE" sz="1800" dirty="0" err="1" smtClean="0"/>
              <a:t>Polling</a:t>
            </a:r>
            <a:endParaRPr sz="1800" dirty="0"/>
          </a:p>
        </p:txBody>
      </p:sp>
      <p:sp>
        <p:nvSpPr>
          <p:cNvPr id="56" name="Google Shape;56;p1"/>
          <p:cNvSpPr/>
          <p:nvPr/>
        </p:nvSpPr>
        <p:spPr>
          <a:xfrm>
            <a:off x="206833" y="1761888"/>
            <a:ext cx="2217053" cy="864300"/>
          </a:xfrm>
          <a:prstGeom prst="wedgeRoundRectCallout">
            <a:avLst>
              <a:gd name="adj1" fmla="val 35314"/>
              <a:gd name="adj2" fmla="val 78329"/>
              <a:gd name="adj3" fmla="val 0"/>
            </a:avLst>
          </a:prstGeom>
          <a:solidFill>
            <a:srgbClr val="FFFF00"/>
          </a:solidFill>
          <a:ln w="9525" cap="flat" cmpd="sng">
            <a:solidFill>
              <a:srgbClr val="158158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dirty="0" smtClean="0">
                <a:solidFill>
                  <a:srgbClr val="0000FF"/>
                </a:solidFill>
              </a:rPr>
              <a:t>Die Zeilen werden als </a:t>
            </a:r>
            <a:r>
              <a:rPr lang="de-DE" dirty="0" err="1" smtClean="0">
                <a:solidFill>
                  <a:srgbClr val="0000FF"/>
                </a:solidFill>
              </a:rPr>
              <a:t>OpenDrain</a:t>
            </a:r>
            <a:r>
              <a:rPr lang="de-DE" dirty="0" smtClean="0">
                <a:solidFill>
                  <a:srgbClr val="0000FF"/>
                </a:solidFill>
              </a:rPr>
              <a:t> konfiguriert</a:t>
            </a:r>
            <a:endParaRPr sz="1400" b="0" i="0" strike="noStrike" cap="none" dirty="0">
              <a:solidFill>
                <a:srgbClr val="0000FF"/>
              </a:solidFill>
              <a:sym typeface="Arial"/>
            </a:endParaRPr>
          </a:p>
        </p:txBody>
      </p:sp>
      <p:pic>
        <p:nvPicPr>
          <p:cNvPr id="57" name="Google Shape;57;p1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1126281" y="2925045"/>
            <a:ext cx="1258875" cy="1774608"/>
          </a:xfrm>
          <a:prstGeom prst="rect">
            <a:avLst/>
          </a:prstGeom>
          <a:noFill/>
          <a:ln>
            <a:noFill/>
          </a:ln>
        </p:spPr>
      </p:pic>
      <p:grpSp>
        <p:nvGrpSpPr>
          <p:cNvPr id="6" name="Gruppieren 5"/>
          <p:cNvGrpSpPr/>
          <p:nvPr/>
        </p:nvGrpSpPr>
        <p:grpSpPr>
          <a:xfrm>
            <a:off x="2558143" y="908958"/>
            <a:ext cx="3644767" cy="3889225"/>
            <a:chOff x="3697514" y="814615"/>
            <a:chExt cx="3644767" cy="3889225"/>
          </a:xfrm>
        </p:grpSpPr>
        <p:sp>
          <p:nvSpPr>
            <p:cNvPr id="10" name="Rechteck 9"/>
            <p:cNvSpPr/>
            <p:nvPr/>
          </p:nvSpPr>
          <p:spPr>
            <a:xfrm rot="16200000">
              <a:off x="3688624" y="2427879"/>
              <a:ext cx="2059940" cy="204216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de-DE"/>
            </a:p>
          </p:txBody>
        </p:sp>
        <p:cxnSp>
          <p:nvCxnSpPr>
            <p:cNvPr id="49" name="Gerader Verbinder 48"/>
            <p:cNvCxnSpPr/>
            <p:nvPr/>
          </p:nvCxnSpPr>
          <p:spPr>
            <a:xfrm flipH="1" flipV="1">
              <a:off x="3732252" y="4272804"/>
              <a:ext cx="2160359" cy="2647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Gerader Verbinder 51"/>
            <p:cNvCxnSpPr/>
            <p:nvPr/>
          </p:nvCxnSpPr>
          <p:spPr>
            <a:xfrm flipH="1" flipV="1">
              <a:off x="3732253" y="3757137"/>
              <a:ext cx="2160358" cy="172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Gerader Verbinder 52"/>
            <p:cNvCxnSpPr/>
            <p:nvPr/>
          </p:nvCxnSpPr>
          <p:spPr>
            <a:xfrm flipH="1">
              <a:off x="3736615" y="3278568"/>
              <a:ext cx="2155996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Gerader Verbinder 54"/>
            <p:cNvCxnSpPr/>
            <p:nvPr/>
          </p:nvCxnSpPr>
          <p:spPr>
            <a:xfrm flipH="1" flipV="1">
              <a:off x="3736261" y="2820343"/>
              <a:ext cx="2156350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Gerader Verbinder 28"/>
            <p:cNvCxnSpPr/>
            <p:nvPr/>
          </p:nvCxnSpPr>
          <p:spPr>
            <a:xfrm rot="16200000">
              <a:off x="27930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" name="Rechteck 10"/>
            <p:cNvSpPr/>
            <p:nvPr/>
          </p:nvSpPr>
          <p:spPr>
            <a:xfrm rot="16200000">
              <a:off x="3824286" y="402800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*</a:t>
              </a:r>
            </a:p>
          </p:txBody>
        </p:sp>
        <p:sp>
          <p:nvSpPr>
            <p:cNvPr id="12" name="Rechteck 11"/>
            <p:cNvSpPr/>
            <p:nvPr/>
          </p:nvSpPr>
          <p:spPr>
            <a:xfrm rot="16200000">
              <a:off x="3824286" y="352328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7</a:t>
              </a:r>
            </a:p>
          </p:txBody>
        </p:sp>
        <p:sp>
          <p:nvSpPr>
            <p:cNvPr id="13" name="Rechteck 12"/>
            <p:cNvSpPr/>
            <p:nvPr/>
          </p:nvSpPr>
          <p:spPr>
            <a:xfrm rot="16200000">
              <a:off x="3824286" y="3056658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4</a:t>
              </a:r>
            </a:p>
          </p:txBody>
        </p:sp>
        <p:sp>
          <p:nvSpPr>
            <p:cNvPr id="14" name="Rechteck 13"/>
            <p:cNvSpPr/>
            <p:nvPr/>
          </p:nvSpPr>
          <p:spPr>
            <a:xfrm rot="16200000">
              <a:off x="3824286" y="2590030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1</a:t>
              </a:r>
            </a:p>
          </p:txBody>
        </p:sp>
        <p:sp>
          <p:nvSpPr>
            <p:cNvPr id="15" name="Rechteck 14"/>
            <p:cNvSpPr/>
            <p:nvPr/>
          </p:nvSpPr>
          <p:spPr>
            <a:xfrm rot="16200000">
              <a:off x="4300444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0</a:t>
              </a:r>
            </a:p>
          </p:txBody>
        </p:sp>
        <p:sp>
          <p:nvSpPr>
            <p:cNvPr id="16" name="Rechteck 15"/>
            <p:cNvSpPr/>
            <p:nvPr/>
          </p:nvSpPr>
          <p:spPr>
            <a:xfrm rot="16200000">
              <a:off x="4300332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8</a:t>
              </a:r>
            </a:p>
          </p:txBody>
        </p:sp>
        <p:sp>
          <p:nvSpPr>
            <p:cNvPr id="17" name="Rechteck 16"/>
            <p:cNvSpPr/>
            <p:nvPr/>
          </p:nvSpPr>
          <p:spPr>
            <a:xfrm rot="16200000">
              <a:off x="4300332" y="3057140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5</a:t>
              </a:r>
            </a:p>
          </p:txBody>
        </p:sp>
        <p:sp>
          <p:nvSpPr>
            <p:cNvPr id="18" name="Rechteck 17"/>
            <p:cNvSpPr/>
            <p:nvPr/>
          </p:nvSpPr>
          <p:spPr>
            <a:xfrm rot="16200000">
              <a:off x="4300332" y="2590512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2</a:t>
              </a:r>
            </a:p>
          </p:txBody>
        </p:sp>
        <p:sp>
          <p:nvSpPr>
            <p:cNvPr id="19" name="Rechteck 18"/>
            <p:cNvSpPr/>
            <p:nvPr/>
          </p:nvSpPr>
          <p:spPr>
            <a:xfrm rot="16200000">
              <a:off x="4776489" y="401896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#</a:t>
              </a:r>
            </a:p>
          </p:txBody>
        </p:sp>
        <p:sp>
          <p:nvSpPr>
            <p:cNvPr id="20" name="Rechteck 19"/>
            <p:cNvSpPr/>
            <p:nvPr/>
          </p:nvSpPr>
          <p:spPr>
            <a:xfrm rot="16200000">
              <a:off x="4776489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9</a:t>
              </a:r>
            </a:p>
          </p:txBody>
        </p:sp>
        <p:sp>
          <p:nvSpPr>
            <p:cNvPr id="21" name="Rechteck 20"/>
            <p:cNvSpPr/>
            <p:nvPr/>
          </p:nvSpPr>
          <p:spPr>
            <a:xfrm rot="16200000">
              <a:off x="4776489" y="304761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 dirty="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6</a:t>
              </a:r>
            </a:p>
          </p:txBody>
        </p:sp>
        <p:sp>
          <p:nvSpPr>
            <p:cNvPr id="22" name="Rechteck 21"/>
            <p:cNvSpPr/>
            <p:nvPr/>
          </p:nvSpPr>
          <p:spPr>
            <a:xfrm rot="16200000">
              <a:off x="4776601" y="2580507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3</a:t>
              </a:r>
            </a:p>
          </p:txBody>
        </p:sp>
        <p:sp>
          <p:nvSpPr>
            <p:cNvPr id="23" name="Rechteck 22"/>
            <p:cNvSpPr/>
            <p:nvPr/>
          </p:nvSpPr>
          <p:spPr>
            <a:xfrm rot="16200000">
              <a:off x="5243236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D</a:t>
              </a:r>
            </a:p>
          </p:txBody>
        </p:sp>
        <p:sp>
          <p:nvSpPr>
            <p:cNvPr id="24" name="Rechteck 23"/>
            <p:cNvSpPr/>
            <p:nvPr/>
          </p:nvSpPr>
          <p:spPr>
            <a:xfrm rot="16200000">
              <a:off x="5243124" y="351424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C</a:t>
              </a:r>
            </a:p>
          </p:txBody>
        </p:sp>
        <p:sp>
          <p:nvSpPr>
            <p:cNvPr id="25" name="Rechteck 24"/>
            <p:cNvSpPr/>
            <p:nvPr/>
          </p:nvSpPr>
          <p:spPr>
            <a:xfrm rot="16200000">
              <a:off x="5243124" y="3047616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B</a:t>
              </a:r>
            </a:p>
          </p:txBody>
        </p:sp>
        <p:sp>
          <p:nvSpPr>
            <p:cNvPr id="26" name="Rechteck 25"/>
            <p:cNvSpPr/>
            <p:nvPr/>
          </p:nvSpPr>
          <p:spPr>
            <a:xfrm rot="16200000">
              <a:off x="5243124" y="2580988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A</a:t>
              </a:r>
            </a:p>
          </p:txBody>
        </p:sp>
        <p:cxnSp>
          <p:nvCxnSpPr>
            <p:cNvPr id="30" name="Gerader Verbinder 29"/>
            <p:cNvCxnSpPr/>
            <p:nvPr/>
          </p:nvCxnSpPr>
          <p:spPr>
            <a:xfrm rot="16200000">
              <a:off x="3271974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Gerader Verbinder 30"/>
            <p:cNvCxnSpPr/>
            <p:nvPr/>
          </p:nvCxnSpPr>
          <p:spPr>
            <a:xfrm rot="16200000">
              <a:off x="37582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Gerader Verbinder 31"/>
            <p:cNvCxnSpPr/>
            <p:nvPr/>
          </p:nvCxnSpPr>
          <p:spPr>
            <a:xfrm rot="16200000">
              <a:off x="4208145" y="3374259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66" name="Gruppieren 65"/>
            <p:cNvGrpSpPr/>
            <p:nvPr/>
          </p:nvGrpSpPr>
          <p:grpSpPr>
            <a:xfrm>
              <a:off x="3697514" y="814615"/>
              <a:ext cx="2059215" cy="1501437"/>
              <a:chOff x="3697514" y="814615"/>
              <a:chExt cx="2059215" cy="1501437"/>
            </a:xfrm>
          </p:grpSpPr>
          <p:sp>
            <p:nvSpPr>
              <p:cNvPr id="2" name="Rechteck 1"/>
              <p:cNvSpPr/>
              <p:nvPr/>
            </p:nvSpPr>
            <p:spPr>
              <a:xfrm rot="16200000">
                <a:off x="3994940" y="517189"/>
                <a:ext cx="1447307" cy="2042160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3" name="Textfeld 2"/>
              <p:cNvSpPr txBox="1"/>
              <p:nvPr/>
            </p:nvSpPr>
            <p:spPr>
              <a:xfrm rot="16200000">
                <a:off x="4919102" y="1424295"/>
                <a:ext cx="136747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Mikrocontroller</a:t>
                </a:r>
                <a:endParaRPr lang="de-DE" dirty="0"/>
              </a:p>
            </p:txBody>
          </p:sp>
          <p:sp>
            <p:nvSpPr>
              <p:cNvPr id="4" name="Textfeld 3"/>
              <p:cNvSpPr txBox="1"/>
              <p:nvPr/>
            </p:nvSpPr>
            <p:spPr>
              <a:xfrm rot="16200000">
                <a:off x="3493068" y="1765081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PB_0</a:t>
                </a:r>
                <a:endParaRPr lang="de-DE" dirty="0"/>
              </a:p>
            </p:txBody>
          </p:sp>
          <p:sp>
            <p:nvSpPr>
              <p:cNvPr id="33" name="Textfeld 32"/>
              <p:cNvSpPr txBox="1"/>
              <p:nvPr/>
            </p:nvSpPr>
            <p:spPr>
              <a:xfrm rot="16200000">
                <a:off x="3965837" y="1734696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PB_1</a:t>
                </a:r>
                <a:endParaRPr lang="de-DE" dirty="0"/>
              </a:p>
            </p:txBody>
          </p:sp>
          <p:sp>
            <p:nvSpPr>
              <p:cNvPr id="34" name="Textfeld 33"/>
              <p:cNvSpPr txBox="1"/>
              <p:nvPr/>
            </p:nvSpPr>
            <p:spPr>
              <a:xfrm rot="16200000">
                <a:off x="4456677" y="1742868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PB_2</a:t>
                </a:r>
                <a:endParaRPr lang="de-DE" dirty="0"/>
              </a:p>
            </p:txBody>
          </p:sp>
          <p:sp>
            <p:nvSpPr>
              <p:cNvPr id="35" name="Textfeld 34"/>
              <p:cNvSpPr txBox="1"/>
              <p:nvPr/>
            </p:nvSpPr>
            <p:spPr>
              <a:xfrm rot="16200000">
                <a:off x="4922355" y="1746075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PB_3</a:t>
                </a:r>
                <a:endParaRPr lang="de-DE" dirty="0"/>
              </a:p>
            </p:txBody>
          </p:sp>
          <p:grpSp>
            <p:nvGrpSpPr>
              <p:cNvPr id="8" name="Gruppieren 7"/>
              <p:cNvGrpSpPr/>
              <p:nvPr/>
            </p:nvGrpSpPr>
            <p:grpSpPr>
              <a:xfrm rot="16200000">
                <a:off x="3494151" y="1202946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6" name="Gerader Verbinder 3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5" name="Rechteck 4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7" name="Textfeld 6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37" name="Gruppieren 36"/>
              <p:cNvGrpSpPr/>
              <p:nvPr/>
            </p:nvGrpSpPr>
            <p:grpSpPr>
              <a:xfrm rot="16200000">
                <a:off x="3964469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8" name="Gerader Verbinder 37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39" name="Rechteck 38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0" name="Textfeld 39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1" name="Gruppieren 40"/>
              <p:cNvGrpSpPr/>
              <p:nvPr/>
            </p:nvGrpSpPr>
            <p:grpSpPr>
              <a:xfrm rot="16200000">
                <a:off x="4448706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2" name="Gerader Verbinder 41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3" name="Rechteck 42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4" name="Textfeld 43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5" name="Gruppieren 44"/>
              <p:cNvGrpSpPr/>
              <p:nvPr/>
            </p:nvGrpSpPr>
            <p:grpSpPr>
              <a:xfrm rot="16200000">
                <a:off x="4912508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6" name="Gerader Verbinder 4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7" name="Rechteck 46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8" name="Textfeld 47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</p:grpSp>
        <p:sp>
          <p:nvSpPr>
            <p:cNvPr id="68" name="Rechteck 67"/>
            <p:cNvSpPr/>
            <p:nvPr/>
          </p:nvSpPr>
          <p:spPr>
            <a:xfrm>
              <a:off x="5894974" y="2644624"/>
              <a:ext cx="1447307" cy="204216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69" name="Textfeld 68"/>
            <p:cNvSpPr txBox="1"/>
            <p:nvPr/>
          </p:nvSpPr>
          <p:spPr>
            <a:xfrm>
              <a:off x="5894974" y="4396063"/>
              <a:ext cx="1367478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Mikrocontroller</a:t>
              </a:r>
              <a:endParaRPr lang="de-DE" dirty="0"/>
            </a:p>
          </p:txBody>
        </p:sp>
        <p:sp>
          <p:nvSpPr>
            <p:cNvPr id="70" name="Textfeld 69"/>
            <p:cNvSpPr txBox="1"/>
            <p:nvPr/>
          </p:nvSpPr>
          <p:spPr>
            <a:xfrm>
              <a:off x="5840845" y="2683372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PB_4</a:t>
              </a:r>
              <a:endParaRPr lang="de-DE" dirty="0"/>
            </a:p>
          </p:txBody>
        </p:sp>
        <p:sp>
          <p:nvSpPr>
            <p:cNvPr id="71" name="Textfeld 70"/>
            <p:cNvSpPr txBox="1"/>
            <p:nvPr/>
          </p:nvSpPr>
          <p:spPr>
            <a:xfrm>
              <a:off x="5871230" y="315614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PB_5</a:t>
              </a:r>
              <a:endParaRPr lang="de-DE" dirty="0"/>
            </a:p>
          </p:txBody>
        </p:sp>
        <p:sp>
          <p:nvSpPr>
            <p:cNvPr id="72" name="Textfeld 71"/>
            <p:cNvSpPr txBox="1"/>
            <p:nvPr/>
          </p:nvSpPr>
          <p:spPr>
            <a:xfrm>
              <a:off x="5863058" y="364698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PB_6</a:t>
              </a:r>
              <a:endParaRPr lang="de-DE" dirty="0"/>
            </a:p>
          </p:txBody>
        </p:sp>
        <p:sp>
          <p:nvSpPr>
            <p:cNvPr id="73" name="Textfeld 72"/>
            <p:cNvSpPr txBox="1"/>
            <p:nvPr/>
          </p:nvSpPr>
          <p:spPr>
            <a:xfrm>
              <a:off x="5859851" y="4112659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PB_7</a:t>
              </a:r>
              <a:endParaRPr lang="de-DE" dirty="0"/>
            </a:p>
          </p:txBody>
        </p:sp>
        <p:cxnSp>
          <p:nvCxnSpPr>
            <p:cNvPr id="87" name="Gerader Verbinder 86"/>
            <p:cNvCxnSpPr/>
            <p:nvPr/>
          </p:nvCxnSpPr>
          <p:spPr>
            <a:xfrm flipV="1">
              <a:off x="6395009" y="2847280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8" name="Rechteck 87"/>
            <p:cNvSpPr/>
            <p:nvPr/>
          </p:nvSpPr>
          <p:spPr>
            <a:xfrm>
              <a:off x="6491942" y="2772779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9" name="Textfeld 88"/>
            <p:cNvSpPr txBox="1"/>
            <p:nvPr/>
          </p:nvSpPr>
          <p:spPr>
            <a:xfrm>
              <a:off x="6849515" y="2692426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4" name="Gerader Verbinder 83"/>
            <p:cNvCxnSpPr/>
            <p:nvPr/>
          </p:nvCxnSpPr>
          <p:spPr>
            <a:xfrm flipV="1">
              <a:off x="6417407" y="3317598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5" name="Rechteck 84"/>
            <p:cNvSpPr/>
            <p:nvPr/>
          </p:nvSpPr>
          <p:spPr>
            <a:xfrm>
              <a:off x="6514340" y="3243097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6" name="Textfeld 85"/>
            <p:cNvSpPr txBox="1"/>
            <p:nvPr/>
          </p:nvSpPr>
          <p:spPr>
            <a:xfrm>
              <a:off x="6871913" y="3162744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1" name="Gerader Verbinder 80"/>
            <p:cNvCxnSpPr/>
            <p:nvPr/>
          </p:nvCxnSpPr>
          <p:spPr>
            <a:xfrm flipV="1">
              <a:off x="6417407" y="3801835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2" name="Rechteck 81"/>
            <p:cNvSpPr/>
            <p:nvPr/>
          </p:nvSpPr>
          <p:spPr>
            <a:xfrm>
              <a:off x="6514340" y="3727334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3" name="Textfeld 82"/>
            <p:cNvSpPr txBox="1"/>
            <p:nvPr/>
          </p:nvSpPr>
          <p:spPr>
            <a:xfrm>
              <a:off x="6871913" y="3646981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78" name="Gerader Verbinder 77"/>
            <p:cNvCxnSpPr/>
            <p:nvPr/>
          </p:nvCxnSpPr>
          <p:spPr>
            <a:xfrm flipV="1">
              <a:off x="6417407" y="4265637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9" name="Rechteck 78"/>
            <p:cNvSpPr/>
            <p:nvPr/>
          </p:nvSpPr>
          <p:spPr>
            <a:xfrm>
              <a:off x="6514340" y="4191136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0" name="Textfeld 79"/>
            <p:cNvSpPr txBox="1"/>
            <p:nvPr/>
          </p:nvSpPr>
          <p:spPr>
            <a:xfrm>
              <a:off x="6871913" y="4110783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90" name="Gerader Verbinder 89"/>
            <p:cNvCxnSpPr>
              <a:endCxn id="88" idx="3"/>
            </p:cNvCxnSpPr>
            <p:nvPr/>
          </p:nvCxnSpPr>
          <p:spPr>
            <a:xfrm>
              <a:off x="6514340" y="2750315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Gerader Verbinder 92"/>
            <p:cNvCxnSpPr/>
            <p:nvPr/>
          </p:nvCxnSpPr>
          <p:spPr>
            <a:xfrm>
              <a:off x="6536378" y="3219417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Gerader Verbinder 93"/>
            <p:cNvCxnSpPr/>
            <p:nvPr/>
          </p:nvCxnSpPr>
          <p:spPr>
            <a:xfrm>
              <a:off x="6551336" y="3706866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Gerader Verbinder 94"/>
            <p:cNvCxnSpPr/>
            <p:nvPr/>
          </p:nvCxnSpPr>
          <p:spPr>
            <a:xfrm>
              <a:off x="6542920" y="4172860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76" name="Vertikaler Bildlauf 75"/>
          <p:cNvSpPr/>
          <p:nvPr/>
        </p:nvSpPr>
        <p:spPr>
          <a:xfrm>
            <a:off x="5439342" y="995678"/>
            <a:ext cx="3492887" cy="1401808"/>
          </a:xfrm>
          <a:prstGeom prst="verticalScroll">
            <a:avLst/>
          </a:prstGeom>
          <a:solidFill>
            <a:srgbClr val="FFC000"/>
          </a:solidFill>
          <a:ln>
            <a:solidFill>
              <a:schemeClr val="accent3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>
                <a:solidFill>
                  <a:schemeClr val="tx1">
                    <a:lumMod val="95000"/>
                    <a:lumOff val="5000"/>
                  </a:schemeClr>
                </a:solidFill>
              </a:rPr>
              <a:t>PortIn</a:t>
            </a:r>
            <a:r>
              <a:rPr lang="de-DE" dirty="0">
                <a:solidFill>
                  <a:schemeClr val="tx1">
                    <a:lumMod val="95000"/>
                    <a:lumOff val="5000"/>
                  </a:schemeClr>
                </a:solidFill>
              </a:rPr>
              <a:t> spalten(PortB,0b1111</a:t>
            </a:r>
            <a:r>
              <a:rPr lang="de-DE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);</a:t>
            </a:r>
          </a:p>
          <a:p>
            <a:pPr algn="ctr"/>
            <a:r>
              <a:rPr lang="de-DE" dirty="0" err="1">
                <a:solidFill>
                  <a:schemeClr val="tx1">
                    <a:lumMod val="95000"/>
                    <a:lumOff val="5000"/>
                  </a:schemeClr>
                </a:solidFill>
              </a:rPr>
              <a:t>spalten.mode</a:t>
            </a:r>
            <a:r>
              <a:rPr lang="de-DE" dirty="0">
                <a:solidFill>
                  <a:schemeClr val="tx1">
                    <a:lumMod val="95000"/>
                    <a:lumOff val="5000"/>
                  </a:schemeClr>
                </a:solidFill>
              </a:rPr>
              <a:t>(</a:t>
            </a:r>
            <a:r>
              <a:rPr lang="de-DE" dirty="0" err="1">
                <a:solidFill>
                  <a:schemeClr val="tx1">
                    <a:lumMod val="95000"/>
                    <a:lumOff val="5000"/>
                  </a:schemeClr>
                </a:solidFill>
              </a:rPr>
              <a:t>PullUp</a:t>
            </a:r>
            <a:r>
              <a:rPr lang="de-DE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);</a:t>
            </a:r>
          </a:p>
          <a:p>
            <a:pPr algn="ctr"/>
            <a:r>
              <a:rPr lang="de-DE" dirty="0" err="1">
                <a:solidFill>
                  <a:schemeClr val="tx1">
                    <a:lumMod val="95000"/>
                    <a:lumOff val="5000"/>
                  </a:schemeClr>
                </a:solidFill>
              </a:rPr>
              <a:t>PortInOut</a:t>
            </a:r>
            <a:r>
              <a:rPr lang="de-DE" dirty="0">
                <a:solidFill>
                  <a:schemeClr val="tx1">
                    <a:lumMod val="95000"/>
                    <a:lumOff val="5000"/>
                  </a:schemeClr>
                </a:solidFill>
              </a:rPr>
              <a:t> </a:t>
            </a:r>
            <a:r>
              <a:rPr lang="de-DE" dirty="0" err="1">
                <a:solidFill>
                  <a:schemeClr val="tx1">
                    <a:lumMod val="95000"/>
                    <a:lumOff val="5000"/>
                  </a:schemeClr>
                </a:solidFill>
              </a:rPr>
              <a:t>zeilen</a:t>
            </a:r>
            <a:r>
              <a:rPr lang="de-DE" dirty="0">
                <a:solidFill>
                  <a:schemeClr val="tx1">
                    <a:lumMod val="95000"/>
                    <a:lumOff val="5000"/>
                  </a:schemeClr>
                </a:solidFill>
              </a:rPr>
              <a:t>(PortB,0b11110000);</a:t>
            </a:r>
          </a:p>
          <a:p>
            <a:pPr algn="ctr"/>
            <a:r>
              <a:rPr lang="de-DE" dirty="0">
                <a:solidFill>
                  <a:schemeClr val="tx1">
                    <a:lumMod val="95000"/>
                    <a:lumOff val="5000"/>
                  </a:schemeClr>
                </a:solidFill>
              </a:rPr>
              <a:t>    </a:t>
            </a:r>
            <a:r>
              <a:rPr lang="de-DE" dirty="0" err="1">
                <a:solidFill>
                  <a:schemeClr val="tx1">
                    <a:lumMod val="95000"/>
                    <a:lumOff val="5000"/>
                  </a:schemeClr>
                </a:solidFill>
              </a:rPr>
              <a:t>zeilen.output</a:t>
            </a:r>
            <a:r>
              <a:rPr lang="de-DE" dirty="0">
                <a:solidFill>
                  <a:schemeClr val="tx1">
                    <a:lumMod val="95000"/>
                    <a:lumOff val="5000"/>
                  </a:schemeClr>
                </a:solidFill>
              </a:rPr>
              <a:t>();</a:t>
            </a:r>
          </a:p>
          <a:p>
            <a:pPr algn="ctr"/>
            <a:r>
              <a:rPr lang="de-DE" dirty="0">
                <a:solidFill>
                  <a:schemeClr val="tx1">
                    <a:lumMod val="95000"/>
                    <a:lumOff val="5000"/>
                  </a:schemeClr>
                </a:solidFill>
              </a:rPr>
              <a:t>    </a:t>
            </a:r>
            <a:r>
              <a:rPr lang="de-DE" dirty="0" err="1">
                <a:solidFill>
                  <a:schemeClr val="tx1">
                    <a:lumMod val="95000"/>
                    <a:lumOff val="5000"/>
                  </a:schemeClr>
                </a:solidFill>
              </a:rPr>
              <a:t>zeilen.mode</a:t>
            </a:r>
            <a:r>
              <a:rPr lang="de-DE" dirty="0">
                <a:solidFill>
                  <a:schemeClr val="tx1">
                    <a:lumMod val="95000"/>
                    <a:lumOff val="5000"/>
                  </a:schemeClr>
                </a:solidFill>
              </a:rPr>
              <a:t>(</a:t>
            </a:r>
            <a:r>
              <a:rPr lang="de-DE" dirty="0" err="1">
                <a:solidFill>
                  <a:schemeClr val="tx1">
                    <a:lumMod val="95000"/>
                    <a:lumOff val="5000"/>
                  </a:schemeClr>
                </a:solidFill>
              </a:rPr>
              <a:t>OpenDrain</a:t>
            </a:r>
            <a:r>
              <a:rPr lang="de-DE" dirty="0">
                <a:solidFill>
                  <a:schemeClr val="tx1">
                    <a:lumMod val="95000"/>
                    <a:lumOff val="5000"/>
                  </a:schemeClr>
                </a:solidFill>
              </a:rPr>
              <a:t>);</a:t>
            </a:r>
          </a:p>
        </p:txBody>
      </p:sp>
    </p:spTree>
    <p:extLst>
      <p:ext uri="{BB962C8B-B14F-4D97-AF65-F5344CB8AC3E}">
        <p14:creationId xmlns:p14="http://schemas.microsoft.com/office/powerpoint/2010/main" val="15709621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3283"/>
    </mc:Choice>
    <mc:Fallback xmlns="">
      <p:transition spd="slow" advTm="23283"/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"/>
          <p:cNvSpPr txBox="1">
            <a:spLocks noGrp="1"/>
          </p:cNvSpPr>
          <p:nvPr>
            <p:ph type="ctrTitle"/>
          </p:nvPr>
        </p:nvSpPr>
        <p:spPr>
          <a:xfrm>
            <a:off x="310125" y="337501"/>
            <a:ext cx="8520600" cy="41901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de-DE" sz="1800" dirty="0" smtClean="0"/>
              <a:t>Matrixtastatur abscannen - </a:t>
            </a:r>
            <a:r>
              <a:rPr lang="de-DE" sz="1800" dirty="0" err="1" smtClean="0"/>
              <a:t>Polling</a:t>
            </a:r>
            <a:endParaRPr sz="1800" dirty="0"/>
          </a:p>
        </p:txBody>
      </p:sp>
      <p:sp>
        <p:nvSpPr>
          <p:cNvPr id="56" name="Google Shape;56;p1"/>
          <p:cNvSpPr/>
          <p:nvPr/>
        </p:nvSpPr>
        <p:spPr>
          <a:xfrm>
            <a:off x="733332" y="1037070"/>
            <a:ext cx="3039522" cy="1580064"/>
          </a:xfrm>
          <a:prstGeom prst="wedgeRoundRectCallout">
            <a:avLst>
              <a:gd name="adj1" fmla="val 35314"/>
              <a:gd name="adj2" fmla="val 78329"/>
              <a:gd name="adj3" fmla="val 0"/>
            </a:avLst>
          </a:prstGeom>
          <a:solidFill>
            <a:srgbClr val="FFFF00"/>
          </a:solidFill>
          <a:ln w="9525" cap="flat" cmpd="sng">
            <a:solidFill>
              <a:srgbClr val="158158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dirty="0" smtClean="0">
                <a:solidFill>
                  <a:srgbClr val="0000FF"/>
                </a:solidFill>
              </a:rPr>
              <a:t>Tastendruck verbindet Zeile und Spalte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strike="noStrike" cap="none" dirty="0" smtClean="0">
                <a:solidFill>
                  <a:srgbClr val="0000FF"/>
                </a:solidFill>
                <a:sym typeface="Arial"/>
              </a:rPr>
              <a:t>z.B. Wenn die Taste 5 gedrückt wird werden PB_5 und PB_1 verbunden</a:t>
            </a:r>
            <a:endParaRPr sz="1400" b="0" i="0" strike="noStrike" cap="none" dirty="0">
              <a:solidFill>
                <a:srgbClr val="0000FF"/>
              </a:solidFill>
              <a:sym typeface="Arial"/>
            </a:endParaRPr>
          </a:p>
        </p:txBody>
      </p:sp>
      <p:grpSp>
        <p:nvGrpSpPr>
          <p:cNvPr id="6" name="Gruppieren 5"/>
          <p:cNvGrpSpPr/>
          <p:nvPr/>
        </p:nvGrpSpPr>
        <p:grpSpPr>
          <a:xfrm>
            <a:off x="3907110" y="899904"/>
            <a:ext cx="3644767" cy="3889225"/>
            <a:chOff x="3697514" y="814615"/>
            <a:chExt cx="3644767" cy="3889225"/>
          </a:xfrm>
        </p:grpSpPr>
        <p:sp>
          <p:nvSpPr>
            <p:cNvPr id="10" name="Rechteck 9"/>
            <p:cNvSpPr/>
            <p:nvPr/>
          </p:nvSpPr>
          <p:spPr>
            <a:xfrm rot="16200000">
              <a:off x="3688624" y="2427879"/>
              <a:ext cx="2059940" cy="204216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de-DE"/>
            </a:p>
          </p:txBody>
        </p:sp>
        <p:cxnSp>
          <p:nvCxnSpPr>
            <p:cNvPr id="49" name="Gerader Verbinder 48"/>
            <p:cNvCxnSpPr/>
            <p:nvPr/>
          </p:nvCxnSpPr>
          <p:spPr>
            <a:xfrm flipH="1" flipV="1">
              <a:off x="3732252" y="4272804"/>
              <a:ext cx="2160359" cy="2647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Gerader Verbinder 51"/>
            <p:cNvCxnSpPr/>
            <p:nvPr/>
          </p:nvCxnSpPr>
          <p:spPr>
            <a:xfrm flipH="1" flipV="1">
              <a:off x="3732253" y="3757137"/>
              <a:ext cx="2160358" cy="172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Gerader Verbinder 52"/>
            <p:cNvCxnSpPr/>
            <p:nvPr/>
          </p:nvCxnSpPr>
          <p:spPr>
            <a:xfrm flipH="1">
              <a:off x="3736615" y="3278568"/>
              <a:ext cx="2155996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Gerader Verbinder 54"/>
            <p:cNvCxnSpPr/>
            <p:nvPr/>
          </p:nvCxnSpPr>
          <p:spPr>
            <a:xfrm flipH="1" flipV="1">
              <a:off x="3736261" y="2820343"/>
              <a:ext cx="2156350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Gerader Verbinder 28"/>
            <p:cNvCxnSpPr/>
            <p:nvPr/>
          </p:nvCxnSpPr>
          <p:spPr>
            <a:xfrm rot="16200000">
              <a:off x="27930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" name="Rechteck 10"/>
            <p:cNvSpPr/>
            <p:nvPr/>
          </p:nvSpPr>
          <p:spPr>
            <a:xfrm rot="16200000">
              <a:off x="3824286" y="402800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*</a:t>
              </a:r>
            </a:p>
          </p:txBody>
        </p:sp>
        <p:sp>
          <p:nvSpPr>
            <p:cNvPr id="12" name="Rechteck 11"/>
            <p:cNvSpPr/>
            <p:nvPr/>
          </p:nvSpPr>
          <p:spPr>
            <a:xfrm rot="16200000">
              <a:off x="3824286" y="3523285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7</a:t>
              </a:r>
            </a:p>
          </p:txBody>
        </p:sp>
        <p:sp>
          <p:nvSpPr>
            <p:cNvPr id="13" name="Rechteck 12"/>
            <p:cNvSpPr/>
            <p:nvPr/>
          </p:nvSpPr>
          <p:spPr>
            <a:xfrm rot="16200000">
              <a:off x="3824286" y="3056658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4</a:t>
              </a:r>
            </a:p>
          </p:txBody>
        </p:sp>
        <p:sp>
          <p:nvSpPr>
            <p:cNvPr id="14" name="Rechteck 13"/>
            <p:cNvSpPr/>
            <p:nvPr/>
          </p:nvSpPr>
          <p:spPr>
            <a:xfrm rot="16200000">
              <a:off x="3824286" y="2590030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1</a:t>
              </a:r>
            </a:p>
          </p:txBody>
        </p:sp>
        <p:sp>
          <p:nvSpPr>
            <p:cNvPr id="15" name="Rechteck 14"/>
            <p:cNvSpPr/>
            <p:nvPr/>
          </p:nvSpPr>
          <p:spPr>
            <a:xfrm rot="16200000">
              <a:off x="4300444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0</a:t>
              </a:r>
            </a:p>
          </p:txBody>
        </p:sp>
        <p:sp>
          <p:nvSpPr>
            <p:cNvPr id="16" name="Rechteck 15"/>
            <p:cNvSpPr/>
            <p:nvPr/>
          </p:nvSpPr>
          <p:spPr>
            <a:xfrm rot="16200000">
              <a:off x="4300332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8</a:t>
              </a:r>
            </a:p>
          </p:txBody>
        </p:sp>
        <p:sp>
          <p:nvSpPr>
            <p:cNvPr id="17" name="Rechteck 16"/>
            <p:cNvSpPr/>
            <p:nvPr/>
          </p:nvSpPr>
          <p:spPr>
            <a:xfrm rot="16200000">
              <a:off x="4300332" y="3057140"/>
              <a:ext cx="314260" cy="319978"/>
            </a:xfrm>
            <a:prstGeom prst="rect">
              <a:avLst/>
            </a:prstGeom>
            <a:solidFill>
              <a:schemeClr val="accent1">
                <a:alpha val="56000"/>
              </a:schemeClr>
            </a:solidFill>
            <a:ln>
              <a:solidFill>
                <a:schemeClr val="accent1">
                  <a:shade val="50000"/>
                  <a:alpha val="77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5</a:t>
              </a:r>
            </a:p>
          </p:txBody>
        </p:sp>
        <p:sp>
          <p:nvSpPr>
            <p:cNvPr id="18" name="Rechteck 17"/>
            <p:cNvSpPr/>
            <p:nvPr/>
          </p:nvSpPr>
          <p:spPr>
            <a:xfrm rot="16200000">
              <a:off x="4300332" y="2590512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2</a:t>
              </a:r>
            </a:p>
          </p:txBody>
        </p:sp>
        <p:sp>
          <p:nvSpPr>
            <p:cNvPr id="19" name="Rechteck 18"/>
            <p:cNvSpPr/>
            <p:nvPr/>
          </p:nvSpPr>
          <p:spPr>
            <a:xfrm rot="16200000">
              <a:off x="4776489" y="401896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#</a:t>
              </a:r>
            </a:p>
          </p:txBody>
        </p:sp>
        <p:sp>
          <p:nvSpPr>
            <p:cNvPr id="20" name="Rechteck 19"/>
            <p:cNvSpPr/>
            <p:nvPr/>
          </p:nvSpPr>
          <p:spPr>
            <a:xfrm rot="16200000">
              <a:off x="4776489" y="352376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9</a:t>
              </a:r>
            </a:p>
          </p:txBody>
        </p:sp>
        <p:sp>
          <p:nvSpPr>
            <p:cNvPr id="21" name="Rechteck 20"/>
            <p:cNvSpPr/>
            <p:nvPr/>
          </p:nvSpPr>
          <p:spPr>
            <a:xfrm rot="16200000">
              <a:off x="4776489" y="3047617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 dirty="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6</a:t>
              </a:r>
            </a:p>
          </p:txBody>
        </p:sp>
        <p:sp>
          <p:nvSpPr>
            <p:cNvPr id="22" name="Rechteck 21"/>
            <p:cNvSpPr/>
            <p:nvPr/>
          </p:nvSpPr>
          <p:spPr>
            <a:xfrm rot="16200000">
              <a:off x="4776601" y="2580507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3</a:t>
              </a:r>
            </a:p>
          </p:txBody>
        </p:sp>
        <p:sp>
          <p:nvSpPr>
            <p:cNvPr id="23" name="Rechteck 22"/>
            <p:cNvSpPr/>
            <p:nvPr/>
          </p:nvSpPr>
          <p:spPr>
            <a:xfrm rot="16200000">
              <a:off x="5243236" y="4018482"/>
              <a:ext cx="314630" cy="320572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D</a:t>
              </a:r>
            </a:p>
          </p:txBody>
        </p:sp>
        <p:sp>
          <p:nvSpPr>
            <p:cNvPr id="24" name="Rechteck 23"/>
            <p:cNvSpPr/>
            <p:nvPr/>
          </p:nvSpPr>
          <p:spPr>
            <a:xfrm rot="16200000">
              <a:off x="5243124" y="3514244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C</a:t>
              </a:r>
            </a:p>
          </p:txBody>
        </p:sp>
        <p:sp>
          <p:nvSpPr>
            <p:cNvPr id="25" name="Rechteck 24"/>
            <p:cNvSpPr/>
            <p:nvPr/>
          </p:nvSpPr>
          <p:spPr>
            <a:xfrm rot="16200000">
              <a:off x="5243124" y="3047616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B</a:t>
              </a:r>
            </a:p>
          </p:txBody>
        </p:sp>
        <p:sp>
          <p:nvSpPr>
            <p:cNvPr id="26" name="Rechteck 25"/>
            <p:cNvSpPr/>
            <p:nvPr/>
          </p:nvSpPr>
          <p:spPr>
            <a:xfrm rot="16200000">
              <a:off x="5243124" y="2580988"/>
              <a:ext cx="314260" cy="319978"/>
            </a:xfrm>
            <a:prstGeom prst="rect">
              <a:avLst/>
            </a:prstGeom>
            <a:solidFill>
              <a:schemeClr val="accent1">
                <a:alpha val="25000"/>
              </a:schemeClr>
            </a:solidFill>
            <a:ln>
              <a:solidFill>
                <a:schemeClr val="accent1">
                  <a:shade val="50000"/>
                  <a:alpha val="5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de-DE" sz="1100"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A</a:t>
              </a:r>
            </a:p>
          </p:txBody>
        </p:sp>
        <p:cxnSp>
          <p:nvCxnSpPr>
            <p:cNvPr id="30" name="Gerader Verbinder 29"/>
            <p:cNvCxnSpPr/>
            <p:nvPr/>
          </p:nvCxnSpPr>
          <p:spPr>
            <a:xfrm rot="16200000">
              <a:off x="3271974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Gerader Verbinder 30"/>
            <p:cNvCxnSpPr/>
            <p:nvPr/>
          </p:nvCxnSpPr>
          <p:spPr>
            <a:xfrm rot="16200000">
              <a:off x="3758202" y="3364736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Gerader Verbinder 31"/>
            <p:cNvCxnSpPr/>
            <p:nvPr/>
          </p:nvCxnSpPr>
          <p:spPr>
            <a:xfrm rot="16200000">
              <a:off x="4208145" y="3374259"/>
              <a:ext cx="2205627" cy="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66" name="Gruppieren 65"/>
            <p:cNvGrpSpPr/>
            <p:nvPr/>
          </p:nvGrpSpPr>
          <p:grpSpPr>
            <a:xfrm>
              <a:off x="3697514" y="814615"/>
              <a:ext cx="2059215" cy="1501437"/>
              <a:chOff x="3697514" y="814615"/>
              <a:chExt cx="2059215" cy="1501437"/>
            </a:xfrm>
          </p:grpSpPr>
          <p:sp>
            <p:nvSpPr>
              <p:cNvPr id="2" name="Rechteck 1"/>
              <p:cNvSpPr/>
              <p:nvPr/>
            </p:nvSpPr>
            <p:spPr>
              <a:xfrm rot="16200000">
                <a:off x="3994940" y="517189"/>
                <a:ext cx="1447307" cy="2042160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3" name="Textfeld 2"/>
              <p:cNvSpPr txBox="1"/>
              <p:nvPr/>
            </p:nvSpPr>
            <p:spPr>
              <a:xfrm rot="16200000">
                <a:off x="4919102" y="1424295"/>
                <a:ext cx="136747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Mikrocontroller</a:t>
                </a:r>
                <a:endParaRPr lang="de-DE" dirty="0"/>
              </a:p>
            </p:txBody>
          </p:sp>
          <p:sp>
            <p:nvSpPr>
              <p:cNvPr id="4" name="Textfeld 3"/>
              <p:cNvSpPr txBox="1"/>
              <p:nvPr/>
            </p:nvSpPr>
            <p:spPr>
              <a:xfrm rot="16200000">
                <a:off x="3493068" y="1765081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PB_0</a:t>
                </a:r>
                <a:endParaRPr lang="de-DE" dirty="0"/>
              </a:p>
            </p:txBody>
          </p:sp>
          <p:sp>
            <p:nvSpPr>
              <p:cNvPr id="33" name="Textfeld 32"/>
              <p:cNvSpPr txBox="1"/>
              <p:nvPr/>
            </p:nvSpPr>
            <p:spPr>
              <a:xfrm rot="16200000">
                <a:off x="3965837" y="1734696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PB_1</a:t>
                </a:r>
                <a:endParaRPr lang="de-DE" dirty="0"/>
              </a:p>
            </p:txBody>
          </p:sp>
          <p:sp>
            <p:nvSpPr>
              <p:cNvPr id="34" name="Textfeld 33"/>
              <p:cNvSpPr txBox="1"/>
              <p:nvPr/>
            </p:nvSpPr>
            <p:spPr>
              <a:xfrm rot="16200000">
                <a:off x="4456677" y="1742868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PB_2</a:t>
                </a:r>
                <a:endParaRPr lang="de-DE" dirty="0"/>
              </a:p>
            </p:txBody>
          </p:sp>
          <p:sp>
            <p:nvSpPr>
              <p:cNvPr id="35" name="Textfeld 34"/>
              <p:cNvSpPr txBox="1"/>
              <p:nvPr/>
            </p:nvSpPr>
            <p:spPr>
              <a:xfrm rot="16200000">
                <a:off x="4922355" y="1746075"/>
                <a:ext cx="79416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PB_3</a:t>
                </a:r>
                <a:endParaRPr lang="de-DE" dirty="0"/>
              </a:p>
            </p:txBody>
          </p:sp>
          <p:grpSp>
            <p:nvGrpSpPr>
              <p:cNvPr id="8" name="Gruppieren 7"/>
              <p:cNvGrpSpPr/>
              <p:nvPr/>
            </p:nvGrpSpPr>
            <p:grpSpPr>
              <a:xfrm rot="16200000">
                <a:off x="3494151" y="1202946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6" name="Gerader Verbinder 3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5" name="Rechteck 4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7" name="Textfeld 6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37" name="Gruppieren 36"/>
              <p:cNvGrpSpPr/>
              <p:nvPr/>
            </p:nvGrpSpPr>
            <p:grpSpPr>
              <a:xfrm rot="16200000">
                <a:off x="3964469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38" name="Gerader Verbinder 37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39" name="Rechteck 38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0" name="Textfeld 39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1" name="Gruppieren 40"/>
              <p:cNvGrpSpPr/>
              <p:nvPr/>
            </p:nvGrpSpPr>
            <p:grpSpPr>
              <a:xfrm rot="16200000">
                <a:off x="4448706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2" name="Gerader Verbinder 41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3" name="Rechteck 42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4" name="Textfeld 43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  <p:grpSp>
            <p:nvGrpSpPr>
              <p:cNvPr id="45" name="Gruppieren 44"/>
              <p:cNvGrpSpPr/>
              <p:nvPr/>
            </p:nvGrpSpPr>
            <p:grpSpPr>
              <a:xfrm rot="16200000">
                <a:off x="4912508" y="1180548"/>
                <a:ext cx="810106" cy="307777"/>
                <a:chOff x="6318381" y="1594118"/>
                <a:chExt cx="810106" cy="307777"/>
              </a:xfrm>
            </p:grpSpPr>
            <p:cxnSp>
              <p:nvCxnSpPr>
                <p:cNvPr id="46" name="Gerader Verbinder 45"/>
                <p:cNvCxnSpPr/>
                <p:nvPr/>
              </p:nvCxnSpPr>
              <p:spPr>
                <a:xfrm flipV="1">
                  <a:off x="6318381" y="1748972"/>
                  <a:ext cx="532362" cy="1"/>
                </a:xfrm>
                <a:prstGeom prst="line">
                  <a:avLst/>
                </a:prstGeom>
                <a:ln w="25400">
                  <a:solidFill>
                    <a:srgbClr val="C0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7" name="Rechteck 46"/>
                <p:cNvSpPr/>
                <p:nvPr/>
              </p:nvSpPr>
              <p:spPr>
                <a:xfrm>
                  <a:off x="6415314" y="1674471"/>
                  <a:ext cx="333829" cy="147072"/>
                </a:xfrm>
                <a:prstGeom prst="rect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8" name="Textfeld 47"/>
                <p:cNvSpPr txBox="1"/>
                <p:nvPr/>
              </p:nvSpPr>
              <p:spPr>
                <a:xfrm>
                  <a:off x="6772887" y="1594118"/>
                  <a:ext cx="355600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de-DE" dirty="0"/>
                    <a:t>1</a:t>
                  </a:r>
                  <a:endParaRPr lang="de-DE" dirty="0"/>
                </a:p>
              </p:txBody>
            </p:sp>
          </p:grpSp>
        </p:grpSp>
        <p:sp>
          <p:nvSpPr>
            <p:cNvPr id="68" name="Rechteck 67"/>
            <p:cNvSpPr/>
            <p:nvPr/>
          </p:nvSpPr>
          <p:spPr>
            <a:xfrm>
              <a:off x="5894974" y="2644624"/>
              <a:ext cx="1447307" cy="204216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69" name="Textfeld 68"/>
            <p:cNvSpPr txBox="1"/>
            <p:nvPr/>
          </p:nvSpPr>
          <p:spPr>
            <a:xfrm>
              <a:off x="5894974" y="4396063"/>
              <a:ext cx="1367478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Mikrocontroller</a:t>
              </a:r>
              <a:endParaRPr lang="de-DE" dirty="0"/>
            </a:p>
          </p:txBody>
        </p:sp>
        <p:sp>
          <p:nvSpPr>
            <p:cNvPr id="70" name="Textfeld 69"/>
            <p:cNvSpPr txBox="1"/>
            <p:nvPr/>
          </p:nvSpPr>
          <p:spPr>
            <a:xfrm>
              <a:off x="5840845" y="2683372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PB_4</a:t>
              </a:r>
              <a:endParaRPr lang="de-DE" dirty="0"/>
            </a:p>
          </p:txBody>
        </p:sp>
        <p:sp>
          <p:nvSpPr>
            <p:cNvPr id="71" name="Textfeld 70"/>
            <p:cNvSpPr txBox="1"/>
            <p:nvPr/>
          </p:nvSpPr>
          <p:spPr>
            <a:xfrm>
              <a:off x="5871230" y="315614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PB_5</a:t>
              </a:r>
              <a:endParaRPr lang="de-DE" dirty="0"/>
            </a:p>
          </p:txBody>
        </p:sp>
        <p:sp>
          <p:nvSpPr>
            <p:cNvPr id="72" name="Textfeld 71"/>
            <p:cNvSpPr txBox="1"/>
            <p:nvPr/>
          </p:nvSpPr>
          <p:spPr>
            <a:xfrm>
              <a:off x="5863058" y="3646981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PB_6</a:t>
              </a:r>
              <a:endParaRPr lang="de-DE" dirty="0"/>
            </a:p>
          </p:txBody>
        </p:sp>
        <p:sp>
          <p:nvSpPr>
            <p:cNvPr id="73" name="Textfeld 72"/>
            <p:cNvSpPr txBox="1"/>
            <p:nvPr/>
          </p:nvSpPr>
          <p:spPr>
            <a:xfrm>
              <a:off x="5859851" y="4112659"/>
              <a:ext cx="79416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PB_7</a:t>
              </a:r>
              <a:endParaRPr lang="de-DE" dirty="0"/>
            </a:p>
          </p:txBody>
        </p:sp>
        <p:cxnSp>
          <p:nvCxnSpPr>
            <p:cNvPr id="87" name="Gerader Verbinder 86"/>
            <p:cNvCxnSpPr/>
            <p:nvPr/>
          </p:nvCxnSpPr>
          <p:spPr>
            <a:xfrm flipV="1">
              <a:off x="6395009" y="2847280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8" name="Rechteck 87"/>
            <p:cNvSpPr/>
            <p:nvPr/>
          </p:nvSpPr>
          <p:spPr>
            <a:xfrm>
              <a:off x="6491942" y="2772779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9" name="Textfeld 88"/>
            <p:cNvSpPr txBox="1"/>
            <p:nvPr/>
          </p:nvSpPr>
          <p:spPr>
            <a:xfrm>
              <a:off x="6849515" y="2692426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4" name="Gerader Verbinder 83"/>
            <p:cNvCxnSpPr/>
            <p:nvPr/>
          </p:nvCxnSpPr>
          <p:spPr>
            <a:xfrm flipV="1">
              <a:off x="6417407" y="3317598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5" name="Rechteck 84"/>
            <p:cNvSpPr/>
            <p:nvPr/>
          </p:nvSpPr>
          <p:spPr>
            <a:xfrm>
              <a:off x="6514340" y="3243097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6" name="Textfeld 85"/>
            <p:cNvSpPr txBox="1"/>
            <p:nvPr/>
          </p:nvSpPr>
          <p:spPr>
            <a:xfrm>
              <a:off x="6871913" y="3162744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81" name="Gerader Verbinder 80"/>
            <p:cNvCxnSpPr/>
            <p:nvPr/>
          </p:nvCxnSpPr>
          <p:spPr>
            <a:xfrm flipV="1">
              <a:off x="6417407" y="3801835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2" name="Rechteck 81"/>
            <p:cNvSpPr/>
            <p:nvPr/>
          </p:nvSpPr>
          <p:spPr>
            <a:xfrm>
              <a:off x="6514340" y="3727334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3" name="Textfeld 82"/>
            <p:cNvSpPr txBox="1"/>
            <p:nvPr/>
          </p:nvSpPr>
          <p:spPr>
            <a:xfrm>
              <a:off x="6871913" y="3646981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78" name="Gerader Verbinder 77"/>
            <p:cNvCxnSpPr/>
            <p:nvPr/>
          </p:nvCxnSpPr>
          <p:spPr>
            <a:xfrm flipV="1">
              <a:off x="6417407" y="4265637"/>
              <a:ext cx="532362" cy="1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9" name="Rechteck 78"/>
            <p:cNvSpPr/>
            <p:nvPr/>
          </p:nvSpPr>
          <p:spPr>
            <a:xfrm>
              <a:off x="6514340" y="4191136"/>
              <a:ext cx="333829" cy="14707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0" name="Textfeld 79"/>
            <p:cNvSpPr txBox="1"/>
            <p:nvPr/>
          </p:nvSpPr>
          <p:spPr>
            <a:xfrm>
              <a:off x="6871913" y="4110783"/>
              <a:ext cx="3556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0</a:t>
              </a:r>
              <a:endParaRPr lang="de-DE" dirty="0"/>
            </a:p>
          </p:txBody>
        </p:sp>
        <p:cxnSp>
          <p:nvCxnSpPr>
            <p:cNvPr id="90" name="Gerader Verbinder 89"/>
            <p:cNvCxnSpPr>
              <a:endCxn id="88" idx="3"/>
            </p:cNvCxnSpPr>
            <p:nvPr/>
          </p:nvCxnSpPr>
          <p:spPr>
            <a:xfrm>
              <a:off x="6514340" y="2750315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Gerader Verbinder 92"/>
            <p:cNvCxnSpPr/>
            <p:nvPr/>
          </p:nvCxnSpPr>
          <p:spPr>
            <a:xfrm>
              <a:off x="6536378" y="3219417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Gerader Verbinder 93"/>
            <p:cNvCxnSpPr/>
            <p:nvPr/>
          </p:nvCxnSpPr>
          <p:spPr>
            <a:xfrm>
              <a:off x="6551336" y="3706866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Gerader Verbinder 94"/>
            <p:cNvCxnSpPr/>
            <p:nvPr/>
          </p:nvCxnSpPr>
          <p:spPr>
            <a:xfrm>
              <a:off x="6542920" y="4172860"/>
              <a:ext cx="311431" cy="96000"/>
            </a:xfrm>
            <a:prstGeom prst="line">
              <a:avLst/>
            </a:prstGeom>
            <a:ln w="254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" name="Ellipse 8"/>
          <p:cNvSpPr/>
          <p:nvPr/>
        </p:nvSpPr>
        <p:spPr>
          <a:xfrm>
            <a:off x="4535080" y="3315171"/>
            <a:ext cx="95250" cy="90488"/>
          </a:xfrm>
          <a:prstGeom prst="ellipse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pic>
        <p:nvPicPr>
          <p:cNvPr id="57" name="Google Shape;57;p1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2610985" y="3068499"/>
            <a:ext cx="1258875" cy="1774608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4760688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3283"/>
    </mc:Choice>
    <mc:Fallback xmlns="">
      <p:transition spd="slow" advTm="23283"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Simple Light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1637</Words>
  <Application>Microsoft Office PowerPoint</Application>
  <PresentationFormat>Bildschirmpräsentation (16:9)</PresentationFormat>
  <Paragraphs>1393</Paragraphs>
  <Slides>38</Slides>
  <Notes>38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38</vt:i4>
      </vt:variant>
    </vt:vector>
  </HeadingPairs>
  <TitlesOfParts>
    <vt:vector size="42" baseType="lpstr">
      <vt:lpstr>Arial</vt:lpstr>
      <vt:lpstr>Calibri</vt:lpstr>
      <vt:lpstr>Times New Roman</vt:lpstr>
      <vt:lpstr>Simple Light</vt:lpstr>
      <vt:lpstr>Matrixtastatur abscannen Polling</vt:lpstr>
      <vt:lpstr>Matrixtastatur abscannen - Polling</vt:lpstr>
      <vt:lpstr>Matrixtastatur abscannen - Polling</vt:lpstr>
      <vt:lpstr>Matrixtastatur abscannen - Polling</vt:lpstr>
      <vt:lpstr>Matrixtastatur abscannen - Polling</vt:lpstr>
      <vt:lpstr>Matrixtastatur abscannen - Polling</vt:lpstr>
      <vt:lpstr>Matrixtastatur abscannen - Polling</vt:lpstr>
      <vt:lpstr>Matrixtastatur abscannen - Polling</vt:lpstr>
      <vt:lpstr>Matrixtastatur abscannen - Polling</vt:lpstr>
      <vt:lpstr>Matrixtastatur abscannen - Polling</vt:lpstr>
      <vt:lpstr>Matrixtastatur abscannen - Polling</vt:lpstr>
      <vt:lpstr>Matrixtastatur abscannen - Polling</vt:lpstr>
      <vt:lpstr>Matrixtastatur abscannen - Polling</vt:lpstr>
      <vt:lpstr>Matrixtastatur abscannen - Polling</vt:lpstr>
      <vt:lpstr>Matrixtastatur abscannen - Polling</vt:lpstr>
      <vt:lpstr>Matrixtastatur abscannen - Polling</vt:lpstr>
      <vt:lpstr>Matrixtastatur abscannen - Polling</vt:lpstr>
      <vt:lpstr>Matrixtastatur abscannen - Polling</vt:lpstr>
      <vt:lpstr>Matrixtastatur abscannen - Polling</vt:lpstr>
      <vt:lpstr>Matrixtastatur abscannen - Polling</vt:lpstr>
      <vt:lpstr>Matrixtastatur abscannen - Polling</vt:lpstr>
      <vt:lpstr>Matrixtastatur abscannen - Polling</vt:lpstr>
      <vt:lpstr>Matrixtastatur abscannen - Polling</vt:lpstr>
      <vt:lpstr>Matrixtastatur abscannen - Polling</vt:lpstr>
      <vt:lpstr>Matrixtastatur abscannen - Polling</vt:lpstr>
      <vt:lpstr>Matrixtastatur abscannen - Polling</vt:lpstr>
      <vt:lpstr>Matrixtastatur abscannen - Polling</vt:lpstr>
      <vt:lpstr>Matrixtastatur abscannen - Polling</vt:lpstr>
      <vt:lpstr>Matrixtastatur abscannen - Polling</vt:lpstr>
      <vt:lpstr>Matrixtastatur abscannen - Polling</vt:lpstr>
      <vt:lpstr>Matrixtastatur abscannen - Polling</vt:lpstr>
      <vt:lpstr>Matrixtastatur abscannen - Polling</vt:lpstr>
      <vt:lpstr>Matrixtastatur abscannen - Polling</vt:lpstr>
      <vt:lpstr>Matrixtastatur abscannen - Polling</vt:lpstr>
      <vt:lpstr>Matrixtastatur abscannen - Polling</vt:lpstr>
      <vt:lpstr>Matrixtastatur abscannen - Polling</vt:lpstr>
      <vt:lpstr>Matrixtastatur abscannen - Polling</vt:lpstr>
      <vt:lpstr>Matrixtastatur abscannen - Polling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Ports zyklisch abfragen Polling</dc:title>
  <dc:creator>Jörg Sturm</dc:creator>
  <cp:lastModifiedBy>Jörg Sturm</cp:lastModifiedBy>
  <cp:revision>14</cp:revision>
  <dcterms:modified xsi:type="dcterms:W3CDTF">2020-03-18T16:38:39Z</dcterms:modified>
</cp:coreProperties>
</file>