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1" roundtripDataSignature="AMtx7mi4hlKaCaAlYUEOEdDPOg+FQxayu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6" d="100"/>
          <a:sy n="106" d="100"/>
        </p:scale>
        <p:origin x="882" y="768"/>
      </p:cViewPr>
      <p:guideLst>
        <p:guide orient="horz" pos="1619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3063975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22827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23727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43415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06151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223231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609945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920147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186599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30342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86673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0523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932730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661251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78149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21367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43227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10444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4984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67415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81841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084203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4545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34797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347386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653025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238456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5221236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620840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9691526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843185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194463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51539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63685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250059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88480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3532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791872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10908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3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Untertitel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3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5" name="Google Shape;45;p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oße Zahl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4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44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4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nittsüberschrift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7" name="Google Shape;17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Textkorpus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zwei Spalten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38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inspaltiger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" name="Google Shape;32;p4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auptpunkt">
  <p:cSld name="MAIN_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1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6" name="Google Shape;36;p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nittsüberschrift und -beschreibung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4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0" name="Google Shape;40;p42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1" name="Google Shape;41;p42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p4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0"/>
            <a:ext cx="8520600" cy="169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dirty="0" smtClean="0"/>
              <a:t>Matrixtastatur abscannen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Polling</a:t>
            </a:r>
            <a:endParaRPr dirty="0"/>
          </a:p>
        </p:txBody>
      </p:sp>
      <p:sp>
        <p:nvSpPr>
          <p:cNvPr id="55" name="Google Shape;55;p1"/>
          <p:cNvSpPr txBox="1">
            <a:spLocks noGrp="1"/>
          </p:cNvSpPr>
          <p:nvPr>
            <p:ph type="subTitle" idx="1"/>
          </p:nvPr>
        </p:nvSpPr>
        <p:spPr>
          <a:xfrm>
            <a:off x="370500" y="2175450"/>
            <a:ext cx="6148712" cy="119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de-DE" dirty="0"/>
              <a:t>Wie kann der Mikrocontroller </a:t>
            </a:r>
            <a:r>
              <a:rPr lang="de-DE" dirty="0" smtClean="0"/>
              <a:t>eine Tastatur abfragen?</a:t>
            </a:r>
            <a:endParaRPr dirty="0"/>
          </a:p>
        </p:txBody>
      </p:sp>
      <p:sp>
        <p:nvSpPr>
          <p:cNvPr id="56" name="Google Shape;56;p1"/>
          <p:cNvSpPr/>
          <p:nvPr/>
        </p:nvSpPr>
        <p:spPr>
          <a:xfrm>
            <a:off x="2418383" y="4148338"/>
            <a:ext cx="3168000" cy="864300"/>
          </a:xfrm>
          <a:prstGeom prst="wedgeRoundRectCallout">
            <a:avLst>
              <a:gd name="adj1" fmla="val -62710"/>
              <a:gd name="adj2" fmla="val -904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6329" y="3238048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48" b="15599"/>
          <a:stretch/>
        </p:blipFill>
        <p:spPr bwMode="auto">
          <a:xfrm rot="16200000">
            <a:off x="6026565" y="2209348"/>
            <a:ext cx="3550920" cy="2057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sp>
        <p:nvSpPr>
          <p:cNvPr id="56" name="Google Shape;56;p1"/>
          <p:cNvSpPr/>
          <p:nvPr/>
        </p:nvSpPr>
        <p:spPr>
          <a:xfrm>
            <a:off x="153976" y="840366"/>
            <a:ext cx="3039522" cy="1580064"/>
          </a:xfrm>
          <a:prstGeom prst="wedgeRoundRectCallout">
            <a:avLst>
              <a:gd name="adj1" fmla="val -12939"/>
              <a:gd name="adj2" fmla="val 7947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err="1" smtClean="0">
                <a:solidFill>
                  <a:srgbClr val="0000FF"/>
                </a:solidFill>
              </a:rPr>
              <a:t>Polling</a:t>
            </a:r>
            <a:r>
              <a:rPr lang="de-DE" dirty="0" smtClean="0">
                <a:solidFill>
                  <a:srgbClr val="0000FF"/>
                </a:solidFill>
              </a:rPr>
              <a:t> der Tastatur: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strike="noStrike" cap="none" dirty="0" smtClean="0">
                <a:solidFill>
                  <a:srgbClr val="0000FF"/>
                </a:solidFill>
                <a:sym typeface="Arial"/>
              </a:rPr>
              <a:t>In der Endlosschleife nacheinander PB_4, PB_5, PB_6, PB_7 auf 0 setzen und PB_0, PB_1, PB_2, PB_3 auf 0 prüfen. </a:t>
            </a:r>
            <a:endParaRPr sz="1400" b="0" i="0" strike="noStrike" cap="none" dirty="0">
              <a:solidFill>
                <a:srgbClr val="0000FF"/>
              </a:solidFill>
              <a:sym typeface="Arial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stCxn id="88" idx="1"/>
              <a:endCxn id="88" idx="3"/>
            </p:cNvCxnSpPr>
            <p:nvPr/>
          </p:nvCxnSpPr>
          <p:spPr>
            <a:xfrm>
              <a:off x="6491942" y="2846315"/>
              <a:ext cx="333829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3332" y="2998854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803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stCxn id="88" idx="1"/>
              <a:endCxn id="88" idx="3"/>
            </p:cNvCxnSpPr>
            <p:nvPr/>
          </p:nvCxnSpPr>
          <p:spPr>
            <a:xfrm>
              <a:off x="6491942" y="2846315"/>
              <a:ext cx="333829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968085"/>
              </p:ext>
            </p:extLst>
          </p:nvPr>
        </p:nvGraphicFramePr>
        <p:xfrm>
          <a:off x="551432" y="2660452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PB=0b11101111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67976" y="268463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4127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>
              <a:stCxn id="85" idx="1"/>
            </p:cNvCxnSpPr>
            <p:nvPr/>
          </p:nvCxnSpPr>
          <p:spPr>
            <a:xfrm flipV="1">
              <a:off x="6514340" y="3315417"/>
              <a:ext cx="333469" cy="121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907990"/>
              </p:ext>
            </p:extLst>
          </p:nvPr>
        </p:nvGraphicFramePr>
        <p:xfrm>
          <a:off x="676330" y="3131517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PB=0b11011101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Taste 5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7672" y="266045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68712" y="313151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6151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>
              <a:stCxn id="82" idx="1"/>
            </p:cNvCxnSpPr>
            <p:nvPr/>
          </p:nvCxnSpPr>
          <p:spPr>
            <a:xfrm>
              <a:off x="6514340" y="3800870"/>
              <a:ext cx="348427" cy="199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224976"/>
              </p:ext>
            </p:extLst>
          </p:nvPr>
        </p:nvGraphicFramePr>
        <p:xfrm>
          <a:off x="633164" y="3602391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PB=0b10111111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7508275" y="250427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485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>
              <a:stCxn id="79" idx="1"/>
            </p:cNvCxnSpPr>
            <p:nvPr/>
          </p:nvCxnSpPr>
          <p:spPr>
            <a:xfrm>
              <a:off x="6514340" y="4264672"/>
              <a:ext cx="340011" cy="4188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434521"/>
              </p:ext>
            </p:extLst>
          </p:nvPr>
        </p:nvGraphicFramePr>
        <p:xfrm>
          <a:off x="644785" y="4088493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PB=0b01111111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764435" y="4085300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7080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stCxn id="88" idx="1"/>
              <a:endCxn id="88" idx="3"/>
            </p:cNvCxnSpPr>
            <p:nvPr/>
          </p:nvCxnSpPr>
          <p:spPr>
            <a:xfrm>
              <a:off x="6491942" y="2846315"/>
              <a:ext cx="333829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968085"/>
              </p:ext>
            </p:extLst>
          </p:nvPr>
        </p:nvGraphicFramePr>
        <p:xfrm>
          <a:off x="551432" y="2660452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PB=0b11101111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67976" y="268463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909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>
              <a:stCxn id="85" idx="1"/>
            </p:cNvCxnSpPr>
            <p:nvPr/>
          </p:nvCxnSpPr>
          <p:spPr>
            <a:xfrm flipV="1">
              <a:off x="6514340" y="3315417"/>
              <a:ext cx="333469" cy="121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907990"/>
              </p:ext>
            </p:extLst>
          </p:nvPr>
        </p:nvGraphicFramePr>
        <p:xfrm>
          <a:off x="676330" y="3131517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PB=0b11011101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Taste 5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7672" y="266045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68712" y="313151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692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>
              <a:stCxn id="82" idx="1"/>
            </p:cNvCxnSpPr>
            <p:nvPr/>
          </p:nvCxnSpPr>
          <p:spPr>
            <a:xfrm>
              <a:off x="6514340" y="3800870"/>
              <a:ext cx="348427" cy="199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224976"/>
              </p:ext>
            </p:extLst>
          </p:nvPr>
        </p:nvGraphicFramePr>
        <p:xfrm>
          <a:off x="633164" y="3602391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PB=0b10111111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7508275" y="250427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350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>
              <a:stCxn id="79" idx="1"/>
            </p:cNvCxnSpPr>
            <p:nvPr/>
          </p:nvCxnSpPr>
          <p:spPr>
            <a:xfrm>
              <a:off x="6514340" y="4264672"/>
              <a:ext cx="340011" cy="4188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434521"/>
              </p:ext>
            </p:extLst>
          </p:nvPr>
        </p:nvGraphicFramePr>
        <p:xfrm>
          <a:off x="644785" y="4088493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PB=0b01111111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764435" y="4085300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052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stCxn id="88" idx="1"/>
              <a:endCxn id="88" idx="3"/>
            </p:cNvCxnSpPr>
            <p:nvPr/>
          </p:nvCxnSpPr>
          <p:spPr>
            <a:xfrm>
              <a:off x="6491942" y="2846315"/>
              <a:ext cx="333829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968085"/>
              </p:ext>
            </p:extLst>
          </p:nvPr>
        </p:nvGraphicFramePr>
        <p:xfrm>
          <a:off x="551432" y="2660452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PB=0b11101111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67976" y="268463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591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sp>
        <p:nvSpPr>
          <p:cNvPr id="56" name="Google Shape;56;p1"/>
          <p:cNvSpPr/>
          <p:nvPr/>
        </p:nvSpPr>
        <p:spPr>
          <a:xfrm>
            <a:off x="2418383" y="4148338"/>
            <a:ext cx="3168000" cy="864300"/>
          </a:xfrm>
          <a:prstGeom prst="wedgeRoundRectCallout">
            <a:avLst>
              <a:gd name="adj1" fmla="val -62710"/>
              <a:gd name="adj2" fmla="val -904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16 Tasten quadratisch angeordnet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6329" y="3238048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ruppieren 8"/>
          <p:cNvGrpSpPr/>
          <p:nvPr/>
        </p:nvGrpSpPr>
        <p:grpSpPr>
          <a:xfrm rot="16200000">
            <a:off x="3542030" y="1550670"/>
            <a:ext cx="2059940" cy="2042160"/>
            <a:chOff x="0" y="0"/>
            <a:chExt cx="2060369" cy="2042556"/>
          </a:xfrm>
        </p:grpSpPr>
        <p:sp>
          <p:nvSpPr>
            <p:cNvPr id="10" name="Rechteck 9"/>
            <p:cNvSpPr/>
            <p:nvPr/>
          </p:nvSpPr>
          <p:spPr>
            <a:xfrm>
              <a:off x="0" y="0"/>
              <a:ext cx="2060369" cy="20425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133350" y="123825"/>
              <a:ext cx="314696" cy="3206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>
              <a:off x="638175" y="123825"/>
              <a:ext cx="314696" cy="3206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>
              <a:off x="1104900" y="123825"/>
              <a:ext cx="314696" cy="3206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>
              <a:off x="1571625" y="123825"/>
              <a:ext cx="314696" cy="3206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142875" y="600075"/>
              <a:ext cx="314696" cy="3206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>
              <a:off x="638175" y="600075"/>
              <a:ext cx="314325" cy="32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>
              <a:off x="1104900" y="600075"/>
              <a:ext cx="314325" cy="32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>
              <a:off x="1571625" y="600075"/>
              <a:ext cx="314325" cy="32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>
              <a:off x="142875" y="1076325"/>
              <a:ext cx="314325" cy="32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>
              <a:off x="638175" y="1076325"/>
              <a:ext cx="314325" cy="32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>
              <a:off x="1114425" y="1076325"/>
              <a:ext cx="314325" cy="32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>
              <a:off x="1581150" y="1076325"/>
              <a:ext cx="314696" cy="3206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>
              <a:off x="142875" y="1543050"/>
              <a:ext cx="314696" cy="3206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>
              <a:off x="647700" y="1543050"/>
              <a:ext cx="314325" cy="32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>
              <a:off x="1114425" y="1543050"/>
              <a:ext cx="314325" cy="32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>
              <a:off x="1581150" y="1543050"/>
              <a:ext cx="314325" cy="32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056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>
              <a:stCxn id="85" idx="1"/>
            </p:cNvCxnSpPr>
            <p:nvPr/>
          </p:nvCxnSpPr>
          <p:spPr>
            <a:xfrm flipV="1">
              <a:off x="6514340" y="3315417"/>
              <a:ext cx="333469" cy="121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907990"/>
              </p:ext>
            </p:extLst>
          </p:nvPr>
        </p:nvGraphicFramePr>
        <p:xfrm>
          <a:off x="676330" y="3131517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PB=0b11011101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Taste 5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7672" y="266045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68712" y="313151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040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>
              <a:stCxn id="82" idx="1"/>
            </p:cNvCxnSpPr>
            <p:nvPr/>
          </p:nvCxnSpPr>
          <p:spPr>
            <a:xfrm>
              <a:off x="6514340" y="3800870"/>
              <a:ext cx="348427" cy="199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224976"/>
              </p:ext>
            </p:extLst>
          </p:nvPr>
        </p:nvGraphicFramePr>
        <p:xfrm>
          <a:off x="633164" y="3602391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PB=0b10111111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7508275" y="250427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5637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>
              <a:stCxn id="79" idx="1"/>
            </p:cNvCxnSpPr>
            <p:nvPr/>
          </p:nvCxnSpPr>
          <p:spPr>
            <a:xfrm>
              <a:off x="6514340" y="4264672"/>
              <a:ext cx="340011" cy="4188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434521"/>
              </p:ext>
            </p:extLst>
          </p:nvPr>
        </p:nvGraphicFramePr>
        <p:xfrm>
          <a:off x="644785" y="4088493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PB=0b01111111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764435" y="4085300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444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stCxn id="88" idx="1"/>
              <a:endCxn id="88" idx="3"/>
            </p:cNvCxnSpPr>
            <p:nvPr/>
          </p:nvCxnSpPr>
          <p:spPr>
            <a:xfrm>
              <a:off x="6491942" y="2846315"/>
              <a:ext cx="333829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968085"/>
              </p:ext>
            </p:extLst>
          </p:nvPr>
        </p:nvGraphicFramePr>
        <p:xfrm>
          <a:off x="551432" y="2660452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PB=0b11101111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67976" y="268463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216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>
              <a:stCxn id="85" idx="1"/>
            </p:cNvCxnSpPr>
            <p:nvPr/>
          </p:nvCxnSpPr>
          <p:spPr>
            <a:xfrm flipV="1">
              <a:off x="6514340" y="3315417"/>
              <a:ext cx="333469" cy="121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907990"/>
              </p:ext>
            </p:extLst>
          </p:nvPr>
        </p:nvGraphicFramePr>
        <p:xfrm>
          <a:off x="676330" y="3131517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PB=0b11011101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Taste 5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7672" y="266045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68712" y="313151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393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>
              <a:stCxn id="82" idx="1"/>
            </p:cNvCxnSpPr>
            <p:nvPr/>
          </p:nvCxnSpPr>
          <p:spPr>
            <a:xfrm>
              <a:off x="6514340" y="3800870"/>
              <a:ext cx="348427" cy="199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224976"/>
              </p:ext>
            </p:extLst>
          </p:nvPr>
        </p:nvGraphicFramePr>
        <p:xfrm>
          <a:off x="633164" y="3602391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PB=0b10111111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7508275" y="250427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1929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>
              <a:stCxn id="79" idx="1"/>
            </p:cNvCxnSpPr>
            <p:nvPr/>
          </p:nvCxnSpPr>
          <p:spPr>
            <a:xfrm>
              <a:off x="6514340" y="4264672"/>
              <a:ext cx="340011" cy="4188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434521"/>
              </p:ext>
            </p:extLst>
          </p:nvPr>
        </p:nvGraphicFramePr>
        <p:xfrm>
          <a:off x="644785" y="4088493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PB=0b01111111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764435" y="4085300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352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stCxn id="88" idx="1"/>
              <a:endCxn id="88" idx="3"/>
            </p:cNvCxnSpPr>
            <p:nvPr/>
          </p:nvCxnSpPr>
          <p:spPr>
            <a:xfrm>
              <a:off x="6491942" y="2846315"/>
              <a:ext cx="333829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968085"/>
              </p:ext>
            </p:extLst>
          </p:nvPr>
        </p:nvGraphicFramePr>
        <p:xfrm>
          <a:off x="551432" y="2660452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PB=0b11101111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67976" y="268463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922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>
              <a:stCxn id="85" idx="1"/>
            </p:cNvCxnSpPr>
            <p:nvPr/>
          </p:nvCxnSpPr>
          <p:spPr>
            <a:xfrm flipV="1">
              <a:off x="6514340" y="3315417"/>
              <a:ext cx="333469" cy="121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907990"/>
              </p:ext>
            </p:extLst>
          </p:nvPr>
        </p:nvGraphicFramePr>
        <p:xfrm>
          <a:off x="676330" y="3131517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PB=0b11011101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Taste 5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7672" y="266045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68712" y="313151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8518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>
              <a:stCxn id="82" idx="1"/>
            </p:cNvCxnSpPr>
            <p:nvPr/>
          </p:nvCxnSpPr>
          <p:spPr>
            <a:xfrm>
              <a:off x="6514340" y="3800870"/>
              <a:ext cx="348427" cy="199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224976"/>
              </p:ext>
            </p:extLst>
          </p:nvPr>
        </p:nvGraphicFramePr>
        <p:xfrm>
          <a:off x="633164" y="3602391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PB=0b10111111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7508275" y="250427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409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sp>
        <p:nvSpPr>
          <p:cNvPr id="56" name="Google Shape;56;p1"/>
          <p:cNvSpPr/>
          <p:nvPr/>
        </p:nvSpPr>
        <p:spPr>
          <a:xfrm>
            <a:off x="2418383" y="4148338"/>
            <a:ext cx="3168000" cy="864300"/>
          </a:xfrm>
          <a:prstGeom prst="wedgeRoundRectCallout">
            <a:avLst>
              <a:gd name="adj1" fmla="val -34305"/>
              <a:gd name="adj2" fmla="val -17356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Unter jeder Spalte befinden sich Verbindungsleitungen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" name="Gruppieren 33"/>
          <p:cNvGrpSpPr/>
          <p:nvPr/>
        </p:nvGrpSpPr>
        <p:grpSpPr>
          <a:xfrm rot="16200000">
            <a:off x="3542030" y="1550670"/>
            <a:ext cx="2217006" cy="2042160"/>
            <a:chOff x="3542030" y="1550670"/>
            <a:chExt cx="2217006" cy="2042160"/>
          </a:xfrm>
        </p:grpSpPr>
        <p:sp>
          <p:nvSpPr>
            <p:cNvPr id="10" name="Rechteck 9"/>
            <p:cNvSpPr/>
            <p:nvPr/>
          </p:nvSpPr>
          <p:spPr>
            <a:xfrm>
              <a:off x="3542030" y="1550670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29" name="Gerader Verbinder 28"/>
            <p:cNvCxnSpPr/>
            <p:nvPr/>
          </p:nvCxnSpPr>
          <p:spPr>
            <a:xfrm>
              <a:off x="3553409" y="1748972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>
              <a:off x="3675352" y="167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>
              <a:off x="4180072" y="167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>
              <a:off x="4646700" y="167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>
              <a:off x="5113328" y="167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3684875" y="2150629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>
              <a:off x="4180072" y="2150629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>
              <a:off x="4646700" y="2150629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>
              <a:off x="5113328" y="2150629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>
              <a:off x="3684875" y="262678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>
              <a:off x="4180072" y="262678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>
              <a:off x="4656223" y="262678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>
              <a:off x="5122851" y="2626786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>
              <a:off x="3684875" y="309342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>
              <a:off x="4189595" y="3093421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>
              <a:off x="4656223" y="3093421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>
              <a:off x="5122851" y="3093421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>
              <a:off x="3553409" y="2227944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>
              <a:off x="3553409" y="2714172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>
              <a:off x="3543886" y="3164115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73632" y="1172156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559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>
              <a:stCxn id="79" idx="1"/>
            </p:cNvCxnSpPr>
            <p:nvPr/>
          </p:nvCxnSpPr>
          <p:spPr>
            <a:xfrm>
              <a:off x="6514340" y="4264672"/>
              <a:ext cx="340011" cy="4188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434521"/>
              </p:ext>
            </p:extLst>
          </p:nvPr>
        </p:nvGraphicFramePr>
        <p:xfrm>
          <a:off x="644785" y="4088493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PB=0b01111111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764435" y="4085300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17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stCxn id="88" idx="1"/>
              <a:endCxn id="88" idx="3"/>
            </p:cNvCxnSpPr>
            <p:nvPr/>
          </p:nvCxnSpPr>
          <p:spPr>
            <a:xfrm>
              <a:off x="6491942" y="2846315"/>
              <a:ext cx="333829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968085"/>
              </p:ext>
            </p:extLst>
          </p:nvPr>
        </p:nvGraphicFramePr>
        <p:xfrm>
          <a:off x="551432" y="2660452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PB=0b11101111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67976" y="268463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432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>
              <a:stCxn id="85" idx="1"/>
            </p:cNvCxnSpPr>
            <p:nvPr/>
          </p:nvCxnSpPr>
          <p:spPr>
            <a:xfrm flipV="1">
              <a:off x="6514340" y="3315417"/>
              <a:ext cx="333469" cy="121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907990"/>
              </p:ext>
            </p:extLst>
          </p:nvPr>
        </p:nvGraphicFramePr>
        <p:xfrm>
          <a:off x="676330" y="3131517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PB=0b11011101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Taste 5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7672" y="266045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68712" y="313151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591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>
              <a:stCxn id="82" idx="1"/>
            </p:cNvCxnSpPr>
            <p:nvPr/>
          </p:nvCxnSpPr>
          <p:spPr>
            <a:xfrm>
              <a:off x="6514340" y="3800870"/>
              <a:ext cx="348427" cy="199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224976"/>
              </p:ext>
            </p:extLst>
          </p:nvPr>
        </p:nvGraphicFramePr>
        <p:xfrm>
          <a:off x="633164" y="3602391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PB=0b10111111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7508275" y="250427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427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>
              <a:stCxn id="79" idx="1"/>
            </p:cNvCxnSpPr>
            <p:nvPr/>
          </p:nvCxnSpPr>
          <p:spPr>
            <a:xfrm>
              <a:off x="6514340" y="4264672"/>
              <a:ext cx="340011" cy="4188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434521"/>
              </p:ext>
            </p:extLst>
          </p:nvPr>
        </p:nvGraphicFramePr>
        <p:xfrm>
          <a:off x="644785" y="4088493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PB=0b01111111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764435" y="4085300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746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stCxn id="88" idx="1"/>
              <a:endCxn id="88" idx="3"/>
            </p:cNvCxnSpPr>
            <p:nvPr/>
          </p:nvCxnSpPr>
          <p:spPr>
            <a:xfrm>
              <a:off x="6491942" y="2846315"/>
              <a:ext cx="333829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968085"/>
              </p:ext>
            </p:extLst>
          </p:nvPr>
        </p:nvGraphicFramePr>
        <p:xfrm>
          <a:off x="551432" y="2660452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PB=0b11101111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67976" y="268463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8084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>
              <a:stCxn id="85" idx="1"/>
            </p:cNvCxnSpPr>
            <p:nvPr/>
          </p:nvCxnSpPr>
          <p:spPr>
            <a:xfrm flipV="1">
              <a:off x="6514340" y="3315417"/>
              <a:ext cx="333469" cy="121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907990"/>
              </p:ext>
            </p:extLst>
          </p:nvPr>
        </p:nvGraphicFramePr>
        <p:xfrm>
          <a:off x="676330" y="3131517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PB=0b11011101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Taste 5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7672" y="266045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68712" y="313151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985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>
              <a:stCxn id="82" idx="1"/>
            </p:cNvCxnSpPr>
            <p:nvPr/>
          </p:nvCxnSpPr>
          <p:spPr>
            <a:xfrm>
              <a:off x="6514340" y="3800870"/>
              <a:ext cx="348427" cy="199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224976"/>
              </p:ext>
            </p:extLst>
          </p:nvPr>
        </p:nvGraphicFramePr>
        <p:xfrm>
          <a:off x="633164" y="3602391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PB=0b10111111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7508275" y="250427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8045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>
              <a:stCxn id="79" idx="1"/>
            </p:cNvCxnSpPr>
            <p:nvPr/>
          </p:nvCxnSpPr>
          <p:spPr>
            <a:xfrm>
              <a:off x="6514340" y="4264672"/>
              <a:ext cx="340011" cy="4188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926621"/>
              </p:ext>
            </p:extLst>
          </p:nvPr>
        </p:nvGraphicFramePr>
        <p:xfrm>
          <a:off x="644785" y="4088493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PB=0b01111111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764435" y="4085300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28" name="Rechteck 27">
            <a:hlinkClick r:id="rId3" action="ppaction://hlinksldjump"/>
          </p:cNvPr>
          <p:cNvSpPr/>
          <p:nvPr/>
        </p:nvSpPr>
        <p:spPr>
          <a:xfrm>
            <a:off x="7939889" y="4358093"/>
            <a:ext cx="890836" cy="5126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96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sp>
        <p:nvSpPr>
          <p:cNvPr id="56" name="Google Shape;56;p1"/>
          <p:cNvSpPr/>
          <p:nvPr/>
        </p:nvSpPr>
        <p:spPr>
          <a:xfrm>
            <a:off x="495774" y="1664956"/>
            <a:ext cx="2336641" cy="864300"/>
          </a:xfrm>
          <a:prstGeom prst="wedgeRoundRectCallout">
            <a:avLst>
              <a:gd name="adj1" fmla="val -40490"/>
              <a:gd name="adj2" fmla="val 11695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Wir schließen die Spalten an PB_0..PB_3 an.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6329" y="3238048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uppieren 4"/>
          <p:cNvGrpSpPr/>
          <p:nvPr/>
        </p:nvGrpSpPr>
        <p:grpSpPr>
          <a:xfrm rot="16200000">
            <a:off x="2504261" y="1899012"/>
            <a:ext cx="3664313" cy="2059216"/>
            <a:chOff x="3542030" y="1550670"/>
            <a:chExt cx="3664313" cy="2059216"/>
          </a:xfrm>
        </p:grpSpPr>
        <p:sp>
          <p:nvSpPr>
            <p:cNvPr id="10" name="Rechteck 9"/>
            <p:cNvSpPr/>
            <p:nvPr/>
          </p:nvSpPr>
          <p:spPr>
            <a:xfrm>
              <a:off x="3542030" y="1550670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29" name="Gerader Verbinder 28"/>
            <p:cNvCxnSpPr/>
            <p:nvPr/>
          </p:nvCxnSpPr>
          <p:spPr>
            <a:xfrm>
              <a:off x="3553409" y="1748972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>
              <a:off x="3675352" y="167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>
              <a:off x="4180072" y="167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>
              <a:off x="4646700" y="167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>
              <a:off x="5113328" y="167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3684875" y="2150629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>
              <a:off x="4180072" y="2150629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>
              <a:off x="4646700" y="2150629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>
              <a:off x="5113328" y="2150629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>
              <a:off x="3684875" y="262678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>
              <a:off x="4180072" y="262678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>
              <a:off x="4656223" y="262678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>
              <a:off x="5122851" y="2626786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>
              <a:off x="3684875" y="309342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>
              <a:off x="4189595" y="3093421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>
              <a:off x="4656223" y="3093421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>
              <a:off x="5122851" y="3093421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>
              <a:off x="3553409" y="2227944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>
              <a:off x="3553409" y="2714172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>
              <a:off x="3543886" y="3164115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hteck 1"/>
            <p:cNvSpPr/>
            <p:nvPr/>
          </p:nvSpPr>
          <p:spPr>
            <a:xfrm>
              <a:off x="5759036" y="1550670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" name="Textfeld 2"/>
            <p:cNvSpPr txBox="1"/>
            <p:nvPr/>
          </p:nvSpPr>
          <p:spPr>
            <a:xfrm>
              <a:off x="5759036" y="3302109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5723913" y="1595083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PB_0</a:t>
              </a:r>
              <a:endParaRPr lang="de-DE" dirty="0"/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5735292" y="2062187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PB_1</a:t>
              </a:r>
              <a:endParaRPr lang="de-DE" dirty="0"/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5727120" y="2553027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PB_2</a:t>
              </a:r>
              <a:endParaRPr lang="de-DE" dirty="0"/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5723913" y="3018705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PB_3</a:t>
              </a:r>
              <a:endParaRPr lang="de-DE" dirty="0"/>
            </a:p>
          </p:txBody>
        </p:sp>
      </p:grpSp>
      <p:sp>
        <p:nvSpPr>
          <p:cNvPr id="36" name="Vertikaler Bildlauf 35"/>
          <p:cNvSpPr/>
          <p:nvPr/>
        </p:nvSpPr>
        <p:spPr>
          <a:xfrm>
            <a:off x="5472771" y="2911017"/>
            <a:ext cx="3651812" cy="1401808"/>
          </a:xfrm>
          <a:prstGeom prst="verticalScroll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PortIn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spalten(PortB,0b1111);</a:t>
            </a:r>
          </a:p>
        </p:txBody>
      </p:sp>
    </p:spTree>
    <p:extLst>
      <p:ext uri="{BB962C8B-B14F-4D97-AF65-F5344CB8AC3E}">
        <p14:creationId xmlns:p14="http://schemas.microsoft.com/office/powerpoint/2010/main" val="330146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sp>
        <p:nvSpPr>
          <p:cNvPr id="56" name="Google Shape;56;p1"/>
          <p:cNvSpPr/>
          <p:nvPr/>
        </p:nvSpPr>
        <p:spPr>
          <a:xfrm>
            <a:off x="262942" y="3122635"/>
            <a:ext cx="2694565" cy="1159171"/>
          </a:xfrm>
          <a:prstGeom prst="wedgeRoundRectCallout">
            <a:avLst>
              <a:gd name="adj1" fmla="val 38425"/>
              <a:gd name="adj2" fmla="val -65304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Wir konfigurieren PB_0..PB_3 als </a:t>
            </a:r>
            <a:r>
              <a:rPr lang="de-DE" sz="1400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mode</a:t>
            </a:r>
            <a:r>
              <a:rPr lang="de-DE" sz="1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=</a:t>
            </a:r>
            <a:r>
              <a:rPr lang="de-DE" sz="1400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PullUp</a:t>
            </a:r>
            <a:r>
              <a:rPr lang="de-DE" sz="1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. Damit sind die </a:t>
            </a:r>
            <a:r>
              <a:rPr lang="de-DE" dirty="0">
                <a:solidFill>
                  <a:srgbClr val="0000FF"/>
                </a:solidFill>
              </a:rPr>
              <a:t>E</a:t>
            </a:r>
            <a:r>
              <a:rPr lang="de-DE" sz="1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ingänge normalerweise 1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06623" y="1122305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" name="Gruppieren 26"/>
          <p:cNvGrpSpPr/>
          <p:nvPr/>
        </p:nvGrpSpPr>
        <p:grpSpPr>
          <a:xfrm rot="16200000">
            <a:off x="2388145" y="1635815"/>
            <a:ext cx="3664313" cy="2059216"/>
            <a:chOff x="1430202" y="1361984"/>
            <a:chExt cx="3664313" cy="2059216"/>
          </a:xfrm>
        </p:grpSpPr>
        <p:sp>
          <p:nvSpPr>
            <p:cNvPr id="10" name="Rechteck 9"/>
            <p:cNvSpPr/>
            <p:nvPr/>
          </p:nvSpPr>
          <p:spPr>
            <a:xfrm>
              <a:off x="1430202" y="1361984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29" name="Gerader Verbinder 28"/>
            <p:cNvCxnSpPr/>
            <p:nvPr/>
          </p:nvCxnSpPr>
          <p:spPr>
            <a:xfrm>
              <a:off x="1441581" y="156028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>
              <a:off x="1563524" y="14857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>
              <a:off x="2068244" y="14857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>
              <a:off x="2534872" y="14857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>
              <a:off x="3001500" y="14857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1573047" y="1961943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>
              <a:off x="2068244" y="1961943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>
              <a:off x="2534872" y="1961943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>
              <a:off x="3001500" y="1961943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>
              <a:off x="1573047" y="2438100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>
              <a:off x="2068244" y="2438100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>
              <a:off x="2544395" y="2438100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>
              <a:off x="3011023" y="243810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>
              <a:off x="1573047" y="290473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>
              <a:off x="2077767" y="2904735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>
              <a:off x="2544395" y="2904735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>
              <a:off x="3011023" y="2904735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>
              <a:off x="1441581" y="2039258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>
              <a:off x="1441581" y="252548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>
              <a:off x="1432058" y="297542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hteck 1"/>
            <p:cNvSpPr/>
            <p:nvPr/>
          </p:nvSpPr>
          <p:spPr>
            <a:xfrm>
              <a:off x="3647208" y="136198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" name="Textfeld 2"/>
            <p:cNvSpPr txBox="1"/>
            <p:nvPr/>
          </p:nvSpPr>
          <p:spPr>
            <a:xfrm>
              <a:off x="3647208" y="311342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3593079" y="140073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PB_0</a:t>
              </a:r>
              <a:endParaRPr lang="de-DE" dirty="0"/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3623464" y="187350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PB_1</a:t>
              </a:r>
              <a:endParaRPr lang="de-DE" dirty="0"/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3615292" y="23643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PB_2</a:t>
              </a:r>
              <a:endParaRPr lang="de-DE" dirty="0"/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3612085" y="283001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PB_3</a:t>
              </a:r>
              <a:endParaRPr lang="de-DE" dirty="0"/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4147243" y="1409786"/>
              <a:ext cx="810106" cy="307777"/>
              <a:chOff x="6318381" y="1594118"/>
              <a:chExt cx="810106" cy="307777"/>
            </a:xfrm>
          </p:grpSpPr>
          <p:cxnSp>
            <p:nvCxnSpPr>
              <p:cNvPr id="36" name="Gerader Verbinder 35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Rechteck 4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Textfeld 6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>
              <a:off x="4169641" y="1880104"/>
              <a:ext cx="810106" cy="307777"/>
              <a:chOff x="6318381" y="1594118"/>
              <a:chExt cx="810106" cy="307777"/>
            </a:xfrm>
          </p:grpSpPr>
          <p:cxnSp>
            <p:nvCxnSpPr>
              <p:cNvPr id="38" name="Gerader Verbinder 37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hteck 38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0" name="Textfeld 39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  <p:grpSp>
          <p:nvGrpSpPr>
            <p:cNvPr id="41" name="Gruppieren 40"/>
            <p:cNvGrpSpPr/>
            <p:nvPr/>
          </p:nvGrpSpPr>
          <p:grpSpPr>
            <a:xfrm>
              <a:off x="4169641" y="2364341"/>
              <a:ext cx="810106" cy="307777"/>
              <a:chOff x="6318381" y="1594118"/>
              <a:chExt cx="810106" cy="307777"/>
            </a:xfrm>
          </p:grpSpPr>
          <p:cxnSp>
            <p:nvCxnSpPr>
              <p:cNvPr id="42" name="Gerader Verbinder 41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Rechteck 42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Textfeld 43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  <p:grpSp>
          <p:nvGrpSpPr>
            <p:cNvPr id="45" name="Gruppieren 44"/>
            <p:cNvGrpSpPr/>
            <p:nvPr/>
          </p:nvGrpSpPr>
          <p:grpSpPr>
            <a:xfrm>
              <a:off x="4169641" y="2828143"/>
              <a:ext cx="810106" cy="307777"/>
              <a:chOff x="6318381" y="1594118"/>
              <a:chExt cx="810106" cy="307777"/>
            </a:xfrm>
          </p:grpSpPr>
          <p:cxnSp>
            <p:nvCxnSpPr>
              <p:cNvPr id="46" name="Gerader Verbinder 45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Rechteck 46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8" name="Textfeld 47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</p:grpSp>
      <p:sp>
        <p:nvSpPr>
          <p:cNvPr id="50" name="Vertikaler Bildlauf 49"/>
          <p:cNvSpPr/>
          <p:nvPr/>
        </p:nvSpPr>
        <p:spPr>
          <a:xfrm>
            <a:off x="5631695" y="2911017"/>
            <a:ext cx="3492887" cy="1401808"/>
          </a:xfrm>
          <a:prstGeom prst="verticalScroll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PortIn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spalten(PortB,0b1111</a:t>
            </a:r>
            <a:r>
              <a:rPr lang="de-D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);</a:t>
            </a:r>
          </a:p>
          <a:p>
            <a:pPr algn="ctr"/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spalten.mode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PullUp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175083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sp>
        <p:nvSpPr>
          <p:cNvPr id="56" name="Google Shape;56;p1"/>
          <p:cNvSpPr/>
          <p:nvPr/>
        </p:nvSpPr>
        <p:spPr>
          <a:xfrm>
            <a:off x="344994" y="4130804"/>
            <a:ext cx="3218359" cy="864300"/>
          </a:xfrm>
          <a:prstGeom prst="wedgeRoundRectCallout">
            <a:avLst>
              <a:gd name="adj1" fmla="val 35764"/>
              <a:gd name="adj2" fmla="val -7280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smtClean="0">
                <a:solidFill>
                  <a:srgbClr val="0000FF"/>
                </a:solidFill>
              </a:rPr>
              <a:t>Unter allen Zeilen befinden sich Verbindungsleitungen. Spalten- und Zeilenleitungen berühren sich normalerweise nicht</a:t>
            </a:r>
            <a:endParaRPr sz="1400" b="0" i="0" strike="noStrike" cap="none" dirty="0">
              <a:solidFill>
                <a:srgbClr val="0000FF"/>
              </a:solidFill>
              <a:sym typeface="Arial"/>
            </a:endParaRPr>
          </a:p>
        </p:txBody>
      </p:sp>
      <p:grpSp>
        <p:nvGrpSpPr>
          <p:cNvPr id="6" name="Gruppieren 5"/>
          <p:cNvGrpSpPr/>
          <p:nvPr/>
        </p:nvGrpSpPr>
        <p:grpSpPr>
          <a:xfrm rot="16200000">
            <a:off x="3200946" y="1765882"/>
            <a:ext cx="3664313" cy="2216514"/>
            <a:chOff x="3817802" y="2663372"/>
            <a:chExt cx="3664313" cy="2216514"/>
          </a:xfrm>
        </p:grpSpPr>
        <p:sp>
          <p:nvSpPr>
            <p:cNvPr id="10" name="Rechteck 9"/>
            <p:cNvSpPr/>
            <p:nvPr/>
          </p:nvSpPr>
          <p:spPr>
            <a:xfrm>
              <a:off x="3817802" y="2820670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4020457" y="2663372"/>
              <a:ext cx="1" cy="207950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4536122" y="2663372"/>
              <a:ext cx="1" cy="207950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 flipV="1">
              <a:off x="5014694" y="2667734"/>
              <a:ext cx="1" cy="207950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5496271" y="2677533"/>
              <a:ext cx="1" cy="207950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>
              <a:off x="3829181" y="3018972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>
              <a:off x="3951124" y="294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>
              <a:off x="4455844" y="294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>
              <a:off x="4922472" y="294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>
              <a:off x="5389100" y="294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3960647" y="3420629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>
              <a:off x="4455844" y="3420629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>
              <a:off x="4922472" y="3420629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>
              <a:off x="5389100" y="3420629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>
              <a:off x="3960647" y="389678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>
              <a:off x="4455844" y="389678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>
              <a:off x="4931995" y="389678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>
              <a:off x="5398623" y="3896786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>
              <a:off x="3960647" y="436342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>
              <a:off x="4465367" y="4363421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>
              <a:off x="4931995" y="4363421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>
              <a:off x="5398623" y="4363421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>
              <a:off x="3829181" y="3497944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>
              <a:off x="3829181" y="3984172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>
              <a:off x="3819658" y="4434115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hteck 1"/>
            <p:cNvSpPr/>
            <p:nvPr/>
          </p:nvSpPr>
          <p:spPr>
            <a:xfrm>
              <a:off x="6034808" y="2820670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" name="Textfeld 2"/>
            <p:cNvSpPr txBox="1"/>
            <p:nvPr/>
          </p:nvSpPr>
          <p:spPr>
            <a:xfrm>
              <a:off x="6034808" y="4572109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5980679" y="2859418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PB_0</a:t>
              </a:r>
              <a:endParaRPr lang="de-DE" dirty="0"/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6011064" y="3332187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PB_1</a:t>
              </a:r>
              <a:endParaRPr lang="de-DE" dirty="0"/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6002892" y="3823027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PB_2</a:t>
              </a:r>
              <a:endParaRPr lang="de-DE" dirty="0"/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5999685" y="4288705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PB_3</a:t>
              </a:r>
              <a:endParaRPr lang="de-DE" dirty="0"/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6534843" y="2868472"/>
              <a:ext cx="810106" cy="307777"/>
              <a:chOff x="6318381" y="1594118"/>
              <a:chExt cx="810106" cy="307777"/>
            </a:xfrm>
          </p:grpSpPr>
          <p:cxnSp>
            <p:nvCxnSpPr>
              <p:cNvPr id="36" name="Gerader Verbinder 35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Rechteck 4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Textfeld 6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>
              <a:off x="6557241" y="3338790"/>
              <a:ext cx="810106" cy="307777"/>
              <a:chOff x="6318381" y="1594118"/>
              <a:chExt cx="810106" cy="307777"/>
            </a:xfrm>
          </p:grpSpPr>
          <p:cxnSp>
            <p:nvCxnSpPr>
              <p:cNvPr id="38" name="Gerader Verbinder 37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hteck 38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0" name="Textfeld 39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  <p:grpSp>
          <p:nvGrpSpPr>
            <p:cNvPr id="41" name="Gruppieren 40"/>
            <p:cNvGrpSpPr/>
            <p:nvPr/>
          </p:nvGrpSpPr>
          <p:grpSpPr>
            <a:xfrm>
              <a:off x="6557241" y="3823027"/>
              <a:ext cx="810106" cy="307777"/>
              <a:chOff x="6318381" y="1594118"/>
              <a:chExt cx="810106" cy="307777"/>
            </a:xfrm>
          </p:grpSpPr>
          <p:cxnSp>
            <p:nvCxnSpPr>
              <p:cNvPr id="42" name="Gerader Verbinder 41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Rechteck 42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Textfeld 43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  <p:grpSp>
          <p:nvGrpSpPr>
            <p:cNvPr id="45" name="Gruppieren 44"/>
            <p:cNvGrpSpPr/>
            <p:nvPr/>
          </p:nvGrpSpPr>
          <p:grpSpPr>
            <a:xfrm>
              <a:off x="6557241" y="4286829"/>
              <a:ext cx="810106" cy="307777"/>
              <a:chOff x="6318381" y="1594118"/>
              <a:chExt cx="810106" cy="307777"/>
            </a:xfrm>
          </p:grpSpPr>
          <p:cxnSp>
            <p:nvCxnSpPr>
              <p:cNvPr id="46" name="Gerader Verbinder 45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Rechteck 46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8" name="Textfeld 47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</p:grp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93099" y="212412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789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sp>
        <p:nvSpPr>
          <p:cNvPr id="56" name="Google Shape;56;p1"/>
          <p:cNvSpPr/>
          <p:nvPr/>
        </p:nvSpPr>
        <p:spPr>
          <a:xfrm>
            <a:off x="206833" y="1761888"/>
            <a:ext cx="3218359" cy="864300"/>
          </a:xfrm>
          <a:prstGeom prst="wedgeRoundRectCallout">
            <a:avLst>
              <a:gd name="adj1" fmla="val 35314"/>
              <a:gd name="adj2" fmla="val 7832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smtClean="0">
                <a:solidFill>
                  <a:srgbClr val="0000FF"/>
                </a:solidFill>
              </a:rPr>
              <a:t>Die Zeilenverbindungen werden an PB_4..PB_7 angeschlossen</a:t>
            </a:r>
            <a:endParaRPr sz="1400" b="0" i="0" strike="noStrike" cap="none" dirty="0">
              <a:solidFill>
                <a:srgbClr val="0000FF"/>
              </a:solidFill>
              <a:sym typeface="Arial"/>
            </a:endParaRPr>
          </a:p>
        </p:txBody>
      </p:sp>
      <p:sp>
        <p:nvSpPr>
          <p:cNvPr id="10" name="Rechteck 9"/>
          <p:cNvSpPr/>
          <p:nvPr/>
        </p:nvSpPr>
        <p:spPr>
          <a:xfrm rot="16200000">
            <a:off x="3688624" y="2427879"/>
            <a:ext cx="2059940" cy="20421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cxnSp>
        <p:nvCxnSpPr>
          <p:cNvPr id="49" name="Gerader Verbinder 48"/>
          <p:cNvCxnSpPr/>
          <p:nvPr/>
        </p:nvCxnSpPr>
        <p:spPr>
          <a:xfrm flipH="1" flipV="1">
            <a:off x="3732252" y="4272804"/>
            <a:ext cx="2160359" cy="2647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r Verbinder 51"/>
          <p:cNvCxnSpPr/>
          <p:nvPr/>
        </p:nvCxnSpPr>
        <p:spPr>
          <a:xfrm flipH="1" flipV="1">
            <a:off x="3732253" y="3757137"/>
            <a:ext cx="2160358" cy="172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/>
          <p:cNvCxnSpPr/>
          <p:nvPr/>
        </p:nvCxnSpPr>
        <p:spPr>
          <a:xfrm flipH="1">
            <a:off x="3736615" y="3278568"/>
            <a:ext cx="2155996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r Verbinder 54"/>
          <p:cNvCxnSpPr/>
          <p:nvPr/>
        </p:nvCxnSpPr>
        <p:spPr>
          <a:xfrm flipH="1" flipV="1">
            <a:off x="3736261" y="2820343"/>
            <a:ext cx="2156350" cy="1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 rot="16200000">
            <a:off x="2793002" y="3364736"/>
            <a:ext cx="2205627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eck 10"/>
          <p:cNvSpPr/>
          <p:nvPr/>
        </p:nvSpPr>
        <p:spPr>
          <a:xfrm rot="16200000">
            <a:off x="3824286" y="4028005"/>
            <a:ext cx="314630" cy="320572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12" name="Rechteck 11"/>
          <p:cNvSpPr/>
          <p:nvPr/>
        </p:nvSpPr>
        <p:spPr>
          <a:xfrm rot="16200000">
            <a:off x="3824286" y="3523285"/>
            <a:ext cx="314630" cy="320572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3" name="Rechteck 12"/>
          <p:cNvSpPr/>
          <p:nvPr/>
        </p:nvSpPr>
        <p:spPr>
          <a:xfrm rot="16200000">
            <a:off x="3824286" y="3056658"/>
            <a:ext cx="314630" cy="320572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4" name="Rechteck 13"/>
          <p:cNvSpPr/>
          <p:nvPr/>
        </p:nvSpPr>
        <p:spPr>
          <a:xfrm rot="16200000">
            <a:off x="3824286" y="2590030"/>
            <a:ext cx="314630" cy="320572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5" name="Rechteck 14"/>
          <p:cNvSpPr/>
          <p:nvPr/>
        </p:nvSpPr>
        <p:spPr>
          <a:xfrm rot="16200000">
            <a:off x="4300444" y="4018482"/>
            <a:ext cx="314630" cy="320572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16" name="Rechteck 15"/>
          <p:cNvSpPr/>
          <p:nvPr/>
        </p:nvSpPr>
        <p:spPr>
          <a:xfrm rot="16200000">
            <a:off x="4300332" y="3523767"/>
            <a:ext cx="314260" cy="31997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17" name="Rechteck 16"/>
          <p:cNvSpPr/>
          <p:nvPr/>
        </p:nvSpPr>
        <p:spPr>
          <a:xfrm rot="16200000">
            <a:off x="4300332" y="3057140"/>
            <a:ext cx="314260" cy="31997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8" name="Rechteck 17"/>
          <p:cNvSpPr/>
          <p:nvPr/>
        </p:nvSpPr>
        <p:spPr>
          <a:xfrm rot="16200000">
            <a:off x="4300332" y="2590512"/>
            <a:ext cx="314260" cy="31997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9" name="Rechteck 18"/>
          <p:cNvSpPr/>
          <p:nvPr/>
        </p:nvSpPr>
        <p:spPr>
          <a:xfrm rot="16200000">
            <a:off x="4776489" y="4018964"/>
            <a:ext cx="314260" cy="31997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#</a:t>
            </a:r>
          </a:p>
        </p:txBody>
      </p:sp>
      <p:sp>
        <p:nvSpPr>
          <p:cNvPr id="20" name="Rechteck 19"/>
          <p:cNvSpPr/>
          <p:nvPr/>
        </p:nvSpPr>
        <p:spPr>
          <a:xfrm rot="16200000">
            <a:off x="4776489" y="3523767"/>
            <a:ext cx="314260" cy="31997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21" name="Rechteck 20"/>
          <p:cNvSpPr/>
          <p:nvPr/>
        </p:nvSpPr>
        <p:spPr>
          <a:xfrm rot="16200000">
            <a:off x="4776489" y="3047617"/>
            <a:ext cx="314260" cy="31997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22" name="Rechteck 21"/>
          <p:cNvSpPr/>
          <p:nvPr/>
        </p:nvSpPr>
        <p:spPr>
          <a:xfrm rot="16200000">
            <a:off x="4776601" y="2580507"/>
            <a:ext cx="314630" cy="320572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3" name="Rechteck 22"/>
          <p:cNvSpPr/>
          <p:nvPr/>
        </p:nvSpPr>
        <p:spPr>
          <a:xfrm rot="16200000">
            <a:off x="5243236" y="4018482"/>
            <a:ext cx="314630" cy="320572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24" name="Rechteck 23"/>
          <p:cNvSpPr/>
          <p:nvPr/>
        </p:nvSpPr>
        <p:spPr>
          <a:xfrm rot="16200000">
            <a:off x="5243124" y="3514244"/>
            <a:ext cx="314260" cy="31997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25" name="Rechteck 24"/>
          <p:cNvSpPr/>
          <p:nvPr/>
        </p:nvSpPr>
        <p:spPr>
          <a:xfrm rot="16200000">
            <a:off x="5243124" y="3047616"/>
            <a:ext cx="314260" cy="31997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26" name="Rechteck 25"/>
          <p:cNvSpPr/>
          <p:nvPr/>
        </p:nvSpPr>
        <p:spPr>
          <a:xfrm rot="16200000">
            <a:off x="5243124" y="2580988"/>
            <a:ext cx="314260" cy="31997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</a:p>
        </p:txBody>
      </p:sp>
      <p:cxnSp>
        <p:nvCxnSpPr>
          <p:cNvPr id="30" name="Gerader Verbinder 29"/>
          <p:cNvCxnSpPr/>
          <p:nvPr/>
        </p:nvCxnSpPr>
        <p:spPr>
          <a:xfrm rot="16200000">
            <a:off x="3271974" y="3364736"/>
            <a:ext cx="2205627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/>
          <p:cNvCxnSpPr/>
          <p:nvPr/>
        </p:nvCxnSpPr>
        <p:spPr>
          <a:xfrm rot="16200000">
            <a:off x="3758202" y="3364736"/>
            <a:ext cx="2205627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 rot="16200000">
            <a:off x="4208145" y="3374259"/>
            <a:ext cx="2205627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/>
          <p:cNvGrpSpPr/>
          <p:nvPr/>
        </p:nvGrpSpPr>
        <p:grpSpPr>
          <a:xfrm>
            <a:off x="3697514" y="814615"/>
            <a:ext cx="2059215" cy="1501437"/>
            <a:chOff x="3697514" y="814615"/>
            <a:chExt cx="2059215" cy="1501437"/>
          </a:xfrm>
        </p:grpSpPr>
        <p:sp>
          <p:nvSpPr>
            <p:cNvPr id="2" name="Rechteck 1"/>
            <p:cNvSpPr/>
            <p:nvPr/>
          </p:nvSpPr>
          <p:spPr>
            <a:xfrm rot="16200000">
              <a:off x="3994940" y="517189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" name="Textfeld 2"/>
            <p:cNvSpPr txBox="1"/>
            <p:nvPr/>
          </p:nvSpPr>
          <p:spPr>
            <a:xfrm rot="16200000">
              <a:off x="4919102" y="1424295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4" name="Textfeld 3"/>
            <p:cNvSpPr txBox="1"/>
            <p:nvPr/>
          </p:nvSpPr>
          <p:spPr>
            <a:xfrm rot="16200000">
              <a:off x="3493068" y="17650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PB_0</a:t>
              </a:r>
              <a:endParaRPr lang="de-DE" dirty="0"/>
            </a:p>
          </p:txBody>
        </p:sp>
        <p:sp>
          <p:nvSpPr>
            <p:cNvPr id="33" name="Textfeld 32"/>
            <p:cNvSpPr txBox="1"/>
            <p:nvPr/>
          </p:nvSpPr>
          <p:spPr>
            <a:xfrm rot="16200000">
              <a:off x="3965837" y="1734696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PB_1</a:t>
              </a:r>
              <a:endParaRPr lang="de-DE" dirty="0"/>
            </a:p>
          </p:txBody>
        </p:sp>
        <p:sp>
          <p:nvSpPr>
            <p:cNvPr id="34" name="Textfeld 33"/>
            <p:cNvSpPr txBox="1"/>
            <p:nvPr/>
          </p:nvSpPr>
          <p:spPr>
            <a:xfrm rot="16200000">
              <a:off x="4456677" y="1742868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PB_2</a:t>
              </a:r>
              <a:endParaRPr lang="de-DE" dirty="0"/>
            </a:p>
          </p:txBody>
        </p:sp>
        <p:sp>
          <p:nvSpPr>
            <p:cNvPr id="35" name="Textfeld 34"/>
            <p:cNvSpPr txBox="1"/>
            <p:nvPr/>
          </p:nvSpPr>
          <p:spPr>
            <a:xfrm rot="16200000">
              <a:off x="4922355" y="1746075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PB_3</a:t>
              </a:r>
              <a:endParaRPr lang="de-DE" dirty="0"/>
            </a:p>
          </p:txBody>
        </p:sp>
        <p:grpSp>
          <p:nvGrpSpPr>
            <p:cNvPr id="8" name="Gruppieren 7"/>
            <p:cNvGrpSpPr/>
            <p:nvPr/>
          </p:nvGrpSpPr>
          <p:grpSpPr>
            <a:xfrm rot="16200000">
              <a:off x="3494151" y="1202946"/>
              <a:ext cx="810106" cy="307777"/>
              <a:chOff x="6318381" y="1594118"/>
              <a:chExt cx="810106" cy="307777"/>
            </a:xfrm>
          </p:grpSpPr>
          <p:cxnSp>
            <p:nvCxnSpPr>
              <p:cNvPr id="36" name="Gerader Verbinder 35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Rechteck 4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Textfeld 6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rot="16200000">
              <a:off x="3964469" y="1180548"/>
              <a:ext cx="810106" cy="307777"/>
              <a:chOff x="6318381" y="1594118"/>
              <a:chExt cx="810106" cy="307777"/>
            </a:xfrm>
          </p:grpSpPr>
          <p:cxnSp>
            <p:nvCxnSpPr>
              <p:cNvPr id="38" name="Gerader Verbinder 37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hteck 38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0" name="Textfeld 39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  <p:grpSp>
          <p:nvGrpSpPr>
            <p:cNvPr id="41" name="Gruppieren 40"/>
            <p:cNvGrpSpPr/>
            <p:nvPr/>
          </p:nvGrpSpPr>
          <p:grpSpPr>
            <a:xfrm rot="16200000">
              <a:off x="4448706" y="1180548"/>
              <a:ext cx="810106" cy="307777"/>
              <a:chOff x="6318381" y="1594118"/>
              <a:chExt cx="810106" cy="307777"/>
            </a:xfrm>
          </p:grpSpPr>
          <p:cxnSp>
            <p:nvCxnSpPr>
              <p:cNvPr id="42" name="Gerader Verbinder 41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Rechteck 42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Textfeld 43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  <p:grpSp>
          <p:nvGrpSpPr>
            <p:cNvPr id="45" name="Gruppieren 44"/>
            <p:cNvGrpSpPr/>
            <p:nvPr/>
          </p:nvGrpSpPr>
          <p:grpSpPr>
            <a:xfrm rot="16200000">
              <a:off x="4912508" y="1180548"/>
              <a:ext cx="810106" cy="307777"/>
              <a:chOff x="6318381" y="1594118"/>
              <a:chExt cx="810106" cy="307777"/>
            </a:xfrm>
          </p:grpSpPr>
          <p:cxnSp>
            <p:nvCxnSpPr>
              <p:cNvPr id="46" name="Gerader Verbinder 45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Rechteck 46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8" name="Textfeld 47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</p:grp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7469" y="2898107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Rechteck 67"/>
          <p:cNvSpPr/>
          <p:nvPr/>
        </p:nvSpPr>
        <p:spPr>
          <a:xfrm>
            <a:off x="5894974" y="2644624"/>
            <a:ext cx="1447307" cy="20421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Textfeld 68"/>
          <p:cNvSpPr txBox="1"/>
          <p:nvPr/>
        </p:nvSpPr>
        <p:spPr>
          <a:xfrm>
            <a:off x="5894974" y="4396063"/>
            <a:ext cx="13674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Mikrocontroller</a:t>
            </a:r>
            <a:endParaRPr lang="de-DE" dirty="0"/>
          </a:p>
        </p:txBody>
      </p:sp>
      <p:sp>
        <p:nvSpPr>
          <p:cNvPr id="70" name="Textfeld 69"/>
          <p:cNvSpPr txBox="1"/>
          <p:nvPr/>
        </p:nvSpPr>
        <p:spPr>
          <a:xfrm>
            <a:off x="5840845" y="2683372"/>
            <a:ext cx="794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PB_4</a:t>
            </a:r>
            <a:endParaRPr lang="de-DE" dirty="0"/>
          </a:p>
        </p:txBody>
      </p:sp>
      <p:sp>
        <p:nvSpPr>
          <p:cNvPr id="71" name="Textfeld 70"/>
          <p:cNvSpPr txBox="1"/>
          <p:nvPr/>
        </p:nvSpPr>
        <p:spPr>
          <a:xfrm>
            <a:off x="5871230" y="3156141"/>
            <a:ext cx="794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PB_5</a:t>
            </a:r>
            <a:endParaRPr lang="de-DE" dirty="0"/>
          </a:p>
        </p:txBody>
      </p:sp>
      <p:sp>
        <p:nvSpPr>
          <p:cNvPr id="72" name="Textfeld 71"/>
          <p:cNvSpPr txBox="1"/>
          <p:nvPr/>
        </p:nvSpPr>
        <p:spPr>
          <a:xfrm>
            <a:off x="5863058" y="3646981"/>
            <a:ext cx="794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PB_6</a:t>
            </a:r>
            <a:endParaRPr lang="de-DE" dirty="0"/>
          </a:p>
        </p:txBody>
      </p:sp>
      <p:sp>
        <p:nvSpPr>
          <p:cNvPr id="73" name="Textfeld 72"/>
          <p:cNvSpPr txBox="1"/>
          <p:nvPr/>
        </p:nvSpPr>
        <p:spPr>
          <a:xfrm>
            <a:off x="5859851" y="4112659"/>
            <a:ext cx="794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PB_7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4769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sp>
        <p:nvSpPr>
          <p:cNvPr id="56" name="Google Shape;56;p1"/>
          <p:cNvSpPr/>
          <p:nvPr/>
        </p:nvSpPr>
        <p:spPr>
          <a:xfrm>
            <a:off x="206833" y="1761888"/>
            <a:ext cx="2217053" cy="864300"/>
          </a:xfrm>
          <a:prstGeom prst="wedgeRoundRectCallout">
            <a:avLst>
              <a:gd name="adj1" fmla="val 35314"/>
              <a:gd name="adj2" fmla="val 7832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smtClean="0">
                <a:solidFill>
                  <a:srgbClr val="0000FF"/>
                </a:solidFill>
              </a:rPr>
              <a:t>Die Zeilen werden als </a:t>
            </a:r>
            <a:r>
              <a:rPr lang="de-DE" dirty="0" err="1" smtClean="0">
                <a:solidFill>
                  <a:srgbClr val="0000FF"/>
                </a:solidFill>
              </a:rPr>
              <a:t>OpenDrain</a:t>
            </a:r>
            <a:r>
              <a:rPr lang="de-DE" dirty="0" smtClean="0">
                <a:solidFill>
                  <a:srgbClr val="0000FF"/>
                </a:solidFill>
              </a:rPr>
              <a:t> konfiguriert</a:t>
            </a:r>
            <a:endParaRPr sz="1400" b="0" i="0" strike="noStrike" cap="none" dirty="0">
              <a:solidFill>
                <a:srgbClr val="0000FF"/>
              </a:solidFill>
              <a:sym typeface="Arial"/>
            </a:endParaRPr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6281" y="2925045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Gruppieren 5"/>
          <p:cNvGrpSpPr/>
          <p:nvPr/>
        </p:nvGrpSpPr>
        <p:grpSpPr>
          <a:xfrm>
            <a:off x="2558143" y="908958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50315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Vertikaler Bildlauf 75"/>
          <p:cNvSpPr/>
          <p:nvPr/>
        </p:nvSpPr>
        <p:spPr>
          <a:xfrm>
            <a:off x="5439342" y="995678"/>
            <a:ext cx="3492887" cy="1401808"/>
          </a:xfrm>
          <a:prstGeom prst="verticalScroll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PortIn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spalten(PortB,0b1111</a:t>
            </a:r>
            <a:r>
              <a:rPr lang="de-D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);</a:t>
            </a:r>
          </a:p>
          <a:p>
            <a:pPr algn="ctr"/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spalten.mode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PullUp</a:t>
            </a:r>
            <a:r>
              <a:rPr lang="de-D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);</a:t>
            </a:r>
          </a:p>
          <a:p>
            <a:pPr algn="ctr"/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PortInOut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zeilen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(PortB,0b11110000);</a:t>
            </a:r>
          </a:p>
          <a:p>
            <a:pPr algn="ctr"/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</a:t>
            </a:r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zeilen.output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();</a:t>
            </a:r>
          </a:p>
          <a:p>
            <a:pPr algn="ctr"/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</a:t>
            </a:r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zeilen.mode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OpenDrain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157096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sp>
        <p:nvSpPr>
          <p:cNvPr id="56" name="Google Shape;56;p1"/>
          <p:cNvSpPr/>
          <p:nvPr/>
        </p:nvSpPr>
        <p:spPr>
          <a:xfrm>
            <a:off x="733332" y="1037070"/>
            <a:ext cx="3039522" cy="1580064"/>
          </a:xfrm>
          <a:prstGeom prst="wedgeRoundRectCallout">
            <a:avLst>
              <a:gd name="adj1" fmla="val 35314"/>
              <a:gd name="adj2" fmla="val 7832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smtClean="0">
                <a:solidFill>
                  <a:srgbClr val="0000FF"/>
                </a:solidFill>
              </a:rPr>
              <a:t>Tastendruck verbindet Zeile und Spalte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strike="noStrike" cap="none" dirty="0" smtClean="0">
                <a:solidFill>
                  <a:srgbClr val="0000FF"/>
                </a:solidFill>
                <a:sym typeface="Arial"/>
              </a:rPr>
              <a:t>z.B. Wenn die Taste 5 gedrückt wird werden PB_5 und PB_1 verbunden</a:t>
            </a:r>
            <a:endParaRPr sz="1400" b="0" i="0" strike="noStrike" cap="none" dirty="0">
              <a:solidFill>
                <a:srgbClr val="0000FF"/>
              </a:solidFill>
              <a:sym typeface="Arial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50315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10985" y="3068499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606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1637</Words>
  <Application>Microsoft Office PowerPoint</Application>
  <PresentationFormat>Bildschirmpräsentation (16:9)</PresentationFormat>
  <Paragraphs>1393</Paragraphs>
  <Slides>38</Slides>
  <Notes>38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38</vt:i4>
      </vt:variant>
    </vt:vector>
  </HeadingPairs>
  <TitlesOfParts>
    <vt:vector size="42" baseType="lpstr">
      <vt:lpstr>Arial</vt:lpstr>
      <vt:lpstr>Calibri</vt:lpstr>
      <vt:lpstr>Times New Roman</vt:lpstr>
      <vt:lpstr>Simple Light</vt:lpstr>
      <vt:lpstr>Matrixtastatur abscannen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Ports zyklisch abfragen Polling</dc:title>
  <dc:creator>Jörg Sturm</dc:creator>
  <cp:lastModifiedBy>Jörg Sturm</cp:lastModifiedBy>
  <cp:revision>14</cp:revision>
  <dcterms:modified xsi:type="dcterms:W3CDTF">2020-03-18T16:38:39Z</dcterms:modified>
</cp:coreProperties>
</file>