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e-DE" smtClean="0"/>
              <a:t>Textmasterformat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2" Type="http://schemas.microsoft.com/office/2007/relationships/media" Target="../media/media16.m4a"/><Relationship Id="rId1" Type="http://schemas.openxmlformats.org/officeDocument/2006/relationships/tags" Target="../tags/tag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5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6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2" Type="http://schemas.microsoft.com/office/2007/relationships/media" Target="../media/media20.m4a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Reagieren auf unerwartete Ereignisse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1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222"/>
    </mc:Choice>
    <mc:Fallback xmlns="">
      <p:transition spd="slow" advTm="622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bzw. </a:t>
            </a:r>
            <a:r>
              <a:rPr lang="de-DE" b="1" dirty="0" smtClean="0">
                <a:solidFill>
                  <a:srgbClr val="FFFF00"/>
                </a:solidFill>
              </a:rPr>
              <a:t>Callback</a:t>
            </a:r>
            <a:r>
              <a:rPr lang="de-DE" dirty="0" smtClean="0"/>
              <a:t> wird 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pic>
        <p:nvPicPr>
          <p:cNvPr id="15" name="Audio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93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80"/>
    </mc:Choice>
    <mc:Fallback xmlns="">
      <p:transition spd="slow" advTm="38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</a:t>
            </a:r>
            <a:r>
              <a:rPr lang="de-DE" dirty="0" err="1"/>
              <a:t>ISR</a:t>
            </a:r>
            <a:r>
              <a:rPr lang="de-DE" dirty="0"/>
              <a:t> bzw. </a:t>
            </a:r>
            <a:r>
              <a:rPr lang="de-DE" b="1" dirty="0">
                <a:solidFill>
                  <a:srgbClr val="FFFF00"/>
                </a:solidFill>
              </a:rPr>
              <a:t>Callback</a:t>
            </a:r>
            <a:r>
              <a:rPr lang="de-DE" dirty="0"/>
              <a:t> wird </a:t>
            </a:r>
            <a:r>
              <a:rPr lang="de-DE" dirty="0" smtClean="0"/>
              <a:t>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714258" y="3778880"/>
            <a:ext cx="28384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Sobald die ISR </a:t>
            </a:r>
            <a:r>
              <a:rPr lang="de-DE" b="1" dirty="0" smtClean="0">
                <a:solidFill>
                  <a:srgbClr val="FFFF00"/>
                </a:solidFill>
              </a:rPr>
              <a:t>(Callback) </a:t>
            </a:r>
            <a:r>
              <a:rPr lang="de-DE" dirty="0" smtClean="0"/>
              <a:t>vollständig ausgeführt wurde, erfolgt der Rücksprung ins Hauptprogramm</a:t>
            </a:r>
            <a:endParaRPr lang="de-DE" dirty="0"/>
          </a:p>
        </p:txBody>
      </p: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6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056"/>
    </mc:Choice>
    <mc:Fallback xmlns="">
      <p:transition spd="slow" advTm="430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957010" y="3106689"/>
            <a:ext cx="38116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Ein spezielles Unterprogram, die sogenannte Interrupt Service Routine kurz ISR </a:t>
            </a:r>
            <a:r>
              <a:rPr lang="de-DE" dirty="0" err="1"/>
              <a:t>ISR</a:t>
            </a:r>
            <a:r>
              <a:rPr lang="de-DE" dirty="0"/>
              <a:t> bzw. </a:t>
            </a:r>
            <a:r>
              <a:rPr lang="de-DE" b="1" dirty="0">
                <a:solidFill>
                  <a:srgbClr val="FFFF00"/>
                </a:solidFill>
              </a:rPr>
              <a:t>Callback</a:t>
            </a:r>
            <a:r>
              <a:rPr lang="de-DE" dirty="0"/>
              <a:t> wird </a:t>
            </a:r>
            <a:r>
              <a:rPr lang="de-DE" dirty="0" smtClean="0"/>
              <a:t>automatisch gestartet und </a:t>
            </a:r>
            <a:br>
              <a:rPr lang="de-DE" dirty="0" smtClean="0"/>
            </a:br>
            <a:r>
              <a:rPr lang="de-DE" dirty="0" smtClean="0"/>
              <a:t>führt die programmierten Instruktionen aus.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4804784" y="3196281"/>
            <a:ext cx="0" cy="1664734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cxnSp>
        <p:nvCxnSpPr>
          <p:cNvPr id="15" name="Gerade Verbindung mit Pfeil 14"/>
          <p:cNvCxnSpPr>
            <a:endCxn id="9" idx="3"/>
          </p:cNvCxnSpPr>
          <p:nvPr/>
        </p:nvCxnSpPr>
        <p:spPr>
          <a:xfrm flipH="1" flipV="1">
            <a:off x="1405289" y="3291355"/>
            <a:ext cx="3399495" cy="1569660"/>
          </a:xfrm>
          <a:prstGeom prst="straightConnector1">
            <a:avLst/>
          </a:prstGeom>
          <a:ln w="698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636295" y="4402091"/>
            <a:ext cx="2838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Hauptprogramm wird an der Stelle fortgesetzt an der es unterbrochen wurde.</a:t>
            </a:r>
            <a:endParaRPr lang="de-DE" dirty="0"/>
          </a:p>
        </p:txBody>
      </p:sp>
      <p:cxnSp>
        <p:nvCxnSpPr>
          <p:cNvPr id="16" name="Gerade Verbindung mit Pfeil 15"/>
          <p:cNvCxnSpPr/>
          <p:nvPr/>
        </p:nvCxnSpPr>
        <p:spPr>
          <a:xfrm>
            <a:off x="1405289" y="3291355"/>
            <a:ext cx="0" cy="2657058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0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8"/>
    </mc:Choice>
    <mc:Fallback xmlns="">
      <p:transition spd="slow" advTm="107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>
            <a:norm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Voraussetzungen: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Einen Port als </a:t>
            </a:r>
            <a:r>
              <a:rPr lang="de-DE" dirty="0" err="1" smtClean="0">
                <a:solidFill>
                  <a:srgbClr val="FFFF00"/>
                </a:solidFill>
              </a:rPr>
              <a:t>InterruptIn</a:t>
            </a:r>
            <a:r>
              <a:rPr lang="de-DE" dirty="0" smtClean="0">
                <a:solidFill>
                  <a:srgbClr val="FFFF00"/>
                </a:solidFill>
              </a:rPr>
              <a:t> deklarieren: </a:t>
            </a:r>
            <a:r>
              <a:rPr lang="de-DE" dirty="0" err="1" smtClean="0">
                <a:solidFill>
                  <a:srgbClr val="FFFF00"/>
                </a:solidFill>
              </a:rPr>
              <a:t>InterruptIn</a:t>
            </a:r>
            <a:r>
              <a:rPr lang="de-DE" dirty="0" smtClean="0">
                <a:solidFill>
                  <a:srgbClr val="FFFF00"/>
                </a:solidFill>
              </a:rPr>
              <a:t> taste(PA_1);</a:t>
            </a:r>
            <a:endParaRPr lang="de-DE" dirty="0">
              <a:solidFill>
                <a:srgbClr val="FFFF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Bei unserem Mikrocontrollerboard wird noch ein </a:t>
            </a:r>
            <a:r>
              <a:rPr lang="de-DE" dirty="0" err="1" smtClean="0">
                <a:solidFill>
                  <a:srgbClr val="FFFF00"/>
                </a:solidFill>
              </a:rPr>
              <a:t>PullDown</a:t>
            </a:r>
            <a:r>
              <a:rPr lang="de-DE" dirty="0" smtClean="0">
                <a:solidFill>
                  <a:srgbClr val="FFFF00"/>
                </a:solidFill>
              </a:rPr>
              <a:t> benötigt: </a:t>
            </a:r>
            <a:r>
              <a:rPr lang="de-DE" dirty="0" err="1" smtClean="0">
                <a:solidFill>
                  <a:srgbClr val="FFFF00"/>
                </a:solidFill>
              </a:rPr>
              <a:t>taste.mode</a:t>
            </a:r>
            <a:r>
              <a:rPr lang="de-DE" dirty="0" smtClean="0">
                <a:solidFill>
                  <a:srgbClr val="FFFF00"/>
                </a:solidFill>
              </a:rPr>
              <a:t>(</a:t>
            </a:r>
            <a:r>
              <a:rPr lang="de-DE" dirty="0" err="1" smtClean="0">
                <a:solidFill>
                  <a:srgbClr val="FFFF00"/>
                </a:solidFill>
              </a:rPr>
              <a:t>PullDown</a:t>
            </a:r>
            <a:r>
              <a:rPr lang="de-DE" dirty="0" smtClean="0">
                <a:solidFill>
                  <a:srgbClr val="FFFF00"/>
                </a:solidFill>
              </a:rPr>
              <a:t>); (Das hat was mit der Taste, nicht aber mit dem Interrupt zu tun)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Interrupt Service Routine zuweisen: </a:t>
            </a:r>
            <a:r>
              <a:rPr lang="de-DE" dirty="0" err="1" smtClean="0">
                <a:solidFill>
                  <a:srgbClr val="FFFF00"/>
                </a:solidFill>
              </a:rPr>
              <a:t>taste.rise</a:t>
            </a:r>
            <a:r>
              <a:rPr lang="de-DE" dirty="0" smtClean="0">
                <a:solidFill>
                  <a:srgbClr val="FFFF00"/>
                </a:solidFill>
              </a:rPr>
              <a:t>(&amp;</a:t>
            </a:r>
            <a:r>
              <a:rPr lang="de-DE" b="1" i="1" dirty="0" err="1" smtClean="0">
                <a:solidFill>
                  <a:srgbClr val="FFFF00"/>
                </a:solidFill>
              </a:rPr>
              <a:t>Name_des_Unterprogramms</a:t>
            </a:r>
            <a:r>
              <a:rPr lang="de-DE" dirty="0" smtClean="0">
                <a:solidFill>
                  <a:srgbClr val="FFFF00"/>
                </a:solidFill>
              </a:rPr>
              <a:t>);</a:t>
            </a:r>
            <a:br>
              <a:rPr lang="de-DE" dirty="0" smtClean="0">
                <a:solidFill>
                  <a:srgbClr val="FFFF00"/>
                </a:solidFill>
              </a:rPr>
            </a:br>
            <a:r>
              <a:rPr lang="de-DE" dirty="0" smtClean="0">
                <a:solidFill>
                  <a:srgbClr val="FFFF00"/>
                </a:solidFill>
              </a:rPr>
              <a:t>für steigende Flanke an PA_1 oder</a:t>
            </a:r>
            <a:r>
              <a:rPr lang="de-DE" dirty="0">
                <a:solidFill>
                  <a:srgbClr val="FFFF00"/>
                </a:solidFill>
              </a:rPr>
              <a:t/>
            </a:r>
            <a:br>
              <a:rPr lang="de-DE" dirty="0">
                <a:solidFill>
                  <a:srgbClr val="FFFF00"/>
                </a:solidFill>
              </a:rPr>
            </a:br>
            <a:r>
              <a:rPr lang="de-DE" dirty="0" err="1" smtClean="0">
                <a:solidFill>
                  <a:srgbClr val="FFFF00"/>
                </a:solidFill>
              </a:rPr>
              <a:t>taste.fall</a:t>
            </a:r>
            <a:r>
              <a:rPr lang="de-DE" dirty="0" smtClean="0">
                <a:solidFill>
                  <a:srgbClr val="FFFF00"/>
                </a:solidFill>
              </a:rPr>
              <a:t>(&amp;</a:t>
            </a:r>
            <a:r>
              <a:rPr lang="de-DE" b="1" i="1" dirty="0" err="1">
                <a:solidFill>
                  <a:srgbClr val="FFFF00"/>
                </a:solidFill>
              </a:rPr>
              <a:t>Name_des_Unterprogramms</a:t>
            </a:r>
            <a:r>
              <a:rPr lang="de-DE" dirty="0">
                <a:solidFill>
                  <a:srgbClr val="FFFF00"/>
                </a:solidFill>
              </a:rPr>
              <a:t>);</a:t>
            </a:r>
            <a:br>
              <a:rPr lang="de-DE" dirty="0">
                <a:solidFill>
                  <a:srgbClr val="FFFF00"/>
                </a:solidFill>
              </a:rPr>
            </a:br>
            <a:r>
              <a:rPr lang="de-DE" dirty="0" smtClean="0">
                <a:solidFill>
                  <a:srgbClr val="FFFF00"/>
                </a:solidFill>
              </a:rPr>
              <a:t>für fallende Flanke an PA_1 oder beides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Den Interrupt freigeben: </a:t>
            </a:r>
            <a:r>
              <a:rPr lang="de-DE" dirty="0" err="1" smtClean="0">
                <a:solidFill>
                  <a:srgbClr val="FFFF00"/>
                </a:solidFill>
              </a:rPr>
              <a:t>taste.enable_irq</a:t>
            </a:r>
            <a:r>
              <a:rPr lang="de-DE" dirty="0" smtClean="0">
                <a:solidFill>
                  <a:srgbClr val="FFFF00"/>
                </a:solidFill>
              </a:rPr>
              <a:t>(); Macht den Interrupt scharf.</a:t>
            </a:r>
          </a:p>
          <a:p>
            <a:pPr marL="457200" indent="-457200">
              <a:buAutoNum type="arabicPeriod"/>
            </a:pPr>
            <a:r>
              <a:rPr lang="de-DE" dirty="0" smtClean="0">
                <a:solidFill>
                  <a:srgbClr val="FFFF00"/>
                </a:solidFill>
              </a:rPr>
              <a:t>Die Interrupt Service Routine schreiben. Es handelt sich um ein ganz normales Unterprogramm.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5015"/>
    </mc:Choice>
    <mc:Fallback xmlns="">
      <p:transition spd="slow" advTm="2050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b="1" dirty="0" err="1">
                <a:solidFill>
                  <a:srgbClr val="FFFF00"/>
                </a:solidFill>
              </a:rPr>
              <a:t>InterruptIn</a:t>
            </a:r>
            <a:r>
              <a:rPr lang="de-DE" sz="5600" b="1" dirty="0">
                <a:solidFill>
                  <a:srgbClr val="FFFF00"/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967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36"/>
    </mc:Choice>
    <mc:Fallback xmlns="">
      <p:transition spd="slow" advTm="30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b="1" dirty="0" err="1" smtClean="0">
                <a:solidFill>
                  <a:srgbClr val="FFFF00"/>
                </a:solidFill>
              </a:rPr>
              <a:t>void</a:t>
            </a:r>
            <a:r>
              <a:rPr lang="de-DE" sz="5600" b="1" dirty="0" smtClean="0">
                <a:solidFill>
                  <a:srgbClr val="FFFF00"/>
                </a:solidFill>
              </a:rPr>
              <a:t> </a:t>
            </a:r>
            <a:r>
              <a:rPr lang="de-DE" sz="5600" b="1" dirty="0">
                <a:solidFill>
                  <a:srgbClr val="FFFF00"/>
                </a:solidFill>
              </a:rPr>
              <a:t>taste1ISRrise(</a:t>
            </a:r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)</a:t>
            </a:r>
          </a:p>
          <a:p>
            <a:r>
              <a:rPr lang="de-DE" sz="5600" b="1" dirty="0" smtClean="0">
                <a:solidFill>
                  <a:srgbClr val="FFFF00"/>
                </a:solidFill>
              </a:rPr>
              <a:t>{    </a:t>
            </a:r>
            <a:r>
              <a:rPr lang="de-DE" sz="5600" b="1" dirty="0" err="1">
                <a:solidFill>
                  <a:srgbClr val="FFFF00"/>
                </a:solidFill>
              </a:rPr>
              <a:t>led</a:t>
            </a:r>
            <a:r>
              <a:rPr lang="de-DE" sz="5600" b="1" dirty="0">
                <a:solidFill>
                  <a:srgbClr val="FFFF00"/>
                </a:solidFill>
              </a:rPr>
              <a:t>=1;    </a:t>
            </a:r>
            <a:r>
              <a:rPr lang="de-DE" sz="5600" b="1" dirty="0" smtClean="0">
                <a:solidFill>
                  <a:srgbClr val="FFFF00"/>
                </a:solidFill>
              </a:rPr>
              <a:t>}</a:t>
            </a:r>
            <a:endParaRPr lang="de-DE" sz="5600" b="1" dirty="0">
              <a:solidFill>
                <a:srgbClr val="FFFF00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24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04"/>
    </mc:Choice>
    <mc:Fallback xmlns="">
      <p:transition spd="slow" advTm="16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 taste1ISRfall(</a:t>
            </a:r>
            <a:r>
              <a:rPr lang="de-DE" sz="5600" b="1" dirty="0" err="1">
                <a:solidFill>
                  <a:srgbClr val="FFFF00"/>
                </a:solidFill>
              </a:rPr>
              <a:t>void</a:t>
            </a:r>
            <a:r>
              <a:rPr lang="de-DE" sz="5600" b="1" dirty="0">
                <a:solidFill>
                  <a:srgbClr val="FFFF00"/>
                </a:solidFill>
              </a:rPr>
              <a:t>)</a:t>
            </a:r>
          </a:p>
          <a:p>
            <a:r>
              <a:rPr lang="de-DE" sz="5600" b="1" dirty="0" smtClean="0">
                <a:solidFill>
                  <a:srgbClr val="FFFF00"/>
                </a:solidFill>
              </a:rPr>
              <a:t>{    </a:t>
            </a:r>
            <a:r>
              <a:rPr lang="de-DE" sz="5600" b="1" dirty="0" err="1">
                <a:solidFill>
                  <a:srgbClr val="FFFF00"/>
                </a:solidFill>
              </a:rPr>
              <a:t>led</a:t>
            </a:r>
            <a:r>
              <a:rPr lang="de-DE" sz="5600" b="1" dirty="0">
                <a:solidFill>
                  <a:srgbClr val="FFFF00"/>
                </a:solidFill>
              </a:rPr>
              <a:t>=0;  </a:t>
            </a:r>
            <a:r>
              <a:rPr lang="de-DE" sz="5600" b="1" dirty="0" smtClean="0">
                <a:solidFill>
                  <a:srgbClr val="FFFF00"/>
                </a:solidFill>
              </a:rPr>
              <a:t>}</a:t>
            </a:r>
            <a:endParaRPr lang="de-DE" sz="5600" b="1" dirty="0">
              <a:solidFill>
                <a:srgbClr val="FFFF00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6493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80"/>
    </mc:Choice>
    <mc:Fallback xmlns="">
      <p:transition spd="slow" advTm="39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taste1.mode(</a:t>
            </a:r>
            <a:r>
              <a:rPr lang="de-DE" sz="5600" b="1" dirty="0" err="1">
                <a:solidFill>
                  <a:srgbClr val="FFFF00"/>
                </a:solidFill>
              </a:rPr>
              <a:t>PullDown</a:t>
            </a:r>
            <a:r>
              <a:rPr lang="de-DE" sz="5600" b="1" dirty="0">
                <a:solidFill>
                  <a:srgbClr val="FFFF00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5799438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01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47"/>
    </mc:Choice>
    <mc:Fallback xmlns="">
      <p:transition spd="slow" advTm="9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503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55"/>
    </mc:Choice>
    <mc:Fallback xmlns="">
      <p:transition spd="slow" advTm="30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b="1" dirty="0">
                <a:solidFill>
                  <a:srgbClr val="FFFF00"/>
                </a:solidFill>
              </a:rPr>
              <a:t>taste1.fall(&amp;taste1ISRfall);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sp>
        <p:nvSpPr>
          <p:cNvPr id="11" name="Legende mit Linie 1 10"/>
          <p:cNvSpPr/>
          <p:nvPr/>
        </p:nvSpPr>
        <p:spPr>
          <a:xfrm>
            <a:off x="3468602" y="4617309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fallender Flanke (1-&gt;0=losgelassen) taste1ISRfall aufrufen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062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28"/>
    </mc:Choice>
    <mc:Fallback xmlns="">
      <p:transition spd="slow" advTm="22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Der µController muss schnell und unmittelbar jederzeit bereit sein </a:t>
            </a:r>
            <a:br>
              <a:rPr lang="de-DE" dirty="0" smtClean="0">
                <a:solidFill>
                  <a:schemeClr val="tx1"/>
                </a:solidFill>
              </a:rPr>
            </a:br>
            <a:r>
              <a:rPr lang="de-DE" dirty="0" smtClean="0">
                <a:solidFill>
                  <a:schemeClr val="tx1"/>
                </a:solidFill>
              </a:rPr>
              <a:t>auf folgende Ereignisse zu reagieren: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Not-Aus-Taster 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Lichtschranke</a:t>
            </a:r>
          </a:p>
          <a:p>
            <a:pPr marL="342900" indent="-342900">
              <a:buFontTx/>
              <a:buChar char="-"/>
            </a:pPr>
            <a:r>
              <a:rPr lang="de-DE" dirty="0" smtClean="0">
                <a:solidFill>
                  <a:schemeClr val="tx1"/>
                </a:solidFill>
              </a:rPr>
              <a:t>Andere Signale mit  höchster Priorität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1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424"/>
    </mc:Choice>
    <mc:Fallback xmlns="">
      <p:transition spd="slow" advTm="48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2998103" cy="5066270"/>
          </a:xfrm>
        </p:spPr>
        <p:txBody>
          <a:bodyPr>
            <a:normAutofit fontScale="25000" lnSpcReduction="20000"/>
          </a:bodyPr>
          <a:lstStyle/>
          <a:p>
            <a:r>
              <a:rPr lang="de-DE" sz="5600" dirty="0" smtClean="0">
                <a:solidFill>
                  <a:schemeClr val="tx1"/>
                </a:solidFill>
              </a:rPr>
              <a:t>Programmbeispiel: </a:t>
            </a:r>
          </a:p>
          <a:p>
            <a:r>
              <a:rPr lang="de-DE" sz="5600" dirty="0" err="1">
                <a:solidFill>
                  <a:schemeClr val="tx1"/>
                </a:solidFill>
              </a:rPr>
              <a:t>DigitalOut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(PC_0);</a:t>
            </a:r>
          </a:p>
          <a:p>
            <a:r>
              <a:rPr lang="de-DE" sz="5600" dirty="0" err="1">
                <a:solidFill>
                  <a:schemeClr val="tx1">
                    <a:lumMod val="95000"/>
                  </a:schemeClr>
                </a:solidFill>
              </a:rPr>
              <a:t>InterruptIn</a:t>
            </a:r>
            <a:r>
              <a:rPr lang="de-DE" sz="5600" dirty="0">
                <a:solidFill>
                  <a:schemeClr val="tx1">
                    <a:lumMod val="95000"/>
                  </a:schemeClr>
                </a:solidFill>
              </a:rPr>
              <a:t> taste1(PA_1);</a:t>
            </a:r>
          </a:p>
          <a:p>
            <a:r>
              <a:rPr lang="de-DE" sz="5600" dirty="0" err="1" smtClean="0">
                <a:solidFill>
                  <a:schemeClr val="tx1"/>
                </a:solidFill>
              </a:rPr>
              <a:t>void</a:t>
            </a:r>
            <a:r>
              <a:rPr lang="de-DE" sz="5600" dirty="0" smtClean="0">
                <a:solidFill>
                  <a:schemeClr val="tx1"/>
                </a:solidFill>
              </a:rPr>
              <a:t> </a:t>
            </a:r>
            <a:r>
              <a:rPr lang="de-DE" sz="5600" dirty="0">
                <a:solidFill>
                  <a:schemeClr val="tx1"/>
                </a:solidFill>
              </a:rPr>
              <a:t>taste1ISRrise(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=1;  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 taste1ISRfall(</a:t>
            </a:r>
            <a:r>
              <a:rPr lang="de-DE" sz="5600" dirty="0" err="1">
                <a:solidFill>
                  <a:schemeClr val="tx1"/>
                </a:solidFill>
              </a:rPr>
              <a:t>void</a:t>
            </a:r>
            <a:r>
              <a:rPr lang="de-DE" sz="5600" dirty="0">
                <a:solidFill>
                  <a:schemeClr val="tx1"/>
                </a:solidFill>
              </a:rPr>
              <a:t>)</a:t>
            </a:r>
          </a:p>
          <a:p>
            <a:r>
              <a:rPr lang="de-DE" sz="5600" dirty="0" smtClean="0">
                <a:solidFill>
                  <a:schemeClr val="tx1"/>
                </a:solidFill>
              </a:rPr>
              <a:t>{    </a:t>
            </a:r>
            <a:r>
              <a:rPr lang="de-DE" sz="5600" dirty="0" err="1">
                <a:solidFill>
                  <a:schemeClr val="tx1"/>
                </a:solidFill>
              </a:rPr>
              <a:t>led</a:t>
            </a:r>
            <a:r>
              <a:rPr lang="de-DE" sz="5600" dirty="0">
                <a:solidFill>
                  <a:schemeClr val="tx1"/>
                </a:solidFill>
              </a:rPr>
              <a:t>=0;  </a:t>
            </a:r>
            <a:r>
              <a:rPr lang="de-DE" sz="5600" dirty="0" smtClean="0">
                <a:solidFill>
                  <a:schemeClr val="tx1"/>
                </a:solidFill>
              </a:rPr>
              <a:t>}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 err="1">
                <a:solidFill>
                  <a:schemeClr val="tx1"/>
                </a:solidFill>
              </a:rPr>
              <a:t>int</a:t>
            </a:r>
            <a:r>
              <a:rPr lang="de-DE" sz="5600" dirty="0">
                <a:solidFill>
                  <a:schemeClr val="tx1"/>
                </a:solidFill>
              </a:rPr>
              <a:t> </a:t>
            </a:r>
            <a:r>
              <a:rPr lang="de-DE" sz="5600" dirty="0" err="1">
                <a:solidFill>
                  <a:schemeClr val="tx1"/>
                </a:solidFill>
              </a:rPr>
              <a:t>main</a:t>
            </a:r>
            <a:r>
              <a:rPr lang="de-DE" sz="5600" dirty="0">
                <a:solidFill>
                  <a:schemeClr val="tx1"/>
                </a:solidFill>
              </a:rPr>
              <a:t>()</a:t>
            </a:r>
          </a:p>
          <a:p>
            <a:r>
              <a:rPr lang="de-DE" sz="5600" dirty="0">
                <a:solidFill>
                  <a:schemeClr val="tx1"/>
                </a:solidFill>
              </a:rPr>
              <a:t>{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taste1.mode(</a:t>
            </a:r>
            <a:r>
              <a:rPr lang="de-DE" sz="5600" dirty="0" err="1">
                <a:solidFill>
                  <a:schemeClr val="tx1"/>
                </a:solidFill>
              </a:rPr>
              <a:t>PullDown</a:t>
            </a:r>
            <a:r>
              <a:rPr lang="de-DE" sz="5600" dirty="0">
                <a:solidFill>
                  <a:schemeClr val="tx1"/>
                </a:solidFill>
              </a:rPr>
              <a:t>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taste1.rise(&amp;taste1ISRrise);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taste1.fall(&amp;taste1ISRfall);</a:t>
            </a:r>
          </a:p>
          <a:p>
            <a:r>
              <a:rPr lang="de-DE" sz="5600" b="1" dirty="0">
                <a:solidFill>
                  <a:srgbClr val="FFFF00"/>
                </a:solidFill>
              </a:rPr>
              <a:t>    taste1.enable_irq();</a:t>
            </a:r>
          </a:p>
          <a:p>
            <a:r>
              <a:rPr lang="de-DE" sz="5600" dirty="0">
                <a:solidFill>
                  <a:schemeClr val="tx1"/>
                </a:solidFill>
              </a:rPr>
              <a:t>    </a:t>
            </a:r>
            <a:r>
              <a:rPr lang="de-DE" sz="5600" dirty="0" err="1">
                <a:solidFill>
                  <a:schemeClr val="tx1"/>
                </a:solidFill>
              </a:rPr>
              <a:t>while</a:t>
            </a:r>
            <a:r>
              <a:rPr lang="de-DE" sz="5600" dirty="0">
                <a:solidFill>
                  <a:schemeClr val="tx1"/>
                </a:solidFill>
              </a:rPr>
              <a:t> (</a:t>
            </a:r>
            <a:r>
              <a:rPr lang="de-DE" sz="5600" dirty="0" err="1">
                <a:solidFill>
                  <a:schemeClr val="tx1"/>
                </a:solidFill>
              </a:rPr>
              <a:t>true</a:t>
            </a:r>
            <a:r>
              <a:rPr lang="de-DE" sz="5600" dirty="0">
                <a:solidFill>
                  <a:schemeClr val="tx1"/>
                </a:solidFill>
              </a:rPr>
              <a:t>) </a:t>
            </a:r>
            <a:r>
              <a:rPr lang="de-DE" sz="5600" dirty="0" smtClean="0">
                <a:solidFill>
                  <a:schemeClr val="tx1"/>
                </a:solidFill>
              </a:rPr>
              <a:t>{</a:t>
            </a:r>
            <a:endParaRPr lang="de-DE" sz="5600" dirty="0">
              <a:solidFill>
                <a:schemeClr val="tx1"/>
              </a:solidFill>
            </a:endParaRPr>
          </a:p>
          <a:p>
            <a:r>
              <a:rPr lang="de-DE" sz="5600" dirty="0">
                <a:solidFill>
                  <a:schemeClr val="tx1"/>
                </a:solidFill>
              </a:rPr>
              <a:t>    }</a:t>
            </a:r>
          </a:p>
          <a:p>
            <a:r>
              <a:rPr lang="de-DE" sz="5600" dirty="0">
                <a:solidFill>
                  <a:schemeClr val="tx1"/>
                </a:solidFill>
              </a:rPr>
              <a:t>}</a:t>
            </a:r>
          </a:p>
          <a:p>
            <a:endParaRPr lang="de-DE" dirty="0" smtClean="0">
              <a:solidFill>
                <a:schemeClr val="tx1"/>
              </a:solidFill>
            </a:endParaRP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sp>
        <p:nvSpPr>
          <p:cNvPr id="6" name="Legende mit Linie 1 5"/>
          <p:cNvSpPr/>
          <p:nvPr/>
        </p:nvSpPr>
        <p:spPr>
          <a:xfrm>
            <a:off x="3468604" y="1940662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PA_1 als </a:t>
            </a:r>
            <a:r>
              <a:rPr lang="de-DE" dirty="0" err="1" smtClean="0"/>
              <a:t>Interruptquelle</a:t>
            </a:r>
            <a:r>
              <a:rPr lang="de-DE" dirty="0" smtClean="0"/>
              <a:t> mit Namen taste festlegen</a:t>
            </a:r>
            <a:endParaRPr lang="de-DE" dirty="0"/>
          </a:p>
        </p:txBody>
      </p:sp>
      <p:sp>
        <p:nvSpPr>
          <p:cNvPr id="7" name="Legende mit Linie 1 6"/>
          <p:cNvSpPr/>
          <p:nvPr/>
        </p:nvSpPr>
        <p:spPr>
          <a:xfrm>
            <a:off x="3468604" y="227017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taste1ISRrise schaltet die </a:t>
            </a:r>
            <a:r>
              <a:rPr lang="de-DE" dirty="0" err="1" smtClean="0"/>
              <a:t>led</a:t>
            </a:r>
            <a:r>
              <a:rPr lang="de-DE" dirty="0" smtClean="0"/>
              <a:t> ein</a:t>
            </a:r>
            <a:endParaRPr lang="de-DE" dirty="0"/>
          </a:p>
        </p:txBody>
      </p:sp>
      <p:sp>
        <p:nvSpPr>
          <p:cNvPr id="8" name="Legende mit Linie 1 7"/>
          <p:cNvSpPr/>
          <p:nvPr/>
        </p:nvSpPr>
        <p:spPr>
          <a:xfrm>
            <a:off x="3468604" y="2844766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103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Unterprogramm taste1ISRfall schaltet die </a:t>
            </a:r>
            <a:r>
              <a:rPr lang="de-DE" dirty="0" err="1" smtClean="0"/>
              <a:t>led</a:t>
            </a:r>
            <a:r>
              <a:rPr lang="de-DE" dirty="0" smtClean="0"/>
              <a:t> aus</a:t>
            </a:r>
            <a:endParaRPr lang="de-DE" dirty="0"/>
          </a:p>
        </p:txBody>
      </p:sp>
      <p:sp>
        <p:nvSpPr>
          <p:cNvPr id="9" name="Legende mit Linie 1 8"/>
          <p:cNvSpPr/>
          <p:nvPr/>
        </p:nvSpPr>
        <p:spPr>
          <a:xfrm>
            <a:off x="3468604" y="3958281"/>
            <a:ext cx="7150234" cy="329514"/>
          </a:xfrm>
          <a:prstGeom prst="borderCallout1">
            <a:avLst>
              <a:gd name="adj1" fmla="val 51846"/>
              <a:gd name="adj2" fmla="val 57"/>
              <a:gd name="adj3" fmla="val 52864"/>
              <a:gd name="adj4" fmla="val -62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Unsere Tasten benötigen </a:t>
            </a:r>
            <a:r>
              <a:rPr lang="de-DE" dirty="0" err="1" smtClean="0"/>
              <a:t>PullDown</a:t>
            </a:r>
            <a:endParaRPr lang="de-DE" dirty="0"/>
          </a:p>
        </p:txBody>
      </p:sp>
      <p:sp>
        <p:nvSpPr>
          <p:cNvPr id="10" name="Legende mit Linie 1 9"/>
          <p:cNvSpPr/>
          <p:nvPr/>
        </p:nvSpPr>
        <p:spPr>
          <a:xfrm>
            <a:off x="3468603" y="4287795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steigender Flanke (0-&gt;1=Tastendruck) taste1ISRrise aufrufen</a:t>
            </a:r>
            <a:endParaRPr lang="de-DE" dirty="0"/>
          </a:p>
        </p:txBody>
      </p:sp>
      <p:sp>
        <p:nvSpPr>
          <p:cNvPr id="11" name="Legende mit Linie 1 10"/>
          <p:cNvSpPr/>
          <p:nvPr/>
        </p:nvSpPr>
        <p:spPr>
          <a:xfrm>
            <a:off x="3468602" y="4617309"/>
            <a:ext cx="7150235" cy="329514"/>
          </a:xfrm>
          <a:prstGeom prst="borderCallout1">
            <a:avLst>
              <a:gd name="adj1" fmla="val 51846"/>
              <a:gd name="adj2" fmla="val 57"/>
              <a:gd name="adj3" fmla="val 50626"/>
              <a:gd name="adj4" fmla="val -3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Bei fallender Flanke (1-&gt;0=losgelassen) taste1ISRfall aufrufen</a:t>
            </a:r>
            <a:endParaRPr lang="de-DE" dirty="0"/>
          </a:p>
        </p:txBody>
      </p:sp>
      <p:sp>
        <p:nvSpPr>
          <p:cNvPr id="12" name="Legende mit Linie 1 11"/>
          <p:cNvSpPr/>
          <p:nvPr/>
        </p:nvSpPr>
        <p:spPr>
          <a:xfrm>
            <a:off x="3468601" y="4946823"/>
            <a:ext cx="7150235" cy="329514"/>
          </a:xfrm>
          <a:prstGeom prst="borderCallout1">
            <a:avLst>
              <a:gd name="adj1" fmla="val 51846"/>
              <a:gd name="adj2" fmla="val 57"/>
              <a:gd name="adj3" fmla="val 34961"/>
              <a:gd name="adj4" fmla="val -108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dirty="0" smtClean="0"/>
              <a:t>Interrupt freigeben. </a:t>
            </a:r>
            <a:endParaRPr lang="de-DE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24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43"/>
    </mc:Choice>
    <mc:Fallback xmlns="">
      <p:transition spd="slow" advTm="72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sz="4400" dirty="0" smtClean="0">
                <a:solidFill>
                  <a:srgbClr val="FFFF00"/>
                </a:solidFill>
              </a:rPr>
              <a:t>Jetzt probieren wir das aus!!!</a:t>
            </a:r>
          </a:p>
          <a:p>
            <a:endParaRPr lang="de-DE" dirty="0" smtClean="0">
              <a:solidFill>
                <a:srgbClr val="FFFF00"/>
              </a:solidFill>
            </a:endParaRP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3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680"/>
    </mc:Choice>
    <mc:Fallback xmlns="">
      <p:transition spd="slow" advTm="206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1"/>
    </mc:Choice>
    <mc:Fallback xmlns="">
      <p:transition spd="slow" advTm="4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9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"/>
    </mc:Choice>
    <mc:Fallback xmlns="">
      <p:transition spd="slow" advTm="1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9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3"/>
    </mc:Choice>
    <mc:Fallback xmlns="">
      <p:transition spd="slow" advTm="1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85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1"/>
    </mc:Choice>
    <mc:Fallback xmlns="">
      <p:transition spd="slow" advTm="2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25"/>
    </mc:Choice>
    <mc:Fallback xmlns="">
      <p:transition spd="slow" advTm="26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53183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 </a:t>
            </a:r>
          </a:p>
          <a:p>
            <a:r>
              <a:rPr lang="de-DE" b="1" dirty="0" smtClean="0">
                <a:solidFill>
                  <a:srgbClr val="FFFF00"/>
                </a:solidFill>
              </a:rPr>
              <a:t>Ereignisse sind immer Veränderungen am Port,</a:t>
            </a:r>
          </a:p>
          <a:p>
            <a:r>
              <a:rPr lang="de-DE" b="1" dirty="0" smtClean="0">
                <a:solidFill>
                  <a:srgbClr val="FFFF00"/>
                </a:solidFill>
              </a:rPr>
              <a:t>z.B. Der Port geht von 0 nach 1 oder von 1 nach 0. Bei Tastendruck geht PA_1 von 0 nach 1</a:t>
            </a:r>
            <a:endParaRPr lang="de-DE" b="1" dirty="0">
              <a:solidFill>
                <a:srgbClr val="FFFF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6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91"/>
    </mc:Choice>
    <mc:Fallback xmlns="">
      <p:transition spd="slow" advTm="447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739347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4211" y="1425146"/>
            <a:ext cx="10856999" cy="5066270"/>
          </a:xfrm>
        </p:spPr>
        <p:txBody>
          <a:bodyPr/>
          <a:lstStyle/>
          <a:p>
            <a:r>
              <a:rPr lang="de-DE" dirty="0" smtClean="0">
                <a:solidFill>
                  <a:schemeClr val="tx1"/>
                </a:solidFill>
              </a:rPr>
              <a:t>Funktionsprinzip: </a:t>
            </a:r>
          </a:p>
          <a:p>
            <a:pPr marL="342900" indent="-342900">
              <a:buFontTx/>
              <a:buChar char="-"/>
            </a:pPr>
            <a:endParaRPr lang="de-DE" dirty="0">
              <a:solidFill>
                <a:schemeClr val="tx1"/>
              </a:solidFill>
            </a:endParaRPr>
          </a:p>
          <a:p>
            <a:endParaRPr lang="de-DE" dirty="0" smtClean="0">
              <a:solidFill>
                <a:schemeClr val="tx1"/>
              </a:solidFill>
            </a:endParaRPr>
          </a:p>
        </p:txBody>
      </p:sp>
      <p:cxnSp>
        <p:nvCxnSpPr>
          <p:cNvPr id="5" name="Gerade Verbindung mit Pfeil 4"/>
          <p:cNvCxnSpPr/>
          <p:nvPr/>
        </p:nvCxnSpPr>
        <p:spPr>
          <a:xfrm>
            <a:off x="1408670" y="1837038"/>
            <a:ext cx="0" cy="1359243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feld 3"/>
          <p:cNvSpPr txBox="1"/>
          <p:nvPr/>
        </p:nvSpPr>
        <p:spPr>
          <a:xfrm>
            <a:off x="1520792" y="2223436"/>
            <a:ext cx="206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Hauptprogramm</a:t>
            </a:r>
            <a:endParaRPr lang="de-DE" dirty="0"/>
          </a:p>
        </p:txBody>
      </p:sp>
      <p:sp>
        <p:nvSpPr>
          <p:cNvPr id="6" name="Gewitterblitz 5"/>
          <p:cNvSpPr/>
          <p:nvPr/>
        </p:nvSpPr>
        <p:spPr>
          <a:xfrm>
            <a:off x="453205" y="2800952"/>
            <a:ext cx="955464" cy="395329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140999" y="2389060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Interrupt</a:t>
            </a:r>
            <a:endParaRPr lang="de-DE" dirty="0">
              <a:solidFill>
                <a:srgbClr val="FFFF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86989" y="1145406"/>
            <a:ext cx="3811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Beim Interrupt handelt es sich um ein Ereignis wie z.B. Ein Tastendruck auf PA_1, verursacht vielleicht durch eine Lichtschranke.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40999" y="3106689"/>
            <a:ext cx="1264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PA_1</a:t>
            </a:r>
            <a:endParaRPr lang="de-DE" dirty="0">
              <a:solidFill>
                <a:srgbClr val="FFFF00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1416692" y="3196281"/>
            <a:ext cx="3415190" cy="0"/>
          </a:xfrm>
          <a:prstGeom prst="straightConnector1">
            <a:avLst/>
          </a:prstGeom>
          <a:ln w="6985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36295" y="2739142"/>
            <a:ext cx="2916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FF00"/>
                </a:solidFill>
              </a:rPr>
              <a:t>Hauptprogramm wird </a:t>
            </a:r>
          </a:p>
          <a:p>
            <a:endParaRPr lang="de-DE" dirty="0">
              <a:solidFill>
                <a:srgbClr val="FFFF00"/>
              </a:solidFill>
            </a:endParaRPr>
          </a:p>
          <a:p>
            <a:r>
              <a:rPr lang="de-DE" dirty="0">
                <a:solidFill>
                  <a:srgbClr val="FFFF00"/>
                </a:solidFill>
              </a:rPr>
              <a:t>s</a:t>
            </a:r>
            <a:r>
              <a:rPr lang="de-DE" dirty="0" smtClean="0">
                <a:solidFill>
                  <a:srgbClr val="FFFF00"/>
                </a:solidFill>
              </a:rPr>
              <a:t>ofort unterbrochen</a:t>
            </a:r>
            <a:endParaRPr lang="de-DE" dirty="0">
              <a:solidFill>
                <a:srgbClr val="FFFF00"/>
              </a:solidFill>
            </a:endParaRP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35"/>
    </mc:Choice>
    <mc:Fallback xmlns="">
      <p:transition spd="slow" advTm="71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5.6|19|32.3"/>
</p:tagLst>
</file>

<file path=ppt/theme/theme1.xml><?xml version="1.0" encoding="utf-8"?>
<a:theme xmlns:a="http://schemas.openxmlformats.org/drawingml/2006/main" name="Segmen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0</TotalTime>
  <Words>907</Words>
  <Application>Microsoft Office PowerPoint</Application>
  <PresentationFormat>Breitbild</PresentationFormat>
  <Paragraphs>242</Paragraphs>
  <Slides>21</Slides>
  <Notes>0</Notes>
  <HiddenSlides>0</HiddenSlides>
  <MMClips>21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4" baseType="lpstr">
      <vt:lpstr>Century Gothic</vt:lpstr>
      <vt:lpstr>Wingdings 3</vt:lpstr>
      <vt:lpstr>Segment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  <vt:lpstr>Interrupt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Interrupt</dc:title>
  <dc:creator>joerg_sturm@arcor.de</dc:creator>
  <cp:lastModifiedBy>Jörg Sturm</cp:lastModifiedBy>
  <cp:revision>21</cp:revision>
  <dcterms:created xsi:type="dcterms:W3CDTF">2018-09-26T17:40:00Z</dcterms:created>
  <dcterms:modified xsi:type="dcterms:W3CDTF">2020-03-19T19:14:18Z</dcterms:modified>
</cp:coreProperties>
</file>