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8" r:id="rId12"/>
    <p:sldId id="268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1" roundtripDataSignature="AMtx7mi4hlKaCaAlYUEOEdDPOg+FQxay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762" y="69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06397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2282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gif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1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dirty="0" smtClean="0"/>
              <a:t>Interrupts freigeben und sperren</a:t>
            </a:r>
            <a:endParaRPr dirty="0"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499" y="2175450"/>
            <a:ext cx="8313011" cy="699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 dirty="0" smtClean="0"/>
              <a:t>Bitte nicht stören</a:t>
            </a:r>
            <a:r>
              <a:rPr lang="de-DE" dirty="0" smtClean="0"/>
              <a:t>?</a:t>
            </a:r>
            <a:endParaRPr dirty="0"/>
          </a:p>
        </p:txBody>
      </p:sp>
      <p:sp>
        <p:nvSpPr>
          <p:cNvPr id="56" name="Google Shape;56;p1"/>
          <p:cNvSpPr/>
          <p:nvPr/>
        </p:nvSpPr>
        <p:spPr>
          <a:xfrm>
            <a:off x="2418383" y="414833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329" y="323804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52192" y="302251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905"/>
    </mc:Choice>
    <mc:Fallback>
      <p:transition spd="slow" advTm="67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>
                  <a:solidFill>
                    <a:srgbClr val="FF0000"/>
                  </a:solidFill>
                </a:rPr>
                <a:t>ISR</a:t>
              </a:r>
              <a:endParaRPr lang="de-DE" sz="1000" dirty="0">
                <a:solidFill>
                  <a:srgbClr val="FF0000"/>
                </a:solidFill>
              </a:endParaRPr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843001"/>
            <a:ext cx="4453976" cy="1701643"/>
          </a:xfrm>
          <a:prstGeom prst="wedgeRoundRectCallout">
            <a:avLst>
              <a:gd name="adj1" fmla="val 3079"/>
              <a:gd name="adj2" fmla="val 7048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2. Globale Freigabe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Mit dem Bit PRIMASK (</a:t>
            </a:r>
            <a:r>
              <a:rPr lang="de-DE" dirty="0" err="1" smtClean="0">
                <a:solidFill>
                  <a:srgbClr val="0000FF"/>
                </a:solidFill>
              </a:rPr>
              <a:t>Priority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</a:t>
            </a:r>
            <a:r>
              <a:rPr lang="de-DE" dirty="0" smtClean="0">
                <a:solidFill>
                  <a:srgbClr val="0000FF"/>
                </a:solidFill>
              </a:rPr>
              <a:t>) können alle Interrupts</a:t>
            </a:r>
          </a:p>
          <a:p>
            <a:pPr lvl="0">
              <a:buSzPts val="1400"/>
            </a:pPr>
            <a:r>
              <a:rPr lang="de-DE" dirty="0">
                <a:solidFill>
                  <a:srgbClr val="0000FF"/>
                </a:solidFill>
              </a:rPr>
              <a:t>Gesperrt: 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__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disable_irq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();</a:t>
            </a:r>
            <a:endParaRPr lang="de-DE" sz="1400" b="0" i="0" u="none" strike="noStrike" cap="none" dirty="0" smtClean="0">
              <a:solidFill>
                <a:schemeClr val="accent1">
                  <a:lumMod val="75000"/>
                </a:schemeClr>
              </a:solidFill>
              <a:sym typeface="Arial"/>
            </a:endParaRPr>
          </a:p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</a:t>
            </a:r>
          </a:p>
          <a:p>
            <a:pPr lvl="0">
              <a:buSzPts val="1400"/>
            </a:pPr>
            <a:r>
              <a:rPr lang="de-DE" dirty="0">
                <a:solidFill>
                  <a:srgbClr val="0000FF"/>
                </a:solidFill>
              </a:rPr>
              <a:t>Freigegeben: </a:t>
            </a:r>
            <a:r>
              <a:rPr lang="de-DE" dirty="0">
                <a:solidFill>
                  <a:srgbClr val="FF0000"/>
                </a:solidFill>
              </a:rPr>
              <a:t>__</a:t>
            </a:r>
            <a:r>
              <a:rPr lang="de-DE" dirty="0" err="1">
                <a:solidFill>
                  <a:srgbClr val="FF0000"/>
                </a:solidFill>
              </a:rPr>
              <a:t>enable_irq</a:t>
            </a:r>
            <a:r>
              <a:rPr lang="de-DE" dirty="0">
                <a:solidFill>
                  <a:srgbClr val="FF0000"/>
                </a:solidFill>
              </a:rPr>
              <a:t>();</a:t>
            </a:r>
            <a:r>
              <a:rPr lang="de-DE" sz="1400" b="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>
                <a:solidFill>
                  <a:srgbClr val="FF0000"/>
                </a:solidFill>
              </a:rPr>
              <a:t/>
            </a:r>
            <a:br>
              <a:rPr lang="de-DE" dirty="0">
                <a:solidFill>
                  <a:srgbClr val="FF0000"/>
                </a:solidFill>
              </a:rPr>
            </a:br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werden</a:t>
            </a:r>
            <a:endParaRPr lang="de-DE" sz="1400" b="0" i="0" u="none" strike="noStrike" cap="none" dirty="0" smtClean="0">
              <a:solidFill>
                <a:schemeClr val="accent1">
                  <a:lumMod val="50000"/>
                </a:schemeClr>
              </a:solidFill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6984" y="285841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51949" y="3680520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28" name="Gruppieren 27"/>
          <p:cNvGrpSpPr/>
          <p:nvPr/>
        </p:nvGrpSpPr>
        <p:grpSpPr>
          <a:xfrm>
            <a:off x="3549084" y="3144954"/>
            <a:ext cx="1708348" cy="507084"/>
            <a:chOff x="2392507" y="863600"/>
            <a:chExt cx="1708348" cy="507084"/>
          </a:xfrm>
        </p:grpSpPr>
        <p:grpSp>
          <p:nvGrpSpPr>
            <p:cNvPr id="29" name="Gruppieren 28"/>
            <p:cNvGrpSpPr/>
            <p:nvPr/>
          </p:nvGrpSpPr>
          <p:grpSpPr>
            <a:xfrm>
              <a:off x="2612570" y="1226456"/>
              <a:ext cx="1488285" cy="51898"/>
              <a:chOff x="2612571" y="2540000"/>
              <a:chExt cx="1488285" cy="51898"/>
            </a:xfrm>
          </p:grpSpPr>
          <p:cxnSp>
            <p:nvCxnSpPr>
              <p:cNvPr id="33" name="Gerader Verbinder 32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r Verbinder 33"/>
              <p:cNvCxnSpPr/>
              <p:nvPr/>
            </p:nvCxnSpPr>
            <p:spPr>
              <a:xfrm>
                <a:off x="3351077" y="2591896"/>
                <a:ext cx="749779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 flipV="1">
                <a:off x="2901082" y="2540000"/>
                <a:ext cx="525252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feld 29"/>
            <p:cNvSpPr txBox="1"/>
            <p:nvPr/>
          </p:nvSpPr>
          <p:spPr>
            <a:xfrm>
              <a:off x="2392507" y="1124463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>
                  <a:solidFill>
                    <a:srgbClr val="FF0000"/>
                  </a:solidFill>
                </a:rPr>
                <a:t>1</a:t>
              </a:r>
              <a:endParaRPr lang="de-DE" sz="1000" dirty="0">
                <a:solidFill>
                  <a:srgbClr val="FF0000"/>
                </a:solidFill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628986" y="863600"/>
              <a:ext cx="7601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000" dirty="0"/>
                <a:t>PRIMASK</a:t>
              </a:r>
            </a:p>
          </p:txBody>
        </p:sp>
      </p:grpSp>
      <p:sp>
        <p:nvSpPr>
          <p:cNvPr id="6" name="Rechteck 5"/>
          <p:cNvSpPr/>
          <p:nvPr/>
        </p:nvSpPr>
        <p:spPr>
          <a:xfrm>
            <a:off x="3659305" y="3641782"/>
            <a:ext cx="13869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__</a:t>
            </a:r>
            <a:r>
              <a:rPr lang="de-DE" dirty="0" err="1">
                <a:solidFill>
                  <a:srgbClr val="FF0000"/>
                </a:solidFill>
              </a:rPr>
              <a:t>enable_irq</a:t>
            </a:r>
            <a:r>
              <a:rPr lang="de-DE" dirty="0">
                <a:solidFill>
                  <a:srgbClr val="FF0000"/>
                </a:solidFill>
              </a:rPr>
              <a:t>();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6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295"/>
    </mc:Choice>
    <mc:Fallback>
      <p:transition spd="slow" advTm="41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/>
          <p:cNvGrpSpPr/>
          <p:nvPr/>
        </p:nvGrpSpPr>
        <p:grpSpPr>
          <a:xfrm>
            <a:off x="4378061" y="843001"/>
            <a:ext cx="4313664" cy="3595811"/>
            <a:chOff x="2392507" y="791881"/>
            <a:chExt cx="4313664" cy="3595811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3720835" y="791881"/>
              <a:ext cx="2985336" cy="1213993"/>
              <a:chOff x="3720835" y="164864"/>
              <a:chExt cx="2985336" cy="1213993"/>
            </a:xfrm>
          </p:grpSpPr>
          <p:grpSp>
            <p:nvGrpSpPr>
              <p:cNvPr id="19" name="Gruppieren 18"/>
              <p:cNvGrpSpPr/>
              <p:nvPr/>
            </p:nvGrpSpPr>
            <p:grpSpPr>
              <a:xfrm>
                <a:off x="4100855" y="1124857"/>
                <a:ext cx="1175658" cy="153497"/>
                <a:chOff x="2612571" y="2438400"/>
                <a:chExt cx="1175658" cy="153497"/>
              </a:xfrm>
            </p:grpSpPr>
            <p:cxnSp>
              <p:nvCxnSpPr>
                <p:cNvPr id="20" name="Gerader Verbinder 19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Gerader Verbinder 20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Gerader Verbinder 21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Gerader Verbinder 22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Gerader Verbinder 48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hteck 51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hteck 52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Textfeld 55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58" name="Gleichschenkliges Dreieck 57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59" name="Gerader Verbinder 58"/>
              <p:cNvCxnSpPr/>
              <p:nvPr/>
            </p:nvCxnSpPr>
            <p:spPr>
              <a:xfrm>
                <a:off x="3826042" y="653143"/>
                <a:ext cx="88803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feld 60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62" name="Gerader Verbinder 61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r Verbinder 67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feld 7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73" name="Textfeld 72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MR0</a:t>
                </a:r>
                <a:endParaRPr lang="de-DE" sz="1000" dirty="0"/>
              </a:p>
            </p:txBody>
          </p:sp>
          <p:sp>
            <p:nvSpPr>
              <p:cNvPr id="74" name="Textfeld 73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PR0</a:t>
                </a:r>
                <a:endParaRPr lang="de-DE" sz="1000" dirty="0"/>
              </a:p>
            </p:txBody>
          </p:sp>
        </p:grpSp>
        <p:grpSp>
          <p:nvGrpSpPr>
            <p:cNvPr id="2" name="Gruppieren 1"/>
            <p:cNvGrpSpPr/>
            <p:nvPr/>
          </p:nvGrpSpPr>
          <p:grpSpPr>
            <a:xfrm>
              <a:off x="2392507" y="1490617"/>
              <a:ext cx="1708348" cy="507084"/>
              <a:chOff x="2392507" y="863600"/>
              <a:chExt cx="1708348" cy="507084"/>
            </a:xfrm>
          </p:grpSpPr>
          <p:grpSp>
            <p:nvGrpSpPr>
              <p:cNvPr id="11" name="Gruppieren 10"/>
              <p:cNvGrpSpPr/>
              <p:nvPr/>
            </p:nvGrpSpPr>
            <p:grpSpPr>
              <a:xfrm>
                <a:off x="2612570" y="1124856"/>
                <a:ext cx="1488285" cy="153497"/>
                <a:chOff x="2612571" y="2438400"/>
                <a:chExt cx="1488285" cy="153497"/>
              </a:xfrm>
            </p:grpSpPr>
            <p:cxnSp>
              <p:nvCxnSpPr>
                <p:cNvPr id="3" name="Gerader Verbinder 2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" name="Gerader Verbinder 3"/>
                <p:cNvCxnSpPr/>
                <p:nvPr/>
              </p:nvCxnSpPr>
              <p:spPr>
                <a:xfrm>
                  <a:off x="3351077" y="2591896"/>
                  <a:ext cx="749779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Gerader Verbinder 4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Gerader Verbinder 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Textfeld 71"/>
              <p:cNvSpPr txBox="1"/>
              <p:nvPr/>
            </p:nvSpPr>
            <p:spPr>
              <a:xfrm>
                <a:off x="2392507" y="1124463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2628986" y="863600"/>
                <a:ext cx="76014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1000" dirty="0"/>
                  <a:t>PRIMASK</a:t>
                </a:r>
              </a:p>
            </p:txBody>
          </p:sp>
        </p:grpSp>
        <p:grpSp>
          <p:nvGrpSpPr>
            <p:cNvPr id="78" name="Gruppieren 77"/>
            <p:cNvGrpSpPr/>
            <p:nvPr/>
          </p:nvGrpSpPr>
          <p:grpSpPr>
            <a:xfrm>
              <a:off x="3623169" y="1976613"/>
              <a:ext cx="3018149" cy="1213993"/>
              <a:chOff x="3688022" y="164864"/>
              <a:chExt cx="3018149" cy="1213993"/>
            </a:xfrm>
          </p:grpSpPr>
          <p:grpSp>
            <p:nvGrpSpPr>
              <p:cNvPr id="79" name="Gruppieren 78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94" name="Gerader Verbinder 93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Gerader Verbinder 94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Gerader Verbinder 95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Gerader Verbinder 9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0" name="Gerader Verbinder 79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Rechteck 80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hteck 81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Textfeld 82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84" name="Gleichschenkliges Dreieck 83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85" name="Gerader Verbinder 84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feld 85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87" name="Gerader Verbinder 86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Gerader Verbinder 87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Gerader Verbinder 88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Gerader Verbinder 89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feld 9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MR1</a:t>
                </a:r>
                <a:endParaRPr lang="de-DE" sz="1000" dirty="0"/>
              </a:p>
            </p:txBody>
          </p:sp>
          <p:sp>
            <p:nvSpPr>
              <p:cNvPr id="93" name="Textfeld 92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PR1</a:t>
                </a:r>
                <a:endParaRPr lang="de-DE" sz="1000" dirty="0"/>
              </a:p>
            </p:txBody>
          </p:sp>
        </p:grpSp>
        <p:cxnSp>
          <p:nvCxnSpPr>
            <p:cNvPr id="100" name="Gerader Verbinder 99"/>
            <p:cNvCxnSpPr/>
            <p:nvPr/>
          </p:nvCxnSpPr>
          <p:spPr>
            <a:xfrm flipV="1">
              <a:off x="3623169" y="1905368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uppieren 56"/>
            <p:cNvGrpSpPr/>
            <p:nvPr/>
          </p:nvGrpSpPr>
          <p:grpSpPr>
            <a:xfrm>
              <a:off x="3610909" y="3173699"/>
              <a:ext cx="3018149" cy="1213993"/>
              <a:chOff x="3688022" y="164864"/>
              <a:chExt cx="3018149" cy="1213993"/>
            </a:xfrm>
          </p:grpSpPr>
          <p:grpSp>
            <p:nvGrpSpPr>
              <p:cNvPr id="60" name="Gruppieren 59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108" name="Gerader Verbinder 107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Gerader Verbinder 108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Gerader Verbinder 109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Gerader Verbinder 110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4" name="Gerader Verbinder 63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Rechteck 65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Textfeld 68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0" name="Gleichschenkliges Dreieck 69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feld 97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99" name="Gerader Verbinder 98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Gerader Verbinder 100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Gerader Verbinder 101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Gerader Verbinder 102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Textfeld 103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105" name="Textfeld 104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MR2</a:t>
                </a:r>
                <a:endParaRPr lang="de-DE" sz="1000" dirty="0"/>
              </a:p>
            </p:txBody>
          </p:sp>
          <p:sp>
            <p:nvSpPr>
              <p:cNvPr id="107" name="Textfeld 106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PR2</a:t>
                </a:r>
                <a:endParaRPr lang="de-DE" sz="1000" dirty="0"/>
              </a:p>
            </p:txBody>
          </p:sp>
        </p:grpSp>
        <p:cxnSp>
          <p:nvCxnSpPr>
            <p:cNvPr id="112" name="Gerader Verbinder 111"/>
            <p:cNvCxnSpPr/>
            <p:nvPr/>
          </p:nvCxnSpPr>
          <p:spPr>
            <a:xfrm flipV="1">
              <a:off x="3617408" y="3088551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115" name="Google Shape;56;p1"/>
          <p:cNvSpPr/>
          <p:nvPr/>
        </p:nvSpPr>
        <p:spPr>
          <a:xfrm>
            <a:off x="472171" y="2889273"/>
            <a:ext cx="3257137" cy="796829"/>
          </a:xfrm>
          <a:prstGeom prst="wedgeRoundRectCallout">
            <a:avLst>
              <a:gd name="adj1" fmla="val 33559"/>
              <a:gd name="adj2" fmla="val -6872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Mit der globalen Freigabe können alle Interrupts auf einmal gesperrt werden!</a:t>
            </a:r>
            <a:endParaRPr lang="de-DE" sz="1400" b="0" i="0" u="none" strike="noStrike" cap="none" dirty="0" smtClean="0">
              <a:solidFill>
                <a:schemeClr val="accent1">
                  <a:lumMod val="50000"/>
                </a:schemeClr>
              </a:solidFill>
              <a:sym typeface="Arial"/>
            </a:endParaRPr>
          </a:p>
        </p:txBody>
      </p:sp>
      <p:pic>
        <p:nvPicPr>
          <p:cNvPr id="11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99871" y="8430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llipse 7"/>
          <p:cNvSpPr/>
          <p:nvPr/>
        </p:nvSpPr>
        <p:spPr>
          <a:xfrm>
            <a:off x="6086409" y="4615543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6" name="Ellipse 115"/>
          <p:cNvSpPr/>
          <p:nvPr/>
        </p:nvSpPr>
        <p:spPr>
          <a:xfrm>
            <a:off x="6282877" y="4617911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7" name="Ellipse 116"/>
          <p:cNvSpPr/>
          <p:nvPr/>
        </p:nvSpPr>
        <p:spPr>
          <a:xfrm>
            <a:off x="6476858" y="4612130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5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457"/>
    </mc:Choice>
    <mc:Fallback>
      <p:transition spd="slow" advTm="73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/>
          <p:cNvGrpSpPr/>
          <p:nvPr/>
        </p:nvGrpSpPr>
        <p:grpSpPr>
          <a:xfrm>
            <a:off x="4378061" y="843001"/>
            <a:ext cx="4313664" cy="3595811"/>
            <a:chOff x="2392507" y="791881"/>
            <a:chExt cx="4313664" cy="3595811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3720835" y="791881"/>
              <a:ext cx="2985336" cy="1213993"/>
              <a:chOff x="3720835" y="164864"/>
              <a:chExt cx="2985336" cy="1213993"/>
            </a:xfrm>
          </p:grpSpPr>
          <p:grpSp>
            <p:nvGrpSpPr>
              <p:cNvPr id="19" name="Gruppieren 18"/>
              <p:cNvGrpSpPr/>
              <p:nvPr/>
            </p:nvGrpSpPr>
            <p:grpSpPr>
              <a:xfrm>
                <a:off x="4100855" y="1124857"/>
                <a:ext cx="1175658" cy="153497"/>
                <a:chOff x="2612571" y="2438400"/>
                <a:chExt cx="1175658" cy="153497"/>
              </a:xfrm>
            </p:grpSpPr>
            <p:cxnSp>
              <p:nvCxnSpPr>
                <p:cNvPr id="20" name="Gerader Verbinder 19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Gerader Verbinder 20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Gerader Verbinder 21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Gerader Verbinder 22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Gerader Verbinder 48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hteck 51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hteck 52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Textfeld 55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58" name="Gleichschenkliges Dreieck 57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59" name="Gerader Verbinder 58"/>
              <p:cNvCxnSpPr/>
              <p:nvPr/>
            </p:nvCxnSpPr>
            <p:spPr>
              <a:xfrm>
                <a:off x="3826042" y="653143"/>
                <a:ext cx="88803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feld 60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62" name="Gerader Verbinder 61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r Verbinder 67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feld 7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73" name="Textfeld 72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MR0</a:t>
                </a:r>
                <a:endParaRPr lang="de-DE" sz="1000" dirty="0"/>
              </a:p>
            </p:txBody>
          </p:sp>
          <p:sp>
            <p:nvSpPr>
              <p:cNvPr id="74" name="Textfeld 73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PR0</a:t>
                </a:r>
                <a:endParaRPr lang="de-DE" sz="1000" dirty="0"/>
              </a:p>
            </p:txBody>
          </p:sp>
        </p:grpSp>
        <p:grpSp>
          <p:nvGrpSpPr>
            <p:cNvPr id="2" name="Gruppieren 1"/>
            <p:cNvGrpSpPr/>
            <p:nvPr/>
          </p:nvGrpSpPr>
          <p:grpSpPr>
            <a:xfrm>
              <a:off x="2392507" y="1490617"/>
              <a:ext cx="1708348" cy="507084"/>
              <a:chOff x="2392507" y="863600"/>
              <a:chExt cx="1708348" cy="507084"/>
            </a:xfrm>
          </p:grpSpPr>
          <p:grpSp>
            <p:nvGrpSpPr>
              <p:cNvPr id="11" name="Gruppieren 10"/>
              <p:cNvGrpSpPr/>
              <p:nvPr/>
            </p:nvGrpSpPr>
            <p:grpSpPr>
              <a:xfrm>
                <a:off x="2612570" y="1124856"/>
                <a:ext cx="1488285" cy="153497"/>
                <a:chOff x="2612571" y="2438400"/>
                <a:chExt cx="1488285" cy="153497"/>
              </a:xfrm>
            </p:grpSpPr>
            <p:cxnSp>
              <p:nvCxnSpPr>
                <p:cNvPr id="3" name="Gerader Verbinder 2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" name="Gerader Verbinder 3"/>
                <p:cNvCxnSpPr/>
                <p:nvPr/>
              </p:nvCxnSpPr>
              <p:spPr>
                <a:xfrm>
                  <a:off x="3351077" y="2591896"/>
                  <a:ext cx="749779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Gerader Verbinder 4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Gerader Verbinder 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Textfeld 71"/>
              <p:cNvSpPr txBox="1"/>
              <p:nvPr/>
            </p:nvSpPr>
            <p:spPr>
              <a:xfrm>
                <a:off x="2392507" y="1124463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2628986" y="863600"/>
                <a:ext cx="76014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1000" dirty="0"/>
                  <a:t>PRIMASK</a:t>
                </a:r>
              </a:p>
            </p:txBody>
          </p:sp>
        </p:grpSp>
        <p:grpSp>
          <p:nvGrpSpPr>
            <p:cNvPr id="78" name="Gruppieren 77"/>
            <p:cNvGrpSpPr/>
            <p:nvPr/>
          </p:nvGrpSpPr>
          <p:grpSpPr>
            <a:xfrm>
              <a:off x="3623169" y="1976613"/>
              <a:ext cx="3018149" cy="1213993"/>
              <a:chOff x="3688022" y="164864"/>
              <a:chExt cx="3018149" cy="1213993"/>
            </a:xfrm>
          </p:grpSpPr>
          <p:grpSp>
            <p:nvGrpSpPr>
              <p:cNvPr id="79" name="Gruppieren 78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94" name="Gerader Verbinder 93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Gerader Verbinder 94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Gerader Verbinder 95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Gerader Verbinder 9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0" name="Gerader Verbinder 79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Rechteck 80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hteck 81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Textfeld 82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84" name="Gleichschenkliges Dreieck 83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85" name="Gerader Verbinder 84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feld 85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87" name="Gerader Verbinder 86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Gerader Verbinder 87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Gerader Verbinder 88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Gerader Verbinder 89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feld 9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MR1</a:t>
                </a:r>
                <a:endParaRPr lang="de-DE" sz="1000" dirty="0"/>
              </a:p>
            </p:txBody>
          </p:sp>
          <p:sp>
            <p:nvSpPr>
              <p:cNvPr id="93" name="Textfeld 92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PR1</a:t>
                </a:r>
                <a:endParaRPr lang="de-DE" sz="1000" dirty="0"/>
              </a:p>
            </p:txBody>
          </p:sp>
        </p:grpSp>
        <p:cxnSp>
          <p:nvCxnSpPr>
            <p:cNvPr id="100" name="Gerader Verbinder 99"/>
            <p:cNvCxnSpPr/>
            <p:nvPr/>
          </p:nvCxnSpPr>
          <p:spPr>
            <a:xfrm flipV="1">
              <a:off x="3623169" y="1905368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uppieren 56"/>
            <p:cNvGrpSpPr/>
            <p:nvPr/>
          </p:nvGrpSpPr>
          <p:grpSpPr>
            <a:xfrm>
              <a:off x="3610909" y="3173699"/>
              <a:ext cx="3018149" cy="1213993"/>
              <a:chOff x="3688022" y="164864"/>
              <a:chExt cx="3018149" cy="1213993"/>
            </a:xfrm>
          </p:grpSpPr>
          <p:grpSp>
            <p:nvGrpSpPr>
              <p:cNvPr id="60" name="Gruppieren 59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108" name="Gerader Verbinder 107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Gerader Verbinder 108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Gerader Verbinder 109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Gerader Verbinder 110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4" name="Gerader Verbinder 63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Rechteck 65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Textfeld 68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0" name="Gleichschenkliges Dreieck 69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feld 97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99" name="Gerader Verbinder 98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Gerader Verbinder 100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Gerader Verbinder 101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Gerader Verbinder 102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Textfeld 103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105" name="Textfeld 104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MR2</a:t>
                </a:r>
                <a:endParaRPr lang="de-DE" sz="1000" dirty="0"/>
              </a:p>
            </p:txBody>
          </p:sp>
          <p:sp>
            <p:nvSpPr>
              <p:cNvPr id="107" name="Textfeld 106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PR2</a:t>
                </a:r>
                <a:endParaRPr lang="de-DE" sz="1000" dirty="0"/>
              </a:p>
            </p:txBody>
          </p:sp>
        </p:grpSp>
        <p:cxnSp>
          <p:nvCxnSpPr>
            <p:cNvPr id="112" name="Gerader Verbinder 111"/>
            <p:cNvCxnSpPr/>
            <p:nvPr/>
          </p:nvCxnSpPr>
          <p:spPr>
            <a:xfrm flipV="1">
              <a:off x="3617408" y="3088551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115" name="Google Shape;56;p1"/>
          <p:cNvSpPr/>
          <p:nvPr/>
        </p:nvSpPr>
        <p:spPr>
          <a:xfrm>
            <a:off x="472171" y="2889273"/>
            <a:ext cx="3257137" cy="1048796"/>
          </a:xfrm>
          <a:prstGeom prst="wedgeRoundRectCallout">
            <a:avLst>
              <a:gd name="adj1" fmla="val 33559"/>
              <a:gd name="adj2" fmla="val -6872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r>
              <a:rPr lang="de-DE" sz="1400" b="0" i="0" u="none" strike="noStrike" cap="none" dirty="0" smtClean="0">
                <a:solidFill>
                  <a:schemeClr val="accent1">
                    <a:lumMod val="50000"/>
                  </a:schemeClr>
                </a:solidFill>
                <a:sym typeface="Arial"/>
              </a:rPr>
              <a:t>Standardmäßig sind bei MBED immer alle Freigaben erteilt. D.h. Wir müssen uns um die Freigaben meist nicht kümmern.</a:t>
            </a:r>
          </a:p>
        </p:txBody>
      </p:sp>
      <p:pic>
        <p:nvPicPr>
          <p:cNvPr id="11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99871" y="8430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llipse 7"/>
          <p:cNvSpPr/>
          <p:nvPr/>
        </p:nvSpPr>
        <p:spPr>
          <a:xfrm>
            <a:off x="6086409" y="4615543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6" name="Ellipse 115"/>
          <p:cNvSpPr/>
          <p:nvPr/>
        </p:nvSpPr>
        <p:spPr>
          <a:xfrm>
            <a:off x="6282877" y="4617911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7" name="Ellipse 116"/>
          <p:cNvSpPr/>
          <p:nvPr/>
        </p:nvSpPr>
        <p:spPr>
          <a:xfrm>
            <a:off x="6476858" y="4612130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1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254"/>
    </mc:Choice>
    <mc:Fallback>
      <p:transition spd="slow" advTm="63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pieren 18"/>
          <p:cNvGrpSpPr/>
          <p:nvPr/>
        </p:nvGrpSpPr>
        <p:grpSpPr>
          <a:xfrm>
            <a:off x="5082631" y="3193143"/>
            <a:ext cx="1175658" cy="153497"/>
            <a:chOff x="2612571" y="2438400"/>
            <a:chExt cx="1175658" cy="153497"/>
          </a:xfrm>
        </p:grpSpPr>
        <p:cxnSp>
          <p:nvCxnSpPr>
            <p:cNvPr id="20" name="Gerader Verbinder 19"/>
            <p:cNvCxnSpPr/>
            <p:nvPr/>
          </p:nvCxnSpPr>
          <p:spPr>
            <a:xfrm>
              <a:off x="2612571" y="2591896"/>
              <a:ext cx="2885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/>
            <p:cNvCxnSpPr/>
            <p:nvPr/>
          </p:nvCxnSpPr>
          <p:spPr>
            <a:xfrm>
              <a:off x="3351077" y="2591896"/>
              <a:ext cx="4371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351077" y="2540000"/>
              <a:ext cx="0" cy="518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 flipV="1">
              <a:off x="2901082" y="2438400"/>
              <a:ext cx="449995" cy="1534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Gerader Verbinder 48"/>
          <p:cNvCxnSpPr/>
          <p:nvPr/>
        </p:nvCxnSpPr>
        <p:spPr>
          <a:xfrm>
            <a:off x="5512710" y="2605315"/>
            <a:ext cx="1814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hteck 51"/>
          <p:cNvSpPr/>
          <p:nvPr/>
        </p:nvSpPr>
        <p:spPr>
          <a:xfrm>
            <a:off x="6258289" y="3026229"/>
            <a:ext cx="253999" cy="4209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&amp;</a:t>
            </a:r>
            <a:endParaRPr lang="de-DE" sz="1000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5694137" y="2510972"/>
            <a:ext cx="253999" cy="4209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000" dirty="0">
              <a:solidFill>
                <a:schemeClr val="tx1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5371142" y="2358572"/>
            <a:ext cx="2204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1</a:t>
            </a:r>
            <a:endParaRPr lang="de-DE" sz="1000" dirty="0"/>
          </a:p>
        </p:txBody>
      </p:sp>
      <p:sp>
        <p:nvSpPr>
          <p:cNvPr id="58" name="Gleichschenkliges Dreieck 57"/>
          <p:cNvSpPr/>
          <p:nvPr/>
        </p:nvSpPr>
        <p:spPr>
          <a:xfrm rot="5400000">
            <a:off x="5710617" y="2677954"/>
            <a:ext cx="53992" cy="86951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000"/>
          </a:p>
        </p:txBody>
      </p:sp>
      <p:cxnSp>
        <p:nvCxnSpPr>
          <p:cNvPr id="59" name="Gerader Verbinder 58"/>
          <p:cNvCxnSpPr/>
          <p:nvPr/>
        </p:nvCxnSpPr>
        <p:spPr>
          <a:xfrm>
            <a:off x="4807818" y="2721429"/>
            <a:ext cx="8880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4679956" y="2500321"/>
            <a:ext cx="948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Ereignis</a:t>
            </a:r>
          </a:p>
        </p:txBody>
      </p:sp>
      <p:cxnSp>
        <p:nvCxnSpPr>
          <p:cNvPr id="62" name="Gerader Verbinder 61"/>
          <p:cNvCxnSpPr/>
          <p:nvPr/>
        </p:nvCxnSpPr>
        <p:spPr>
          <a:xfrm>
            <a:off x="5948999" y="2605314"/>
            <a:ext cx="1814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/>
          <p:cNvCxnSpPr/>
          <p:nvPr/>
        </p:nvCxnSpPr>
        <p:spPr>
          <a:xfrm>
            <a:off x="6130426" y="3118663"/>
            <a:ext cx="1278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/>
          <p:cNvCxnSpPr/>
          <p:nvPr/>
        </p:nvCxnSpPr>
        <p:spPr>
          <a:xfrm flipV="1">
            <a:off x="6130426" y="2605314"/>
            <a:ext cx="0" cy="5133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/>
          <p:cNvCxnSpPr/>
          <p:nvPr/>
        </p:nvCxnSpPr>
        <p:spPr>
          <a:xfrm>
            <a:off x="6512288" y="3236304"/>
            <a:ext cx="292577" cy="3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feld 70"/>
          <p:cNvSpPr txBox="1"/>
          <p:nvPr/>
        </p:nvSpPr>
        <p:spPr>
          <a:xfrm>
            <a:off x="6739233" y="3082415"/>
            <a:ext cx="948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ISR</a:t>
            </a:r>
            <a:endParaRPr lang="de-DE" sz="1000" dirty="0"/>
          </a:p>
        </p:txBody>
      </p:sp>
      <p:sp>
        <p:nvSpPr>
          <p:cNvPr id="73" name="Textfeld 72"/>
          <p:cNvSpPr txBox="1"/>
          <p:nvPr/>
        </p:nvSpPr>
        <p:spPr>
          <a:xfrm>
            <a:off x="5383582" y="2946400"/>
            <a:ext cx="6189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MR0</a:t>
            </a:r>
            <a:endParaRPr lang="de-DE" sz="1000" dirty="0"/>
          </a:p>
        </p:txBody>
      </p:sp>
      <p:sp>
        <p:nvSpPr>
          <p:cNvPr id="74" name="Textfeld 73"/>
          <p:cNvSpPr txBox="1"/>
          <p:nvPr/>
        </p:nvSpPr>
        <p:spPr>
          <a:xfrm>
            <a:off x="5603423" y="2233150"/>
            <a:ext cx="948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PR0</a:t>
            </a:r>
            <a:endParaRPr lang="de-DE" sz="1000" dirty="0"/>
          </a:p>
        </p:txBody>
      </p:sp>
      <p:sp>
        <p:nvSpPr>
          <p:cNvPr id="108" name="Google Shape;56;p1"/>
          <p:cNvSpPr/>
          <p:nvPr/>
        </p:nvSpPr>
        <p:spPr>
          <a:xfrm>
            <a:off x="680819" y="1091628"/>
            <a:ext cx="3168000" cy="864300"/>
          </a:xfrm>
          <a:prstGeom prst="wedgeRoundRectCallout">
            <a:avLst>
              <a:gd name="adj1" fmla="val 33777"/>
              <a:gd name="adj2" fmla="val 737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Ereignis kann einen Interrupt auslösen.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InterruptIn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meinInterrupt</a:t>
            </a:r>
            <a:r>
              <a:rPr lang="de-DE" dirty="0" smtClean="0">
                <a:solidFill>
                  <a:srgbClr val="0000FF"/>
                </a:solidFill>
              </a:rPr>
              <a:t>(PA_0)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90113" y="205909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110" name="Audio 1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0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866"/>
    </mc:Choice>
    <mc:Fallback>
      <p:transition spd="slow" advTm="24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>
                  <a:solidFill>
                    <a:srgbClr val="FF0000"/>
                  </a:solidFill>
                </a:rPr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666563"/>
            <a:ext cx="4453976" cy="1567091"/>
          </a:xfrm>
          <a:prstGeom prst="wedgeRoundRectCallout">
            <a:avLst>
              <a:gd name="adj1" fmla="val 14029"/>
              <a:gd name="adj2" fmla="val 715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Ereignisse z. B. können sein: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rgbClr val="0000FF"/>
                </a:solidFill>
              </a:rPr>
              <a:t>Steigende</a:t>
            </a:r>
            <a:r>
              <a:rPr lang="de-DE" dirty="0" smtClean="0">
                <a:solidFill>
                  <a:srgbClr val="0000FF"/>
                </a:solidFill>
              </a:rPr>
              <a:t> Flanke an PA_1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err="1" smtClean="0">
                <a:solidFill>
                  <a:srgbClr val="0000FF"/>
                </a:solidFill>
              </a:rPr>
              <a:t>meinInterrup.rise</a:t>
            </a:r>
            <a:r>
              <a:rPr lang="de-DE" dirty="0" smtClean="0">
                <a:solidFill>
                  <a:srgbClr val="0000FF"/>
                </a:solidFill>
              </a:rPr>
              <a:t>(&amp;ISR);</a:t>
            </a:r>
            <a:r>
              <a:rPr lang="de-DE" dirty="0" smtClean="0">
                <a:solidFill>
                  <a:srgbClr val="0000FF"/>
                </a:solidFill>
              </a:rPr>
              <a:t/>
            </a:r>
            <a:br>
              <a:rPr lang="de-DE" dirty="0" smtClean="0">
                <a:solidFill>
                  <a:srgbClr val="0000FF"/>
                </a:solidFill>
              </a:rPr>
            </a:br>
            <a:endParaRPr lang="de-DE" dirty="0" smtClean="0">
              <a:solidFill>
                <a:srgbClr val="0000FF"/>
              </a:solidFill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Fallende Flanke an PA_1</a:t>
            </a:r>
            <a:b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meinInterrupt.fall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(&amp;ISR);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Gewinkelte Verbindung 3"/>
          <p:cNvCxnSpPr/>
          <p:nvPr/>
        </p:nvCxnSpPr>
        <p:spPr>
          <a:xfrm flipV="1">
            <a:off x="4086333" y="1023953"/>
            <a:ext cx="1067980" cy="391886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winkelte Verbindung 26"/>
          <p:cNvCxnSpPr/>
          <p:nvPr/>
        </p:nvCxnSpPr>
        <p:spPr>
          <a:xfrm>
            <a:off x="4069479" y="1715887"/>
            <a:ext cx="1067980" cy="368674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5216628" y="783851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3833726" y="1601295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824935" y="1234526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5080993" y="1918533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  <a:endParaRPr lang="de-DE" dirty="0"/>
          </a:p>
        </p:txBody>
      </p:sp>
      <p:sp>
        <p:nvSpPr>
          <p:cNvPr id="36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15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08"/>
    </mc:Choice>
    <mc:Fallback>
      <p:transition spd="slow" advTm="33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558834"/>
            <a:ext cx="4453976" cy="674820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Ereignis bewirkt, dass ein Flipflop, das sogenannte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Pendingbit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PRx</a:t>
            </a:r>
            <a:r>
              <a:rPr lang="de-DE" dirty="0" smtClean="0">
                <a:solidFill>
                  <a:srgbClr val="0000FF"/>
                </a:solidFill>
              </a:rPr>
              <a:t>, hier PR0 gesetzt wird.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42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554"/>
    </mc:Choice>
    <mc:Fallback>
      <p:transition spd="slow" advTm="20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558834"/>
            <a:ext cx="4453976" cy="674820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Damit die ISR ausgeführt wird sind weitere Voraussetzungen zu erfüllen:</a:t>
            </a: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84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046"/>
    </mc:Choice>
    <mc:Fallback>
      <p:transition spd="slow" advTm="32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384663"/>
            <a:ext cx="4453976" cy="848991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de-DE" dirty="0" smtClean="0">
                <a:solidFill>
                  <a:srgbClr val="0000FF"/>
                </a:solidFill>
              </a:rPr>
              <a:t>Ein Bit Namens </a:t>
            </a:r>
            <a:r>
              <a:rPr lang="de-DE" dirty="0" err="1" smtClean="0">
                <a:solidFill>
                  <a:srgbClr val="0000FF"/>
                </a:solidFill>
              </a:rPr>
              <a:t>MRx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Maskregister</a:t>
            </a:r>
            <a:r>
              <a:rPr lang="de-DE" dirty="0" smtClean="0">
                <a:solidFill>
                  <a:srgbClr val="0000FF"/>
                </a:solidFill>
              </a:rPr>
              <a:t> x, hier MR0 muss gesetzt sein: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err="1" smtClean="0">
                <a:solidFill>
                  <a:srgbClr val="0000FF"/>
                </a:solidFill>
              </a:rPr>
              <a:t>meinInterrupt.enable_irq</a:t>
            </a:r>
            <a:r>
              <a:rPr lang="de-DE" dirty="0">
                <a:solidFill>
                  <a:srgbClr val="0000FF"/>
                </a:solidFill>
              </a:rPr>
              <a:t>();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2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00"/>
    </mc:Choice>
    <mc:Fallback>
      <p:transition spd="slow" advTm="22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384663"/>
            <a:ext cx="4453976" cy="848991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de-DE" dirty="0" smtClean="0">
                <a:solidFill>
                  <a:srgbClr val="0000FF"/>
                </a:solidFill>
              </a:rPr>
              <a:t>Ein Bit Namens </a:t>
            </a:r>
            <a:r>
              <a:rPr lang="de-DE" dirty="0" err="1" smtClean="0">
                <a:solidFill>
                  <a:srgbClr val="0000FF"/>
                </a:solidFill>
              </a:rPr>
              <a:t>MRx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Maskregister</a:t>
            </a:r>
            <a:r>
              <a:rPr lang="de-DE" dirty="0" smtClean="0">
                <a:solidFill>
                  <a:srgbClr val="0000FF"/>
                </a:solidFill>
              </a:rPr>
              <a:t> x, hier MR0 muss gesetzt sein: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err="1" smtClean="0">
                <a:solidFill>
                  <a:srgbClr val="0000FF"/>
                </a:solidFill>
              </a:rPr>
              <a:t>meinInterrupt.enable_irq</a:t>
            </a:r>
            <a:r>
              <a:rPr lang="de-DE" dirty="0">
                <a:solidFill>
                  <a:srgbClr val="0000FF"/>
                </a:solidFill>
              </a:rPr>
              <a:t>();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732658" y="3688453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20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43"/>
    </mc:Choice>
    <mc:Fallback>
      <p:transition spd="slow" advTm="12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843001"/>
            <a:ext cx="4453976" cy="1390653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Damit kann jeder Interrupt individuell:</a:t>
            </a:r>
            <a:b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Freigegeben werden: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meinInterrupt.enable_irq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();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Oder</a:t>
            </a:r>
          </a:p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Gesperrt werden: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meinInterrupt.disable_irq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();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Man nennt das: </a:t>
            </a:r>
            <a:r>
              <a:rPr lang="de-DE" dirty="0" smtClean="0">
                <a:solidFill>
                  <a:srgbClr val="FF0000"/>
                </a:solidFill>
              </a:rPr>
              <a:t>Individuelle Freigabe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732658" y="3688453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7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226"/>
    </mc:Choice>
    <mc:Fallback>
      <p:transition spd="slow" advTm="572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843001"/>
            <a:ext cx="4453976" cy="1390653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2. Globale Freigabe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Mit dem Bit PRIMASK (</a:t>
            </a:r>
            <a:r>
              <a:rPr lang="de-DE" dirty="0" err="1" smtClean="0">
                <a:solidFill>
                  <a:srgbClr val="0000FF"/>
                </a:solidFill>
              </a:rPr>
              <a:t>Priority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</a:t>
            </a:r>
            <a:r>
              <a:rPr lang="de-DE" dirty="0" smtClean="0">
                <a:solidFill>
                  <a:srgbClr val="0000FF"/>
                </a:solidFill>
              </a:rPr>
              <a:t>) können alle Interrupts</a:t>
            </a:r>
          </a:p>
          <a:p>
            <a:pPr lvl="0">
              <a:buSzPts val="1400"/>
            </a:pPr>
            <a:r>
              <a:rPr lang="de-DE" dirty="0">
                <a:solidFill>
                  <a:srgbClr val="0000FF"/>
                </a:solidFill>
              </a:rPr>
              <a:t>Gesperrt: </a:t>
            </a:r>
            <a:r>
              <a:rPr lang="de-DE" dirty="0">
                <a:solidFill>
                  <a:srgbClr val="FF0000"/>
                </a:solidFill>
              </a:rPr>
              <a:t>__</a:t>
            </a:r>
            <a:r>
              <a:rPr lang="de-DE" dirty="0" err="1">
                <a:solidFill>
                  <a:srgbClr val="FF0000"/>
                </a:solidFill>
              </a:rPr>
              <a:t>disable_irq</a:t>
            </a:r>
            <a:r>
              <a:rPr lang="de-DE" dirty="0">
                <a:solidFill>
                  <a:srgbClr val="FF0000"/>
                </a:solidFill>
              </a:rPr>
              <a:t>();</a:t>
            </a:r>
            <a:endParaRPr lang="de-DE" sz="1400" b="0" i="0" u="none" strike="noStrike" cap="none" dirty="0" smtClean="0">
              <a:solidFill>
                <a:srgbClr val="FF0000"/>
              </a:solidFill>
              <a:sym typeface="Arial"/>
            </a:endParaRPr>
          </a:p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 </a:t>
            </a: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6984" y="285841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51949" y="3680520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28" name="Gruppieren 27"/>
          <p:cNvGrpSpPr/>
          <p:nvPr/>
        </p:nvGrpSpPr>
        <p:grpSpPr>
          <a:xfrm>
            <a:off x="3549084" y="3144954"/>
            <a:ext cx="1708348" cy="507084"/>
            <a:chOff x="2392507" y="863600"/>
            <a:chExt cx="1708348" cy="507084"/>
          </a:xfrm>
        </p:grpSpPr>
        <p:grpSp>
          <p:nvGrpSpPr>
            <p:cNvPr id="29" name="Gruppieren 28"/>
            <p:cNvGrpSpPr/>
            <p:nvPr/>
          </p:nvGrpSpPr>
          <p:grpSpPr>
            <a:xfrm>
              <a:off x="2612570" y="1124856"/>
              <a:ext cx="1488285" cy="153497"/>
              <a:chOff x="2612571" y="2438400"/>
              <a:chExt cx="1488285" cy="153497"/>
            </a:xfrm>
          </p:grpSpPr>
          <p:cxnSp>
            <p:nvCxnSpPr>
              <p:cNvPr id="33" name="Gerader Verbinder 32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r Verbinder 33"/>
              <p:cNvCxnSpPr/>
              <p:nvPr/>
            </p:nvCxnSpPr>
            <p:spPr>
              <a:xfrm>
                <a:off x="3351077" y="2591896"/>
                <a:ext cx="74977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feld 29"/>
            <p:cNvSpPr txBox="1"/>
            <p:nvPr/>
          </p:nvSpPr>
          <p:spPr>
            <a:xfrm>
              <a:off x="2392507" y="1124463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31" name="Rechteck 30"/>
            <p:cNvSpPr/>
            <p:nvPr/>
          </p:nvSpPr>
          <p:spPr>
            <a:xfrm>
              <a:off x="2628986" y="863600"/>
              <a:ext cx="7601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000" dirty="0"/>
                <a:t>PRIMASK</a:t>
              </a:r>
            </a:p>
          </p:txBody>
        </p:sp>
      </p:grpSp>
      <p:sp>
        <p:nvSpPr>
          <p:cNvPr id="4" name="Rechteck 3"/>
          <p:cNvSpPr/>
          <p:nvPr/>
        </p:nvSpPr>
        <p:spPr>
          <a:xfrm>
            <a:off x="3580857" y="3665692"/>
            <a:ext cx="14173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__</a:t>
            </a:r>
            <a:r>
              <a:rPr lang="de-DE" dirty="0" err="1"/>
              <a:t>disable_irq</a:t>
            </a:r>
            <a:r>
              <a:rPr lang="de-DE" dirty="0"/>
              <a:t>();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6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547"/>
    </mc:Choice>
    <mc:Fallback>
      <p:transition spd="slow" advTm="26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Microsoft Office PowerPoint</Application>
  <PresentationFormat>Bildschirmpräsentation (16:9)</PresentationFormat>
  <Paragraphs>153</Paragraphs>
  <Slides>12</Slides>
  <Notes>1</Notes>
  <HiddenSlides>0</HiddenSlides>
  <MMClips>12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4" baseType="lpstr">
      <vt:lpstr>Arial</vt:lpstr>
      <vt:lpstr>Simple Light</vt:lpstr>
      <vt:lpstr>Interrupts freigeben und sperren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zyklisch abfragen Polling</dc:title>
  <dc:creator>Jörg Sturm</dc:creator>
  <cp:lastModifiedBy>Jörg Sturm</cp:lastModifiedBy>
  <cp:revision>38</cp:revision>
  <dcterms:modified xsi:type="dcterms:W3CDTF">2020-03-26T12:46:23Z</dcterms:modified>
</cp:coreProperties>
</file>