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336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7" r:id="rId50"/>
    <p:sldId id="338" r:id="rId51"/>
    <p:sldId id="335" r:id="rId5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gif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2.gif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5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5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5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5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Warten mit </a:t>
            </a:r>
            <a:r>
              <a:rPr lang="de-DE" dirty="0" err="1" smtClean="0"/>
              <a:t>Timer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Basic </a:t>
            </a:r>
            <a:r>
              <a:rPr lang="de-DE" dirty="0" err="1" smtClean="0"/>
              <a:t>Timer</a:t>
            </a:r>
            <a:r>
              <a:rPr lang="de-DE" dirty="0" smtClean="0"/>
              <a:t> TIM6 und TIM7</a:t>
            </a:r>
            <a:endParaRPr lang="de-DE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238"/>
    </mc:Choice>
    <mc:Fallback>
      <p:transition spd="slow" advTm="53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689296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463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5"/>
    </mc:Choice>
    <mc:Fallback>
      <p:transition spd="slow" advTm="4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21261605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161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0"/>
    </mc:Choice>
    <mc:Fallback>
      <p:transition spd="slow" advTm="4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766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9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7"/>
    </mc:Choice>
    <mc:Fallback>
      <p:transition spd="slow" advTm="5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47739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65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4"/>
    </mc:Choice>
    <mc:Fallback>
      <p:transition spd="slow" advTm="7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8953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64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5"/>
    </mc:Choice>
    <mc:Fallback>
      <p:transition spd="slow" advTm="4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302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4"/>
    </mc:Choice>
    <mc:Fallback>
      <p:transition spd="slow" advTm="4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694906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75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2"/>
    </mc:Choice>
    <mc:Fallback>
      <p:transition spd="slow" advTm="4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38067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78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1"/>
    </mc:Choice>
    <mc:Fallback>
      <p:transition spd="slow" advTm="4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518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71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0"/>
    </mc:Choice>
    <mc:Fallback>
      <p:transition spd="slow" advTm="4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5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3"/>
    </mc:Choice>
    <mc:Fallback>
      <p:transition spd="slow" advTm="5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4234249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sp>
        <p:nvSpPr>
          <p:cNvPr id="8" name="Google Shape;56;p1"/>
          <p:cNvSpPr/>
          <p:nvPr/>
        </p:nvSpPr>
        <p:spPr>
          <a:xfrm>
            <a:off x="6566649" y="1561431"/>
            <a:ext cx="3168000" cy="864300"/>
          </a:xfrm>
          <a:prstGeom prst="wedgeRoundRectCallout">
            <a:avLst>
              <a:gd name="adj1" fmla="val 29350"/>
              <a:gd name="adj2" fmla="val 18685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uftrag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03037" y="3455469"/>
            <a:ext cx="1898125" cy="2622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10" name="Vertikaler Bildlauf 9"/>
          <p:cNvSpPr/>
          <p:nvPr/>
        </p:nvSpPr>
        <p:spPr>
          <a:xfrm>
            <a:off x="782595" y="1309816"/>
            <a:ext cx="4061254" cy="4767780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C00000"/>
                </a:solidFill>
              </a:rPr>
              <a:t>Warte 1 Sekunde</a:t>
            </a:r>
            <a:endParaRPr lang="de-DE" sz="2400" dirty="0">
              <a:solidFill>
                <a:srgbClr val="C0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4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246"/>
    </mc:Choice>
    <mc:Fallback>
      <p:transition spd="slow" advTm="92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062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83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2"/>
    </mc:Choice>
    <mc:Fallback>
      <p:transition spd="slow" advTm="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062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Explosion 1 9"/>
          <p:cNvSpPr/>
          <p:nvPr/>
        </p:nvSpPr>
        <p:spPr>
          <a:xfrm>
            <a:off x="3713772" y="219074"/>
            <a:ext cx="4914900" cy="1592495"/>
          </a:xfrm>
          <a:prstGeom prst="irregularSeal1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994 </a:t>
            </a:r>
            <a:r>
              <a:rPr lang="de-DE" sz="2400" dirty="0" err="1" smtClean="0">
                <a:solidFill>
                  <a:srgbClr val="FF0000"/>
                </a:solidFill>
              </a:rPr>
              <a:t>ms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smtClean="0">
                <a:solidFill>
                  <a:srgbClr val="FF0000"/>
                </a:solidFill>
              </a:rPr>
              <a:t>später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84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2"/>
    </mc:Choice>
    <mc:Fallback>
      <p:transition spd="slow" advTm="3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339920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89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5"/>
    </mc:Choice>
    <mc:Fallback>
      <p:transition spd="slow" advTm="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699068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252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6"/>
    </mc:Choice>
    <mc:Fallback>
      <p:transition spd="slow" advTm="6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30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5"/>
    </mc:Choice>
    <mc:Fallback>
      <p:transition spd="slow" advTm="4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1000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rgbClr val="FF0000"/>
                </a:solidFill>
              </a:rPr>
              <a:t>1000 </a:t>
            </a:r>
            <a:r>
              <a:rPr lang="de-DE" sz="3600" b="1" dirty="0" err="1" smtClean="0">
                <a:solidFill>
                  <a:srgbClr val="FF0000"/>
                </a:solidFill>
              </a:rPr>
              <a:t>ms</a:t>
            </a:r>
            <a:endParaRPr lang="de-DE" sz="3600" b="1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498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57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97224" y="2976598"/>
            <a:ext cx="2232472" cy="319131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Gerade Verbindung mit Pfeil 12"/>
          <p:cNvCxnSpPr/>
          <p:nvPr/>
        </p:nvCxnSpPr>
        <p:spPr>
          <a:xfrm>
            <a:off x="4381500" y="2752725"/>
            <a:ext cx="1400175" cy="730044"/>
          </a:xfrm>
          <a:prstGeom prst="straightConnector1">
            <a:avLst/>
          </a:prstGeom>
          <a:ln w="920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10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1"/>
    </mc:Choice>
    <mc:Fallback>
      <p:transition spd="slow" advTm="3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92156"/>
              <a:gd name="adj2" fmla="val 14810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Stopp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181864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10451097" y="4599340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04495" y="3550345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63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403"/>
    </mc:Choice>
    <mc:Fallback>
      <p:transition spd="slow" advTm="21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92156"/>
              <a:gd name="adj2" fmla="val 14810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Stopp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181864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15233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67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9"/>
    </mc:Choice>
    <mc:Fallback>
      <p:transition spd="slow" advTm="1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364887" y="6058632"/>
            <a:ext cx="7237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 =&gt; Zählgeschwindigkeit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1990725" y="2920282"/>
            <a:ext cx="2076450" cy="3193406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19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44"/>
    </mc:Choice>
    <mc:Fallback>
      <p:transition spd="slow" advTm="181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1685528" y="1443379"/>
            <a:ext cx="2983869" cy="1531395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2377441" y="845357"/>
            <a:ext cx="7833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ARR: So weit zählen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5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95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433"/>
    </mc:Choice>
    <mc:Fallback>
      <p:transition spd="slow" advTm="144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645802" y="5432152"/>
            <a:ext cx="850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smtClean="0"/>
              <a:t>Warten mit 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720"/>
    </mc:Choice>
    <mc:Fallback>
      <p:transition spd="slow" advTm="317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4744254" y="1742906"/>
            <a:ext cx="2983869" cy="4199502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1605056" y="834548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4977308" y="1321096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0000"/>
                </a:solidFill>
              </a:rPr>
              <a:t>Counter CNT: Der Zähler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7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21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44"/>
    </mc:Choice>
    <mc:Fallback>
      <p:transition spd="slow" advTm="36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7192548" y="2781796"/>
            <a:ext cx="3944970" cy="1915572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1605056" y="834548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4977308" y="1321096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0000"/>
                </a:solidFill>
              </a:rPr>
              <a:t>Counter CNT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6877050" y="1689685"/>
            <a:ext cx="51307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Update Interrupt </a:t>
            </a:r>
            <a:r>
              <a:rPr lang="de-DE" sz="3600" dirty="0" err="1" smtClean="0">
                <a:solidFill>
                  <a:srgbClr val="FF0000"/>
                </a:solidFill>
              </a:rPr>
              <a:t>Flag</a:t>
            </a:r>
            <a:r>
              <a:rPr lang="de-DE" sz="3600" dirty="0" smtClean="0">
                <a:solidFill>
                  <a:srgbClr val="FF0000"/>
                </a:solidFill>
              </a:rPr>
              <a:t> UIF</a:t>
            </a:r>
          </a:p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Zeigt Überlauf an</a:t>
            </a:r>
          </a:p>
        </p:txBody>
      </p:sp>
      <p:sp>
        <p:nvSpPr>
          <p:cNvPr id="58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59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47"/>
    </mc:Choice>
    <mc:Fallback>
      <p:transition spd="slow" advTm="5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8132875" y="4984622"/>
            <a:ext cx="2849450" cy="1479219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1605056" y="834548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4977308" y="1321096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0000"/>
                </a:solidFill>
              </a:rPr>
              <a:t>Counter CNT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6992211" y="2520323"/>
            <a:ext cx="513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Update Interrupt </a:t>
            </a:r>
            <a:r>
              <a:rPr lang="de-DE" sz="3600" dirty="0" err="1" smtClean="0">
                <a:solidFill>
                  <a:srgbClr val="FF0000"/>
                </a:solidFill>
              </a:rPr>
              <a:t>Flag</a:t>
            </a:r>
            <a:r>
              <a:rPr lang="de-DE" sz="3600" dirty="0" smtClean="0">
                <a:solidFill>
                  <a:srgbClr val="FF0000"/>
                </a:solidFill>
              </a:rPr>
              <a:t> UIF</a:t>
            </a:r>
          </a:p>
        </p:txBody>
      </p:sp>
      <p:sp>
        <p:nvSpPr>
          <p:cNvPr id="58" name="Textfeld 57"/>
          <p:cNvSpPr txBox="1"/>
          <p:nvPr/>
        </p:nvSpPr>
        <p:spPr>
          <a:xfrm>
            <a:off x="7004073" y="4432035"/>
            <a:ext cx="51307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Counter </a:t>
            </a:r>
            <a:r>
              <a:rPr lang="de-DE" sz="3600" dirty="0" err="1" smtClean="0">
                <a:solidFill>
                  <a:srgbClr val="FF0000"/>
                </a:solidFill>
              </a:rPr>
              <a:t>Enable</a:t>
            </a:r>
            <a:r>
              <a:rPr lang="de-DE" sz="3600" dirty="0" smtClean="0">
                <a:solidFill>
                  <a:srgbClr val="FF0000"/>
                </a:solidFill>
              </a:rPr>
              <a:t> CEN:</a:t>
            </a:r>
            <a:endParaRPr lang="de-DE" sz="3600" dirty="0">
              <a:solidFill>
                <a:srgbClr val="FF0000"/>
              </a:solidFill>
            </a:endParaRPr>
          </a:p>
          <a:p>
            <a:pPr algn="ctr"/>
            <a:endParaRPr lang="de-DE" sz="3600" dirty="0" smtClean="0">
              <a:solidFill>
                <a:srgbClr val="FF0000"/>
              </a:solidFill>
            </a:endParaRPr>
          </a:p>
          <a:p>
            <a:pPr algn="ctr"/>
            <a:endParaRPr lang="de-DE" sz="3600" dirty="0">
              <a:solidFill>
                <a:srgbClr val="FF0000"/>
              </a:solidFill>
            </a:endParaRPr>
          </a:p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Schaltet zählen ein</a:t>
            </a:r>
          </a:p>
        </p:txBody>
      </p:sp>
      <p:sp>
        <p:nvSpPr>
          <p:cNvPr id="59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317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815"/>
    </mc:Choice>
    <mc:Fallback>
      <p:transition spd="slow" advTm="138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1208598" y="1248356"/>
            <a:ext cx="9217937" cy="5192202"/>
            <a:chOff x="2321169" y="1758462"/>
            <a:chExt cx="6808763" cy="3907199"/>
          </a:xfrm>
        </p:grpSpPr>
        <p:grpSp>
          <p:nvGrpSpPr>
            <p:cNvPr id="10" name="Gruppieren 9"/>
            <p:cNvGrpSpPr/>
            <p:nvPr/>
          </p:nvGrpSpPr>
          <p:grpSpPr>
            <a:xfrm>
              <a:off x="2831919" y="2053883"/>
              <a:ext cx="5791576" cy="3611778"/>
              <a:chOff x="2199077" y="1811570"/>
              <a:chExt cx="8585957" cy="4979507"/>
            </a:xfrm>
          </p:grpSpPr>
          <p:pic>
            <p:nvPicPr>
              <p:cNvPr id="46" name="Grafik 4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524323">
                <a:off x="9006447" y="4937667"/>
                <a:ext cx="1285875" cy="1285875"/>
              </a:xfrm>
              <a:prstGeom prst="rect">
                <a:avLst/>
              </a:prstGeom>
            </p:spPr>
          </p:pic>
          <p:sp>
            <p:nvSpPr>
              <p:cNvPr id="9" name="Google Shape;56;p1"/>
              <p:cNvSpPr/>
              <p:nvPr/>
            </p:nvSpPr>
            <p:spPr>
              <a:xfrm>
                <a:off x="5026290" y="1896328"/>
                <a:ext cx="2607126" cy="676688"/>
              </a:xfrm>
              <a:prstGeom prst="wedgeRoundRectCallout">
                <a:avLst>
                  <a:gd name="adj1" fmla="val -7376"/>
                  <a:gd name="adj2" fmla="val 93318"/>
                  <a:gd name="adj3" fmla="val 0"/>
                </a:avLst>
              </a:prstGeom>
              <a:solidFill>
                <a:srgbClr val="FFFF00"/>
              </a:solidFill>
              <a:ln w="952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2800" dirty="0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5</a:t>
                </a:r>
                <a:endParaRPr sz="2800" b="0" i="0" u="none" strike="noStrike" cap="none" dirty="0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" name="Freihandform 4"/>
              <p:cNvSpPr/>
              <p:nvPr/>
            </p:nvSpPr>
            <p:spPr>
              <a:xfrm>
                <a:off x="2305050" y="3280714"/>
                <a:ext cx="1386303" cy="2586685"/>
              </a:xfrm>
              <a:custGeom>
                <a:avLst/>
                <a:gdLst>
                  <a:gd name="connsiteX0" fmla="*/ 889686 w 3155092"/>
                  <a:gd name="connsiteY0" fmla="*/ 74141 h 6359611"/>
                  <a:gd name="connsiteX1" fmla="*/ 164756 w 3155092"/>
                  <a:gd name="connsiteY1" fmla="*/ 4283676 h 6359611"/>
                  <a:gd name="connsiteX2" fmla="*/ 0 w 3155092"/>
                  <a:gd name="connsiteY2" fmla="*/ 6359611 h 6359611"/>
                  <a:gd name="connsiteX3" fmla="*/ 3155092 w 3155092"/>
                  <a:gd name="connsiteY3" fmla="*/ 6326660 h 6359611"/>
                  <a:gd name="connsiteX4" fmla="*/ 2907956 w 3155092"/>
                  <a:gd name="connsiteY4" fmla="*/ 4283676 h 6359611"/>
                  <a:gd name="connsiteX5" fmla="*/ 2191265 w 3155092"/>
                  <a:gd name="connsiteY5" fmla="*/ 123568 h 6359611"/>
                  <a:gd name="connsiteX6" fmla="*/ 2001794 w 3155092"/>
                  <a:gd name="connsiteY6" fmla="*/ 8238 h 6359611"/>
                  <a:gd name="connsiteX7" fmla="*/ 1103870 w 3155092"/>
                  <a:gd name="connsiteY7" fmla="*/ 0 h 6359611"/>
                  <a:gd name="connsiteX8" fmla="*/ 856735 w 3155092"/>
                  <a:gd name="connsiteY8" fmla="*/ 181233 h 6359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5092" h="6359611">
                    <a:moveTo>
                      <a:pt x="889686" y="74141"/>
                    </a:moveTo>
                    <a:lnTo>
                      <a:pt x="164756" y="4283676"/>
                    </a:lnTo>
                    <a:lnTo>
                      <a:pt x="0" y="6359611"/>
                    </a:lnTo>
                    <a:lnTo>
                      <a:pt x="3155092" y="6326660"/>
                    </a:lnTo>
                    <a:lnTo>
                      <a:pt x="2907956" y="4283676"/>
                    </a:lnTo>
                    <a:lnTo>
                      <a:pt x="2191265" y="123568"/>
                    </a:lnTo>
                    <a:lnTo>
                      <a:pt x="2001794" y="8238"/>
                    </a:lnTo>
                    <a:lnTo>
                      <a:pt x="1103870" y="0"/>
                    </a:lnTo>
                    <a:lnTo>
                      <a:pt x="856735" y="181233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8" name="Gerader Verbinder 7"/>
              <p:cNvCxnSpPr>
                <a:stCxn id="5" idx="1"/>
                <a:endCxn id="5" idx="4"/>
              </p:cNvCxnSpPr>
              <p:nvPr/>
            </p:nvCxnSpPr>
            <p:spPr>
              <a:xfrm>
                <a:off x="2377441" y="5023041"/>
                <a:ext cx="1205324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2882013" y="3523053"/>
                <a:ext cx="4229" cy="1315421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 flipH="1">
                <a:off x="2882013" y="4842389"/>
                <a:ext cx="17762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Gerader Verbinder 17"/>
              <p:cNvCxnSpPr/>
              <p:nvPr/>
            </p:nvCxnSpPr>
            <p:spPr>
              <a:xfrm>
                <a:off x="3059639" y="3523053"/>
                <a:ext cx="0" cy="1315421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2801658" y="3523053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 flipH="1">
                <a:off x="3059639" y="3523053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2801658" y="3611210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 flipH="1">
                <a:off x="3059639" y="3611210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2801658" y="4019598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r Verbinder 25"/>
              <p:cNvCxnSpPr/>
              <p:nvPr/>
            </p:nvCxnSpPr>
            <p:spPr>
              <a:xfrm flipH="1">
                <a:off x="3059639" y="4019598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Gerader Verbinder 26"/>
              <p:cNvCxnSpPr/>
              <p:nvPr/>
            </p:nvCxnSpPr>
            <p:spPr>
              <a:xfrm>
                <a:off x="2801658" y="4572258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Gerader Verbinder 27"/>
              <p:cNvCxnSpPr/>
              <p:nvPr/>
            </p:nvCxnSpPr>
            <p:spPr>
              <a:xfrm flipH="1">
                <a:off x="3059639" y="4572258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Gerader Verbinder 28"/>
              <p:cNvCxnSpPr/>
              <p:nvPr/>
            </p:nvCxnSpPr>
            <p:spPr>
              <a:xfrm>
                <a:off x="2801658" y="4324964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Gerader Verbinder 29"/>
              <p:cNvCxnSpPr/>
              <p:nvPr/>
            </p:nvCxnSpPr>
            <p:spPr>
              <a:xfrm flipH="1">
                <a:off x="3059639" y="4324964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2886242" y="5108605"/>
                <a:ext cx="173398" cy="133673"/>
              </a:xfrm>
              <a:prstGeom prst="ellipse">
                <a:avLst/>
              </a:prstGeom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8" name="Vertikaler Bildlauf 37"/>
              <p:cNvSpPr/>
              <p:nvPr/>
            </p:nvSpPr>
            <p:spPr>
              <a:xfrm>
                <a:off x="2199502" y="1811570"/>
                <a:ext cx="2268705" cy="761446"/>
              </a:xfrm>
              <a:prstGeom prst="verticalScroll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254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dirty="0" smtClean="0">
                    <a:solidFill>
                      <a:srgbClr val="FF0000"/>
                    </a:solidFill>
                  </a:rPr>
                  <a:t>1000 </a:t>
                </a:r>
                <a:r>
                  <a:rPr lang="de-DE" sz="2400" dirty="0" err="1" smtClean="0">
                    <a:solidFill>
                      <a:srgbClr val="FF0000"/>
                    </a:solidFill>
                  </a:rPr>
                  <a:t>ms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45" name="Gerader Verbinder 44"/>
              <p:cNvCxnSpPr/>
              <p:nvPr/>
            </p:nvCxnSpPr>
            <p:spPr>
              <a:xfrm flipH="1" flipV="1">
                <a:off x="7520372" y="3975589"/>
                <a:ext cx="323599" cy="6244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Gruppieren 51"/>
              <p:cNvGrpSpPr/>
              <p:nvPr/>
            </p:nvGrpSpPr>
            <p:grpSpPr>
              <a:xfrm>
                <a:off x="7192547" y="3471454"/>
                <a:ext cx="3018252" cy="1008267"/>
                <a:chOff x="5168766" y="3573982"/>
                <a:chExt cx="2569945" cy="827542"/>
              </a:xfrm>
              <a:solidFill>
                <a:srgbClr val="FFFF00"/>
              </a:solidFill>
            </p:grpSpPr>
            <p:sp>
              <p:nvSpPr>
                <p:cNvPr id="39" name="Sonne 38"/>
                <p:cNvSpPr/>
                <p:nvPr/>
              </p:nvSpPr>
              <p:spPr>
                <a:xfrm>
                  <a:off x="6872438" y="3573982"/>
                  <a:ext cx="866273" cy="827542"/>
                </a:xfrm>
                <a:prstGeom prst="sun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41" name="Gerader Verbinder 40"/>
                <p:cNvCxnSpPr>
                  <a:stCxn id="39" idx="1"/>
                </p:cNvCxnSpPr>
                <p:nvPr/>
              </p:nvCxnSpPr>
              <p:spPr>
                <a:xfrm flipH="1">
                  <a:off x="5688531" y="3987753"/>
                  <a:ext cx="1183907" cy="0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Gerader Verbinder 42"/>
                <p:cNvCxnSpPr/>
                <p:nvPr/>
              </p:nvCxnSpPr>
              <p:spPr>
                <a:xfrm flipH="1">
                  <a:off x="5168766" y="3987753"/>
                  <a:ext cx="269508" cy="0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Gerader Verbinder 46"/>
                <p:cNvCxnSpPr/>
                <p:nvPr/>
              </p:nvCxnSpPr>
              <p:spPr>
                <a:xfrm>
                  <a:off x="5688531" y="3987753"/>
                  <a:ext cx="0" cy="51254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Gerader Verbinder 47"/>
                <p:cNvCxnSpPr/>
                <p:nvPr/>
              </p:nvCxnSpPr>
              <p:spPr>
                <a:xfrm>
                  <a:off x="5565016" y="4013379"/>
                  <a:ext cx="2994" cy="89559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Gerader Verbinder 48"/>
                <p:cNvCxnSpPr/>
                <p:nvPr/>
              </p:nvCxnSpPr>
              <p:spPr>
                <a:xfrm flipH="1" flipV="1">
                  <a:off x="5517996" y="4102035"/>
                  <a:ext cx="94040" cy="904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Textfeld 52"/>
              <p:cNvSpPr txBox="1"/>
              <p:nvPr/>
            </p:nvSpPr>
            <p:spPr>
              <a:xfrm>
                <a:off x="9193411" y="2920282"/>
                <a:ext cx="911949" cy="5624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Licht</a:t>
                </a:r>
                <a:endParaRPr lang="de-DE" sz="2400" dirty="0"/>
              </a:p>
            </p:txBody>
          </p:sp>
          <p:grpSp>
            <p:nvGrpSpPr>
              <p:cNvPr id="4" name="Gruppieren 3"/>
              <p:cNvGrpSpPr/>
              <p:nvPr/>
            </p:nvGrpSpPr>
            <p:grpSpPr>
              <a:xfrm rot="17719352">
                <a:off x="1381807" y="4353021"/>
                <a:ext cx="3255326" cy="1620785"/>
                <a:chOff x="1381807" y="4353021"/>
                <a:chExt cx="3255326" cy="1620785"/>
              </a:xfrm>
            </p:grpSpPr>
            <p:grpSp>
              <p:nvGrpSpPr>
                <p:cNvPr id="3" name="Gruppieren 2"/>
                <p:cNvGrpSpPr/>
                <p:nvPr/>
              </p:nvGrpSpPr>
              <p:grpSpPr>
                <a:xfrm>
                  <a:off x="2975055" y="4353021"/>
                  <a:ext cx="1662078" cy="826053"/>
                  <a:chOff x="2975055" y="4353021"/>
                  <a:chExt cx="1662078" cy="826053"/>
                </a:xfrm>
              </p:grpSpPr>
              <p:cxnSp>
                <p:nvCxnSpPr>
                  <p:cNvPr id="32" name="Gerader Verbinder 31"/>
                  <p:cNvCxnSpPr/>
                  <p:nvPr/>
                </p:nvCxnSpPr>
                <p:spPr>
                  <a:xfrm flipV="1">
                    <a:off x="2975055" y="4353021"/>
                    <a:ext cx="1662078" cy="826053"/>
                  </a:xfrm>
                  <a:prstGeom prst="line">
                    <a:avLst/>
                  </a:prstGeom>
                  <a:ln w="825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3" name="Rechteck 32"/>
                  <p:cNvSpPr/>
                  <p:nvPr/>
                </p:nvSpPr>
                <p:spPr>
                  <a:xfrm rot="19917884">
                    <a:off x="3646413" y="4680147"/>
                    <a:ext cx="206256" cy="228799"/>
                  </a:xfrm>
                  <a:prstGeom prst="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grpSp>
              <p:nvGrpSpPr>
                <p:cNvPr id="37" name="Gruppieren 36"/>
                <p:cNvGrpSpPr/>
                <p:nvPr/>
              </p:nvGrpSpPr>
              <p:grpSpPr>
                <a:xfrm flipH="1" flipV="1">
                  <a:off x="1381807" y="5154932"/>
                  <a:ext cx="1629937" cy="818874"/>
                  <a:chOff x="2975055" y="4353021"/>
                  <a:chExt cx="1662078" cy="826053"/>
                </a:xfrm>
              </p:grpSpPr>
              <p:cxnSp>
                <p:nvCxnSpPr>
                  <p:cNvPr id="40" name="Gerader Verbinder 39"/>
                  <p:cNvCxnSpPr/>
                  <p:nvPr/>
                </p:nvCxnSpPr>
                <p:spPr>
                  <a:xfrm flipV="1">
                    <a:off x="2975055" y="4353021"/>
                    <a:ext cx="1662078" cy="826053"/>
                  </a:xfrm>
                  <a:prstGeom prst="line">
                    <a:avLst/>
                  </a:prstGeom>
                  <a:ln w="8255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2" name="Rechteck 41"/>
                  <p:cNvSpPr/>
                  <p:nvPr/>
                </p:nvSpPr>
                <p:spPr>
                  <a:xfrm rot="19917884">
                    <a:off x="3646413" y="4680147"/>
                    <a:ext cx="206256" cy="228799"/>
                  </a:xfrm>
                  <a:prstGeom prst="rect">
                    <a:avLst/>
                  </a:prstGeom>
                  <a:noFill/>
                  <a:ln w="285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pic>
            <p:nvPicPr>
              <p:cNvPr id="44" name="Google Shape;660;p2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8429625" y="5441923"/>
                <a:ext cx="2355409" cy="130319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0" name="Google Shape;365;g6fe11b7731_0_0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5121570" y="2920282"/>
                <a:ext cx="2229239" cy="319476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2" name="Rechteck 11"/>
            <p:cNvSpPr/>
            <p:nvPr/>
          </p:nvSpPr>
          <p:spPr>
            <a:xfrm>
              <a:off x="2321169" y="1758462"/>
              <a:ext cx="6808763" cy="3873860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2692432" y="5271073"/>
              <a:ext cx="28248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Basic </a:t>
              </a:r>
              <a:r>
                <a:rPr lang="de-DE" dirty="0" err="1" smtClean="0"/>
                <a:t>Timer</a:t>
              </a:r>
              <a:r>
                <a:rPr lang="de-DE" dirty="0" smtClean="0"/>
                <a:t> TIM6 oder TIM7</a:t>
              </a:r>
              <a:endParaRPr lang="de-DE" dirty="0"/>
            </a:p>
          </p:txBody>
        </p:sp>
      </p:grpSp>
      <p:sp>
        <p:nvSpPr>
          <p:cNvPr id="51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01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94"/>
    </mc:Choice>
    <mc:Fallback>
      <p:transition spd="slow" advTm="59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3" y="1389413"/>
            <a:ext cx="10769744" cy="5199937"/>
            <a:chOff x="110613" y="1389413"/>
            <a:chExt cx="10769744" cy="5199937"/>
          </a:xfrm>
        </p:grpSpPr>
        <p:sp>
          <p:nvSpPr>
            <p:cNvPr id="7" name="Rechteck 6"/>
            <p:cNvSpPr/>
            <p:nvPr/>
          </p:nvSpPr>
          <p:spPr>
            <a:xfrm>
              <a:off x="6697683" y="1389413"/>
              <a:ext cx="4182674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3" y="4522520"/>
              <a:ext cx="4182674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4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9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7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4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9" y="3241964"/>
              <a:ext cx="1603169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8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1" cy="162232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4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147187"/>
              <a:ext cx="494071" cy="10323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071" h="103239">
                  <a:moveTo>
                    <a:pt x="494071" y="0"/>
                  </a:moveTo>
                  <a:lnTo>
                    <a:pt x="265471" y="103239"/>
                  </a:lnTo>
                  <a:lnTo>
                    <a:pt x="0" y="10323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3" y="2454064"/>
              <a:ext cx="8095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6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6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5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5" y="2291431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0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10" y="3021186"/>
              <a:ext cx="15359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7"/>
              <a:ext cx="15728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err="1" smtClean="0">
                  <a:sym typeface="Wingdings" panose="05000000000000000000" pitchFamily="2" charset="2"/>
                </a:rPr>
                <a:t>PSC</a:t>
              </a:r>
              <a:endParaRPr lang="de-DE" sz="2400" dirty="0" smtClean="0"/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3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3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2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1203202" y="4302750"/>
              <a:ext cx="20991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RCC-&gt;</a:t>
              </a:r>
              <a:r>
                <a:rPr lang="de-DE" sz="2400" dirty="0" smtClean="0"/>
                <a:t>APB1ENR</a:t>
              </a:r>
            </a:p>
            <a:p>
              <a:r>
                <a:rPr lang="de-DE" sz="2400" dirty="0" smtClean="0"/>
                <a:t>Bit 4</a:t>
              </a:r>
            </a:p>
          </p:txBody>
        </p:sp>
        <p:grpSp>
          <p:nvGrpSpPr>
            <p:cNvPr id="100" name="Gruppieren 99"/>
            <p:cNvGrpSpPr/>
            <p:nvPr/>
          </p:nvGrpSpPr>
          <p:grpSpPr>
            <a:xfrm>
              <a:off x="6667577" y="4575355"/>
              <a:ext cx="1192031" cy="1173160"/>
              <a:chOff x="6667577" y="4575355"/>
              <a:chExt cx="1192031" cy="1173160"/>
            </a:xfrm>
          </p:grpSpPr>
          <p:sp>
            <p:nvSpPr>
              <p:cNvPr id="98" name="Textfeld 97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99" name="Textfeld 98"/>
              <p:cNvSpPr txBox="1"/>
              <p:nvPr/>
            </p:nvSpPr>
            <p:spPr>
              <a:xfrm>
                <a:off x="6704676" y="5286850"/>
                <a:ext cx="10310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31"/>
    </mc:Choice>
    <mc:Fallback>
      <p:transition spd="slow" advTm="2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28613" y="3656510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6089258" y="2073395"/>
            <a:ext cx="5118061" cy="1330865"/>
          </a:xfrm>
          <a:prstGeom prst="wedgeRoundRectCallout">
            <a:avLst>
              <a:gd name="adj1" fmla="val 31783"/>
              <a:gd name="adj2" fmla="val 6790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16-Bit Binärzähler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Zählt von 0 bis höchstens 65535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06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78"/>
    </mc:Choice>
    <mc:Fallback>
      <p:transition spd="slow" advTm="82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19265" y="795388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4989328" y="3386953"/>
            <a:ext cx="5118061" cy="1330865"/>
          </a:xfrm>
          <a:prstGeom prst="wedgeRoundRectCallout">
            <a:avLst>
              <a:gd name="adj1" fmla="val 58215"/>
              <a:gd name="adj2" fmla="val -836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Autoreloadregister</a:t>
            </a:r>
            <a:endParaRPr lang="de-DE" sz="28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Für den maximalen </a:t>
            </a:r>
            <a:r>
              <a:rPr lang="de-DE" sz="28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Zählwert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5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28"/>
    </mc:Choice>
    <mc:Fallback>
      <p:transition spd="slow" advTm="132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67576" y="2259067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6336570" y="5442156"/>
            <a:ext cx="5118061" cy="1330865"/>
          </a:xfrm>
          <a:prstGeom prst="wedgeRoundRectCallout">
            <a:avLst>
              <a:gd name="adj1" fmla="val -15452"/>
              <a:gd name="adj2" fmla="val -6103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Vergleicher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Wenn ARR=CNT dann von vorne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013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02"/>
    </mc:Choice>
    <mc:Fallback>
      <p:transition spd="slow" advTm="105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37964" y="1818254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6756153" y="3049903"/>
            <a:ext cx="5118061" cy="1330865"/>
          </a:xfrm>
          <a:prstGeom prst="wedgeRoundRectCallout">
            <a:avLst>
              <a:gd name="adj1" fmla="val -54121"/>
              <a:gd name="adj2" fmla="val -4409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Überlauf wird im UIF Update Interrupt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Flag</a:t>
            </a: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angezeigt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288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sp>
        <p:nvSpPr>
          <p:cNvPr id="97" name="Google Shape;56;p1"/>
          <p:cNvSpPr/>
          <p:nvPr/>
        </p:nvSpPr>
        <p:spPr>
          <a:xfrm>
            <a:off x="1369546" y="3237308"/>
            <a:ext cx="5118061" cy="1330865"/>
          </a:xfrm>
          <a:prstGeom prst="wedgeRoundRectCallout">
            <a:avLst>
              <a:gd name="adj1" fmla="val 21994"/>
              <a:gd name="adj2" fmla="val 6884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Counter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Enable</a:t>
            </a:r>
            <a:endParaRPr lang="de-DE" sz="28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CEN=1 wird der Counter freigegeben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30126" y="4982554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945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90"/>
    </mc:Choice>
    <mc:Fallback>
      <p:transition spd="slow" advTm="202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46915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smtClean="0"/>
              <a:t>Warten mit 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51"/>
    </mc:Choice>
    <mc:Fallback>
      <p:transition spd="slow" advTm="8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sp>
        <p:nvSpPr>
          <p:cNvPr id="97" name="Google Shape;56;p1"/>
          <p:cNvSpPr/>
          <p:nvPr/>
        </p:nvSpPr>
        <p:spPr>
          <a:xfrm>
            <a:off x="1369546" y="2291431"/>
            <a:ext cx="5118061" cy="2276742"/>
          </a:xfrm>
          <a:prstGeom prst="wedgeRoundRectCallout">
            <a:avLst>
              <a:gd name="adj1" fmla="val -29402"/>
              <a:gd name="adj2" fmla="val 641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Prescaler</a:t>
            </a: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stellt die Zählgeschwindigkeit ein: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31 = 1µs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31999 = 1ms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74551" y="486121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06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832"/>
    </mc:Choice>
    <mc:Fallback>
      <p:transition spd="slow" advTm="17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sp>
        <p:nvSpPr>
          <p:cNvPr id="97" name="Google Shape;56;p1"/>
          <p:cNvSpPr/>
          <p:nvPr/>
        </p:nvSpPr>
        <p:spPr>
          <a:xfrm>
            <a:off x="2259693" y="1704258"/>
            <a:ext cx="5118061" cy="2276742"/>
          </a:xfrm>
          <a:prstGeom prst="wedgeRoundRectCallout">
            <a:avLst>
              <a:gd name="adj1" fmla="val -29402"/>
              <a:gd name="adj2" fmla="val 641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Timer</a:t>
            </a: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muss mit 32MHz Takt versorgt werden um arbeiten zu können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26601" y="4682200"/>
            <a:ext cx="1391641" cy="2276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07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724"/>
    </mc:Choice>
    <mc:Fallback>
      <p:transition spd="slow" advTm="22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147187"/>
              <a:ext cx="494070" cy="10323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071" h="103239">
                  <a:moveTo>
                    <a:pt x="494071" y="0"/>
                  </a:moveTo>
                  <a:lnTo>
                    <a:pt x="265471" y="103239"/>
                  </a:lnTo>
                  <a:lnTo>
                    <a:pt x="0" y="10323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15728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err="1" smtClean="0">
                  <a:sym typeface="Wingdings" panose="05000000000000000000" pitchFamily="2" charset="2"/>
                </a:rPr>
                <a:t>PSC</a:t>
              </a:r>
              <a:endParaRPr lang="de-DE" sz="2400" dirty="0" smtClean="0"/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1203202" y="4302751"/>
              <a:ext cx="20991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RCC-&gt;</a:t>
              </a:r>
              <a:r>
                <a:rPr lang="de-DE" sz="2400" dirty="0" smtClean="0"/>
                <a:t>APB1ENR</a:t>
              </a:r>
            </a:p>
            <a:p>
              <a:r>
                <a:rPr lang="de-DE" sz="2400" dirty="0" smtClean="0"/>
                <a:t>Bit 4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7660853" y="1305217"/>
            <a:ext cx="4376659" cy="2276742"/>
          </a:xfrm>
          <a:prstGeom prst="wedgeRoundRectCallout">
            <a:avLst>
              <a:gd name="adj1" fmla="val -29436"/>
              <a:gd name="adj2" fmla="val 1070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51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60"/>
    </mc:Choice>
    <mc:Fallback>
      <p:transition spd="slow" advTm="140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15728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err="1" smtClean="0">
                  <a:sym typeface="Wingdings" panose="05000000000000000000" pitchFamily="2" charset="2"/>
                </a:rPr>
                <a:t>PSC</a:t>
              </a:r>
              <a:endParaRPr lang="de-DE" sz="2400" dirty="0" smtClean="0"/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276742"/>
          </a:xfrm>
          <a:prstGeom prst="wedgeRoundRectCallout">
            <a:avLst>
              <a:gd name="adj1" fmla="val -29436"/>
              <a:gd name="adj2" fmla="val 1070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01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555"/>
    </mc:Choice>
    <mc:Fallback>
      <p:transition spd="slow" advTm="23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276742"/>
          </a:xfrm>
          <a:prstGeom prst="wedgeRoundRectCallout">
            <a:avLst>
              <a:gd name="adj1" fmla="val -29436"/>
              <a:gd name="adj2" fmla="val 1070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TIM6-&gt;PSC=31999; //Takt 1ms</a:t>
            </a:r>
          </a:p>
          <a:p>
            <a:pPr>
              <a:buClr>
                <a:srgbClr val="000000"/>
              </a:buClr>
              <a:buSzPts val="1400"/>
            </a:pP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5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127"/>
    </mc:Choice>
    <mc:Fallback>
      <p:transition spd="slow" advTm="151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276742"/>
          </a:xfrm>
          <a:prstGeom prst="wedgeRoundRectCallout">
            <a:avLst>
              <a:gd name="adj1" fmla="val -29436"/>
              <a:gd name="adj2" fmla="val 1070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  <a:endParaRPr lang="de-D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134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903"/>
    </mc:Choice>
    <mc:Fallback>
      <p:transition spd="slow" advTm="259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276742"/>
          </a:xfrm>
          <a:prstGeom prst="wedgeRoundRectCallout">
            <a:avLst>
              <a:gd name="adj1" fmla="val -29436"/>
              <a:gd name="adj2" fmla="val 1070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TIM6-&gt;CNT=0; //bei 0 beginnen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8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33"/>
    </mc:Choice>
    <mc:Fallback>
      <p:transition spd="slow" advTm="58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945116"/>
          </a:xfrm>
          <a:prstGeom prst="wedgeRoundRectCallout">
            <a:avLst>
              <a:gd name="adj1" fmla="val -39788"/>
              <a:gd name="adj2" fmla="val 651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TIM6-&gt;CNT=0; //bei 0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beginnen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TIM6-&gt;SR=0;   //UIF = 0</a:t>
            </a:r>
          </a:p>
          <a:p>
            <a:pPr>
              <a:buClr>
                <a:srgbClr val="000000"/>
              </a:buClr>
              <a:buSzPts val="1400"/>
            </a:pPr>
            <a:endParaRPr lang="de-D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3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103"/>
    </mc:Choice>
    <mc:Fallback>
      <p:transition spd="slow" advTm="10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945116"/>
          </a:xfrm>
          <a:prstGeom prst="wedgeRoundRectCallout">
            <a:avLst>
              <a:gd name="adj1" fmla="val -39788"/>
              <a:gd name="adj2" fmla="val 651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TIM6-&gt;CNT=0; //bei 0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beginnen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TIM6-&gt;SR=0;   //UIF = 0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TIM6-&gt;CR1=1; //CEN=1 </a:t>
            </a:r>
            <a:r>
              <a:rPr lang="de-D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start</a:t>
            </a:r>
            <a:endParaRPr lang="de-D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8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17"/>
    </mc:Choice>
    <mc:Fallback>
      <p:transition spd="slow" advTm="77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529493" y="1305217"/>
            <a:ext cx="4508020" cy="2945116"/>
          </a:xfrm>
          <a:prstGeom prst="wedgeRoundRectCallout">
            <a:avLst>
              <a:gd name="adj1" fmla="val -39788"/>
              <a:gd name="adj2" fmla="val 651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TIM6-&gt;CNT=0; //bei 0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beginnen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TIM6-&gt;SR=0;   //UIF = 0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TIM6-&gt;CR1=1; //CEN=1 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start</a:t>
            </a:r>
            <a:endParaRPr lang="de-DE" dirty="0" smtClean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r>
              <a:rPr lang="de-D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de-D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hile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(TIM6-&gt;SR==0); //Warten auf UIF=1</a:t>
            </a:r>
            <a:endParaRPr lang="de-D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32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142"/>
    </mc:Choice>
    <mc:Fallback>
      <p:transition spd="slow" advTm="331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210188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4234249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47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2"/>
    </mc:Choice>
    <mc:Fallback>
      <p:transition spd="slow" advTm="5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529493" y="832022"/>
            <a:ext cx="4508020" cy="3418311"/>
          </a:xfrm>
          <a:prstGeom prst="wedgeRoundRectCallout">
            <a:avLst>
              <a:gd name="adj1" fmla="val -39788"/>
              <a:gd name="adj2" fmla="val 651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TIM6-&gt;CNT=0; //bei 0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beginnen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TIM6-&gt;SR=0;   //UIF = 0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TIM6-&gt;CR1=1; //CEN=1 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start</a:t>
            </a:r>
            <a:endParaRPr lang="de-DE" dirty="0" smtClean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r>
              <a:rPr lang="de-D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hile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(TIM6-&gt;SR==0); //Warten auf UIF=1</a:t>
            </a:r>
            <a:endParaRPr lang="de-DE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CR1=0; </a:t>
            </a: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//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CEN=0 </a:t>
            </a:r>
            <a:r>
              <a:rPr lang="de-D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stop</a:t>
            </a:r>
            <a:endParaRPr lang="de-DE" dirty="0" smtClean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}</a:t>
            </a:r>
            <a:endParaRPr lang="de-D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73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412"/>
    </mc:Choice>
    <mc:Fallback>
      <p:transition spd="slow" advTm="384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7787914" y="1393655"/>
            <a:ext cx="4341952" cy="4622134"/>
          </a:xfrm>
          <a:prstGeom prst="wedgeRoundRectCallout">
            <a:avLst>
              <a:gd name="adj1" fmla="val -55152"/>
              <a:gd name="adj2" fmla="val 3688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Hauptprogramm: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main</a:t>
            </a: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  <a:b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init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(); //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Timer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intialisieren</a:t>
            </a:r>
            <a:endParaRPr lang="de-DE" dirty="0" smtClean="0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DigitalOut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LED(PC_0);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while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true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{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     LED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=!LED; //LED umschalten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 warte(500);</a:t>
            </a:r>
            <a:endParaRPr lang="de-DE" dirty="0" smtClean="0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}</a:t>
            </a:r>
            <a:endParaRPr lang="de-DE" dirty="0" smtClean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}</a:t>
            </a:r>
            <a:endParaRPr lang="de-DE" dirty="0" smtClean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3066" y="4960421"/>
            <a:ext cx="1194042" cy="182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251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172"/>
    </mc:Choice>
    <mc:Fallback>
      <p:transition spd="slow" advTm="801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46863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4234249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65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6"/>
    </mc:Choice>
    <mc:Fallback>
      <p:transition spd="slow" advTm="4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2129655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44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0"/>
    </mc:Choice>
    <mc:Fallback>
      <p:transition spd="slow" advTm="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8884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14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5"/>
    </mc:Choice>
    <mc:Fallback>
      <p:transition spd="slow" advTm="5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45886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933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4"/>
    </mc:Choice>
    <mc:Fallback>
      <p:transition spd="slow" advTm="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1562</Words>
  <Application>Microsoft Office PowerPoint</Application>
  <PresentationFormat>Breitbild</PresentationFormat>
  <Paragraphs>637</Paragraphs>
  <Slides>51</Slides>
  <Notes>0</Notes>
  <HiddenSlides>0</HiddenSlides>
  <MMClips>51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51</vt:i4>
      </vt:variant>
    </vt:vector>
  </HeadingPairs>
  <TitlesOfParts>
    <vt:vector size="56" baseType="lpstr">
      <vt:lpstr>Arial</vt:lpstr>
      <vt:lpstr>Calibri</vt:lpstr>
      <vt:lpstr>Calibri Light</vt:lpstr>
      <vt:lpstr>Wingdings</vt:lpstr>
      <vt:lpstr>Office Theme</vt:lpstr>
      <vt:lpstr>Warten mit Timer</vt:lpstr>
      <vt:lpstr>Warten mit Timer</vt:lpstr>
      <vt:lpstr>PowerPoint-Präsentation</vt:lpstr>
      <vt:lpstr>PowerPoint-Präsentation</vt:lpstr>
      <vt:lpstr>Warten mit Timer</vt:lpstr>
      <vt:lpstr>Warten mit Timer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31</cp:revision>
  <dcterms:created xsi:type="dcterms:W3CDTF">2020-04-14T15:29:24Z</dcterms:created>
  <dcterms:modified xsi:type="dcterms:W3CDTF">2020-04-21T16:20:37Z</dcterms:modified>
</cp:coreProperties>
</file>