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102" y="1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24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7504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9353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88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9333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7958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6462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8811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4246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8783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4685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F994D-C366-4181-B147-CF46DFD86036}" type="datetimeFigureOut">
              <a:rPr lang="de-DE" smtClean="0"/>
              <a:t>27.05.2021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109E7-95B8-4C06-821F-C649776840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778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hyperlink" Target="https://os.mbed.com/users/jack1930/code/HP1920A/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2.png"/><Relationship Id="rId2" Type="http://schemas.microsoft.com/office/2007/relationships/media" Target="../media/media6.m4a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2281" y="2059459"/>
            <a:ext cx="7743825" cy="4105275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231258" y="6272768"/>
            <a:ext cx="8319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hlinkClick r:id="rId5"/>
              </a:rPr>
              <a:t>https://os.mbed.com/users/jack1930/code/HP1920A</a:t>
            </a:r>
            <a:r>
              <a:rPr lang="de-DE" dirty="0" smtClean="0">
                <a:hlinkClick r:id="rId5"/>
              </a:rPr>
              <a:t>/</a:t>
            </a:r>
            <a:r>
              <a:rPr lang="de-DE" dirty="0" smtClean="0"/>
              <a:t>    Suchbegriffe: GSOE HP1920A1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4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545"/>
    </mc:Choice>
    <mc:Fallback>
      <p:transition spd="slow" advTm="575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69" y="2059458"/>
            <a:ext cx="11037426" cy="66319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772" y="2897420"/>
            <a:ext cx="4176828" cy="3608552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8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59"/>
    </mc:Choice>
    <mc:Fallback>
      <p:transition spd="slow" advTm="51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69" y="2059458"/>
            <a:ext cx="11037426" cy="66319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772" y="2897420"/>
            <a:ext cx="4176828" cy="360855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304872" y="3873358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merker</a:t>
            </a:r>
            <a:r>
              <a:rPr lang="de-DE" dirty="0" smtClean="0"/>
              <a:t>:=</a:t>
            </a:r>
            <a:r>
              <a:rPr lang="de-DE" dirty="0" err="1" smtClean="0"/>
              <a:t>ausgaenge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27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08"/>
    </mc:Choice>
    <mc:Fallback>
      <p:transition spd="slow" advTm="2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69" y="2059458"/>
            <a:ext cx="11037426" cy="66319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772" y="2897420"/>
            <a:ext cx="4176828" cy="360855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304872" y="3873358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merker</a:t>
            </a:r>
            <a:r>
              <a:rPr lang="de-DE" dirty="0" smtClean="0"/>
              <a:t>:=</a:t>
            </a:r>
            <a:r>
              <a:rPr lang="de-DE" dirty="0" err="1" smtClean="0"/>
              <a:t>ausgaenge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4304872" y="4332364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/>
              <a:t>a</a:t>
            </a:r>
            <a:r>
              <a:rPr lang="de-DE" dirty="0" err="1" smtClean="0"/>
              <a:t>usgaenge</a:t>
            </a:r>
            <a:r>
              <a:rPr lang="de-DE" dirty="0" smtClean="0"/>
              <a:t>:=0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838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6"/>
    </mc:Choice>
    <mc:Fallback>
      <p:transition spd="slow" advTm="18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69" y="2059458"/>
            <a:ext cx="11037426" cy="66319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772" y="2897420"/>
            <a:ext cx="4176828" cy="360855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304872" y="3873358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merker</a:t>
            </a:r>
            <a:r>
              <a:rPr lang="de-DE" dirty="0" smtClean="0"/>
              <a:t>:=</a:t>
            </a:r>
            <a:r>
              <a:rPr lang="de-DE" dirty="0" err="1" smtClean="0"/>
              <a:t>ausgaenge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4304872" y="4332364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/>
              <a:t>a</a:t>
            </a:r>
            <a:r>
              <a:rPr lang="de-DE" dirty="0" err="1" smtClean="0"/>
              <a:t>usgaenge</a:t>
            </a:r>
            <a:r>
              <a:rPr lang="de-DE" dirty="0" smtClean="0"/>
              <a:t>:=0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304871" y="4876465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HALT=0</a:t>
            </a:r>
            <a:endParaRPr lang="de-DE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510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68"/>
    </mc:Choice>
    <mc:Fallback>
      <p:transition spd="slow" advTm="51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69" y="2059458"/>
            <a:ext cx="11037426" cy="66319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772" y="2897420"/>
            <a:ext cx="4176828" cy="360855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304872" y="3873358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merker</a:t>
            </a:r>
            <a:r>
              <a:rPr lang="de-DE" dirty="0" smtClean="0"/>
              <a:t>:=</a:t>
            </a:r>
            <a:r>
              <a:rPr lang="de-DE" dirty="0" err="1" smtClean="0"/>
              <a:t>ausgaenge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4304872" y="4332364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/>
              <a:t>a</a:t>
            </a:r>
            <a:r>
              <a:rPr lang="de-DE" dirty="0" err="1" smtClean="0"/>
              <a:t>usgaenge</a:t>
            </a:r>
            <a:r>
              <a:rPr lang="de-DE" dirty="0" smtClean="0"/>
              <a:t>:=0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304871" y="4876465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HALT=0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4304871" y="5879572"/>
            <a:ext cx="26918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ausgaenge</a:t>
            </a:r>
            <a:r>
              <a:rPr lang="de-DE" dirty="0" smtClean="0"/>
              <a:t>:= </a:t>
            </a:r>
            <a:r>
              <a:rPr lang="de-DE" dirty="0" err="1" smtClean="0"/>
              <a:t>merker</a:t>
            </a:r>
            <a:endParaRPr lang="de-DE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740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49"/>
    </mc:Choice>
    <mc:Fallback>
      <p:transition spd="slow" advTm="144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69" y="2059458"/>
            <a:ext cx="11037426" cy="66319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772" y="2897420"/>
            <a:ext cx="4176828" cy="360855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751469" y="3842536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merker</a:t>
            </a:r>
            <a:r>
              <a:rPr lang="de-DE" dirty="0" smtClean="0"/>
              <a:t>:=</a:t>
            </a:r>
            <a:r>
              <a:rPr lang="de-DE" dirty="0" err="1" smtClean="0"/>
              <a:t>ausgaenge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751469" y="4301542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/>
              <a:t>a</a:t>
            </a:r>
            <a:r>
              <a:rPr lang="de-DE" dirty="0" err="1" smtClean="0"/>
              <a:t>usgaenge</a:t>
            </a:r>
            <a:r>
              <a:rPr lang="de-DE" dirty="0" smtClean="0"/>
              <a:t>:=0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7751468" y="4845643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HALT=0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7751468" y="5848750"/>
            <a:ext cx="26918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ausgaenge</a:t>
            </a:r>
            <a:r>
              <a:rPr lang="de-DE" dirty="0" smtClean="0"/>
              <a:t>:= </a:t>
            </a:r>
            <a:r>
              <a:rPr lang="de-DE" dirty="0" err="1" smtClean="0"/>
              <a:t>merker</a:t>
            </a:r>
            <a:endParaRPr lang="de-DE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960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695"/>
    </mc:Choice>
    <mc:Fallback>
      <p:transition spd="slow" advTm="17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69" y="2059458"/>
            <a:ext cx="11037426" cy="66319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772" y="2897420"/>
            <a:ext cx="4176828" cy="360855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4304872" y="3873358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merker</a:t>
            </a:r>
            <a:r>
              <a:rPr lang="de-DE" dirty="0" smtClean="0"/>
              <a:t>:=</a:t>
            </a:r>
            <a:r>
              <a:rPr lang="de-DE" dirty="0" err="1" smtClean="0"/>
              <a:t>ausgaenge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4304872" y="4332364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/>
              <a:t>a</a:t>
            </a:r>
            <a:r>
              <a:rPr lang="de-DE" dirty="0" err="1" smtClean="0"/>
              <a:t>usgaenge</a:t>
            </a:r>
            <a:r>
              <a:rPr lang="de-DE" dirty="0" smtClean="0"/>
              <a:t>:=0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4304871" y="4876465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HALT=0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4304871" y="5879572"/>
            <a:ext cx="26918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ausgaenge</a:t>
            </a:r>
            <a:r>
              <a:rPr lang="de-DE" dirty="0" smtClean="0"/>
              <a:t>:= </a:t>
            </a:r>
            <a:r>
              <a:rPr lang="de-DE" dirty="0" err="1" smtClean="0"/>
              <a:t>merker</a:t>
            </a:r>
            <a:endParaRPr lang="de-DE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731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24"/>
    </mc:Choice>
    <mc:Fallback>
      <p:transition spd="slow" advTm="3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69" y="2059458"/>
            <a:ext cx="11037426" cy="663193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772" y="2897420"/>
            <a:ext cx="4176828" cy="3608552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751469" y="3842536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merker</a:t>
            </a:r>
            <a:r>
              <a:rPr lang="de-DE" dirty="0" smtClean="0"/>
              <a:t>:=</a:t>
            </a:r>
            <a:r>
              <a:rPr lang="de-DE" dirty="0" err="1" smtClean="0"/>
              <a:t>ausgaenge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751469" y="4301542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/>
              <a:t>a</a:t>
            </a:r>
            <a:r>
              <a:rPr lang="de-DE" dirty="0" err="1" smtClean="0"/>
              <a:t>usgaenge</a:t>
            </a:r>
            <a:r>
              <a:rPr lang="de-DE" dirty="0" smtClean="0"/>
              <a:t>:=0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7751468" y="4845643"/>
            <a:ext cx="20390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HALT=0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7751468" y="5848750"/>
            <a:ext cx="269183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ausgaenge</a:t>
            </a:r>
            <a:r>
              <a:rPr lang="de-DE" dirty="0" smtClean="0"/>
              <a:t>:= </a:t>
            </a:r>
            <a:r>
              <a:rPr lang="de-DE" dirty="0" err="1" smtClean="0"/>
              <a:t>merker</a:t>
            </a:r>
            <a:endParaRPr lang="de-DE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848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1"/>
    </mc:Choice>
    <mc:Fallback>
      <p:transition spd="slow" advTm="1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38" y="1944223"/>
            <a:ext cx="8613742" cy="4764802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463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887"/>
    </mc:Choice>
    <mc:Fallback>
      <p:transition spd="slow" advTm="66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38" y="1944223"/>
            <a:ext cx="8613742" cy="4764802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8846050" y="5979560"/>
            <a:ext cx="2558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z.B.</a:t>
            </a:r>
          </a:p>
          <a:p>
            <a:r>
              <a:rPr lang="de-DE" dirty="0" err="1" smtClean="0">
                <a:solidFill>
                  <a:srgbClr val="FF0000"/>
                </a:solidFill>
              </a:rPr>
              <a:t>InterruptIn</a:t>
            </a:r>
            <a:r>
              <a:rPr lang="de-DE" dirty="0" smtClean="0">
                <a:solidFill>
                  <a:srgbClr val="FF0000"/>
                </a:solidFill>
              </a:rPr>
              <a:t> </a:t>
            </a:r>
            <a:r>
              <a:rPr lang="de-DE" dirty="0" err="1" smtClean="0">
                <a:solidFill>
                  <a:srgbClr val="FF0000"/>
                </a:solidFill>
              </a:rPr>
              <a:t>impuls</a:t>
            </a:r>
            <a:r>
              <a:rPr lang="de-DE" dirty="0" smtClean="0">
                <a:solidFill>
                  <a:srgbClr val="FF0000"/>
                </a:solidFill>
              </a:rPr>
              <a:t>(PA_1);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377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08"/>
    </mc:Choice>
    <mc:Fallback>
      <p:transition spd="slow" advTm="9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9775" y="1927225"/>
            <a:ext cx="7743825" cy="410527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087395" y="2817341"/>
            <a:ext cx="418948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DigitalIn</a:t>
            </a:r>
            <a:r>
              <a:rPr lang="de-DE" sz="2400" dirty="0"/>
              <a:t> TE(PB_4);</a:t>
            </a:r>
          </a:p>
          <a:p>
            <a:r>
              <a:rPr lang="de-DE" sz="2400" dirty="0" err="1"/>
              <a:t>DigitalIn</a:t>
            </a:r>
            <a:r>
              <a:rPr lang="de-DE" sz="2400" dirty="0"/>
              <a:t> TA(PB_3;</a:t>
            </a:r>
          </a:p>
          <a:p>
            <a:r>
              <a:rPr lang="de-DE" sz="2400" dirty="0" err="1"/>
              <a:t>DigitalIn</a:t>
            </a:r>
            <a:r>
              <a:rPr lang="de-DE" sz="2400" dirty="0"/>
              <a:t> </a:t>
            </a:r>
            <a:r>
              <a:rPr lang="de-DE" sz="2400" dirty="0" smtClean="0"/>
              <a:t>LS(PB_7);</a:t>
            </a:r>
            <a:endParaRPr lang="de-DE" sz="2400" dirty="0"/>
          </a:p>
          <a:p>
            <a:r>
              <a:rPr lang="de-DE" sz="2400" dirty="0" err="1"/>
              <a:t>InterruptIn</a:t>
            </a:r>
            <a:r>
              <a:rPr lang="de-DE" sz="2400" dirty="0"/>
              <a:t> HALT(PB_0);</a:t>
            </a:r>
          </a:p>
          <a:p>
            <a:r>
              <a:rPr lang="de-DE" sz="2400" dirty="0" err="1"/>
              <a:t>PortOut</a:t>
            </a:r>
            <a:r>
              <a:rPr lang="de-DE" sz="2400" dirty="0"/>
              <a:t> </a:t>
            </a:r>
            <a:r>
              <a:rPr lang="de-DE" sz="2400" dirty="0" err="1"/>
              <a:t>ausgaenge</a:t>
            </a:r>
            <a:r>
              <a:rPr lang="de-DE" sz="2400" dirty="0"/>
              <a:t>(PortC,0x0F);</a:t>
            </a:r>
          </a:p>
          <a:p>
            <a:r>
              <a:rPr lang="de-DE" sz="2400" dirty="0" err="1"/>
              <a:t>DigitalOut</a:t>
            </a:r>
            <a:r>
              <a:rPr lang="de-DE" sz="2400" dirty="0"/>
              <a:t> Schieber(PC_0);</a:t>
            </a:r>
          </a:p>
          <a:p>
            <a:r>
              <a:rPr lang="de-DE" sz="2400" dirty="0" err="1"/>
              <a:t>DigitalOut</a:t>
            </a:r>
            <a:r>
              <a:rPr lang="de-DE" sz="2400" dirty="0"/>
              <a:t> Motor(PC_1);</a:t>
            </a:r>
          </a:p>
          <a:p>
            <a:r>
              <a:rPr lang="de-DE" sz="2400" dirty="0" err="1"/>
              <a:t>DigitalOut</a:t>
            </a:r>
            <a:r>
              <a:rPr lang="de-DE" sz="2400" dirty="0"/>
              <a:t> </a:t>
            </a:r>
            <a:r>
              <a:rPr lang="de-DE" sz="2400" dirty="0" err="1"/>
              <a:t>Luefter</a:t>
            </a:r>
            <a:r>
              <a:rPr lang="de-DE" sz="2400" dirty="0"/>
              <a:t>(PC_2);</a:t>
            </a:r>
          </a:p>
          <a:p>
            <a:r>
              <a:rPr lang="de-DE" sz="2400" dirty="0" err="1"/>
              <a:t>DigitalOut</a:t>
            </a:r>
            <a:r>
              <a:rPr lang="de-DE" sz="2400" dirty="0"/>
              <a:t> Pumpe(PC_3);</a:t>
            </a:r>
            <a:endParaRPr lang="de-DE" sz="2400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8362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887"/>
    </mc:Choice>
    <mc:Fallback>
      <p:transition spd="slow" advTm="32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3072984"/>
            <a:ext cx="10861546" cy="2959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266248" y="3119721"/>
            <a:ext cx="99412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Lösungsidee: </a:t>
            </a:r>
            <a:r>
              <a:rPr lang="de-DE" sz="2400" dirty="0" err="1" smtClean="0"/>
              <a:t>Lüfterfrequenz</a:t>
            </a:r>
            <a:r>
              <a:rPr lang="de-DE" sz="2400" dirty="0" smtClean="0"/>
              <a:t> messen. </a:t>
            </a:r>
          </a:p>
          <a:p>
            <a:r>
              <a:rPr lang="de-DE" sz="2400" dirty="0" smtClean="0"/>
              <a:t>T=20ms </a:t>
            </a:r>
            <a:r>
              <a:rPr lang="de-DE" sz="2400" dirty="0" smtClean="0">
                <a:sym typeface="Wingdings" panose="05000000000000000000" pitchFamily="2" charset="2"/>
              </a:rPr>
              <a:t> f=1/T = 50Hz</a:t>
            </a:r>
          </a:p>
          <a:p>
            <a:r>
              <a:rPr lang="de-DE" sz="2400" dirty="0" err="1" smtClean="0">
                <a:sym typeface="Wingdings" panose="05000000000000000000" pitchFamily="2" charset="2"/>
              </a:rPr>
              <a:t>Lüfterimpuls</a:t>
            </a:r>
            <a:r>
              <a:rPr lang="de-DE" sz="2400" dirty="0" smtClean="0">
                <a:sym typeface="Wingdings" panose="05000000000000000000" pitchFamily="2" charset="2"/>
              </a:rPr>
              <a:t> bewirkt externen Interrupt =&gt; ISR zählt ´globale Variable z hoch</a:t>
            </a:r>
          </a:p>
          <a:p>
            <a:r>
              <a:rPr lang="de-DE" sz="2400" dirty="0" smtClean="0">
                <a:sym typeface="Wingdings" panose="05000000000000000000" pitchFamily="2" charset="2"/>
              </a:rPr>
              <a:t>Timer mit zyklischen Interrupts alle 1s </a:t>
            </a:r>
          </a:p>
          <a:p>
            <a:r>
              <a:rPr lang="de-DE" sz="2400" dirty="0" err="1" smtClean="0">
                <a:sym typeface="Wingdings" panose="05000000000000000000" pitchFamily="2" charset="2"/>
              </a:rPr>
              <a:t>TimerISR</a:t>
            </a:r>
            <a:r>
              <a:rPr lang="de-DE" sz="2400" dirty="0" smtClean="0">
                <a:sym typeface="Wingdings" panose="05000000000000000000" pitchFamily="2" charset="2"/>
              </a:rPr>
              <a:t>: falls z&gt;50 </a:t>
            </a:r>
            <a:r>
              <a:rPr lang="de-DE" sz="2400" dirty="0" err="1" smtClean="0">
                <a:sym typeface="Wingdings" panose="05000000000000000000" pitchFamily="2" charset="2"/>
              </a:rPr>
              <a:t>warnlampe</a:t>
            </a:r>
            <a:r>
              <a:rPr lang="de-DE" sz="2400" dirty="0" smtClean="0">
                <a:sym typeface="Wingdings" panose="05000000000000000000" pitchFamily="2" charset="2"/>
              </a:rPr>
              <a:t> aus, sonst </a:t>
            </a:r>
            <a:r>
              <a:rPr lang="de-DE" sz="2400" dirty="0" err="1" smtClean="0">
                <a:sym typeface="Wingdings" panose="05000000000000000000" pitchFamily="2" charset="2"/>
              </a:rPr>
              <a:t>warnlampe</a:t>
            </a:r>
            <a:r>
              <a:rPr lang="de-DE" sz="2400" dirty="0" smtClean="0">
                <a:sym typeface="Wingdings" panose="05000000000000000000" pitchFamily="2" charset="2"/>
              </a:rPr>
              <a:t> an</a:t>
            </a:r>
            <a:br>
              <a:rPr lang="de-DE" sz="2400" dirty="0" smtClean="0">
                <a:sym typeface="Wingdings" panose="05000000000000000000" pitchFamily="2" charset="2"/>
              </a:rPr>
            </a:br>
            <a:r>
              <a:rPr lang="de-DE" sz="2400" dirty="0" smtClean="0">
                <a:sym typeface="Wingdings" panose="05000000000000000000" pitchFamily="2" charset="2"/>
              </a:rPr>
              <a:t> 	z auf 0 zurücksetzen</a:t>
            </a:r>
          </a:p>
          <a:p>
            <a:r>
              <a:rPr lang="de-DE" sz="2400" dirty="0">
                <a:sym typeface="Wingdings" panose="05000000000000000000" pitchFamily="2" charset="2"/>
              </a:rPr>
              <a:t>	</a:t>
            </a:r>
            <a:r>
              <a:rPr lang="de-DE" sz="2400" dirty="0" err="1" smtClean="0">
                <a:sym typeface="Wingdings" panose="05000000000000000000" pitchFamily="2" charset="2"/>
              </a:rPr>
              <a:t>Pending</a:t>
            </a:r>
            <a:r>
              <a:rPr lang="de-DE" sz="2400" dirty="0" smtClean="0">
                <a:sym typeface="Wingdings" panose="05000000000000000000" pitchFamily="2" charset="2"/>
              </a:rPr>
              <a:t> und Überlauf zurücksetzen</a:t>
            </a:r>
            <a:endParaRPr lang="de-DE" sz="24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276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896"/>
    </mc:Choice>
    <mc:Fallback>
      <p:transition spd="slow" advTm="69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3072984"/>
            <a:ext cx="10861546" cy="2959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>
                <a:solidFill>
                  <a:schemeClr val="tx1"/>
                </a:solidFill>
              </a:rPr>
              <a:t>DigitalOut warnlampe(PC_7);</a:t>
            </a:r>
          </a:p>
          <a:p>
            <a:pPr algn="ctr"/>
            <a:r>
              <a:rPr lang="fr-FR" sz="2400">
                <a:solidFill>
                  <a:schemeClr val="tx1"/>
                </a:solidFill>
              </a:rPr>
              <a:t>InterruptIn impuls(PA_1);</a:t>
            </a:r>
          </a:p>
          <a:p>
            <a:pPr algn="ctr"/>
            <a:r>
              <a:rPr lang="fr-FR" sz="2400">
                <a:solidFill>
                  <a:schemeClr val="tx1"/>
                </a:solidFill>
              </a:rPr>
              <a:t>volatile int z=0;</a:t>
            </a:r>
            <a:endParaRPr lang="de-DE" sz="240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9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76"/>
    </mc:Choice>
    <mc:Fallback>
      <p:transition spd="slow" advTm="22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3072984"/>
            <a:ext cx="10861546" cy="2959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()</a:t>
            </a:r>
          </a:p>
          <a:p>
            <a:r>
              <a:rPr lang="fr-FR" sz="2400" dirty="0">
                <a:solidFill>
                  <a:schemeClr val="tx1"/>
                </a:solidFill>
              </a:rPr>
              <a:t>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  z++;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  //test=1;</a:t>
            </a:r>
          </a:p>
          <a:p>
            <a:r>
              <a:rPr lang="fr-FR" sz="2400" dirty="0">
                <a:solidFill>
                  <a:schemeClr val="tx1"/>
                </a:solidFill>
              </a:rPr>
              <a:t>};</a:t>
            </a:r>
            <a:endParaRPr lang="de-DE" sz="2400" dirty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69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304"/>
    </mc:Choice>
    <mc:Fallback>
      <p:transition spd="slow" advTm="123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3072984"/>
            <a:ext cx="10861546" cy="2959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isrTIM6</a:t>
            </a:r>
            <a:r>
              <a:rPr lang="fr-FR" sz="2400" dirty="0" smtClean="0">
                <a:solidFill>
                  <a:schemeClr val="tx1"/>
                </a:solidFill>
              </a:rPr>
              <a:t>(){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  test=!test;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  if (z&lt;50) </a:t>
            </a:r>
            <a:r>
              <a:rPr lang="fr-FR" sz="2400" dirty="0" smtClean="0">
                <a:solidFill>
                  <a:schemeClr val="tx1"/>
                </a:solidFill>
              </a:rPr>
              <a:t> { </a:t>
            </a:r>
            <a:r>
              <a:rPr lang="fr-FR" sz="2400" dirty="0" err="1" smtClean="0">
                <a:solidFill>
                  <a:schemeClr val="tx1"/>
                </a:solidFill>
              </a:rPr>
              <a:t>warnlampe</a:t>
            </a:r>
            <a:r>
              <a:rPr lang="fr-FR" sz="2400" dirty="0" smtClean="0">
                <a:solidFill>
                  <a:schemeClr val="tx1"/>
                </a:solidFill>
              </a:rPr>
              <a:t>=1;   </a:t>
            </a:r>
            <a:r>
              <a:rPr lang="fr-FR" sz="2400" dirty="0">
                <a:solidFill>
                  <a:schemeClr val="tx1"/>
                </a:solidFill>
              </a:rPr>
              <a:t>}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  </a:t>
            </a:r>
            <a:r>
              <a:rPr lang="fr-FR" sz="2400" dirty="0" err="1" smtClean="0">
                <a:solidFill>
                  <a:schemeClr val="tx1"/>
                </a:solidFill>
              </a:rPr>
              <a:t>else</a:t>
            </a:r>
            <a:r>
              <a:rPr lang="fr-FR" sz="2400" dirty="0" smtClean="0">
                <a:solidFill>
                  <a:schemeClr val="tx1"/>
                </a:solidFill>
              </a:rPr>
              <a:t>  { </a:t>
            </a:r>
            <a:r>
              <a:rPr lang="fr-FR" sz="2400" dirty="0" err="1">
                <a:solidFill>
                  <a:schemeClr val="tx1"/>
                </a:solidFill>
              </a:rPr>
              <a:t>warnlampe</a:t>
            </a:r>
            <a:r>
              <a:rPr lang="fr-FR" sz="2400" dirty="0">
                <a:solidFill>
                  <a:schemeClr val="tx1"/>
                </a:solidFill>
              </a:rPr>
              <a:t>=0</a:t>
            </a:r>
            <a:r>
              <a:rPr lang="fr-FR" sz="2400" dirty="0" smtClean="0">
                <a:solidFill>
                  <a:schemeClr val="tx1"/>
                </a:solidFill>
              </a:rPr>
              <a:t>;   </a:t>
            </a:r>
            <a:r>
              <a:rPr lang="fr-FR" sz="2400" dirty="0">
                <a:solidFill>
                  <a:schemeClr val="tx1"/>
                </a:solidFill>
              </a:rPr>
              <a:t>}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  z=0;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  TIM6-&gt;SR=0;     //</a:t>
            </a:r>
            <a:r>
              <a:rPr lang="fr-FR" sz="2400" dirty="0" err="1">
                <a:solidFill>
                  <a:schemeClr val="tx1"/>
                </a:solidFill>
              </a:rPr>
              <a:t>Überlaufflag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zurücksetzen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  </a:t>
            </a:r>
            <a:r>
              <a:rPr lang="fr-FR" sz="2400" dirty="0" err="1">
                <a:solidFill>
                  <a:schemeClr val="tx1"/>
                </a:solidFill>
              </a:rPr>
              <a:t>HAL_NVIC_ClearPendingIRQ</a:t>
            </a:r>
            <a:r>
              <a:rPr lang="fr-FR" sz="2400" dirty="0">
                <a:solidFill>
                  <a:schemeClr val="tx1"/>
                </a:solidFill>
              </a:rPr>
              <a:t>(TIM6_IRQn);    //</a:t>
            </a:r>
            <a:r>
              <a:rPr lang="fr-FR" sz="2400" dirty="0" err="1">
                <a:solidFill>
                  <a:schemeClr val="tx1"/>
                </a:solidFill>
              </a:rPr>
              <a:t>Pendingbit</a:t>
            </a:r>
            <a:r>
              <a:rPr lang="fr-FR" sz="2400" dirty="0">
                <a:solidFill>
                  <a:schemeClr val="tx1"/>
                </a:solidFill>
              </a:rPr>
              <a:t> NVIC </a:t>
            </a:r>
            <a:r>
              <a:rPr lang="fr-FR" sz="2400" dirty="0" err="1">
                <a:solidFill>
                  <a:schemeClr val="tx1"/>
                </a:solidFill>
              </a:rPr>
              <a:t>zurücksetzen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429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440"/>
    </mc:Choice>
    <mc:Fallback>
      <p:transition spd="slow" advTm="494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rgbClr val="FF0000"/>
                </a:solidFill>
              </a:rPr>
              <a:t>  //</a:t>
            </a:r>
            <a:r>
              <a:rPr lang="fr-FR" sz="2400" dirty="0" err="1">
                <a:solidFill>
                  <a:srgbClr val="FF0000"/>
                </a:solidFill>
              </a:rPr>
              <a:t>Lüfterüberwachung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rgbClr val="FF0000"/>
                </a:solidFill>
              </a:rPr>
              <a:t>  </a:t>
            </a:r>
            <a:r>
              <a:rPr lang="fr-FR" sz="2400" dirty="0" err="1">
                <a:solidFill>
                  <a:srgbClr val="FF0000"/>
                </a:solidFill>
              </a:rPr>
              <a:t>impuls.fall</a:t>
            </a:r>
            <a:r>
              <a:rPr lang="fr-FR" sz="2400" dirty="0">
                <a:solidFill>
                  <a:srgbClr val="FF0000"/>
                </a:solidFill>
              </a:rPr>
              <a:t>(&amp;</a:t>
            </a:r>
            <a:r>
              <a:rPr lang="fr-FR" sz="2400" dirty="0" err="1">
                <a:solidFill>
                  <a:srgbClr val="FF0000"/>
                </a:solidFill>
              </a:rPr>
              <a:t>impulsISR</a:t>
            </a:r>
            <a:r>
              <a:rPr lang="fr-FR" sz="2400" dirty="0">
                <a:solidFill>
                  <a:srgbClr val="FF0000"/>
                </a:solidFill>
              </a:rPr>
              <a:t>);</a:t>
            </a:r>
          </a:p>
          <a:p>
            <a:r>
              <a:rPr lang="fr-FR" sz="2400" dirty="0">
                <a:solidFill>
                  <a:srgbClr val="FF0000"/>
                </a:solidFill>
              </a:rPr>
              <a:t>  </a:t>
            </a:r>
            <a:r>
              <a:rPr lang="fr-FR" sz="2400" dirty="0" err="1">
                <a:solidFill>
                  <a:srgbClr val="FF0000"/>
                </a:solidFill>
              </a:rPr>
              <a:t>impuls.enable_irq</a:t>
            </a:r>
            <a:r>
              <a:rPr lang="fr-FR" sz="2400" dirty="0">
                <a:solidFill>
                  <a:srgbClr val="FF0000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RCC-&gt;APB1ENR |= 0b10000; //TIM6 mit </a:t>
            </a:r>
            <a:r>
              <a:rPr lang="fr-FR" sz="2400" dirty="0" err="1">
                <a:solidFill>
                  <a:schemeClr val="tx1"/>
                </a:solidFill>
              </a:rPr>
              <a:t>Takt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versorgen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TIM6-&gt;PSC=31999;  //</a:t>
            </a:r>
            <a:r>
              <a:rPr lang="fr-FR" sz="2400" dirty="0" err="1">
                <a:solidFill>
                  <a:schemeClr val="tx1"/>
                </a:solidFill>
              </a:rPr>
              <a:t>Prescaler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für</a:t>
            </a:r>
            <a:r>
              <a:rPr lang="fr-FR" sz="2400" dirty="0">
                <a:solidFill>
                  <a:schemeClr val="tx1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TIM6-&gt;CNT=0;      //</a:t>
            </a:r>
            <a:r>
              <a:rPr lang="fr-FR" sz="2400" dirty="0" err="1">
                <a:solidFill>
                  <a:schemeClr val="tx1"/>
                </a:solidFill>
              </a:rPr>
              <a:t>Zähler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bei</a:t>
            </a:r>
            <a:r>
              <a:rPr lang="fr-FR" sz="2400" dirty="0">
                <a:solidFill>
                  <a:schemeClr val="tx1"/>
                </a:solidFill>
              </a:rPr>
              <a:t> 0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TIM6-&gt;ARR=999;    //</a:t>
            </a:r>
            <a:r>
              <a:rPr lang="fr-FR" sz="2400" dirty="0" err="1">
                <a:solidFill>
                  <a:schemeClr val="tx1"/>
                </a:solidFill>
              </a:rPr>
              <a:t>Autoreload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für</a:t>
            </a:r>
            <a:r>
              <a:rPr lang="fr-FR" sz="2400" dirty="0">
                <a:solidFill>
                  <a:schemeClr val="tx1"/>
                </a:solidFill>
              </a:rPr>
              <a:t> 1s (0.999 = 1000 </a:t>
            </a:r>
            <a:r>
              <a:rPr lang="fr-FR" sz="2400" dirty="0" err="1">
                <a:solidFill>
                  <a:schemeClr val="tx1"/>
                </a:solidFill>
              </a:rPr>
              <a:t>Zähltakte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TIM6-&gt;SR=0;       //</a:t>
            </a:r>
            <a:r>
              <a:rPr lang="fr-FR" sz="2400" dirty="0" err="1">
                <a:solidFill>
                  <a:schemeClr val="tx1"/>
                </a:solidFill>
              </a:rPr>
              <a:t>Überlaufflag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zurücksetzen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TIM6-&gt;DIER=1;       //</a:t>
            </a:r>
            <a:r>
              <a:rPr lang="fr-FR" sz="2400" dirty="0" err="1">
                <a:solidFill>
                  <a:schemeClr val="tx1"/>
                </a:solidFill>
              </a:rPr>
              <a:t>Imterrupt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NVIC_SetVector</a:t>
            </a:r>
            <a:r>
              <a:rPr lang="fr-FR" sz="2400" dirty="0">
                <a:solidFill>
                  <a:schemeClr val="tx1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chemeClr val="tx1"/>
                </a:solidFill>
              </a:rPr>
              <a:t>zuordnen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HAL_NVIC_EnableIRQ</a:t>
            </a:r>
            <a:r>
              <a:rPr lang="fr-FR" sz="2400" dirty="0">
                <a:solidFill>
                  <a:schemeClr val="tx1"/>
                </a:solidFill>
              </a:rPr>
              <a:t>(TIM6_IRQn);    //</a:t>
            </a:r>
            <a:r>
              <a:rPr lang="fr-FR" sz="2400" dirty="0" err="1">
                <a:solidFill>
                  <a:schemeClr val="tx1"/>
                </a:solidFill>
              </a:rPr>
              <a:t>Interrupt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TIM6-&gt;CR1=1;      //Timer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449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88"/>
    </mc:Choice>
    <mc:Fallback>
      <p:transition spd="slow" advTm="15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//</a:t>
            </a:r>
            <a:r>
              <a:rPr lang="fr-FR" sz="2400" dirty="0" err="1">
                <a:solidFill>
                  <a:schemeClr val="tx1"/>
                </a:solidFill>
              </a:rPr>
              <a:t>Lüfterüberwachung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impuls.fall</a:t>
            </a:r>
            <a:r>
              <a:rPr lang="fr-FR" sz="2400" dirty="0">
                <a:solidFill>
                  <a:schemeClr val="tx1"/>
                </a:solidFill>
              </a:rPr>
              <a:t>(&amp;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impuls.enable_irq</a:t>
            </a:r>
            <a:r>
              <a:rPr lang="fr-FR" sz="2400" dirty="0">
                <a:solidFill>
                  <a:schemeClr val="tx1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RCC-&gt;APB1ENR |= 0b10000; //TIM6 mit </a:t>
            </a:r>
            <a:r>
              <a:rPr lang="fr-FR" sz="2400" dirty="0" err="1">
                <a:solidFill>
                  <a:srgbClr val="FF0000"/>
                </a:solidFill>
              </a:rPr>
              <a:t>Takt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versorgen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TIM6-&gt;PSC=31999;  //</a:t>
            </a:r>
            <a:r>
              <a:rPr lang="fr-FR" sz="2400" dirty="0" err="1">
                <a:solidFill>
                  <a:schemeClr val="tx1"/>
                </a:solidFill>
              </a:rPr>
              <a:t>Prescaler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für</a:t>
            </a:r>
            <a:r>
              <a:rPr lang="fr-FR" sz="2400" dirty="0">
                <a:solidFill>
                  <a:schemeClr val="tx1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TIM6-&gt;CNT=0;      //</a:t>
            </a:r>
            <a:r>
              <a:rPr lang="fr-FR" sz="2400" dirty="0" err="1">
                <a:solidFill>
                  <a:schemeClr val="tx1"/>
                </a:solidFill>
              </a:rPr>
              <a:t>Zähler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bei</a:t>
            </a:r>
            <a:r>
              <a:rPr lang="fr-FR" sz="2400" dirty="0">
                <a:solidFill>
                  <a:schemeClr val="tx1"/>
                </a:solidFill>
              </a:rPr>
              <a:t> 0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TIM6-&gt;ARR=999;    //</a:t>
            </a:r>
            <a:r>
              <a:rPr lang="fr-FR" sz="2400" dirty="0" err="1">
                <a:solidFill>
                  <a:schemeClr val="tx1"/>
                </a:solidFill>
              </a:rPr>
              <a:t>Autoreload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für</a:t>
            </a:r>
            <a:r>
              <a:rPr lang="fr-FR" sz="2400" dirty="0">
                <a:solidFill>
                  <a:schemeClr val="tx1"/>
                </a:solidFill>
              </a:rPr>
              <a:t> 1s (0.999 = 1000 </a:t>
            </a:r>
            <a:r>
              <a:rPr lang="fr-FR" sz="2400" dirty="0" err="1">
                <a:solidFill>
                  <a:schemeClr val="tx1"/>
                </a:solidFill>
              </a:rPr>
              <a:t>Zähltakte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TIM6-&gt;SR=0;       //</a:t>
            </a:r>
            <a:r>
              <a:rPr lang="fr-FR" sz="2400" dirty="0" err="1">
                <a:solidFill>
                  <a:schemeClr val="tx1"/>
                </a:solidFill>
              </a:rPr>
              <a:t>Überlaufflag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zurücksetzen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TIM6-&gt;DIER=1;       //</a:t>
            </a:r>
            <a:r>
              <a:rPr lang="fr-FR" sz="2400" dirty="0" err="1">
                <a:solidFill>
                  <a:schemeClr val="tx1"/>
                </a:solidFill>
              </a:rPr>
              <a:t>Imterrupt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NVIC_SetVector</a:t>
            </a:r>
            <a:r>
              <a:rPr lang="fr-FR" sz="2400" dirty="0">
                <a:solidFill>
                  <a:schemeClr val="tx1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chemeClr val="tx1"/>
                </a:solidFill>
              </a:rPr>
              <a:t>zuordnen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HAL_NVIC_EnableIRQ</a:t>
            </a:r>
            <a:r>
              <a:rPr lang="fr-FR" sz="2400" dirty="0">
                <a:solidFill>
                  <a:schemeClr val="tx1"/>
                </a:solidFill>
              </a:rPr>
              <a:t>(TIM6_IRQn);    //</a:t>
            </a:r>
            <a:r>
              <a:rPr lang="fr-FR" sz="2400" dirty="0" err="1">
                <a:solidFill>
                  <a:schemeClr val="tx1"/>
                </a:solidFill>
              </a:rPr>
              <a:t>Interrupt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TIM6-&gt;CR1=1;      //Timer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760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16"/>
    </mc:Choice>
    <mc:Fallback>
      <p:transition spd="slow" advTm="50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//</a:t>
            </a:r>
            <a:r>
              <a:rPr lang="fr-FR" sz="2400" dirty="0" err="1">
                <a:solidFill>
                  <a:schemeClr val="tx1"/>
                </a:solidFill>
              </a:rPr>
              <a:t>Lüfterüberwachung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impuls.fall</a:t>
            </a:r>
            <a:r>
              <a:rPr lang="fr-FR" sz="2400" dirty="0">
                <a:solidFill>
                  <a:schemeClr val="tx1"/>
                </a:solidFill>
              </a:rPr>
              <a:t>(&amp;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impuls.enable_irq</a:t>
            </a:r>
            <a:r>
              <a:rPr lang="fr-FR" sz="2400" dirty="0">
                <a:solidFill>
                  <a:schemeClr val="tx1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RCC-&gt;APB1ENR |= 0b10000; //TIM6 mit </a:t>
            </a:r>
            <a:r>
              <a:rPr lang="fr-FR" sz="2400" dirty="0" err="1">
                <a:solidFill>
                  <a:srgbClr val="FF0000"/>
                </a:solidFill>
              </a:rPr>
              <a:t>Takt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versorgen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TIM6-&gt;PSC=31999;  //</a:t>
            </a:r>
            <a:r>
              <a:rPr lang="fr-FR" sz="2400" dirty="0" err="1">
                <a:solidFill>
                  <a:srgbClr val="FF0000"/>
                </a:solidFill>
              </a:rPr>
              <a:t>Prescaler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TIM6-&gt;CNT=0;      //</a:t>
            </a:r>
            <a:r>
              <a:rPr lang="fr-FR" sz="2400" dirty="0" err="1">
                <a:solidFill>
                  <a:schemeClr val="tx1"/>
                </a:solidFill>
              </a:rPr>
              <a:t>Zähler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bei</a:t>
            </a:r>
            <a:r>
              <a:rPr lang="fr-FR" sz="2400" dirty="0">
                <a:solidFill>
                  <a:schemeClr val="tx1"/>
                </a:solidFill>
              </a:rPr>
              <a:t> 0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TIM6-&gt;ARR=999;    //</a:t>
            </a:r>
            <a:r>
              <a:rPr lang="fr-FR" sz="2400" dirty="0" err="1">
                <a:solidFill>
                  <a:schemeClr val="tx1"/>
                </a:solidFill>
              </a:rPr>
              <a:t>Autoreload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für</a:t>
            </a:r>
            <a:r>
              <a:rPr lang="fr-FR" sz="2400" dirty="0">
                <a:solidFill>
                  <a:schemeClr val="tx1"/>
                </a:solidFill>
              </a:rPr>
              <a:t> 1s (0.999 = 1000 </a:t>
            </a:r>
            <a:r>
              <a:rPr lang="fr-FR" sz="2400" dirty="0" err="1">
                <a:solidFill>
                  <a:schemeClr val="tx1"/>
                </a:solidFill>
              </a:rPr>
              <a:t>Zähltakte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TIM6-&gt;SR=0;       //</a:t>
            </a:r>
            <a:r>
              <a:rPr lang="fr-FR" sz="2400" dirty="0" err="1">
                <a:solidFill>
                  <a:schemeClr val="tx1"/>
                </a:solidFill>
              </a:rPr>
              <a:t>Überlaufflag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zurücksetzen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TIM6-&gt;DIER=1;       //</a:t>
            </a:r>
            <a:r>
              <a:rPr lang="fr-FR" sz="2400" dirty="0" err="1">
                <a:solidFill>
                  <a:schemeClr val="tx1"/>
                </a:solidFill>
              </a:rPr>
              <a:t>Imterrupt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NVIC_SetVector</a:t>
            </a:r>
            <a:r>
              <a:rPr lang="fr-FR" sz="2400" dirty="0">
                <a:solidFill>
                  <a:schemeClr val="tx1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chemeClr val="tx1"/>
                </a:solidFill>
              </a:rPr>
              <a:t>zuordnen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HAL_NVIC_EnableIRQ</a:t>
            </a:r>
            <a:r>
              <a:rPr lang="fr-FR" sz="2400" dirty="0">
                <a:solidFill>
                  <a:schemeClr val="tx1"/>
                </a:solidFill>
              </a:rPr>
              <a:t>(TIM6_IRQn);    //</a:t>
            </a:r>
            <a:r>
              <a:rPr lang="fr-FR" sz="2400" dirty="0" err="1">
                <a:solidFill>
                  <a:schemeClr val="tx1"/>
                </a:solidFill>
              </a:rPr>
              <a:t>Interrupt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TIM6-&gt;CR1=1;      //Timer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600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888"/>
    </mc:Choice>
    <mc:Fallback>
      <p:transition spd="slow" advTm="12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//</a:t>
            </a:r>
            <a:r>
              <a:rPr lang="fr-FR" sz="2400" dirty="0" err="1">
                <a:solidFill>
                  <a:schemeClr val="tx1"/>
                </a:solidFill>
              </a:rPr>
              <a:t>Lüfterüberwachung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impuls.fall</a:t>
            </a:r>
            <a:r>
              <a:rPr lang="fr-FR" sz="2400" dirty="0">
                <a:solidFill>
                  <a:schemeClr val="tx1"/>
                </a:solidFill>
              </a:rPr>
              <a:t>(&amp;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impuls.enable_irq</a:t>
            </a:r>
            <a:r>
              <a:rPr lang="fr-FR" sz="2400" dirty="0">
                <a:solidFill>
                  <a:schemeClr val="tx1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RCC-&gt;APB1ENR |= 0b10000; //TIM6 mit </a:t>
            </a:r>
            <a:r>
              <a:rPr lang="fr-FR" sz="2400" dirty="0" err="1">
                <a:solidFill>
                  <a:srgbClr val="FF0000"/>
                </a:solidFill>
              </a:rPr>
              <a:t>Takt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versorgen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TIM6-&gt;PSC=31999;  //</a:t>
            </a:r>
            <a:r>
              <a:rPr lang="fr-FR" sz="2400" dirty="0" err="1">
                <a:solidFill>
                  <a:srgbClr val="FF0000"/>
                </a:solidFill>
              </a:rPr>
              <a:t>Prescaler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TIM6-&gt;CNT=0;      //</a:t>
            </a:r>
            <a:r>
              <a:rPr lang="fr-FR" sz="2400" dirty="0" err="1">
                <a:solidFill>
                  <a:srgbClr val="FF0000"/>
                </a:solidFill>
              </a:rPr>
              <a:t>Zähler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bei</a:t>
            </a:r>
            <a:r>
              <a:rPr lang="fr-FR" sz="2400" dirty="0">
                <a:solidFill>
                  <a:srgbClr val="FF0000"/>
                </a:solidFill>
              </a:rPr>
              <a:t> 0 </a:t>
            </a:r>
            <a:r>
              <a:rPr lang="fr-FR" sz="2400" dirty="0" err="1">
                <a:solidFill>
                  <a:srgbClr val="FF0000"/>
                </a:solidFill>
              </a:rPr>
              <a:t>starten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TIM6-&gt;ARR=999;    //</a:t>
            </a:r>
            <a:r>
              <a:rPr lang="fr-FR" sz="2400" dirty="0" err="1">
                <a:solidFill>
                  <a:schemeClr val="tx1"/>
                </a:solidFill>
              </a:rPr>
              <a:t>Autoreload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für</a:t>
            </a:r>
            <a:r>
              <a:rPr lang="fr-FR" sz="2400" dirty="0">
                <a:solidFill>
                  <a:schemeClr val="tx1"/>
                </a:solidFill>
              </a:rPr>
              <a:t> 1s (0.999 = 1000 </a:t>
            </a:r>
            <a:r>
              <a:rPr lang="fr-FR" sz="2400" dirty="0" err="1">
                <a:solidFill>
                  <a:schemeClr val="tx1"/>
                </a:solidFill>
              </a:rPr>
              <a:t>Zähltakte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TIM6-&gt;SR=0;       //</a:t>
            </a:r>
            <a:r>
              <a:rPr lang="fr-FR" sz="2400" dirty="0" err="1">
                <a:solidFill>
                  <a:schemeClr val="tx1"/>
                </a:solidFill>
              </a:rPr>
              <a:t>Überlaufflag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zurücksetzen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TIM6-&gt;DIER=1;       //</a:t>
            </a:r>
            <a:r>
              <a:rPr lang="fr-FR" sz="2400" dirty="0" err="1">
                <a:solidFill>
                  <a:schemeClr val="tx1"/>
                </a:solidFill>
              </a:rPr>
              <a:t>Imterrupt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NVIC_SetVector</a:t>
            </a:r>
            <a:r>
              <a:rPr lang="fr-FR" sz="2400" dirty="0">
                <a:solidFill>
                  <a:schemeClr val="tx1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chemeClr val="tx1"/>
                </a:solidFill>
              </a:rPr>
              <a:t>zuordnen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HAL_NVIC_EnableIRQ</a:t>
            </a:r>
            <a:r>
              <a:rPr lang="fr-FR" sz="2400" dirty="0">
                <a:solidFill>
                  <a:schemeClr val="tx1"/>
                </a:solidFill>
              </a:rPr>
              <a:t>(TIM6_IRQn);    //</a:t>
            </a:r>
            <a:r>
              <a:rPr lang="fr-FR" sz="2400" dirty="0" err="1">
                <a:solidFill>
                  <a:schemeClr val="tx1"/>
                </a:solidFill>
              </a:rPr>
              <a:t>Interrupt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TIM6-&gt;CR1=1;      //Timer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929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76"/>
    </mc:Choice>
    <mc:Fallback>
      <p:transition spd="slow" advTm="2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//</a:t>
            </a:r>
            <a:r>
              <a:rPr lang="fr-FR" sz="2400" dirty="0" err="1">
                <a:solidFill>
                  <a:schemeClr val="tx1"/>
                </a:solidFill>
              </a:rPr>
              <a:t>Lüfterüberwachung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impuls.fall</a:t>
            </a:r>
            <a:r>
              <a:rPr lang="fr-FR" sz="2400" dirty="0">
                <a:solidFill>
                  <a:schemeClr val="tx1"/>
                </a:solidFill>
              </a:rPr>
              <a:t>(&amp;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impuls.enable_irq</a:t>
            </a:r>
            <a:r>
              <a:rPr lang="fr-FR" sz="2400" dirty="0">
                <a:solidFill>
                  <a:schemeClr val="tx1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RCC-&gt;APB1ENR |= 0b10000; //TIM6 mit </a:t>
            </a:r>
            <a:r>
              <a:rPr lang="fr-FR" sz="2400" dirty="0" err="1">
                <a:solidFill>
                  <a:srgbClr val="FF0000"/>
                </a:solidFill>
              </a:rPr>
              <a:t>Takt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versorgen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TIM6-&gt;PSC=31999;  //</a:t>
            </a:r>
            <a:r>
              <a:rPr lang="fr-FR" sz="2400" dirty="0" err="1">
                <a:solidFill>
                  <a:srgbClr val="FF0000"/>
                </a:solidFill>
              </a:rPr>
              <a:t>Prescaler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TIM6-&gt;CNT=0;      //</a:t>
            </a:r>
            <a:r>
              <a:rPr lang="fr-FR" sz="2400" dirty="0" err="1">
                <a:solidFill>
                  <a:srgbClr val="FF0000"/>
                </a:solidFill>
              </a:rPr>
              <a:t>Zähler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bei</a:t>
            </a:r>
            <a:r>
              <a:rPr lang="fr-FR" sz="2400" dirty="0">
                <a:solidFill>
                  <a:srgbClr val="FF0000"/>
                </a:solidFill>
              </a:rPr>
              <a:t> 0 </a:t>
            </a:r>
            <a:r>
              <a:rPr lang="fr-FR" sz="2400" dirty="0" err="1">
                <a:solidFill>
                  <a:srgbClr val="FF0000"/>
                </a:solidFill>
              </a:rPr>
              <a:t>starten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TIM6-&gt;ARR=999;    //</a:t>
            </a:r>
            <a:r>
              <a:rPr lang="fr-FR" sz="2400" dirty="0" err="1">
                <a:solidFill>
                  <a:srgbClr val="FF0000"/>
                </a:solidFill>
              </a:rPr>
              <a:t>Autoreload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1s (0.999 = 1000 </a:t>
            </a:r>
            <a:r>
              <a:rPr lang="fr-FR" sz="2400" dirty="0" err="1">
                <a:solidFill>
                  <a:srgbClr val="FF0000"/>
                </a:solidFill>
              </a:rPr>
              <a:t>Zähltakte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TIM6-&gt;SR=0;       //</a:t>
            </a:r>
            <a:r>
              <a:rPr lang="fr-FR" sz="2400" dirty="0" err="1">
                <a:solidFill>
                  <a:schemeClr val="tx1"/>
                </a:solidFill>
              </a:rPr>
              <a:t>Überlaufflag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zurücksetzen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TIM6-&gt;DIER=1;       //</a:t>
            </a:r>
            <a:r>
              <a:rPr lang="fr-FR" sz="2400" dirty="0" err="1">
                <a:solidFill>
                  <a:schemeClr val="tx1"/>
                </a:solidFill>
              </a:rPr>
              <a:t>Imterrupt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NVIC_SetVector</a:t>
            </a:r>
            <a:r>
              <a:rPr lang="fr-FR" sz="2400" dirty="0">
                <a:solidFill>
                  <a:schemeClr val="tx1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chemeClr val="tx1"/>
                </a:solidFill>
              </a:rPr>
              <a:t>zuordnen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HAL_NVIC_EnableIRQ</a:t>
            </a:r>
            <a:r>
              <a:rPr lang="fr-FR" sz="2400" dirty="0">
                <a:solidFill>
                  <a:schemeClr val="tx1"/>
                </a:solidFill>
              </a:rPr>
              <a:t>(TIM6_IRQn);    //</a:t>
            </a:r>
            <a:r>
              <a:rPr lang="fr-FR" sz="2400" dirty="0" err="1">
                <a:solidFill>
                  <a:schemeClr val="tx1"/>
                </a:solidFill>
              </a:rPr>
              <a:t>Interrupt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TIM6-&gt;CR1=1;      //Timer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953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216"/>
    </mc:Choice>
    <mc:Fallback>
      <p:transition spd="slow" advTm="11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//</a:t>
            </a:r>
            <a:r>
              <a:rPr lang="fr-FR" sz="2400" dirty="0" err="1">
                <a:solidFill>
                  <a:schemeClr val="tx1"/>
                </a:solidFill>
              </a:rPr>
              <a:t>Lüfterüberwachung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impuls.fall</a:t>
            </a:r>
            <a:r>
              <a:rPr lang="fr-FR" sz="2400" dirty="0">
                <a:solidFill>
                  <a:schemeClr val="tx1"/>
                </a:solidFill>
              </a:rPr>
              <a:t>(&amp;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impuls.enable_irq</a:t>
            </a:r>
            <a:r>
              <a:rPr lang="fr-FR" sz="2400" dirty="0">
                <a:solidFill>
                  <a:schemeClr val="tx1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RCC-&gt;APB1ENR |= 0b10000; //TIM6 mit </a:t>
            </a:r>
            <a:r>
              <a:rPr lang="fr-FR" sz="2400" dirty="0" err="1">
                <a:solidFill>
                  <a:srgbClr val="FF0000"/>
                </a:solidFill>
              </a:rPr>
              <a:t>Takt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versorgen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TIM6-&gt;PSC=31999;  //</a:t>
            </a:r>
            <a:r>
              <a:rPr lang="fr-FR" sz="2400" dirty="0" err="1">
                <a:solidFill>
                  <a:srgbClr val="FF0000"/>
                </a:solidFill>
              </a:rPr>
              <a:t>Prescaler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TIM6-&gt;CNT=0;      //</a:t>
            </a:r>
            <a:r>
              <a:rPr lang="fr-FR" sz="2400" dirty="0" err="1">
                <a:solidFill>
                  <a:srgbClr val="FF0000"/>
                </a:solidFill>
              </a:rPr>
              <a:t>Zähler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bei</a:t>
            </a:r>
            <a:r>
              <a:rPr lang="fr-FR" sz="2400" dirty="0">
                <a:solidFill>
                  <a:srgbClr val="FF0000"/>
                </a:solidFill>
              </a:rPr>
              <a:t> 0 </a:t>
            </a:r>
            <a:r>
              <a:rPr lang="fr-FR" sz="2400" dirty="0" err="1">
                <a:solidFill>
                  <a:srgbClr val="FF0000"/>
                </a:solidFill>
              </a:rPr>
              <a:t>starten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TIM6-&gt;ARR=999;    //</a:t>
            </a:r>
            <a:r>
              <a:rPr lang="fr-FR" sz="2400" dirty="0" err="1">
                <a:solidFill>
                  <a:srgbClr val="FF0000"/>
                </a:solidFill>
              </a:rPr>
              <a:t>Autoreload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1s (0.999 = 1000 </a:t>
            </a:r>
            <a:r>
              <a:rPr lang="fr-FR" sz="2400" dirty="0" err="1">
                <a:solidFill>
                  <a:srgbClr val="FF0000"/>
                </a:solidFill>
              </a:rPr>
              <a:t>Zähltakte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TIM6-&gt;SR=0;       //</a:t>
            </a:r>
            <a:r>
              <a:rPr lang="fr-FR" sz="2400" dirty="0" err="1">
                <a:solidFill>
                  <a:srgbClr val="FF0000"/>
                </a:solidFill>
              </a:rPr>
              <a:t>Überlaufflag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zurücksetzen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TIM6-&gt;DIER=1;       //</a:t>
            </a:r>
            <a:r>
              <a:rPr lang="fr-FR" sz="2400" dirty="0" err="1">
                <a:solidFill>
                  <a:schemeClr val="tx1"/>
                </a:solidFill>
              </a:rPr>
              <a:t>Imterrupt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NVIC_SetVector</a:t>
            </a:r>
            <a:r>
              <a:rPr lang="fr-FR" sz="2400" dirty="0">
                <a:solidFill>
                  <a:schemeClr val="tx1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chemeClr val="tx1"/>
                </a:solidFill>
              </a:rPr>
              <a:t>zuordnen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HAL_NVIC_EnableIRQ</a:t>
            </a:r>
            <a:r>
              <a:rPr lang="fr-FR" sz="2400" dirty="0">
                <a:solidFill>
                  <a:schemeClr val="tx1"/>
                </a:solidFill>
              </a:rPr>
              <a:t>(TIM6_IRQn);    //</a:t>
            </a:r>
            <a:r>
              <a:rPr lang="fr-FR" sz="2400" dirty="0" err="1">
                <a:solidFill>
                  <a:schemeClr val="tx1"/>
                </a:solidFill>
              </a:rPr>
              <a:t>Interrupt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TIM6-&gt;CR1=1;      //Timer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265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40"/>
    </mc:Choice>
    <mc:Fallback>
      <p:transition spd="slow" advTm="30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7850659" y="1968843"/>
            <a:ext cx="418948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/>
              <a:t>DigitalIn</a:t>
            </a:r>
            <a:r>
              <a:rPr lang="de-DE" sz="2400" dirty="0"/>
              <a:t> TE(PB_4);</a:t>
            </a:r>
          </a:p>
          <a:p>
            <a:r>
              <a:rPr lang="de-DE" sz="2400" dirty="0" err="1"/>
              <a:t>DigitalIn</a:t>
            </a:r>
            <a:r>
              <a:rPr lang="de-DE" sz="2400" dirty="0"/>
              <a:t> TA(PB_3;</a:t>
            </a:r>
          </a:p>
          <a:p>
            <a:r>
              <a:rPr lang="de-DE" sz="2400" dirty="0" err="1"/>
              <a:t>DigitalIn</a:t>
            </a:r>
            <a:r>
              <a:rPr lang="de-DE" sz="2400" dirty="0"/>
              <a:t> </a:t>
            </a:r>
            <a:r>
              <a:rPr lang="de-DE" sz="2400" dirty="0" smtClean="0"/>
              <a:t>LS(PB_7);</a:t>
            </a:r>
            <a:endParaRPr lang="de-DE" sz="2400" dirty="0"/>
          </a:p>
          <a:p>
            <a:r>
              <a:rPr lang="de-DE" sz="2400" dirty="0" err="1"/>
              <a:t>InterruptIn</a:t>
            </a:r>
            <a:r>
              <a:rPr lang="de-DE" sz="2400" dirty="0"/>
              <a:t> HALT(PB_0);</a:t>
            </a:r>
          </a:p>
          <a:p>
            <a:r>
              <a:rPr lang="de-DE" sz="2400" dirty="0" err="1"/>
              <a:t>PortOut</a:t>
            </a:r>
            <a:r>
              <a:rPr lang="de-DE" sz="2400" dirty="0"/>
              <a:t> </a:t>
            </a:r>
            <a:r>
              <a:rPr lang="de-DE" sz="2400" dirty="0" err="1"/>
              <a:t>ausgaenge</a:t>
            </a:r>
            <a:r>
              <a:rPr lang="de-DE" sz="2400" dirty="0"/>
              <a:t>(PortC,0x0F);</a:t>
            </a:r>
          </a:p>
          <a:p>
            <a:r>
              <a:rPr lang="de-DE" sz="2400" dirty="0" err="1"/>
              <a:t>DigitalOut</a:t>
            </a:r>
            <a:r>
              <a:rPr lang="de-DE" sz="2400" dirty="0"/>
              <a:t> Schieber(PC_0);</a:t>
            </a:r>
          </a:p>
          <a:p>
            <a:r>
              <a:rPr lang="de-DE" sz="2400" dirty="0" err="1"/>
              <a:t>DigitalOut</a:t>
            </a:r>
            <a:r>
              <a:rPr lang="de-DE" sz="2400" dirty="0"/>
              <a:t> Motor(PC_1);</a:t>
            </a:r>
          </a:p>
          <a:p>
            <a:r>
              <a:rPr lang="de-DE" sz="2400" dirty="0" err="1"/>
              <a:t>DigitalOut</a:t>
            </a:r>
            <a:r>
              <a:rPr lang="de-DE" sz="2400" dirty="0"/>
              <a:t> </a:t>
            </a:r>
            <a:r>
              <a:rPr lang="de-DE" sz="2400" dirty="0" err="1"/>
              <a:t>Luefter</a:t>
            </a:r>
            <a:r>
              <a:rPr lang="de-DE" sz="2400" dirty="0"/>
              <a:t>(PC_2);</a:t>
            </a:r>
          </a:p>
          <a:p>
            <a:r>
              <a:rPr lang="de-DE" sz="2400" dirty="0" err="1"/>
              <a:t>DigitalOut</a:t>
            </a:r>
            <a:r>
              <a:rPr lang="de-DE" sz="2400" dirty="0"/>
              <a:t> Pumpe(PC_3);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950350"/>
            <a:ext cx="7950952" cy="1122364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7296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535"/>
    </mc:Choice>
    <mc:Fallback>
      <p:transition spd="slow" advTm="18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//</a:t>
            </a:r>
            <a:r>
              <a:rPr lang="fr-FR" sz="2400" dirty="0" err="1">
                <a:solidFill>
                  <a:schemeClr val="tx1"/>
                </a:solidFill>
              </a:rPr>
              <a:t>Lüfterüberwachung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impuls.fall</a:t>
            </a:r>
            <a:r>
              <a:rPr lang="fr-FR" sz="2400" dirty="0">
                <a:solidFill>
                  <a:schemeClr val="tx1"/>
                </a:solidFill>
              </a:rPr>
              <a:t>(&amp;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impuls.enable_irq</a:t>
            </a:r>
            <a:r>
              <a:rPr lang="fr-FR" sz="2400" dirty="0">
                <a:solidFill>
                  <a:schemeClr val="tx1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RCC-&gt;APB1ENR |= 0b10000; //TIM6 mit </a:t>
            </a:r>
            <a:r>
              <a:rPr lang="fr-FR" sz="2400" dirty="0" err="1">
                <a:solidFill>
                  <a:srgbClr val="FF0000"/>
                </a:solidFill>
              </a:rPr>
              <a:t>Takt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versorgen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TIM6-&gt;PSC=31999;  //</a:t>
            </a:r>
            <a:r>
              <a:rPr lang="fr-FR" sz="2400" dirty="0" err="1">
                <a:solidFill>
                  <a:srgbClr val="FF0000"/>
                </a:solidFill>
              </a:rPr>
              <a:t>Prescaler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TIM6-&gt;CNT=0;      //</a:t>
            </a:r>
            <a:r>
              <a:rPr lang="fr-FR" sz="2400" dirty="0" err="1">
                <a:solidFill>
                  <a:srgbClr val="FF0000"/>
                </a:solidFill>
              </a:rPr>
              <a:t>Zähler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bei</a:t>
            </a:r>
            <a:r>
              <a:rPr lang="fr-FR" sz="2400" dirty="0">
                <a:solidFill>
                  <a:srgbClr val="FF0000"/>
                </a:solidFill>
              </a:rPr>
              <a:t> 0 </a:t>
            </a:r>
            <a:r>
              <a:rPr lang="fr-FR" sz="2400" dirty="0" err="1">
                <a:solidFill>
                  <a:srgbClr val="FF0000"/>
                </a:solidFill>
              </a:rPr>
              <a:t>starten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TIM6-&gt;ARR=999;    //</a:t>
            </a:r>
            <a:r>
              <a:rPr lang="fr-FR" sz="2400" dirty="0" err="1">
                <a:solidFill>
                  <a:srgbClr val="FF0000"/>
                </a:solidFill>
              </a:rPr>
              <a:t>Autoreload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1s (0.999 = 1000 </a:t>
            </a:r>
            <a:r>
              <a:rPr lang="fr-FR" sz="2400" dirty="0" err="1">
                <a:solidFill>
                  <a:srgbClr val="FF0000"/>
                </a:solidFill>
              </a:rPr>
              <a:t>Zähltakte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TIM6-&gt;SR=0;       //</a:t>
            </a:r>
            <a:r>
              <a:rPr lang="fr-FR" sz="2400" dirty="0" err="1">
                <a:solidFill>
                  <a:srgbClr val="FF0000"/>
                </a:solidFill>
              </a:rPr>
              <a:t>Überlaufflag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zurücksetzen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TIM6-&gt;DIER=1;       //</a:t>
            </a:r>
            <a:r>
              <a:rPr lang="fr-FR" sz="2400" dirty="0" err="1">
                <a:solidFill>
                  <a:srgbClr val="FF0000"/>
                </a:solidFill>
              </a:rPr>
              <a:t>Imterrupt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freigeben</a:t>
            </a:r>
            <a:r>
              <a:rPr lang="fr-FR" sz="2400" dirty="0">
                <a:solidFill>
                  <a:srgbClr val="FF0000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NVIC_SetVector</a:t>
            </a:r>
            <a:r>
              <a:rPr lang="fr-FR" sz="2400" dirty="0">
                <a:solidFill>
                  <a:schemeClr val="tx1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chemeClr val="tx1"/>
                </a:solidFill>
              </a:rPr>
              <a:t>zuordnen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HAL_NVIC_EnableIRQ</a:t>
            </a:r>
            <a:r>
              <a:rPr lang="fr-FR" sz="2400" dirty="0">
                <a:solidFill>
                  <a:schemeClr val="tx1"/>
                </a:solidFill>
              </a:rPr>
              <a:t>(TIM6_IRQn);    //</a:t>
            </a:r>
            <a:r>
              <a:rPr lang="fr-FR" sz="2400" dirty="0" err="1">
                <a:solidFill>
                  <a:schemeClr val="tx1"/>
                </a:solidFill>
              </a:rPr>
              <a:t>Interrupt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TIM6-&gt;CR1=1;      //Timer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547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376"/>
    </mc:Choice>
    <mc:Fallback>
      <p:transition spd="slow" advTm="14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//</a:t>
            </a:r>
            <a:r>
              <a:rPr lang="fr-FR" sz="2400" dirty="0" err="1">
                <a:solidFill>
                  <a:schemeClr val="tx1"/>
                </a:solidFill>
              </a:rPr>
              <a:t>Lüfterüberwachung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impuls.fall</a:t>
            </a:r>
            <a:r>
              <a:rPr lang="fr-FR" sz="2400" dirty="0">
                <a:solidFill>
                  <a:schemeClr val="tx1"/>
                </a:solidFill>
              </a:rPr>
              <a:t>(&amp;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impuls.enable_irq</a:t>
            </a:r>
            <a:r>
              <a:rPr lang="fr-FR" sz="2400" dirty="0">
                <a:solidFill>
                  <a:schemeClr val="tx1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RCC-&gt;APB1ENR |= 0b10000; //TIM6 mit </a:t>
            </a:r>
            <a:r>
              <a:rPr lang="fr-FR" sz="2400" dirty="0" err="1">
                <a:solidFill>
                  <a:srgbClr val="FF0000"/>
                </a:solidFill>
              </a:rPr>
              <a:t>Takt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versorgen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TIM6-&gt;PSC=31999;  //</a:t>
            </a:r>
            <a:r>
              <a:rPr lang="fr-FR" sz="2400" dirty="0" err="1">
                <a:solidFill>
                  <a:srgbClr val="FF0000"/>
                </a:solidFill>
              </a:rPr>
              <a:t>Prescaler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TIM6-&gt;CNT=0;      //</a:t>
            </a:r>
            <a:r>
              <a:rPr lang="fr-FR" sz="2400" dirty="0" err="1">
                <a:solidFill>
                  <a:srgbClr val="FF0000"/>
                </a:solidFill>
              </a:rPr>
              <a:t>Zähler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bei</a:t>
            </a:r>
            <a:r>
              <a:rPr lang="fr-FR" sz="2400" dirty="0">
                <a:solidFill>
                  <a:srgbClr val="FF0000"/>
                </a:solidFill>
              </a:rPr>
              <a:t> 0 </a:t>
            </a:r>
            <a:r>
              <a:rPr lang="fr-FR" sz="2400" dirty="0" err="1">
                <a:solidFill>
                  <a:srgbClr val="FF0000"/>
                </a:solidFill>
              </a:rPr>
              <a:t>starten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TIM6-&gt;ARR=999;    //</a:t>
            </a:r>
            <a:r>
              <a:rPr lang="fr-FR" sz="2400" dirty="0" err="1">
                <a:solidFill>
                  <a:srgbClr val="FF0000"/>
                </a:solidFill>
              </a:rPr>
              <a:t>Autoreload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1s (0.999 = 1000 </a:t>
            </a:r>
            <a:r>
              <a:rPr lang="fr-FR" sz="2400" dirty="0" err="1">
                <a:solidFill>
                  <a:srgbClr val="FF0000"/>
                </a:solidFill>
              </a:rPr>
              <a:t>Zähltakte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TIM6-&gt;SR=0;       //</a:t>
            </a:r>
            <a:r>
              <a:rPr lang="fr-FR" sz="2400" dirty="0" err="1">
                <a:solidFill>
                  <a:srgbClr val="FF0000"/>
                </a:solidFill>
              </a:rPr>
              <a:t>Überlaufflag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zurücksetzen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TIM6-&gt;DIER=1;       //</a:t>
            </a:r>
            <a:r>
              <a:rPr lang="fr-FR" sz="2400" dirty="0" err="1">
                <a:solidFill>
                  <a:srgbClr val="FF0000"/>
                </a:solidFill>
              </a:rPr>
              <a:t>Imterrupt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freigeben</a:t>
            </a:r>
            <a:r>
              <a:rPr lang="fr-FR" sz="2400" dirty="0">
                <a:solidFill>
                  <a:srgbClr val="FF0000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rgbClr val="FF0000"/>
                </a:solidFill>
              </a:rPr>
              <a:t>NVIC_SetVector</a:t>
            </a:r>
            <a:r>
              <a:rPr lang="fr-FR" sz="2400" dirty="0">
                <a:solidFill>
                  <a:srgbClr val="FF0000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rgbClr val="FF0000"/>
                </a:solidFill>
              </a:rPr>
              <a:t>zuordnen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HAL_NVIC_EnableIRQ</a:t>
            </a:r>
            <a:r>
              <a:rPr lang="fr-FR" sz="2400" dirty="0">
                <a:solidFill>
                  <a:schemeClr val="tx1"/>
                </a:solidFill>
              </a:rPr>
              <a:t>(TIM6_IRQn);    //</a:t>
            </a:r>
            <a:r>
              <a:rPr lang="fr-FR" sz="2400" dirty="0" err="1">
                <a:solidFill>
                  <a:schemeClr val="tx1"/>
                </a:solidFill>
              </a:rPr>
              <a:t>Interrupt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freigeben</a:t>
            </a:r>
            <a:r>
              <a:rPr lang="fr-FR" sz="2400" dirty="0">
                <a:solidFill>
                  <a:schemeClr val="tx1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TIM6-&gt;CR1=1;      //Timer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923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20"/>
    </mc:Choice>
    <mc:Fallback>
      <p:transition spd="slow" advTm="8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//</a:t>
            </a:r>
            <a:r>
              <a:rPr lang="fr-FR" sz="2400" dirty="0" err="1">
                <a:solidFill>
                  <a:schemeClr val="tx1"/>
                </a:solidFill>
              </a:rPr>
              <a:t>Lüfterüberwachung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impuls.fall</a:t>
            </a:r>
            <a:r>
              <a:rPr lang="fr-FR" sz="2400" dirty="0">
                <a:solidFill>
                  <a:schemeClr val="tx1"/>
                </a:solidFill>
              </a:rPr>
              <a:t>(&amp;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impuls.enable_irq</a:t>
            </a:r>
            <a:r>
              <a:rPr lang="fr-FR" sz="2400" dirty="0">
                <a:solidFill>
                  <a:schemeClr val="tx1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RCC-&gt;APB1ENR |= 0b10000; //TIM6 mit </a:t>
            </a:r>
            <a:r>
              <a:rPr lang="fr-FR" sz="2400" dirty="0" err="1">
                <a:solidFill>
                  <a:srgbClr val="FF0000"/>
                </a:solidFill>
              </a:rPr>
              <a:t>Takt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versorgen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TIM6-&gt;PSC=31999;  //</a:t>
            </a:r>
            <a:r>
              <a:rPr lang="fr-FR" sz="2400" dirty="0" err="1">
                <a:solidFill>
                  <a:srgbClr val="FF0000"/>
                </a:solidFill>
              </a:rPr>
              <a:t>Prescaler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TIM6-&gt;CNT=0;      //</a:t>
            </a:r>
            <a:r>
              <a:rPr lang="fr-FR" sz="2400" dirty="0" err="1">
                <a:solidFill>
                  <a:srgbClr val="FF0000"/>
                </a:solidFill>
              </a:rPr>
              <a:t>Zähler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bei</a:t>
            </a:r>
            <a:r>
              <a:rPr lang="fr-FR" sz="2400" dirty="0">
                <a:solidFill>
                  <a:srgbClr val="FF0000"/>
                </a:solidFill>
              </a:rPr>
              <a:t> 0 </a:t>
            </a:r>
            <a:r>
              <a:rPr lang="fr-FR" sz="2400" dirty="0" err="1">
                <a:solidFill>
                  <a:srgbClr val="FF0000"/>
                </a:solidFill>
              </a:rPr>
              <a:t>starten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TIM6-&gt;ARR=999;    //</a:t>
            </a:r>
            <a:r>
              <a:rPr lang="fr-FR" sz="2400" dirty="0" err="1">
                <a:solidFill>
                  <a:srgbClr val="FF0000"/>
                </a:solidFill>
              </a:rPr>
              <a:t>Autoreload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1s (0.999 = 1000 </a:t>
            </a:r>
            <a:r>
              <a:rPr lang="fr-FR" sz="2400" dirty="0" err="1">
                <a:solidFill>
                  <a:srgbClr val="FF0000"/>
                </a:solidFill>
              </a:rPr>
              <a:t>Zähltakte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TIM6-&gt;SR=0;       //</a:t>
            </a:r>
            <a:r>
              <a:rPr lang="fr-FR" sz="2400" dirty="0" err="1">
                <a:solidFill>
                  <a:srgbClr val="FF0000"/>
                </a:solidFill>
              </a:rPr>
              <a:t>Überlaufflag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zurücksetzen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TIM6-&gt;DIER=1;       //</a:t>
            </a:r>
            <a:r>
              <a:rPr lang="fr-FR" sz="2400" dirty="0" err="1">
                <a:solidFill>
                  <a:srgbClr val="FF0000"/>
                </a:solidFill>
              </a:rPr>
              <a:t>Imterrupt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freigeben</a:t>
            </a:r>
            <a:r>
              <a:rPr lang="fr-FR" sz="2400" dirty="0">
                <a:solidFill>
                  <a:srgbClr val="FF0000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rgbClr val="FF0000"/>
                </a:solidFill>
              </a:rPr>
              <a:t>NVIC_SetVector</a:t>
            </a:r>
            <a:r>
              <a:rPr lang="fr-FR" sz="2400" dirty="0">
                <a:solidFill>
                  <a:srgbClr val="FF0000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rgbClr val="FF0000"/>
                </a:solidFill>
              </a:rPr>
              <a:t>zuordnen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rgbClr val="FF0000"/>
                </a:solidFill>
              </a:rPr>
              <a:t>HAL_NVIC_EnableIRQ</a:t>
            </a:r>
            <a:r>
              <a:rPr lang="fr-FR" sz="2400" dirty="0">
                <a:solidFill>
                  <a:srgbClr val="FF0000"/>
                </a:solidFill>
              </a:rPr>
              <a:t>(TIM6_IRQn);    //</a:t>
            </a:r>
            <a:r>
              <a:rPr lang="fr-FR" sz="2400" dirty="0" err="1">
                <a:solidFill>
                  <a:srgbClr val="FF0000"/>
                </a:solidFill>
              </a:rPr>
              <a:t>Interrupt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freigeben</a:t>
            </a:r>
            <a:r>
              <a:rPr lang="fr-FR" sz="2400" dirty="0">
                <a:solidFill>
                  <a:srgbClr val="FF0000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TIM6-&gt;CR1=1;      //Timer </a:t>
            </a:r>
            <a:r>
              <a:rPr lang="fr-FR" sz="2400" dirty="0" err="1">
                <a:solidFill>
                  <a:schemeClr val="tx1"/>
                </a:solidFill>
              </a:rPr>
              <a:t>starten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006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52"/>
    </mc:Choice>
    <mc:Fallback>
      <p:transition spd="slow" advTm="43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950" y="2166456"/>
            <a:ext cx="10504303" cy="331994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661007" y="4551452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imp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3287731" y="3801170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PB_2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386316" y="3616504"/>
            <a:ext cx="54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takt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000108" y="3390472"/>
            <a:ext cx="5207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Die Aufgabe 1.2.3.2 kann bei Euch nicht so aussehen, </a:t>
            </a:r>
          </a:p>
          <a:p>
            <a:r>
              <a:rPr lang="de-DE" dirty="0" smtClean="0"/>
              <a:t>Da der Timer gestrichen wurde</a:t>
            </a:r>
            <a:endParaRPr lang="de-DE" dirty="0"/>
          </a:p>
        </p:txBody>
      </p:sp>
      <p:sp>
        <p:nvSpPr>
          <p:cNvPr id="3" name="Rechteck 2"/>
          <p:cNvSpPr/>
          <p:nvPr/>
        </p:nvSpPr>
        <p:spPr>
          <a:xfrm>
            <a:off x="345950" y="162560"/>
            <a:ext cx="10861546" cy="5869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 err="1">
                <a:solidFill>
                  <a:schemeClr val="tx1"/>
                </a:solidFill>
              </a:rPr>
              <a:t>void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init</a:t>
            </a:r>
            <a:r>
              <a:rPr lang="fr-FR" sz="2400" dirty="0">
                <a:solidFill>
                  <a:schemeClr val="tx1"/>
                </a:solidFill>
              </a:rPr>
              <a:t>() {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smtClean="0">
                <a:solidFill>
                  <a:schemeClr val="tx1"/>
                </a:solidFill>
              </a:rPr>
              <a:t>…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//</a:t>
            </a:r>
            <a:r>
              <a:rPr lang="fr-FR" sz="2400" dirty="0" err="1">
                <a:solidFill>
                  <a:schemeClr val="tx1"/>
                </a:solidFill>
              </a:rPr>
              <a:t>Lüfterüberwachung</a:t>
            </a:r>
            <a:endParaRPr lang="fr-FR" sz="2400" dirty="0">
              <a:solidFill>
                <a:schemeClr val="tx1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impuls.fall</a:t>
            </a:r>
            <a:r>
              <a:rPr lang="fr-FR" sz="2400" dirty="0">
                <a:solidFill>
                  <a:schemeClr val="tx1"/>
                </a:solidFill>
              </a:rPr>
              <a:t>(&amp;</a:t>
            </a:r>
            <a:r>
              <a:rPr lang="fr-FR" sz="2400" dirty="0" err="1">
                <a:solidFill>
                  <a:schemeClr val="tx1"/>
                </a:solidFill>
              </a:rPr>
              <a:t>impulsISR</a:t>
            </a:r>
            <a:r>
              <a:rPr lang="fr-FR" sz="2400" dirty="0">
                <a:solidFill>
                  <a:schemeClr val="tx1"/>
                </a:solidFill>
              </a:rPr>
              <a:t>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chemeClr val="tx1"/>
                </a:solidFill>
              </a:rPr>
              <a:t>impuls.enable_irq</a:t>
            </a:r>
            <a:r>
              <a:rPr lang="fr-FR" sz="2400" dirty="0">
                <a:solidFill>
                  <a:schemeClr val="tx1"/>
                </a:solidFill>
              </a:rPr>
              <a:t>();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//Timer TIM6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RCC-&gt;APB1ENR |= 0b10000; //TIM6 mit </a:t>
            </a:r>
            <a:r>
              <a:rPr lang="fr-FR" sz="2400" dirty="0" err="1">
                <a:solidFill>
                  <a:srgbClr val="FF0000"/>
                </a:solidFill>
              </a:rPr>
              <a:t>Takt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versorgen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TIM6-&gt;PSC=31999;  //</a:t>
            </a:r>
            <a:r>
              <a:rPr lang="fr-FR" sz="2400" dirty="0" err="1">
                <a:solidFill>
                  <a:srgbClr val="FF0000"/>
                </a:solidFill>
              </a:rPr>
              <a:t>Prescaler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1ms 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TIM6-&gt;CNT=0;      //</a:t>
            </a:r>
            <a:r>
              <a:rPr lang="fr-FR" sz="2400" dirty="0" err="1">
                <a:solidFill>
                  <a:srgbClr val="FF0000"/>
                </a:solidFill>
              </a:rPr>
              <a:t>Zähler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bei</a:t>
            </a:r>
            <a:r>
              <a:rPr lang="fr-FR" sz="2400" dirty="0">
                <a:solidFill>
                  <a:srgbClr val="FF0000"/>
                </a:solidFill>
              </a:rPr>
              <a:t> 0 </a:t>
            </a:r>
            <a:r>
              <a:rPr lang="fr-FR" sz="2400" dirty="0" err="1">
                <a:solidFill>
                  <a:srgbClr val="FF0000"/>
                </a:solidFill>
              </a:rPr>
              <a:t>starten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TIM6-&gt;ARR=999;    //</a:t>
            </a:r>
            <a:r>
              <a:rPr lang="fr-FR" sz="2400" dirty="0" err="1">
                <a:solidFill>
                  <a:srgbClr val="FF0000"/>
                </a:solidFill>
              </a:rPr>
              <a:t>Autoreload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für</a:t>
            </a:r>
            <a:r>
              <a:rPr lang="fr-FR" sz="2400" dirty="0">
                <a:solidFill>
                  <a:srgbClr val="FF0000"/>
                </a:solidFill>
              </a:rPr>
              <a:t> 1s (0.999 = 1000 </a:t>
            </a:r>
            <a:r>
              <a:rPr lang="fr-FR" sz="2400" dirty="0" err="1">
                <a:solidFill>
                  <a:srgbClr val="FF0000"/>
                </a:solidFill>
              </a:rPr>
              <a:t>Zähltakte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TIM6-&gt;SR=0;       //</a:t>
            </a:r>
            <a:r>
              <a:rPr lang="fr-FR" sz="2400" dirty="0" err="1">
                <a:solidFill>
                  <a:srgbClr val="FF0000"/>
                </a:solidFill>
              </a:rPr>
              <a:t>Überlaufflag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zurücksetzen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TIM6-&gt;DIER=1;       //</a:t>
            </a:r>
            <a:r>
              <a:rPr lang="fr-FR" sz="2400" dirty="0" err="1">
                <a:solidFill>
                  <a:srgbClr val="FF0000"/>
                </a:solidFill>
              </a:rPr>
              <a:t>Imterrupt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freigeben</a:t>
            </a:r>
            <a:r>
              <a:rPr lang="fr-FR" sz="2400" dirty="0">
                <a:solidFill>
                  <a:srgbClr val="FF0000"/>
                </a:solidFill>
              </a:rPr>
              <a:t> Timer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rgbClr val="FF0000"/>
                </a:solidFill>
              </a:rPr>
              <a:t>NVIC_SetVector</a:t>
            </a:r>
            <a:r>
              <a:rPr lang="fr-FR" sz="2400" dirty="0">
                <a:solidFill>
                  <a:srgbClr val="FF0000"/>
                </a:solidFill>
              </a:rPr>
              <a:t>(TIM6_IRQn, (uint32_t)&amp;isrTIM6);    //ISR </a:t>
            </a:r>
            <a:r>
              <a:rPr lang="fr-FR" sz="2400" dirty="0" err="1">
                <a:solidFill>
                  <a:srgbClr val="FF0000"/>
                </a:solidFill>
              </a:rPr>
              <a:t>zuordnen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 err="1">
                <a:solidFill>
                  <a:srgbClr val="FF0000"/>
                </a:solidFill>
              </a:rPr>
              <a:t>HAL_NVIC_EnableIRQ</a:t>
            </a:r>
            <a:r>
              <a:rPr lang="fr-FR" sz="2400" dirty="0">
                <a:solidFill>
                  <a:srgbClr val="FF0000"/>
                </a:solidFill>
              </a:rPr>
              <a:t>(TIM6_IRQn);    //</a:t>
            </a:r>
            <a:r>
              <a:rPr lang="fr-FR" sz="2400" dirty="0" err="1">
                <a:solidFill>
                  <a:srgbClr val="FF0000"/>
                </a:solidFill>
              </a:rPr>
              <a:t>Interrupt</a:t>
            </a:r>
            <a:r>
              <a:rPr lang="fr-FR" sz="2400" dirty="0">
                <a:solidFill>
                  <a:srgbClr val="FF0000"/>
                </a:solidFill>
              </a:rPr>
              <a:t> </a:t>
            </a:r>
            <a:r>
              <a:rPr lang="fr-FR" sz="2400" dirty="0" err="1">
                <a:solidFill>
                  <a:srgbClr val="FF0000"/>
                </a:solidFill>
              </a:rPr>
              <a:t>freigeben</a:t>
            </a:r>
            <a:r>
              <a:rPr lang="fr-FR" sz="2400" dirty="0">
                <a:solidFill>
                  <a:srgbClr val="FF0000"/>
                </a:solidFill>
              </a:rPr>
              <a:t> NVIC</a:t>
            </a:r>
          </a:p>
          <a:p>
            <a:r>
              <a:rPr lang="fr-FR" sz="2400" dirty="0">
                <a:solidFill>
                  <a:schemeClr val="tx1"/>
                </a:solidFill>
              </a:rPr>
              <a:t>  </a:t>
            </a:r>
            <a:r>
              <a:rPr lang="fr-FR" sz="2400" dirty="0">
                <a:solidFill>
                  <a:srgbClr val="FF0000"/>
                </a:solidFill>
              </a:rPr>
              <a:t>TIM6-&gt;CR1=1;      //Timer </a:t>
            </a:r>
            <a:r>
              <a:rPr lang="fr-FR" sz="2400" dirty="0" err="1">
                <a:solidFill>
                  <a:srgbClr val="FF0000"/>
                </a:solidFill>
              </a:rPr>
              <a:t>starten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sz="2400" dirty="0">
                <a:solidFill>
                  <a:schemeClr val="tx1"/>
                </a:solidFill>
              </a:rPr>
              <a:t>}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44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816"/>
    </mc:Choice>
    <mc:Fallback>
      <p:transition spd="slow" advTm="218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50350"/>
            <a:ext cx="7950952" cy="112236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753" y="1950350"/>
            <a:ext cx="1875782" cy="4828196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285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576"/>
    </mc:Choice>
    <mc:Fallback>
      <p:transition spd="slow" advTm="465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50350"/>
            <a:ext cx="7950952" cy="112236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9753" y="1950350"/>
            <a:ext cx="1875782" cy="4828196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904735" y="4226011"/>
            <a:ext cx="1297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ausgaenge</a:t>
            </a:r>
            <a:r>
              <a:rPr lang="de-DE" dirty="0"/>
              <a:t>=</a:t>
            </a:r>
          </a:p>
        </p:txBody>
      </p:sp>
      <p:cxnSp>
        <p:nvCxnSpPr>
          <p:cNvPr id="7" name="Gerade Verbindung mit Pfeil 6"/>
          <p:cNvCxnSpPr/>
          <p:nvPr/>
        </p:nvCxnSpPr>
        <p:spPr>
          <a:xfrm flipV="1">
            <a:off x="5198076" y="2875005"/>
            <a:ext cx="3624648" cy="131805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flipV="1">
            <a:off x="5350476" y="3863083"/>
            <a:ext cx="3472248" cy="48237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>
            <a:off x="5350476" y="4510355"/>
            <a:ext cx="3351735" cy="35959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>
            <a:off x="5198076" y="4595343"/>
            <a:ext cx="3504135" cy="132257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988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912"/>
    </mc:Choice>
    <mc:Fallback>
      <p:transition spd="slow" advTm="139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1892906"/>
            <a:ext cx="8734531" cy="2165385"/>
          </a:xfrm>
          <a:prstGeom prst="rect">
            <a:avLst/>
          </a:prstGeom>
        </p:spPr>
      </p:pic>
      <p:grpSp>
        <p:nvGrpSpPr>
          <p:cNvPr id="14" name="Gruppieren 13"/>
          <p:cNvGrpSpPr/>
          <p:nvPr/>
        </p:nvGrpSpPr>
        <p:grpSpPr>
          <a:xfrm>
            <a:off x="661559" y="4274049"/>
            <a:ext cx="3019425" cy="1469312"/>
            <a:chOff x="661559" y="4274049"/>
            <a:chExt cx="3019425" cy="1469312"/>
          </a:xfrm>
        </p:grpSpPr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1559" y="4505111"/>
              <a:ext cx="3019425" cy="1238250"/>
            </a:xfrm>
            <a:prstGeom prst="rect">
              <a:avLst/>
            </a:prstGeom>
          </p:spPr>
        </p:pic>
        <p:sp>
          <p:nvSpPr>
            <p:cNvPr id="12" name="Textfeld 11"/>
            <p:cNvSpPr txBox="1"/>
            <p:nvPr/>
          </p:nvSpPr>
          <p:spPr>
            <a:xfrm>
              <a:off x="678094" y="4274049"/>
              <a:ext cx="9237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 smtClean="0"/>
                <a:t>Orginal</a:t>
              </a:r>
              <a:r>
                <a:rPr lang="de-DE" dirty="0" smtClean="0"/>
                <a:t>:</a:t>
              </a:r>
              <a:endParaRPr lang="de-DE" dirty="0"/>
            </a:p>
          </p:txBody>
        </p:sp>
      </p:grpSp>
      <p:grpSp>
        <p:nvGrpSpPr>
          <p:cNvPr id="16" name="Gruppieren 15"/>
          <p:cNvGrpSpPr/>
          <p:nvPr/>
        </p:nvGrpSpPr>
        <p:grpSpPr>
          <a:xfrm>
            <a:off x="5188449" y="3914991"/>
            <a:ext cx="3832261" cy="1754193"/>
            <a:chOff x="5188449" y="3914991"/>
            <a:chExt cx="3832261" cy="1754193"/>
          </a:xfrm>
        </p:grpSpPr>
        <p:sp>
          <p:nvSpPr>
            <p:cNvPr id="11" name="Textfeld 10"/>
            <p:cNvSpPr txBox="1"/>
            <p:nvPr/>
          </p:nvSpPr>
          <p:spPr>
            <a:xfrm>
              <a:off x="5188449" y="4191856"/>
              <a:ext cx="3832261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err="1" smtClean="0"/>
                <a:t>void</a:t>
              </a:r>
              <a:r>
                <a:rPr lang="de-DE" dirty="0" smtClean="0"/>
                <a:t> </a:t>
              </a:r>
              <a:r>
                <a:rPr lang="de-DE" dirty="0" err="1" smtClean="0"/>
                <a:t>init</a:t>
              </a:r>
              <a:r>
                <a:rPr lang="de-DE" dirty="0" smtClean="0"/>
                <a:t>() {</a:t>
              </a:r>
            </a:p>
            <a:p>
              <a:r>
                <a:rPr lang="de-DE" dirty="0"/>
                <a:t> </a:t>
              </a:r>
              <a:r>
                <a:rPr lang="de-DE" dirty="0" smtClean="0"/>
                <a:t> </a:t>
              </a:r>
              <a:r>
                <a:rPr lang="de-DE" dirty="0" err="1" smtClean="0"/>
                <a:t>HALT.Fall</a:t>
              </a:r>
              <a:r>
                <a:rPr lang="de-DE" dirty="0" smtClean="0"/>
                <a:t>(&amp;HALT_ISR);</a:t>
              </a:r>
            </a:p>
            <a:p>
              <a:r>
                <a:rPr lang="de-DE" dirty="0"/>
                <a:t> </a:t>
              </a:r>
              <a:r>
                <a:rPr lang="de-DE" dirty="0" smtClean="0"/>
                <a:t> </a:t>
              </a:r>
              <a:r>
                <a:rPr lang="de-DE" dirty="0" err="1" smtClean="0"/>
                <a:t>HALT.enable_irq</a:t>
              </a:r>
              <a:r>
                <a:rPr lang="de-DE" dirty="0" smtClean="0"/>
                <a:t>();</a:t>
              </a:r>
            </a:p>
            <a:p>
              <a:r>
                <a:rPr lang="de-DE" dirty="0"/>
                <a:t> </a:t>
              </a:r>
              <a:r>
                <a:rPr lang="de-DE" dirty="0" smtClean="0"/>
                <a:t> __</a:t>
              </a:r>
              <a:r>
                <a:rPr lang="de-DE" dirty="0" err="1" smtClean="0"/>
                <a:t>enable_irq</a:t>
              </a:r>
              <a:r>
                <a:rPr lang="de-DE" dirty="0" smtClean="0"/>
                <a:t>();</a:t>
              </a:r>
            </a:p>
            <a:p>
              <a:r>
                <a:rPr lang="de-DE" dirty="0"/>
                <a:t>]</a:t>
              </a: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5188449" y="3914991"/>
              <a:ext cx="9268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Bei uns:</a:t>
              </a:r>
              <a:endParaRPr lang="de-DE" dirty="0"/>
            </a:p>
          </p:txBody>
        </p:sp>
      </p:grp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7419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216"/>
    </mc:Choice>
    <mc:Fallback>
      <p:transition spd="slow" advTm="70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892906"/>
            <a:ext cx="8734531" cy="216538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59" y="4505111"/>
            <a:ext cx="3019425" cy="123825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5188449" y="4191856"/>
            <a:ext cx="38322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</a:t>
            </a:r>
            <a:r>
              <a:rPr lang="de-DE" dirty="0" err="1" smtClean="0"/>
              <a:t>init</a:t>
            </a:r>
            <a:r>
              <a:rPr lang="de-DE" dirty="0" smtClean="0"/>
              <a:t>() {</a:t>
            </a:r>
          </a:p>
          <a:p>
            <a:r>
              <a:rPr lang="de-DE" dirty="0"/>
              <a:t> </a:t>
            </a:r>
            <a:r>
              <a:rPr lang="de-DE" dirty="0" smtClean="0"/>
              <a:t> </a:t>
            </a:r>
            <a:r>
              <a:rPr lang="de-DE" dirty="0" err="1" smtClean="0"/>
              <a:t>HALT.Fall</a:t>
            </a:r>
            <a:r>
              <a:rPr lang="de-DE" dirty="0" smtClean="0"/>
              <a:t>(&amp;HALT_ISR);</a:t>
            </a:r>
          </a:p>
          <a:p>
            <a:r>
              <a:rPr lang="de-DE" dirty="0"/>
              <a:t> </a:t>
            </a:r>
            <a:r>
              <a:rPr lang="de-DE" dirty="0" smtClean="0"/>
              <a:t> </a:t>
            </a:r>
            <a:r>
              <a:rPr lang="de-DE" dirty="0" err="1" smtClean="0"/>
              <a:t>HALT.enable_irq</a:t>
            </a:r>
            <a:r>
              <a:rPr lang="de-DE" dirty="0" smtClean="0"/>
              <a:t>();</a:t>
            </a:r>
          </a:p>
          <a:p>
            <a:r>
              <a:rPr lang="de-DE" dirty="0"/>
              <a:t> </a:t>
            </a:r>
            <a:r>
              <a:rPr lang="de-DE" dirty="0" smtClean="0"/>
              <a:t> __</a:t>
            </a:r>
            <a:r>
              <a:rPr lang="de-DE" dirty="0" err="1" smtClean="0"/>
              <a:t>enable_irq</a:t>
            </a:r>
            <a:r>
              <a:rPr lang="de-DE" dirty="0" smtClean="0"/>
              <a:t>();</a:t>
            </a:r>
          </a:p>
          <a:p>
            <a:r>
              <a:rPr lang="de-DE" dirty="0"/>
              <a:t>]</a:t>
            </a:r>
          </a:p>
        </p:txBody>
      </p:sp>
      <p:cxnSp>
        <p:nvCxnSpPr>
          <p:cNvPr id="7" name="Gerade Verbindung mit Pfeil 6"/>
          <p:cNvCxnSpPr/>
          <p:nvPr/>
        </p:nvCxnSpPr>
        <p:spPr>
          <a:xfrm flipV="1">
            <a:off x="2968584" y="4633645"/>
            <a:ext cx="2373978" cy="39162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8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88"/>
    </mc:Choice>
    <mc:Fallback>
      <p:transition spd="slow" advTm="16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892906"/>
            <a:ext cx="8734531" cy="216538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59" y="4505111"/>
            <a:ext cx="3019425" cy="123825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5188449" y="4191856"/>
            <a:ext cx="38322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</a:t>
            </a:r>
            <a:r>
              <a:rPr lang="de-DE" dirty="0" err="1" smtClean="0"/>
              <a:t>init</a:t>
            </a:r>
            <a:r>
              <a:rPr lang="de-DE" dirty="0" smtClean="0"/>
              <a:t>() {</a:t>
            </a:r>
          </a:p>
          <a:p>
            <a:r>
              <a:rPr lang="de-DE" dirty="0"/>
              <a:t> </a:t>
            </a:r>
            <a:r>
              <a:rPr lang="de-DE" dirty="0" smtClean="0"/>
              <a:t> </a:t>
            </a:r>
            <a:r>
              <a:rPr lang="de-DE" dirty="0" err="1" smtClean="0"/>
              <a:t>HALT.Fall</a:t>
            </a:r>
            <a:r>
              <a:rPr lang="de-DE" dirty="0" smtClean="0"/>
              <a:t>(&amp;HALT_ISR);</a:t>
            </a:r>
          </a:p>
          <a:p>
            <a:r>
              <a:rPr lang="de-DE" dirty="0"/>
              <a:t> </a:t>
            </a:r>
            <a:r>
              <a:rPr lang="de-DE" dirty="0" smtClean="0"/>
              <a:t> </a:t>
            </a:r>
            <a:r>
              <a:rPr lang="de-DE" dirty="0" err="1" smtClean="0"/>
              <a:t>HALT.enable_irq</a:t>
            </a:r>
            <a:r>
              <a:rPr lang="de-DE" dirty="0" smtClean="0"/>
              <a:t>();</a:t>
            </a:r>
          </a:p>
          <a:p>
            <a:r>
              <a:rPr lang="de-DE" dirty="0"/>
              <a:t> </a:t>
            </a:r>
            <a:r>
              <a:rPr lang="de-DE" dirty="0" smtClean="0"/>
              <a:t> __</a:t>
            </a:r>
            <a:r>
              <a:rPr lang="de-DE" dirty="0" err="1" smtClean="0"/>
              <a:t>enable_irq</a:t>
            </a:r>
            <a:r>
              <a:rPr lang="de-DE" dirty="0" smtClean="0"/>
              <a:t>();</a:t>
            </a:r>
          </a:p>
          <a:p>
            <a:r>
              <a:rPr lang="de-DE" dirty="0"/>
              <a:t>]</a:t>
            </a:r>
          </a:p>
        </p:txBody>
      </p:sp>
      <p:cxnSp>
        <p:nvCxnSpPr>
          <p:cNvPr id="7" name="Gerade Verbindung mit Pfeil 6"/>
          <p:cNvCxnSpPr/>
          <p:nvPr/>
        </p:nvCxnSpPr>
        <p:spPr>
          <a:xfrm flipV="1">
            <a:off x="2968584" y="4633645"/>
            <a:ext cx="2373978" cy="39162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flipV="1">
            <a:off x="3680984" y="4921321"/>
            <a:ext cx="1661578" cy="35959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707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6"/>
    </mc:Choice>
    <mc:Fallback>
      <p:transition spd="slow" advTm="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937096"/>
          </a:xfrm>
        </p:spPr>
        <p:txBody>
          <a:bodyPr/>
          <a:lstStyle/>
          <a:p>
            <a:r>
              <a:rPr lang="de-DE" dirty="0" smtClean="0"/>
              <a:t>Musterlösung HP1920 A1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892906"/>
            <a:ext cx="8734531" cy="216538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59" y="4505111"/>
            <a:ext cx="3019425" cy="123825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5188449" y="4191856"/>
            <a:ext cx="38322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void</a:t>
            </a:r>
            <a:r>
              <a:rPr lang="de-DE" dirty="0" smtClean="0"/>
              <a:t> </a:t>
            </a:r>
            <a:r>
              <a:rPr lang="de-DE" dirty="0" err="1" smtClean="0"/>
              <a:t>init</a:t>
            </a:r>
            <a:r>
              <a:rPr lang="de-DE" dirty="0" smtClean="0"/>
              <a:t>() {</a:t>
            </a:r>
          </a:p>
          <a:p>
            <a:r>
              <a:rPr lang="de-DE" dirty="0"/>
              <a:t> </a:t>
            </a:r>
            <a:r>
              <a:rPr lang="de-DE" dirty="0" smtClean="0"/>
              <a:t> </a:t>
            </a:r>
            <a:r>
              <a:rPr lang="de-DE" dirty="0" err="1" smtClean="0"/>
              <a:t>HALT.Fall</a:t>
            </a:r>
            <a:r>
              <a:rPr lang="de-DE" dirty="0" smtClean="0"/>
              <a:t>(&amp;HALT_ISR);</a:t>
            </a:r>
          </a:p>
          <a:p>
            <a:r>
              <a:rPr lang="de-DE" dirty="0"/>
              <a:t> </a:t>
            </a:r>
            <a:r>
              <a:rPr lang="de-DE" dirty="0" smtClean="0"/>
              <a:t> </a:t>
            </a:r>
            <a:r>
              <a:rPr lang="de-DE" dirty="0" err="1" smtClean="0"/>
              <a:t>HALT.enable_irq</a:t>
            </a:r>
            <a:r>
              <a:rPr lang="de-DE" dirty="0" smtClean="0"/>
              <a:t>();</a:t>
            </a:r>
          </a:p>
          <a:p>
            <a:r>
              <a:rPr lang="de-DE" dirty="0"/>
              <a:t> </a:t>
            </a:r>
            <a:r>
              <a:rPr lang="de-DE" dirty="0" smtClean="0"/>
              <a:t> __</a:t>
            </a:r>
            <a:r>
              <a:rPr lang="de-DE" dirty="0" err="1" smtClean="0"/>
              <a:t>enable_irq</a:t>
            </a:r>
            <a:r>
              <a:rPr lang="de-DE" dirty="0" smtClean="0"/>
              <a:t>();</a:t>
            </a:r>
          </a:p>
          <a:p>
            <a:r>
              <a:rPr lang="de-DE" dirty="0"/>
              <a:t>]</a:t>
            </a:r>
          </a:p>
        </p:txBody>
      </p:sp>
      <p:cxnSp>
        <p:nvCxnSpPr>
          <p:cNvPr id="7" name="Gerade Verbindung mit Pfeil 6"/>
          <p:cNvCxnSpPr/>
          <p:nvPr/>
        </p:nvCxnSpPr>
        <p:spPr>
          <a:xfrm flipV="1">
            <a:off x="2968584" y="4633645"/>
            <a:ext cx="2373978" cy="39162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flipV="1">
            <a:off x="3680984" y="4921321"/>
            <a:ext cx="1661578" cy="359596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V="1">
            <a:off x="3090161" y="5279240"/>
            <a:ext cx="2252401" cy="17754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79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05"/>
    </mc:Choice>
    <mc:Fallback>
      <p:transition spd="slow" advTm="3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4|1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1721</Words>
  <Application>Microsoft Office PowerPoint</Application>
  <PresentationFormat>Breitbild</PresentationFormat>
  <Paragraphs>341</Paragraphs>
  <Slides>33</Slides>
  <Notes>0</Notes>
  <HiddenSlides>0</HiddenSlides>
  <MMClips>33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Wingdings</vt:lpstr>
      <vt:lpstr>Office Theme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Musterlösung HP1920 A1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Musterlösung HP1920 A1</dc:title>
  <dc:creator>Jörg Sturm</dc:creator>
  <cp:lastModifiedBy>Jörg Sturm</cp:lastModifiedBy>
  <cp:revision>13</cp:revision>
  <dcterms:created xsi:type="dcterms:W3CDTF">2021-04-19T08:31:24Z</dcterms:created>
  <dcterms:modified xsi:type="dcterms:W3CDTF">2021-05-27T15:33:07Z</dcterms:modified>
</cp:coreProperties>
</file>