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60" r:id="rId3"/>
    <p:sldId id="264" r:id="rId4"/>
    <p:sldId id="265" r:id="rId5"/>
    <p:sldId id="257" r:id="rId6"/>
    <p:sldId id="259" r:id="rId7"/>
    <p:sldId id="258" r:id="rId8"/>
    <p:sldId id="261" r:id="rId9"/>
    <p:sldId id="262" r:id="rId1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2544" y="-7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CB5E6C-ECA2-41E4-ACEB-DC4FF850B4F0}" type="datetimeFigureOut">
              <a:rPr lang="de-DE" smtClean="0"/>
              <a:t>11.10.2021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89E60D-4C58-4059-B18A-CAB7B4EB15A8}" type="slidenum">
              <a:rPr lang="de-DE" smtClean="0"/>
              <a:t>‹Nr.›</a:t>
            </a:fld>
            <a:endParaRPr lang="de-DE"/>
          </a:p>
        </p:txBody>
      </p:sp>
    </p:spTree>
    <p:extLst>
      <p:ext uri="{BB962C8B-B14F-4D97-AF65-F5344CB8AC3E}">
        <p14:creationId xmlns:p14="http://schemas.microsoft.com/office/powerpoint/2010/main" val="1052215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B89E60D-4C58-4059-B18A-CAB7B4EB15A8}" type="slidenum">
              <a:rPr lang="de-DE" smtClean="0"/>
              <a:t>9</a:t>
            </a:fld>
            <a:endParaRPr lang="de-DE"/>
          </a:p>
        </p:txBody>
      </p:sp>
    </p:spTree>
    <p:extLst>
      <p:ext uri="{BB962C8B-B14F-4D97-AF65-F5344CB8AC3E}">
        <p14:creationId xmlns:p14="http://schemas.microsoft.com/office/powerpoint/2010/main" val="1499337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B64428EE-0441-4191-BAF9-82562F31CF83}" type="datetime1">
              <a:rPr lang="de-DE" smtClean="0"/>
              <a:t>11.10.2021</a:t>
            </a:fld>
            <a:endParaRPr lang="de-DE"/>
          </a:p>
        </p:txBody>
      </p:sp>
      <p:sp>
        <p:nvSpPr>
          <p:cNvPr id="5" name="Fußzeilenplatzhalter 4"/>
          <p:cNvSpPr>
            <a:spLocks noGrp="1"/>
          </p:cNvSpPr>
          <p:nvPr>
            <p:ph type="ftr" sz="quarter" idx="11"/>
          </p:nvPr>
        </p:nvSpPr>
        <p:spPr/>
        <p:txBody>
          <a:bodyPr/>
          <a:lstStyle/>
          <a:p>
            <a:r>
              <a:rPr lang="de-DE"/>
              <a:t>Fachredaktion Deutsch, www.deutsch-bw.de </a:t>
            </a:r>
          </a:p>
        </p:txBody>
      </p:sp>
      <p:sp>
        <p:nvSpPr>
          <p:cNvPr id="6" name="Foliennummernplatzhalter 5"/>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1867791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15AE330-F6EE-4CBC-AF8E-9626F3DBA446}" type="datetime1">
              <a:rPr lang="de-DE" smtClean="0"/>
              <a:t>11.10.2021</a:t>
            </a:fld>
            <a:endParaRPr lang="de-DE"/>
          </a:p>
        </p:txBody>
      </p:sp>
      <p:sp>
        <p:nvSpPr>
          <p:cNvPr id="5" name="Fußzeilenplatzhalter 4"/>
          <p:cNvSpPr>
            <a:spLocks noGrp="1"/>
          </p:cNvSpPr>
          <p:nvPr>
            <p:ph type="ftr" sz="quarter" idx="11"/>
          </p:nvPr>
        </p:nvSpPr>
        <p:spPr/>
        <p:txBody>
          <a:bodyPr/>
          <a:lstStyle/>
          <a:p>
            <a:r>
              <a:rPr lang="de-DE"/>
              <a:t>Fachredaktion Deutsch, www.deutsch-bw.de </a:t>
            </a:r>
          </a:p>
        </p:txBody>
      </p:sp>
      <p:sp>
        <p:nvSpPr>
          <p:cNvPr id="6" name="Foliennummernplatzhalter 5"/>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542538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F7BAA74-FF80-4145-A34E-14A3A7F01065}" type="datetime1">
              <a:rPr lang="de-DE" smtClean="0"/>
              <a:t>11.10.2021</a:t>
            </a:fld>
            <a:endParaRPr lang="de-DE"/>
          </a:p>
        </p:txBody>
      </p:sp>
      <p:sp>
        <p:nvSpPr>
          <p:cNvPr id="5" name="Fußzeilenplatzhalter 4"/>
          <p:cNvSpPr>
            <a:spLocks noGrp="1"/>
          </p:cNvSpPr>
          <p:nvPr>
            <p:ph type="ftr" sz="quarter" idx="11"/>
          </p:nvPr>
        </p:nvSpPr>
        <p:spPr/>
        <p:txBody>
          <a:bodyPr/>
          <a:lstStyle/>
          <a:p>
            <a:r>
              <a:rPr lang="de-DE"/>
              <a:t>Fachredaktion Deutsch, www.deutsch-bw.de </a:t>
            </a:r>
          </a:p>
        </p:txBody>
      </p:sp>
      <p:sp>
        <p:nvSpPr>
          <p:cNvPr id="6" name="Foliennummernplatzhalter 5"/>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944243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0469B29-DC40-4BAB-8F6B-CE0C2FF9C8A0}" type="datetime1">
              <a:rPr lang="de-DE" smtClean="0"/>
              <a:t>11.10.2021</a:t>
            </a:fld>
            <a:endParaRPr lang="de-DE"/>
          </a:p>
        </p:txBody>
      </p:sp>
      <p:sp>
        <p:nvSpPr>
          <p:cNvPr id="5" name="Fußzeilenplatzhalter 4"/>
          <p:cNvSpPr>
            <a:spLocks noGrp="1"/>
          </p:cNvSpPr>
          <p:nvPr>
            <p:ph type="ftr" sz="quarter" idx="11"/>
          </p:nvPr>
        </p:nvSpPr>
        <p:spPr/>
        <p:txBody>
          <a:bodyPr/>
          <a:lstStyle/>
          <a:p>
            <a:r>
              <a:rPr lang="de-DE"/>
              <a:t>Fachredaktion Deutsch, www.deutsch-bw.de </a:t>
            </a:r>
          </a:p>
        </p:txBody>
      </p:sp>
      <p:sp>
        <p:nvSpPr>
          <p:cNvPr id="6" name="Foliennummernplatzhalter 5"/>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2011443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0DE7A13A-C984-4B31-A65B-CF495FA17ABE}" type="datetime1">
              <a:rPr lang="de-DE" smtClean="0"/>
              <a:t>11.10.2021</a:t>
            </a:fld>
            <a:endParaRPr lang="de-DE"/>
          </a:p>
        </p:txBody>
      </p:sp>
      <p:sp>
        <p:nvSpPr>
          <p:cNvPr id="5" name="Fußzeilenplatzhalter 4"/>
          <p:cNvSpPr>
            <a:spLocks noGrp="1"/>
          </p:cNvSpPr>
          <p:nvPr>
            <p:ph type="ftr" sz="quarter" idx="11"/>
          </p:nvPr>
        </p:nvSpPr>
        <p:spPr/>
        <p:txBody>
          <a:bodyPr/>
          <a:lstStyle/>
          <a:p>
            <a:r>
              <a:rPr lang="de-DE"/>
              <a:t>Fachredaktion Deutsch, www.deutsch-bw.de </a:t>
            </a:r>
          </a:p>
        </p:txBody>
      </p:sp>
      <p:sp>
        <p:nvSpPr>
          <p:cNvPr id="6" name="Foliennummernplatzhalter 5"/>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1919527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27B9F534-C11F-41E4-8CA1-69A61A9E3356}" type="datetime1">
              <a:rPr lang="de-DE" smtClean="0"/>
              <a:t>11.10.2021</a:t>
            </a:fld>
            <a:endParaRPr lang="de-DE"/>
          </a:p>
        </p:txBody>
      </p:sp>
      <p:sp>
        <p:nvSpPr>
          <p:cNvPr id="6" name="Fußzeilenplatzhalter 5"/>
          <p:cNvSpPr>
            <a:spLocks noGrp="1"/>
          </p:cNvSpPr>
          <p:nvPr>
            <p:ph type="ftr" sz="quarter" idx="11"/>
          </p:nvPr>
        </p:nvSpPr>
        <p:spPr/>
        <p:txBody>
          <a:bodyPr/>
          <a:lstStyle/>
          <a:p>
            <a:r>
              <a:rPr lang="de-DE"/>
              <a:t>Fachredaktion Deutsch, www.deutsch-bw.de </a:t>
            </a:r>
          </a:p>
        </p:txBody>
      </p:sp>
      <p:sp>
        <p:nvSpPr>
          <p:cNvPr id="7" name="Foliennummernplatzhalter 6"/>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2317772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1906F37A-A625-4C9A-B8E3-E46CDB743F10}" type="datetime1">
              <a:rPr lang="de-DE" smtClean="0"/>
              <a:t>11.10.2021</a:t>
            </a:fld>
            <a:endParaRPr lang="de-DE"/>
          </a:p>
        </p:txBody>
      </p:sp>
      <p:sp>
        <p:nvSpPr>
          <p:cNvPr id="8" name="Fußzeilenplatzhalter 7"/>
          <p:cNvSpPr>
            <a:spLocks noGrp="1"/>
          </p:cNvSpPr>
          <p:nvPr>
            <p:ph type="ftr" sz="quarter" idx="11"/>
          </p:nvPr>
        </p:nvSpPr>
        <p:spPr/>
        <p:txBody>
          <a:bodyPr/>
          <a:lstStyle/>
          <a:p>
            <a:r>
              <a:rPr lang="de-DE"/>
              <a:t>Fachredaktion Deutsch, www.deutsch-bw.de </a:t>
            </a:r>
          </a:p>
        </p:txBody>
      </p:sp>
      <p:sp>
        <p:nvSpPr>
          <p:cNvPr id="9" name="Foliennummernplatzhalter 8"/>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416440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65F8D320-CBC6-4338-9886-CB195D6E524D}" type="datetime1">
              <a:rPr lang="de-DE" smtClean="0"/>
              <a:t>11.10.2021</a:t>
            </a:fld>
            <a:endParaRPr lang="de-DE"/>
          </a:p>
        </p:txBody>
      </p:sp>
      <p:sp>
        <p:nvSpPr>
          <p:cNvPr id="4" name="Fußzeilenplatzhalter 3"/>
          <p:cNvSpPr>
            <a:spLocks noGrp="1"/>
          </p:cNvSpPr>
          <p:nvPr>
            <p:ph type="ftr" sz="quarter" idx="11"/>
          </p:nvPr>
        </p:nvSpPr>
        <p:spPr/>
        <p:txBody>
          <a:bodyPr/>
          <a:lstStyle/>
          <a:p>
            <a:r>
              <a:rPr lang="de-DE"/>
              <a:t>Fachredaktion Deutsch, www.deutsch-bw.de </a:t>
            </a:r>
          </a:p>
        </p:txBody>
      </p:sp>
      <p:sp>
        <p:nvSpPr>
          <p:cNvPr id="5" name="Foliennummernplatzhalter 4"/>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3165067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001BFBB-0AF6-4593-AB7C-D6E8DA75A4C9}" type="datetime1">
              <a:rPr lang="de-DE" smtClean="0"/>
              <a:t>11.10.2021</a:t>
            </a:fld>
            <a:endParaRPr lang="de-DE"/>
          </a:p>
        </p:txBody>
      </p:sp>
      <p:sp>
        <p:nvSpPr>
          <p:cNvPr id="3" name="Fußzeilenplatzhalter 2"/>
          <p:cNvSpPr>
            <a:spLocks noGrp="1"/>
          </p:cNvSpPr>
          <p:nvPr>
            <p:ph type="ftr" sz="quarter" idx="11"/>
          </p:nvPr>
        </p:nvSpPr>
        <p:spPr/>
        <p:txBody>
          <a:bodyPr/>
          <a:lstStyle/>
          <a:p>
            <a:r>
              <a:rPr lang="de-DE"/>
              <a:t>Fachredaktion Deutsch, www.deutsch-bw.de </a:t>
            </a:r>
          </a:p>
        </p:txBody>
      </p:sp>
      <p:sp>
        <p:nvSpPr>
          <p:cNvPr id="4" name="Foliennummernplatzhalter 3"/>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3720788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E7943B31-FE9F-4FB6-9137-562702165059}" type="datetime1">
              <a:rPr lang="de-DE" smtClean="0"/>
              <a:t>11.10.2021</a:t>
            </a:fld>
            <a:endParaRPr lang="de-DE"/>
          </a:p>
        </p:txBody>
      </p:sp>
      <p:sp>
        <p:nvSpPr>
          <p:cNvPr id="6" name="Fußzeilenplatzhalter 5"/>
          <p:cNvSpPr>
            <a:spLocks noGrp="1"/>
          </p:cNvSpPr>
          <p:nvPr>
            <p:ph type="ftr" sz="quarter" idx="11"/>
          </p:nvPr>
        </p:nvSpPr>
        <p:spPr/>
        <p:txBody>
          <a:bodyPr/>
          <a:lstStyle/>
          <a:p>
            <a:r>
              <a:rPr lang="de-DE"/>
              <a:t>Fachredaktion Deutsch, www.deutsch-bw.de </a:t>
            </a:r>
          </a:p>
        </p:txBody>
      </p:sp>
      <p:sp>
        <p:nvSpPr>
          <p:cNvPr id="7" name="Foliennummernplatzhalter 6"/>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63599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F189172F-D8B7-4A99-95B2-D965E150FB76}" type="datetime1">
              <a:rPr lang="de-DE" smtClean="0"/>
              <a:t>11.10.2021</a:t>
            </a:fld>
            <a:endParaRPr lang="de-DE"/>
          </a:p>
        </p:txBody>
      </p:sp>
      <p:sp>
        <p:nvSpPr>
          <p:cNvPr id="6" name="Fußzeilenplatzhalter 5"/>
          <p:cNvSpPr>
            <a:spLocks noGrp="1"/>
          </p:cNvSpPr>
          <p:nvPr>
            <p:ph type="ftr" sz="quarter" idx="11"/>
          </p:nvPr>
        </p:nvSpPr>
        <p:spPr/>
        <p:txBody>
          <a:bodyPr/>
          <a:lstStyle/>
          <a:p>
            <a:r>
              <a:rPr lang="de-DE"/>
              <a:t>Fachredaktion Deutsch, www.deutsch-bw.de </a:t>
            </a:r>
          </a:p>
        </p:txBody>
      </p:sp>
      <p:sp>
        <p:nvSpPr>
          <p:cNvPr id="7" name="Foliennummernplatzhalter 6"/>
          <p:cNvSpPr>
            <a:spLocks noGrp="1"/>
          </p:cNvSpPr>
          <p:nvPr>
            <p:ph type="sldNum" sz="quarter" idx="12"/>
          </p:nvPr>
        </p:nvSpPr>
        <p:spPr/>
        <p:txBody>
          <a:bodyPr/>
          <a:lstStyle/>
          <a:p>
            <a:fld id="{47064034-A8EE-47E8-85E5-B21380BF242A}" type="slidenum">
              <a:rPr lang="de-DE" smtClean="0"/>
              <a:t>‹Nr.›</a:t>
            </a:fld>
            <a:endParaRPr lang="de-DE"/>
          </a:p>
        </p:txBody>
      </p:sp>
    </p:spTree>
    <p:extLst>
      <p:ext uri="{BB962C8B-B14F-4D97-AF65-F5344CB8AC3E}">
        <p14:creationId xmlns:p14="http://schemas.microsoft.com/office/powerpoint/2010/main" val="24475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B1DD68-E5A1-4F8B-A439-CFC2C91C8635}" type="datetime1">
              <a:rPr lang="de-DE" smtClean="0"/>
              <a:t>11.10.2021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Fachredaktion Deutsch, www.deutsch-bw.de </a:t>
            </a: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064034-A8EE-47E8-85E5-B21380BF242A}" type="slidenum">
              <a:rPr lang="de-DE" smtClean="0"/>
              <a:t>‹Nr.›</a:t>
            </a:fld>
            <a:endParaRPr lang="de-DE"/>
          </a:p>
        </p:txBody>
      </p:sp>
    </p:spTree>
    <p:extLst>
      <p:ext uri="{BB962C8B-B14F-4D97-AF65-F5344CB8AC3E}">
        <p14:creationId xmlns:p14="http://schemas.microsoft.com/office/powerpoint/2010/main" val="3290455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commons.wikimedia.org/wiki/File:Aufgabe-zeichnen.svg" TargetMode="External"/><Relationship Id="rId4" Type="http://schemas.openxmlformats.org/officeDocument/2006/relationships/hyperlink" Target="https://commons.wikimedia.org/w/index.php?search=icon+film&amp;title=Special:MediaSearch&amp;go=Go&amp;type=imag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e.wikipedia.org/wiki/Die_Lebensstufen#/media/Datei:Caspar_David_Friedrich_013.jpg"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ommons.wikimedia.org/wiki/Caspar_David_Friedrich?uselang=de#/media/File:Caspar_David_Friedrich_-_Wanderer_above_the_sea_of_fog.jpg" TargetMode="External"/><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kurzelinks.de/exb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b="1" dirty="0"/>
              <a:t>Die Epoche der Romantik</a:t>
            </a:r>
          </a:p>
        </p:txBody>
      </p:sp>
      <p:sp>
        <p:nvSpPr>
          <p:cNvPr id="3" name="Untertitel 2"/>
          <p:cNvSpPr>
            <a:spLocks noGrp="1"/>
          </p:cNvSpPr>
          <p:nvPr>
            <p:ph type="subTitle" idx="1"/>
          </p:nvPr>
        </p:nvSpPr>
        <p:spPr/>
        <p:txBody>
          <a:bodyPr/>
          <a:lstStyle/>
          <a:p>
            <a:r>
              <a:rPr lang="de-DE" dirty="0"/>
              <a:t>Erarbeitung der Epoche I</a:t>
            </a:r>
          </a:p>
          <a:p>
            <a:r>
              <a:rPr lang="de-DE" dirty="0"/>
              <a:t>Zeitumfang: 1 Schulstunde</a:t>
            </a:r>
          </a:p>
        </p:txBody>
      </p:sp>
      <p:pic>
        <p:nvPicPr>
          <p:cNvPr id="7170" name="Picture 2" descr="https://i1.wp.com/www.lyrisches-wir.de/wp-content/uploads/2013/06/Caspar_David_Friedrich_-_Mondaufgang_am_Meer.jpg?resize=900%2C3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281938"/>
            <a:ext cx="6120680" cy="2040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8329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t>Informationen</a:t>
            </a:r>
          </a:p>
        </p:txBody>
      </p:sp>
      <p:sp>
        <p:nvSpPr>
          <p:cNvPr id="3" name="Inhaltsplatzhalter 2"/>
          <p:cNvSpPr>
            <a:spLocks noGrp="1"/>
          </p:cNvSpPr>
          <p:nvPr>
            <p:ph idx="1"/>
          </p:nvPr>
        </p:nvSpPr>
        <p:spPr>
          <a:xfrm>
            <a:off x="457200" y="1268760"/>
            <a:ext cx="8229600" cy="4525963"/>
          </a:xfrm>
        </p:spPr>
        <p:txBody>
          <a:bodyPr>
            <a:normAutofit/>
          </a:bodyPr>
          <a:lstStyle/>
          <a:p>
            <a:pPr marL="0" indent="0">
              <a:buNone/>
            </a:pPr>
            <a:r>
              <a:rPr lang="de-DE" sz="2800" dirty="0"/>
              <a:t>Sie sollen sich in den nächsten Stunden mit der Epoche der Romantik beschäftigen. Sie war der letzte große </a:t>
            </a:r>
            <a:r>
              <a:rPr lang="de-DE" sz="2800" dirty="0" smtClean="0"/>
              <a:t>Versuch</a:t>
            </a:r>
            <a:r>
              <a:rPr lang="de-DE" sz="2800" dirty="0" smtClean="0">
                <a:highlight>
                  <a:srgbClr val="FFFF00"/>
                </a:highlight>
              </a:rPr>
              <a:t> </a:t>
            </a:r>
            <a:r>
              <a:rPr lang="de-DE" sz="2800" dirty="0" smtClean="0"/>
              <a:t>der </a:t>
            </a:r>
            <a:r>
              <a:rPr lang="de-DE" sz="2800" dirty="0"/>
              <a:t>Entzauberung der Welt durch Wissenschaftsgläubigkeit </a:t>
            </a:r>
            <a:r>
              <a:rPr lang="de-DE" sz="2800"/>
              <a:t>und </a:t>
            </a:r>
            <a:r>
              <a:rPr lang="de-DE" sz="2800" smtClean="0"/>
              <a:t>Vernunft die </a:t>
            </a:r>
            <a:r>
              <a:rPr lang="de-DE" sz="2800" dirty="0"/>
              <a:t>Intelligenz des Herzens und der Gefühle entgegenzusetzen. </a:t>
            </a:r>
          </a:p>
          <a:p>
            <a:pPr marL="0" indent="0">
              <a:buNone/>
            </a:pPr>
            <a:r>
              <a:rPr lang="de-DE" sz="2800" dirty="0"/>
              <a:t>Folgenden Icons begegnen Ihnen in der Präsentation:</a:t>
            </a:r>
          </a:p>
          <a:p>
            <a:r>
              <a:rPr lang="de-DE" sz="2800" dirty="0"/>
              <a:t>Arbeitsauftrag:</a:t>
            </a:r>
          </a:p>
          <a:p>
            <a:r>
              <a:rPr lang="de-DE" sz="2800" dirty="0"/>
              <a:t>Film: </a:t>
            </a:r>
          </a:p>
          <a:p>
            <a:r>
              <a:rPr lang="de-DE" sz="2800" dirty="0"/>
              <a:t>Dauer der Erarbeitung:</a:t>
            </a:r>
          </a:p>
        </p:txBody>
      </p:sp>
      <p:pic>
        <p:nvPicPr>
          <p:cNvPr id="4" name="Picture 4" descr="File:Aufgabe-zeichnen.svg - Wikimedia Commo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4127400"/>
            <a:ext cx="612068" cy="612068"/>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File:Media-video-film.sv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63688" y="4566276"/>
            <a:ext cx="591666" cy="612068"/>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p:cNvSpPr/>
          <p:nvPr/>
        </p:nvSpPr>
        <p:spPr>
          <a:xfrm>
            <a:off x="107504" y="5978031"/>
            <a:ext cx="8928992" cy="461665"/>
          </a:xfrm>
          <a:prstGeom prst="rect">
            <a:avLst/>
          </a:prstGeom>
        </p:spPr>
        <p:txBody>
          <a:bodyPr wrap="square">
            <a:spAutoFit/>
          </a:bodyPr>
          <a:lstStyle/>
          <a:p>
            <a:r>
              <a:rPr lang="de-DE" sz="1200" dirty="0"/>
              <a:t>Icons: Gemeinfrei, </a:t>
            </a:r>
            <a:r>
              <a:rPr lang="de-DE" sz="1200" dirty="0">
                <a:hlinkClick r:id="rId4"/>
              </a:rPr>
              <a:t>https://commons.wikimedia.org/w/index.php?search=icon+film&amp;title=Special:MediaSearch&amp;go=Go&amp;type=image</a:t>
            </a:r>
            <a:r>
              <a:rPr lang="de-DE" sz="1200" dirty="0"/>
              <a:t>, </a:t>
            </a:r>
            <a:r>
              <a:rPr lang="de-DE" sz="1200" dirty="0">
                <a:hlinkClick r:id="rId5"/>
              </a:rPr>
              <a:t>https://commons.wikimedia.org/wiki/File:Aufgabe-zeichnen.svg</a:t>
            </a:r>
            <a:r>
              <a:rPr lang="de-DE" sz="1200" dirty="0"/>
              <a:t> </a:t>
            </a:r>
          </a:p>
        </p:txBody>
      </p:sp>
      <p:pic>
        <p:nvPicPr>
          <p:cNvPr id="6148" name="Picture 4" descr="Zeit sparen - Kostenlose hände und gesten Icons"/>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55976" y="4872310"/>
            <a:ext cx="612068" cy="612068"/>
          </a:xfrm>
          <a:prstGeom prst="rect">
            <a:avLst/>
          </a:prstGeom>
          <a:noFill/>
          <a:extLst>
            <a:ext uri="{909E8E84-426E-40DD-AFC4-6F175D3DCCD1}">
              <a14:hiddenFill xmlns:a14="http://schemas.microsoft.com/office/drawing/2010/main">
                <a:solidFill>
                  <a:srgbClr val="FFFFFF"/>
                </a:solidFill>
              </a14:hiddenFill>
            </a:ext>
          </a:extLst>
        </p:spPr>
      </p:pic>
      <p:sp>
        <p:nvSpPr>
          <p:cNvPr id="5" name="Fußzeilenplatzhalter 4"/>
          <p:cNvSpPr>
            <a:spLocks noGrp="1"/>
          </p:cNvSpPr>
          <p:nvPr>
            <p:ph type="ftr" sz="quarter" idx="11"/>
          </p:nvPr>
        </p:nvSpPr>
        <p:spPr>
          <a:xfrm>
            <a:off x="3124200" y="6356350"/>
            <a:ext cx="3608040" cy="365125"/>
          </a:xfrm>
        </p:spPr>
        <p:txBody>
          <a:bodyPr/>
          <a:lstStyle/>
          <a:p>
            <a:r>
              <a:rPr lang="de-DE"/>
              <a:t>Fachredaktion Deutsch, www.deutsch-bw.de </a:t>
            </a:r>
          </a:p>
        </p:txBody>
      </p:sp>
    </p:spTree>
    <p:extLst>
      <p:ext uri="{BB962C8B-B14F-4D97-AF65-F5344CB8AC3E}">
        <p14:creationId xmlns:p14="http://schemas.microsoft.com/office/powerpoint/2010/main" val="2843003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t>Aufbau:</a:t>
            </a:r>
          </a:p>
        </p:txBody>
      </p:sp>
      <p:sp>
        <p:nvSpPr>
          <p:cNvPr id="3" name="Inhaltsplatzhalter 2"/>
          <p:cNvSpPr>
            <a:spLocks noGrp="1"/>
          </p:cNvSpPr>
          <p:nvPr>
            <p:ph idx="1"/>
          </p:nvPr>
        </p:nvSpPr>
        <p:spPr/>
        <p:txBody>
          <a:bodyPr>
            <a:normAutofit/>
          </a:bodyPr>
          <a:lstStyle/>
          <a:p>
            <a:pPr marL="0" indent="0">
              <a:buNone/>
            </a:pPr>
            <a:r>
              <a:rPr lang="de-DE" dirty="0">
                <a:solidFill>
                  <a:srgbClr val="FF0000"/>
                </a:solidFill>
              </a:rPr>
              <a:t>Stunde 1</a:t>
            </a:r>
          </a:p>
          <a:p>
            <a:r>
              <a:rPr lang="de-DE" dirty="0">
                <a:solidFill>
                  <a:srgbClr val="FF0000"/>
                </a:solidFill>
              </a:rPr>
              <a:t>Die Malerei der Romantik</a:t>
            </a:r>
          </a:p>
          <a:p>
            <a:r>
              <a:rPr lang="de-DE" dirty="0">
                <a:solidFill>
                  <a:srgbClr val="FF0000"/>
                </a:solidFill>
              </a:rPr>
              <a:t>Der Begriff „Romantik“</a:t>
            </a:r>
          </a:p>
          <a:p>
            <a:pPr marL="0" indent="0">
              <a:buNone/>
            </a:pPr>
            <a:r>
              <a:rPr lang="de-DE" dirty="0"/>
              <a:t>Stunde 2</a:t>
            </a:r>
          </a:p>
          <a:p>
            <a:r>
              <a:rPr lang="de-DE" dirty="0"/>
              <a:t>Jena und der Jenaer Kreis</a:t>
            </a:r>
          </a:p>
          <a:p>
            <a:pPr marL="0" indent="0">
              <a:buNone/>
            </a:pPr>
            <a:r>
              <a:rPr lang="de-DE" dirty="0"/>
              <a:t>Stunde 3/4 </a:t>
            </a:r>
          </a:p>
          <a:p>
            <a:r>
              <a:rPr lang="de-DE" dirty="0"/>
              <a:t>Schriftsteller der Romantik</a:t>
            </a:r>
          </a:p>
          <a:p>
            <a:pPr marL="0" indent="0">
              <a:buNone/>
            </a:pPr>
            <a:endParaRPr lang="de-DE" dirty="0"/>
          </a:p>
          <a:p>
            <a:endParaRPr lang="de-DE" dirty="0"/>
          </a:p>
        </p:txBody>
      </p:sp>
      <p:sp>
        <p:nvSpPr>
          <p:cNvPr id="4" name="Fußzeilenplatzhalter 3"/>
          <p:cNvSpPr>
            <a:spLocks noGrp="1"/>
          </p:cNvSpPr>
          <p:nvPr>
            <p:ph type="ftr" sz="quarter" idx="11"/>
          </p:nvPr>
        </p:nvSpPr>
        <p:spPr>
          <a:xfrm>
            <a:off x="3124200" y="6356350"/>
            <a:ext cx="3464024" cy="365125"/>
          </a:xfrm>
        </p:spPr>
        <p:txBody>
          <a:bodyPr/>
          <a:lstStyle/>
          <a:p>
            <a:r>
              <a:rPr lang="de-DE" dirty="0"/>
              <a:t>Fachredaktion Deutsch, www.deutsch-bw.de </a:t>
            </a:r>
          </a:p>
        </p:txBody>
      </p:sp>
    </p:spTree>
    <p:extLst>
      <p:ext uri="{BB962C8B-B14F-4D97-AF65-F5344CB8AC3E}">
        <p14:creationId xmlns:p14="http://schemas.microsoft.com/office/powerpoint/2010/main" val="2477317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t>Malerei in der </a:t>
            </a:r>
            <a:r>
              <a:rPr lang="de-DE" b="1" dirty="0" smtClean="0"/>
              <a:t>Romantik I</a:t>
            </a:r>
            <a:endParaRPr lang="de-DE" dirty="0"/>
          </a:p>
        </p:txBody>
      </p:sp>
      <p:sp>
        <p:nvSpPr>
          <p:cNvPr id="3" name="Inhaltsplatzhalter 2"/>
          <p:cNvSpPr>
            <a:spLocks noGrp="1"/>
          </p:cNvSpPr>
          <p:nvPr>
            <p:ph idx="1"/>
          </p:nvPr>
        </p:nvSpPr>
        <p:spPr/>
        <p:txBody>
          <a:bodyPr/>
          <a:lstStyle/>
          <a:p>
            <a:r>
              <a:rPr lang="de-DE" dirty="0" smtClean="0"/>
              <a:t>Betrachten Sie die beiden </a:t>
            </a:r>
            <a:r>
              <a:rPr lang="de-DE" dirty="0"/>
              <a:t>Gemälde „Die Lebensstufen“ und  „Der Wanderer über dem Nebelmeer“. </a:t>
            </a:r>
            <a:endParaRPr lang="de-DE" dirty="0" smtClean="0"/>
          </a:p>
          <a:p>
            <a:r>
              <a:rPr lang="de-DE" dirty="0" smtClean="0"/>
              <a:t>Notieren Sie, wie die Bilder auf sich wirken, wie die Natur und die Menschen dargestellt werden.</a:t>
            </a:r>
            <a:endParaRPr lang="de-DE" dirty="0"/>
          </a:p>
        </p:txBody>
      </p:sp>
      <p:sp>
        <p:nvSpPr>
          <p:cNvPr id="4" name="Fußzeilenplatzhalter 3"/>
          <p:cNvSpPr>
            <a:spLocks noGrp="1"/>
          </p:cNvSpPr>
          <p:nvPr>
            <p:ph type="ftr" sz="quarter" idx="11"/>
          </p:nvPr>
        </p:nvSpPr>
        <p:spPr/>
        <p:txBody>
          <a:bodyPr/>
          <a:lstStyle/>
          <a:p>
            <a:r>
              <a:rPr lang="de-DE" smtClean="0"/>
              <a:t>Fachredaktion Deutsch, www.deutsch-bw.de </a:t>
            </a:r>
            <a:endParaRPr lang="de-DE"/>
          </a:p>
        </p:txBody>
      </p:sp>
    </p:spTree>
    <p:extLst>
      <p:ext uri="{BB962C8B-B14F-4D97-AF65-F5344CB8AC3E}">
        <p14:creationId xmlns:p14="http://schemas.microsoft.com/office/powerpoint/2010/main" val="1020241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e Lebensstufen (Caspar David Friedri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602" y="260648"/>
            <a:ext cx="7263056" cy="5616624"/>
          </a:xfrm>
          <a:prstGeom prst="rect">
            <a:avLst/>
          </a:prstGeom>
          <a:noFill/>
          <a:extLst>
            <a:ext uri="{909E8E84-426E-40DD-AFC4-6F175D3DCCD1}">
              <a14:hiddenFill xmlns:a14="http://schemas.microsoft.com/office/drawing/2010/main">
                <a:solidFill>
                  <a:srgbClr val="FFFFFF"/>
                </a:solidFill>
              </a14:hiddenFill>
            </a:ext>
          </a:extLst>
        </p:spPr>
      </p:pic>
      <p:sp>
        <p:nvSpPr>
          <p:cNvPr id="4" name="Textfeld 3"/>
          <p:cNvSpPr txBox="1"/>
          <p:nvPr/>
        </p:nvSpPr>
        <p:spPr>
          <a:xfrm>
            <a:off x="1174634" y="5877272"/>
            <a:ext cx="6709734" cy="830997"/>
          </a:xfrm>
          <a:prstGeom prst="rect">
            <a:avLst/>
          </a:prstGeom>
          <a:noFill/>
        </p:spPr>
        <p:txBody>
          <a:bodyPr wrap="square" rtlCol="0">
            <a:spAutoFit/>
          </a:bodyPr>
          <a:lstStyle/>
          <a:p>
            <a:r>
              <a:rPr lang="de-DE" sz="1600" dirty="0"/>
              <a:t>Die Lebensstufen, etwa 1834, gemeinfrei, abrufbar unter </a:t>
            </a:r>
            <a:r>
              <a:rPr lang="de-DE" sz="1600" dirty="0">
                <a:hlinkClick r:id="rId3"/>
              </a:rPr>
              <a:t>https://de.wikipedia.org/wiki/Die_Lebensstufen#/media/Datei:Caspar_David_Friedrich_013.jpg</a:t>
            </a:r>
            <a:r>
              <a:rPr lang="de-DE" sz="1600" dirty="0"/>
              <a:t> </a:t>
            </a:r>
          </a:p>
        </p:txBody>
      </p:sp>
      <p:sp>
        <p:nvSpPr>
          <p:cNvPr id="2" name="Fußzeilenplatzhalter 1"/>
          <p:cNvSpPr>
            <a:spLocks noGrp="1"/>
          </p:cNvSpPr>
          <p:nvPr>
            <p:ph type="ftr" sz="quarter" idx="11"/>
          </p:nvPr>
        </p:nvSpPr>
        <p:spPr>
          <a:xfrm>
            <a:off x="3124200" y="6356350"/>
            <a:ext cx="3896072" cy="365125"/>
          </a:xfrm>
        </p:spPr>
        <p:txBody>
          <a:bodyPr/>
          <a:lstStyle/>
          <a:p>
            <a:r>
              <a:rPr lang="de-DE" dirty="0"/>
              <a:t>Fachredaktion Deutsch, www.deutsch-bw.de </a:t>
            </a:r>
          </a:p>
        </p:txBody>
      </p:sp>
    </p:spTree>
    <p:extLst>
      <p:ext uri="{BB962C8B-B14F-4D97-AF65-F5344CB8AC3E}">
        <p14:creationId xmlns:p14="http://schemas.microsoft.com/office/powerpoint/2010/main" val="3722938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upload.wikimedia.org/wikipedia/commons/thumb/b/b9/Caspar_David_Friedrich_-_Wanderer_above_the_sea_of_fog.jpg/800px-Caspar_David_Friedrich_-_Wanderer_above_the_sea_of_fo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580" y="620688"/>
            <a:ext cx="4464497" cy="5719928"/>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p:cNvSpPr txBox="1"/>
          <p:nvPr/>
        </p:nvSpPr>
        <p:spPr>
          <a:xfrm>
            <a:off x="5004048" y="764704"/>
            <a:ext cx="3672408" cy="1384995"/>
          </a:xfrm>
          <a:prstGeom prst="rect">
            <a:avLst/>
          </a:prstGeom>
          <a:noFill/>
        </p:spPr>
        <p:txBody>
          <a:bodyPr wrap="square" rtlCol="0">
            <a:spAutoFit/>
          </a:bodyPr>
          <a:lstStyle/>
          <a:p>
            <a:r>
              <a:rPr lang="de-DE" sz="1400" dirty="0"/>
              <a:t>Der Wanderer über dem Nebelmeer 1817/18, gemeinfrei, online abrufbar unter </a:t>
            </a:r>
            <a:r>
              <a:rPr lang="de-DE" sz="1400" dirty="0">
                <a:hlinkClick r:id="rId3"/>
              </a:rPr>
              <a:t>https://commons.wikimedia.org/wiki/Caspar_David_Friedrich?uselang=de#/media/File:Caspar_David_Friedrich_-_Wanderer_above_the_sea_of_fog.jpg</a:t>
            </a:r>
            <a:r>
              <a:rPr lang="de-DE" sz="1400" dirty="0"/>
              <a:t> </a:t>
            </a:r>
          </a:p>
        </p:txBody>
      </p:sp>
      <p:sp>
        <p:nvSpPr>
          <p:cNvPr id="3" name="Fußzeilenplatzhalter 2"/>
          <p:cNvSpPr>
            <a:spLocks noGrp="1"/>
          </p:cNvSpPr>
          <p:nvPr>
            <p:ph type="ftr" sz="quarter" idx="11"/>
          </p:nvPr>
        </p:nvSpPr>
        <p:spPr>
          <a:xfrm>
            <a:off x="3124200" y="6356350"/>
            <a:ext cx="3824064" cy="365125"/>
          </a:xfrm>
        </p:spPr>
        <p:txBody>
          <a:bodyPr/>
          <a:lstStyle/>
          <a:p>
            <a:r>
              <a:rPr lang="de-DE" dirty="0"/>
              <a:t>Fachredaktion Deutsch, www.deutsch-bw.de </a:t>
            </a:r>
          </a:p>
        </p:txBody>
      </p:sp>
    </p:spTree>
    <p:extLst>
      <p:ext uri="{BB962C8B-B14F-4D97-AF65-F5344CB8AC3E}">
        <p14:creationId xmlns:p14="http://schemas.microsoft.com/office/powerpoint/2010/main" val="4284628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6804248" y="5805264"/>
            <a:ext cx="2016224" cy="936104"/>
          </a:xfrm>
          <a:prstGeom prst="roundRect">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p:txBody>
          <a:bodyPr/>
          <a:lstStyle/>
          <a:p>
            <a:r>
              <a:rPr lang="de-DE" b="1" dirty="0"/>
              <a:t>Malerei in der </a:t>
            </a:r>
            <a:r>
              <a:rPr lang="de-DE" b="1" dirty="0" smtClean="0"/>
              <a:t>Romantik II</a:t>
            </a:r>
            <a:endParaRPr lang="de-DE" b="1" dirty="0"/>
          </a:p>
        </p:txBody>
      </p:sp>
      <p:sp>
        <p:nvSpPr>
          <p:cNvPr id="3" name="Inhaltsplatzhalter 2"/>
          <p:cNvSpPr>
            <a:spLocks noGrp="1"/>
          </p:cNvSpPr>
          <p:nvPr>
            <p:ph idx="1"/>
          </p:nvPr>
        </p:nvSpPr>
        <p:spPr>
          <a:xfrm>
            <a:off x="899592" y="1628800"/>
            <a:ext cx="8075240" cy="4525963"/>
          </a:xfrm>
        </p:spPr>
        <p:txBody>
          <a:bodyPr>
            <a:normAutofit fontScale="70000" lnSpcReduction="20000"/>
          </a:bodyPr>
          <a:lstStyle/>
          <a:p>
            <a:pPr marL="0" indent="0">
              <a:buNone/>
            </a:pPr>
            <a:r>
              <a:rPr lang="de-DE" dirty="0"/>
              <a:t>Der französische Maler Eugène Delacroix beschrieb 1846 die Epoche der Romantik wie folgt:</a:t>
            </a:r>
          </a:p>
          <a:p>
            <a:pPr marL="0" indent="0" algn="ctr">
              <a:buNone/>
            </a:pPr>
            <a:r>
              <a:rPr lang="de-DE" i="1" dirty="0"/>
              <a:t>„Romantisches ist weder durch die Wahl der Gegenstände präzise zu benennen, noch durch definitive Wahrheiten, sondern durch eine Weise des Fühlens. Man hat versucht, nach dem Romantischen außerhalb der eigenen Person zu suchen, doch es ist nur im Innern zu finden. […] Das Wort Romantik bedeutet so viel, als würde man von moderner Kunst reden – das </a:t>
            </a:r>
            <a:r>
              <a:rPr lang="de-DE" i="1" dirty="0" smtClean="0"/>
              <a:t>bedeutet </a:t>
            </a:r>
            <a:r>
              <a:rPr lang="de-DE" i="1" dirty="0"/>
              <a:t>Intimität, Spiritualität, Farbe, Neigung zum Unendlichen, ausgedrückt durch </a:t>
            </a:r>
            <a:r>
              <a:rPr lang="de-DE" i="1" dirty="0" smtClean="0"/>
              <a:t>Mittel, die der </a:t>
            </a:r>
            <a:r>
              <a:rPr lang="de-DE" i="1" dirty="0"/>
              <a:t>Kunst zur </a:t>
            </a:r>
            <a:r>
              <a:rPr lang="de-DE" i="1" dirty="0" smtClean="0"/>
              <a:t>Verfügung stehen.“</a:t>
            </a:r>
            <a:endParaRPr lang="de-DE" i="1" dirty="0"/>
          </a:p>
          <a:p>
            <a:endParaRPr lang="de-DE" dirty="0"/>
          </a:p>
          <a:p>
            <a:pPr marL="0" indent="0">
              <a:buNone/>
            </a:pPr>
            <a:r>
              <a:rPr lang="de-DE" b="1" dirty="0"/>
              <a:t>Caspar David Friedrich (1774-1840) prägte die Kunst der Romantik. Betrachten Sie </a:t>
            </a:r>
            <a:r>
              <a:rPr lang="de-DE" b="1" dirty="0" smtClean="0"/>
              <a:t>noch einmal die </a:t>
            </a:r>
            <a:r>
              <a:rPr lang="de-DE" b="1" dirty="0"/>
              <a:t>Gemälde „Die Lebensstufen“ und  „Der Wanderer über dem Nebelmeer“. Arbeiten Sie heraus, ob und inwiefern das Zitat Delacroix´ anwendbar ist.</a:t>
            </a:r>
          </a:p>
        </p:txBody>
      </p:sp>
      <p:pic>
        <p:nvPicPr>
          <p:cNvPr id="3076" name="Picture 4" descr="File:Aufgabe-zeichnen.svg - Wikimedia Commo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2104" y="4869160"/>
            <a:ext cx="864096" cy="8640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Zeit sparen - Kostenlose hände und gesten Ico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5949280"/>
            <a:ext cx="612068" cy="612068"/>
          </a:xfrm>
          <a:prstGeom prst="rect">
            <a:avLst/>
          </a:prstGeom>
          <a:noFill/>
          <a:extLst>
            <a:ext uri="{909E8E84-426E-40DD-AFC4-6F175D3DCCD1}">
              <a14:hiddenFill xmlns:a14="http://schemas.microsoft.com/office/drawing/2010/main">
                <a:solidFill>
                  <a:srgbClr val="FFFFFF"/>
                </a:solidFill>
              </a14:hiddenFill>
            </a:ext>
          </a:extLst>
        </p:spPr>
      </p:pic>
      <p:sp>
        <p:nvSpPr>
          <p:cNvPr id="4" name="Textfeld 3"/>
          <p:cNvSpPr txBox="1"/>
          <p:nvPr/>
        </p:nvSpPr>
        <p:spPr>
          <a:xfrm>
            <a:off x="7740351" y="6070648"/>
            <a:ext cx="830677" cy="369332"/>
          </a:xfrm>
          <a:prstGeom prst="rect">
            <a:avLst/>
          </a:prstGeom>
          <a:noFill/>
        </p:spPr>
        <p:txBody>
          <a:bodyPr wrap="none" rtlCol="0">
            <a:spAutoFit/>
          </a:bodyPr>
          <a:lstStyle/>
          <a:p>
            <a:r>
              <a:rPr lang="de-DE" dirty="0"/>
              <a:t>15 min</a:t>
            </a:r>
          </a:p>
        </p:txBody>
      </p:sp>
      <p:sp>
        <p:nvSpPr>
          <p:cNvPr id="7" name="Fußzeilenplatzhalter 6"/>
          <p:cNvSpPr>
            <a:spLocks noGrp="1"/>
          </p:cNvSpPr>
          <p:nvPr>
            <p:ph type="ftr" sz="quarter" idx="11"/>
          </p:nvPr>
        </p:nvSpPr>
        <p:spPr>
          <a:xfrm>
            <a:off x="2627784" y="6376243"/>
            <a:ext cx="3888432" cy="365125"/>
          </a:xfrm>
        </p:spPr>
        <p:txBody>
          <a:bodyPr/>
          <a:lstStyle/>
          <a:p>
            <a:r>
              <a:rPr lang="de-DE" dirty="0"/>
              <a:t>Fachredaktion Deutsch, www.deutsch-bw.de </a:t>
            </a:r>
          </a:p>
        </p:txBody>
      </p:sp>
    </p:spTree>
    <p:extLst>
      <p:ext uri="{BB962C8B-B14F-4D97-AF65-F5344CB8AC3E}">
        <p14:creationId xmlns:p14="http://schemas.microsoft.com/office/powerpoint/2010/main" val="3209109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t>Der Begriff „Romantik“</a:t>
            </a:r>
          </a:p>
        </p:txBody>
      </p:sp>
      <p:sp>
        <p:nvSpPr>
          <p:cNvPr id="3" name="Inhaltsplatzhalter 2"/>
          <p:cNvSpPr>
            <a:spLocks noGrp="1"/>
          </p:cNvSpPr>
          <p:nvPr>
            <p:ph idx="1"/>
          </p:nvPr>
        </p:nvSpPr>
        <p:spPr>
          <a:xfrm>
            <a:off x="899592" y="1600200"/>
            <a:ext cx="8064896" cy="4525963"/>
          </a:xfrm>
        </p:spPr>
        <p:txBody>
          <a:bodyPr>
            <a:normAutofit/>
          </a:bodyPr>
          <a:lstStyle/>
          <a:p>
            <a:endParaRPr lang="de-DE" dirty="0"/>
          </a:p>
          <a:p>
            <a:pPr marL="0" indent="0">
              <a:buNone/>
            </a:pPr>
            <a:r>
              <a:rPr lang="de-DE" dirty="0"/>
              <a:t>Lesen Sie den Text </a:t>
            </a:r>
            <a:r>
              <a:rPr lang="de-DE" dirty="0" smtClean="0"/>
              <a:t>„Die Epoche der Romantik</a:t>
            </a:r>
            <a:r>
              <a:rPr lang="de-DE" dirty="0"/>
              <a:t>“ (AB 1), wenden Sie die Fünf-Schritt-Lesemethode an</a:t>
            </a:r>
            <a:r>
              <a:rPr lang="de-DE" dirty="0" smtClean="0"/>
              <a:t>.  </a:t>
            </a:r>
            <a:endParaRPr lang="de-DE" dirty="0"/>
          </a:p>
          <a:p>
            <a:pPr marL="0" indent="0">
              <a:buNone/>
            </a:pPr>
            <a:r>
              <a:rPr lang="de-DE" dirty="0"/>
              <a:t>Erstellen Sie eine Mindmap oder Strukturskizze, die die wesentlichen Merkmale der Romantik darstellt</a:t>
            </a:r>
            <a:r>
              <a:rPr lang="de-DE"/>
              <a:t>. </a:t>
            </a:r>
            <a:endParaRPr lang="de-DE" dirty="0"/>
          </a:p>
        </p:txBody>
      </p:sp>
      <p:pic>
        <p:nvPicPr>
          <p:cNvPr id="4" name="Picture 4" descr="File:Aufgabe-zeichnen.svg - Wikimedia Commo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2104" y="2204864"/>
            <a:ext cx="864096" cy="864096"/>
          </a:xfrm>
          <a:prstGeom prst="rect">
            <a:avLst/>
          </a:prstGeom>
          <a:noFill/>
          <a:extLst>
            <a:ext uri="{909E8E84-426E-40DD-AFC4-6F175D3DCCD1}">
              <a14:hiddenFill xmlns:a14="http://schemas.microsoft.com/office/drawing/2010/main">
                <a:solidFill>
                  <a:srgbClr val="FFFFFF"/>
                </a:solidFill>
              </a14:hiddenFill>
            </a:ext>
          </a:extLst>
        </p:spPr>
      </p:pic>
      <p:sp>
        <p:nvSpPr>
          <p:cNvPr id="5" name="Abgerundetes Rechteck 4"/>
          <p:cNvSpPr/>
          <p:nvPr/>
        </p:nvSpPr>
        <p:spPr>
          <a:xfrm>
            <a:off x="6804248" y="5805264"/>
            <a:ext cx="2016224" cy="936104"/>
          </a:xfrm>
          <a:prstGeom prst="roundRect">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Picture 4" descr="Zeit sparen - Kostenlose hände und gesten Ico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5949280"/>
            <a:ext cx="612068" cy="612068"/>
          </a:xfrm>
          <a:prstGeom prst="rect">
            <a:avLst/>
          </a:prstGeom>
          <a:noFill/>
          <a:extLst>
            <a:ext uri="{909E8E84-426E-40DD-AFC4-6F175D3DCCD1}">
              <a14:hiddenFill xmlns:a14="http://schemas.microsoft.com/office/drawing/2010/main">
                <a:solidFill>
                  <a:srgbClr val="FFFFFF"/>
                </a:solidFill>
              </a14:hiddenFill>
            </a:ext>
          </a:extLst>
        </p:spPr>
      </p:pic>
      <p:sp>
        <p:nvSpPr>
          <p:cNvPr id="7" name="Textfeld 6"/>
          <p:cNvSpPr txBox="1"/>
          <p:nvPr/>
        </p:nvSpPr>
        <p:spPr>
          <a:xfrm>
            <a:off x="7740351" y="6070648"/>
            <a:ext cx="830677" cy="369332"/>
          </a:xfrm>
          <a:prstGeom prst="rect">
            <a:avLst/>
          </a:prstGeom>
          <a:noFill/>
        </p:spPr>
        <p:txBody>
          <a:bodyPr wrap="none" rtlCol="0">
            <a:spAutoFit/>
          </a:bodyPr>
          <a:lstStyle/>
          <a:p>
            <a:r>
              <a:rPr lang="de-DE" dirty="0"/>
              <a:t>20 min</a:t>
            </a:r>
          </a:p>
        </p:txBody>
      </p:sp>
      <p:sp>
        <p:nvSpPr>
          <p:cNvPr id="8" name="Fußzeilenplatzhalter 7"/>
          <p:cNvSpPr>
            <a:spLocks noGrp="1"/>
          </p:cNvSpPr>
          <p:nvPr>
            <p:ph type="ftr" sz="quarter" idx="11"/>
          </p:nvPr>
        </p:nvSpPr>
        <p:spPr>
          <a:xfrm>
            <a:off x="3124200" y="6356350"/>
            <a:ext cx="3464024" cy="365125"/>
          </a:xfrm>
        </p:spPr>
        <p:txBody>
          <a:bodyPr/>
          <a:lstStyle/>
          <a:p>
            <a:r>
              <a:rPr lang="de-DE" dirty="0"/>
              <a:t>Fachredaktion Deutsch, www.deutsch-bw.de </a:t>
            </a:r>
          </a:p>
        </p:txBody>
      </p:sp>
    </p:spTree>
    <p:extLst>
      <p:ext uri="{BB962C8B-B14F-4D97-AF65-F5344CB8AC3E}">
        <p14:creationId xmlns:p14="http://schemas.microsoft.com/office/powerpoint/2010/main" val="2694151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t>Ergänzung des Erarbeiteten</a:t>
            </a:r>
          </a:p>
        </p:txBody>
      </p:sp>
      <p:sp>
        <p:nvSpPr>
          <p:cNvPr id="3" name="Inhaltsplatzhalter 2"/>
          <p:cNvSpPr>
            <a:spLocks noGrp="1"/>
          </p:cNvSpPr>
          <p:nvPr>
            <p:ph idx="1"/>
          </p:nvPr>
        </p:nvSpPr>
        <p:spPr>
          <a:xfrm>
            <a:off x="1259632" y="1600201"/>
            <a:ext cx="7427168" cy="3484984"/>
          </a:xfrm>
        </p:spPr>
        <p:txBody>
          <a:bodyPr/>
          <a:lstStyle/>
          <a:p>
            <a:pPr marL="0" indent="0">
              <a:buNone/>
            </a:pPr>
            <a:r>
              <a:rPr lang="de-DE" dirty="0"/>
              <a:t>Gehen Sie auf den Kanal „</a:t>
            </a:r>
            <a:r>
              <a:rPr lang="de-DE" dirty="0" err="1"/>
              <a:t>musstewissen</a:t>
            </a:r>
            <a:r>
              <a:rPr lang="de-DE" dirty="0"/>
              <a:t> Deutsch“ auf YouTube:</a:t>
            </a:r>
            <a:r>
              <a:rPr lang="de-DE" dirty="0">
                <a:hlinkClick r:id="rId3"/>
              </a:rPr>
              <a:t> https://kurzelinks.de/exbc</a:t>
            </a:r>
            <a:r>
              <a:rPr lang="de-DE" dirty="0"/>
              <a:t> </a:t>
            </a:r>
          </a:p>
          <a:p>
            <a:pPr marL="0" indent="0">
              <a:buNone/>
            </a:pPr>
            <a:r>
              <a:rPr lang="de-DE" dirty="0"/>
              <a:t>Sehen Sie sich das Erklärvideo an (5.44 min) und ergänzen </a:t>
            </a:r>
            <a:r>
              <a:rPr lang="de-DE"/>
              <a:t>gegebenenfalls Ihre Strukturskizze </a:t>
            </a:r>
            <a:r>
              <a:rPr lang="de-DE" dirty="0"/>
              <a:t>/ Mindmap.</a:t>
            </a:r>
          </a:p>
          <a:p>
            <a:pPr marL="0" indent="0">
              <a:buNone/>
            </a:pPr>
            <a:endParaRPr lang="de-DE" dirty="0"/>
          </a:p>
        </p:txBody>
      </p:sp>
      <p:pic>
        <p:nvPicPr>
          <p:cNvPr id="4" name="Picture 4" descr="File:Aufgabe-zeichnen.svg - Wikimedia Common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1346" y="3356992"/>
            <a:ext cx="864096" cy="864096"/>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File:Media-video-film.sv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520" y="1901227"/>
            <a:ext cx="905484" cy="936707"/>
          </a:xfrm>
          <a:prstGeom prst="rect">
            <a:avLst/>
          </a:prstGeom>
          <a:noFill/>
          <a:extLst>
            <a:ext uri="{909E8E84-426E-40DD-AFC4-6F175D3DCCD1}">
              <a14:hiddenFill xmlns:a14="http://schemas.microsoft.com/office/drawing/2010/main">
                <a:solidFill>
                  <a:srgbClr val="FFFFFF"/>
                </a:solidFill>
              </a14:hiddenFill>
            </a:ext>
          </a:extLst>
        </p:spPr>
      </p:pic>
      <p:sp>
        <p:nvSpPr>
          <p:cNvPr id="7" name="Abgerundetes Rechteck 6"/>
          <p:cNvSpPr/>
          <p:nvPr/>
        </p:nvSpPr>
        <p:spPr>
          <a:xfrm>
            <a:off x="6804248" y="5805264"/>
            <a:ext cx="2016224" cy="936104"/>
          </a:xfrm>
          <a:prstGeom prst="roundRect">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Picture 4" descr="Zeit sparen - Kostenlose hände und gesten Icons"/>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20272" y="5949280"/>
            <a:ext cx="612068" cy="612068"/>
          </a:xfrm>
          <a:prstGeom prst="rect">
            <a:avLst/>
          </a:prstGeom>
          <a:noFill/>
          <a:extLst>
            <a:ext uri="{909E8E84-426E-40DD-AFC4-6F175D3DCCD1}">
              <a14:hiddenFill xmlns:a14="http://schemas.microsoft.com/office/drawing/2010/main">
                <a:solidFill>
                  <a:srgbClr val="FFFFFF"/>
                </a:solidFill>
              </a14:hiddenFill>
            </a:ext>
          </a:extLst>
        </p:spPr>
      </p:pic>
      <p:sp>
        <p:nvSpPr>
          <p:cNvPr id="9" name="Textfeld 8"/>
          <p:cNvSpPr txBox="1"/>
          <p:nvPr/>
        </p:nvSpPr>
        <p:spPr>
          <a:xfrm>
            <a:off x="7740351" y="6070648"/>
            <a:ext cx="830677" cy="369332"/>
          </a:xfrm>
          <a:prstGeom prst="rect">
            <a:avLst/>
          </a:prstGeom>
          <a:noFill/>
        </p:spPr>
        <p:txBody>
          <a:bodyPr wrap="none" rtlCol="0">
            <a:spAutoFit/>
          </a:bodyPr>
          <a:lstStyle/>
          <a:p>
            <a:r>
              <a:rPr lang="de-DE" dirty="0"/>
              <a:t>10 min</a:t>
            </a:r>
          </a:p>
        </p:txBody>
      </p:sp>
      <p:sp>
        <p:nvSpPr>
          <p:cNvPr id="5" name="Fußzeilenplatzhalter 4"/>
          <p:cNvSpPr>
            <a:spLocks noGrp="1"/>
          </p:cNvSpPr>
          <p:nvPr>
            <p:ph type="ftr" sz="quarter" idx="11"/>
          </p:nvPr>
        </p:nvSpPr>
        <p:spPr>
          <a:xfrm>
            <a:off x="3124200" y="6356350"/>
            <a:ext cx="3680048" cy="365125"/>
          </a:xfrm>
        </p:spPr>
        <p:txBody>
          <a:bodyPr/>
          <a:lstStyle/>
          <a:p>
            <a:r>
              <a:rPr lang="de-DE" dirty="0"/>
              <a:t>Fachredaktion Deutsch, www.deutsch-bw.de </a:t>
            </a:r>
          </a:p>
        </p:txBody>
      </p:sp>
    </p:spTree>
    <p:extLst>
      <p:ext uri="{BB962C8B-B14F-4D97-AF65-F5344CB8AC3E}">
        <p14:creationId xmlns:p14="http://schemas.microsoft.com/office/powerpoint/2010/main" val="212765488"/>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442</Words>
  <Application>Microsoft Office PowerPoint</Application>
  <PresentationFormat>Bildschirmpräsentation (4:3)</PresentationFormat>
  <Paragraphs>47</Paragraphs>
  <Slides>9</Slides>
  <Notes>1</Notes>
  <HiddenSlides>0</HiddenSlides>
  <MMClips>0</MMClips>
  <ScaleCrop>false</ScaleCrop>
  <HeadingPairs>
    <vt:vector size="4" baseType="variant">
      <vt:variant>
        <vt:lpstr>Design</vt:lpstr>
      </vt:variant>
      <vt:variant>
        <vt:i4>1</vt:i4>
      </vt:variant>
      <vt:variant>
        <vt:lpstr>Folientitel</vt:lpstr>
      </vt:variant>
      <vt:variant>
        <vt:i4>9</vt:i4>
      </vt:variant>
    </vt:vector>
  </HeadingPairs>
  <TitlesOfParts>
    <vt:vector size="10" baseType="lpstr">
      <vt:lpstr>Larissa</vt:lpstr>
      <vt:lpstr>Die Epoche der Romantik</vt:lpstr>
      <vt:lpstr>Informationen</vt:lpstr>
      <vt:lpstr>Aufbau:</vt:lpstr>
      <vt:lpstr>Malerei in der Romantik I</vt:lpstr>
      <vt:lpstr>PowerPoint-Präsentation</vt:lpstr>
      <vt:lpstr>PowerPoint-Präsentation</vt:lpstr>
      <vt:lpstr>Malerei in der Romantik II</vt:lpstr>
      <vt:lpstr>Der Begriff „Romantik“</vt:lpstr>
      <vt:lpstr>Ergänzung des Erarbeiteten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Epoche der Romantik</dc:title>
  <dc:creator>Schweigert</dc:creator>
  <cp:lastModifiedBy>Schweigert</cp:lastModifiedBy>
  <cp:revision>36</cp:revision>
  <dcterms:created xsi:type="dcterms:W3CDTF">2021-05-11T09:50:03Z</dcterms:created>
  <dcterms:modified xsi:type="dcterms:W3CDTF">2021-10-11T08:33:54Z</dcterms:modified>
</cp:coreProperties>
</file>