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6"/>
  </p:notesMasterIdLst>
  <p:sldIdLst>
    <p:sldId id="256" r:id="rId2"/>
    <p:sldId id="268" r:id="rId3"/>
    <p:sldId id="267" r:id="rId4"/>
    <p:sldId id="269" r:id="rId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9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D65501-58B0-4C94-B206-5E9CA7D06FFA}" type="datetimeFigureOut">
              <a:rPr lang="de-DE" smtClean="0"/>
              <a:t>27.04.2021</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DDA1B1-A873-404A-A5CE-7F7C4ECA256D}" type="slidenum">
              <a:rPr lang="de-DE" smtClean="0"/>
              <a:t>‹Nr.›</a:t>
            </a:fld>
            <a:endParaRPr lang="de-DE"/>
          </a:p>
        </p:txBody>
      </p:sp>
    </p:spTree>
    <p:extLst>
      <p:ext uri="{BB962C8B-B14F-4D97-AF65-F5344CB8AC3E}">
        <p14:creationId xmlns:p14="http://schemas.microsoft.com/office/powerpoint/2010/main" val="1697050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8EAE158F-6452-46EB-A372-A247424A2D0B}"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088607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462A946-776A-4FB9-A763-763FA88D2890}"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312917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8451077F-E762-4AF6-8E16-3AF1B629A2A1}"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980332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EEB87342-B573-4F40-BAE3-C779F0FCBF27}"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93639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307CFD38-C999-4915-8BCE-6F41EFFFD3AC}" type="datetime1">
              <a:rPr lang="de-DE" smtClean="0"/>
              <a:t>27.04.2021</a:t>
            </a:fld>
            <a:endParaRPr lang="de-DE"/>
          </a:p>
        </p:txBody>
      </p:sp>
      <p:sp>
        <p:nvSpPr>
          <p:cNvPr id="5" name="Fußzeilenplatzhalter 4"/>
          <p:cNvSpPr>
            <a:spLocks noGrp="1"/>
          </p:cNvSpPr>
          <p:nvPr>
            <p:ph type="ftr" sz="quarter" idx="11"/>
          </p:nvPr>
        </p:nvSpPr>
        <p:spPr/>
        <p:txBody>
          <a:bodyPr/>
          <a:lstStyle/>
          <a:p>
            <a:r>
              <a:rPr lang="de-DE" smtClean="0"/>
              <a:t>Landesbildungsserver Baden-Württemberg, Fachredaktion Deutsch, 2021</a:t>
            </a:r>
            <a:endParaRPr lang="de-DE"/>
          </a:p>
        </p:txBody>
      </p:sp>
      <p:sp>
        <p:nvSpPr>
          <p:cNvPr id="6" name="Foliennummernplatzhalter 5"/>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48003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6089BCBA-DD3E-4DDD-ACDF-A0617EA139AB}" type="datetime1">
              <a:rPr lang="de-DE" smtClean="0"/>
              <a:t>27.04.2021</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2021</a:t>
            </a:r>
            <a:endParaRPr lang="de-DE"/>
          </a:p>
        </p:txBody>
      </p:sp>
      <p:sp>
        <p:nvSpPr>
          <p:cNvPr id="7" name="Foliennummernplatzhalter 6"/>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3391076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EF35DC33-0639-45FC-BEC9-91D673D534E2}" type="datetime1">
              <a:rPr lang="de-DE" smtClean="0"/>
              <a:t>27.04.2021</a:t>
            </a:fld>
            <a:endParaRPr lang="de-DE"/>
          </a:p>
        </p:txBody>
      </p:sp>
      <p:sp>
        <p:nvSpPr>
          <p:cNvPr id="8" name="Fußzeilenplatzhalter 7"/>
          <p:cNvSpPr>
            <a:spLocks noGrp="1"/>
          </p:cNvSpPr>
          <p:nvPr>
            <p:ph type="ftr" sz="quarter" idx="11"/>
          </p:nvPr>
        </p:nvSpPr>
        <p:spPr/>
        <p:txBody>
          <a:bodyPr/>
          <a:lstStyle/>
          <a:p>
            <a:r>
              <a:rPr lang="de-DE" smtClean="0"/>
              <a:t>Landesbildungsserver Baden-Württemberg, Fachredaktion Deutsch, 2021</a:t>
            </a:r>
            <a:endParaRPr lang="de-DE"/>
          </a:p>
        </p:txBody>
      </p:sp>
      <p:sp>
        <p:nvSpPr>
          <p:cNvPr id="9" name="Foliennummernplatzhalter 8"/>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234986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75100A01-3C2C-4AA8-853E-F5351CD5F649}" type="datetime1">
              <a:rPr lang="de-DE" smtClean="0"/>
              <a:t>27.04.2021</a:t>
            </a:fld>
            <a:endParaRPr lang="de-DE"/>
          </a:p>
        </p:txBody>
      </p:sp>
      <p:sp>
        <p:nvSpPr>
          <p:cNvPr id="4" name="Fußzeilenplatzhalter 3"/>
          <p:cNvSpPr>
            <a:spLocks noGrp="1"/>
          </p:cNvSpPr>
          <p:nvPr>
            <p:ph type="ftr" sz="quarter" idx="11"/>
          </p:nvPr>
        </p:nvSpPr>
        <p:spPr/>
        <p:txBody>
          <a:bodyPr/>
          <a:lstStyle/>
          <a:p>
            <a:r>
              <a:rPr lang="de-DE" smtClean="0"/>
              <a:t>Landesbildungsserver Baden-Württemberg, Fachredaktion Deutsch, 2021</a:t>
            </a:r>
            <a:endParaRPr lang="de-DE"/>
          </a:p>
        </p:txBody>
      </p:sp>
      <p:sp>
        <p:nvSpPr>
          <p:cNvPr id="5" name="Foliennummernplatzhalter 4"/>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697803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5745B2D-C68C-4CF0-8EC8-1B5EBACA0DC0}" type="datetime1">
              <a:rPr lang="de-DE" smtClean="0"/>
              <a:t>27.04.2021</a:t>
            </a:fld>
            <a:endParaRPr lang="de-DE"/>
          </a:p>
        </p:txBody>
      </p:sp>
      <p:sp>
        <p:nvSpPr>
          <p:cNvPr id="3" name="Fußzeilenplatzhalter 2"/>
          <p:cNvSpPr>
            <a:spLocks noGrp="1"/>
          </p:cNvSpPr>
          <p:nvPr>
            <p:ph type="ftr" sz="quarter" idx="11"/>
          </p:nvPr>
        </p:nvSpPr>
        <p:spPr/>
        <p:txBody>
          <a:bodyPr/>
          <a:lstStyle/>
          <a:p>
            <a:r>
              <a:rPr lang="de-DE" smtClean="0"/>
              <a:t>Landesbildungsserver Baden-Württemberg, Fachredaktion Deutsch, 2021</a:t>
            </a:r>
            <a:endParaRPr lang="de-DE"/>
          </a:p>
        </p:txBody>
      </p:sp>
      <p:sp>
        <p:nvSpPr>
          <p:cNvPr id="4" name="Foliennummernplatzhalter 3"/>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402442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4859D021-4E35-45AF-947D-5136D16DCC6A}" type="datetime1">
              <a:rPr lang="de-DE" smtClean="0"/>
              <a:t>27.04.2021</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2021</a:t>
            </a:r>
            <a:endParaRPr lang="de-DE"/>
          </a:p>
        </p:txBody>
      </p:sp>
      <p:sp>
        <p:nvSpPr>
          <p:cNvPr id="7" name="Foliennummernplatzhalter 6"/>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428649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4736CEA4-946A-4408-8899-E4A9C0D4D3CB}" type="datetime1">
              <a:rPr lang="de-DE" smtClean="0"/>
              <a:t>27.04.2021</a:t>
            </a:fld>
            <a:endParaRPr lang="de-DE"/>
          </a:p>
        </p:txBody>
      </p:sp>
      <p:sp>
        <p:nvSpPr>
          <p:cNvPr id="6" name="Fußzeilenplatzhalter 5"/>
          <p:cNvSpPr>
            <a:spLocks noGrp="1"/>
          </p:cNvSpPr>
          <p:nvPr>
            <p:ph type="ftr" sz="quarter" idx="11"/>
          </p:nvPr>
        </p:nvSpPr>
        <p:spPr/>
        <p:txBody>
          <a:bodyPr/>
          <a:lstStyle/>
          <a:p>
            <a:r>
              <a:rPr lang="de-DE" smtClean="0"/>
              <a:t>Landesbildungsserver Baden-Württemberg, Fachredaktion Deutsch, 2021</a:t>
            </a:r>
            <a:endParaRPr lang="de-DE"/>
          </a:p>
        </p:txBody>
      </p:sp>
      <p:sp>
        <p:nvSpPr>
          <p:cNvPr id="7" name="Foliennummernplatzhalter 6"/>
          <p:cNvSpPr>
            <a:spLocks noGrp="1"/>
          </p:cNvSpPr>
          <p:nvPr>
            <p:ph type="sldNum" sz="quarter" idx="12"/>
          </p:nvPr>
        </p:nvSpPr>
        <p:spPr/>
        <p:txBody>
          <a:bodyPr/>
          <a:lstStyle/>
          <a:p>
            <a:fld id="{25F2EB7D-044C-43EA-B84E-C0F46FF0E26F}" type="slidenum">
              <a:rPr lang="de-DE" smtClean="0"/>
              <a:t>‹Nr.›</a:t>
            </a:fld>
            <a:endParaRPr lang="de-DE"/>
          </a:p>
        </p:txBody>
      </p:sp>
    </p:spTree>
    <p:extLst>
      <p:ext uri="{BB962C8B-B14F-4D97-AF65-F5344CB8AC3E}">
        <p14:creationId xmlns:p14="http://schemas.microsoft.com/office/powerpoint/2010/main" val="3085944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533406-5FFA-4FA6-9FC4-BA0FDDCDEF7E}" type="datetime1">
              <a:rPr lang="de-DE" smtClean="0"/>
              <a:t>27.04.2021</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Landesbildungsserver Baden-Württemberg, Fachredaktion Deutsch, 2021</a:t>
            </a: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2EB7D-044C-43EA-B84E-C0F46FF0E26F}" type="slidenum">
              <a:rPr lang="de-DE" smtClean="0"/>
              <a:t>‹Nr.›</a:t>
            </a:fld>
            <a:endParaRPr lang="de-DE"/>
          </a:p>
        </p:txBody>
      </p:sp>
    </p:spTree>
    <p:extLst>
      <p:ext uri="{BB962C8B-B14F-4D97-AF65-F5344CB8AC3E}">
        <p14:creationId xmlns:p14="http://schemas.microsoft.com/office/powerpoint/2010/main" val="4909523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projekt-gutenberg.org/keller/kleider/kleid010.html" TargetMode="External"/><Relationship Id="rId2" Type="http://schemas.openxmlformats.org/officeDocument/2006/relationships/hyperlink" Target="https://www.projekt-gutenberg.org/keller/kleider/kleid005.html"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projekt-gutenberg.org/keller/kleider/kleid012.html" TargetMode="External"/><Relationship Id="rId7" Type="http://schemas.openxmlformats.org/officeDocument/2006/relationships/image" Target="../media/image5.png"/><Relationship Id="rId2" Type="http://schemas.openxmlformats.org/officeDocument/2006/relationships/hyperlink" Target="https://www.projekt-gutenberg.org/keller/kleider/kleid005.html"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www.youtube.com/watch?v=c9Xysfse4Gw" TargetMode="External"/><Relationship Id="rId4" Type="http://schemas.openxmlformats.org/officeDocument/2006/relationships/hyperlink" Target="https://www.projekt-gutenberg.org/keller/kleider/kleid015.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268761"/>
            <a:ext cx="7772400" cy="2331690"/>
          </a:xfrm>
        </p:spPr>
        <p:txBody>
          <a:bodyPr>
            <a:noAutofit/>
          </a:bodyPr>
          <a:lstStyle/>
          <a:p>
            <a:r>
              <a:rPr lang="de-DE" sz="3400" dirty="0" smtClean="0"/>
              <a:t>Gottfried Kellers</a:t>
            </a:r>
            <a:br>
              <a:rPr lang="de-DE" sz="3400" dirty="0" smtClean="0"/>
            </a:br>
            <a:r>
              <a:rPr lang="de-DE" sz="3400" dirty="0" smtClean="0"/>
              <a:t>„Kleider machen Leute“</a:t>
            </a:r>
            <a:br>
              <a:rPr lang="de-DE" sz="3400" dirty="0" smtClean="0"/>
            </a:br>
            <a:r>
              <a:rPr lang="de-DE" sz="3400" dirty="0" smtClean="0"/>
              <a:t>im Fernunterricht</a:t>
            </a:r>
            <a:br>
              <a:rPr lang="de-DE" sz="3400" dirty="0" smtClean="0"/>
            </a:br>
            <a:r>
              <a:rPr lang="de-DE" sz="3400" i="1" dirty="0" smtClean="0"/>
              <a:t>Präsentation 5</a:t>
            </a:r>
            <a:br>
              <a:rPr lang="de-DE" sz="3400" i="1" dirty="0" smtClean="0"/>
            </a:br>
            <a:r>
              <a:rPr lang="de-DE" sz="3400" dirty="0"/>
              <a:t>Melchior </a:t>
            </a:r>
            <a:r>
              <a:rPr lang="de-DE" sz="3400" dirty="0" err="1"/>
              <a:t>Böhni</a:t>
            </a:r>
            <a:r>
              <a:rPr lang="de-DE" sz="3400" dirty="0"/>
              <a:t> – der Zweifler und Intrigant</a:t>
            </a:r>
            <a:endParaRPr lang="de-DE" sz="3400" i="1" dirty="0"/>
          </a:p>
        </p:txBody>
      </p:sp>
      <p:sp>
        <p:nvSpPr>
          <p:cNvPr id="3" name="Untertitel 2"/>
          <p:cNvSpPr>
            <a:spLocks noGrp="1"/>
          </p:cNvSpPr>
          <p:nvPr>
            <p:ph type="subTitle" idx="1"/>
          </p:nvPr>
        </p:nvSpPr>
        <p:spPr>
          <a:xfrm>
            <a:off x="1263080" y="4797152"/>
            <a:ext cx="6400800" cy="1752600"/>
          </a:xfrm>
        </p:spPr>
        <p:txBody>
          <a:bodyPr>
            <a:normAutofit/>
          </a:bodyPr>
          <a:lstStyle/>
          <a:p>
            <a:pPr algn="r"/>
            <a:r>
              <a:rPr lang="de-DE" sz="2400" dirty="0" smtClean="0"/>
              <a:t>Fachredaktion Deutsch</a:t>
            </a:r>
            <a:endParaRPr lang="de-DE" sz="24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75656" y="4581128"/>
            <a:ext cx="2987824" cy="951794"/>
          </a:xfrm>
          <a:prstGeom prst="rect">
            <a:avLst/>
          </a:prstGeom>
        </p:spPr>
      </p:pic>
    </p:spTree>
    <p:extLst>
      <p:ext uri="{BB962C8B-B14F-4D97-AF65-F5344CB8AC3E}">
        <p14:creationId xmlns:p14="http://schemas.microsoft.com/office/powerpoint/2010/main" val="200577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ußzeilenplatzhalter 3"/>
          <p:cNvSpPr>
            <a:spLocks noGrp="1"/>
          </p:cNvSpPr>
          <p:nvPr>
            <p:ph type="ftr" sz="quarter" idx="11"/>
          </p:nvPr>
        </p:nvSpPr>
        <p:spPr/>
        <p:txBody>
          <a:bodyPr/>
          <a:lstStyle/>
          <a:p>
            <a:r>
              <a:rPr lang="de-DE" smtClean="0"/>
              <a:t>Landesbildungsserver Baden-Württemberg, Fachredaktion Deutsch, 2021</a:t>
            </a:r>
            <a:endParaRPr lang="de-DE"/>
          </a:p>
        </p:txBody>
      </p:sp>
      <p:sp>
        <p:nvSpPr>
          <p:cNvPr id="5" name="Titel 1"/>
          <p:cNvSpPr txBox="1">
            <a:spLocks/>
          </p:cNvSpPr>
          <p:nvPr/>
        </p:nvSpPr>
        <p:spPr>
          <a:xfrm>
            <a:off x="467544" y="260648"/>
            <a:ext cx="8229600" cy="1066130"/>
          </a:xfrm>
          <a:prstGeom prst="rect">
            <a:avLst/>
          </a:prstGeom>
          <a:solidFill>
            <a:srgbClr val="9933FF"/>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DE" dirty="0" smtClean="0">
                <a:solidFill>
                  <a:schemeClr val="bg1"/>
                </a:solidFill>
              </a:rPr>
              <a:t>Aufgabe</a:t>
            </a:r>
            <a:endParaRPr lang="de-DE" dirty="0">
              <a:solidFill>
                <a:schemeClr val="bg1"/>
              </a:solidFill>
            </a:endParaRPr>
          </a:p>
        </p:txBody>
      </p:sp>
      <p:sp>
        <p:nvSpPr>
          <p:cNvPr id="8" name="Rechteck 7"/>
          <p:cNvSpPr/>
          <p:nvPr/>
        </p:nvSpPr>
        <p:spPr>
          <a:xfrm>
            <a:off x="1115616" y="1595021"/>
            <a:ext cx="7581528" cy="4431983"/>
          </a:xfrm>
          <a:prstGeom prst="rect">
            <a:avLst/>
          </a:prstGeom>
        </p:spPr>
        <p:txBody>
          <a:bodyPr wrap="square">
            <a:spAutoFit/>
          </a:bodyPr>
          <a:lstStyle/>
          <a:p>
            <a:pPr marL="342900" indent="-342900">
              <a:buFont typeface="Arial" pitchFamily="34" charset="0"/>
              <a:buChar char="•"/>
            </a:pPr>
            <a:r>
              <a:rPr lang="de-DE" sz="2400" dirty="0" smtClean="0"/>
              <a:t>Lies die Information auf Folie 3.</a:t>
            </a:r>
          </a:p>
          <a:p>
            <a:pPr marL="342900" indent="-342900">
              <a:buFont typeface="Arial" pitchFamily="34" charset="0"/>
              <a:buChar char="•"/>
            </a:pPr>
            <a:r>
              <a:rPr lang="de-DE" sz="2400" dirty="0" smtClean="0"/>
              <a:t>Gehe dann auf die Seite</a:t>
            </a:r>
          </a:p>
          <a:p>
            <a:r>
              <a:rPr lang="de-DE" dirty="0">
                <a:hlinkClick r:id="rId2"/>
              </a:rPr>
              <a:t>https://</a:t>
            </a:r>
            <a:r>
              <a:rPr lang="de-DE" dirty="0" smtClean="0">
                <a:hlinkClick r:id="rId2"/>
              </a:rPr>
              <a:t>www.projekt-gutenberg.org/keller/kleider/kleid005.html</a:t>
            </a:r>
            <a:r>
              <a:rPr lang="de-DE" sz="2400" dirty="0" smtClean="0"/>
              <a:t> </a:t>
            </a:r>
            <a:r>
              <a:rPr lang="de-DE" dirty="0" smtClean="0"/>
              <a:t>(mittlerer </a:t>
            </a:r>
            <a:r>
              <a:rPr lang="de-DE" dirty="0"/>
              <a:t>Absatz von „Nur Melcher </a:t>
            </a:r>
            <a:r>
              <a:rPr lang="de-DE" dirty="0" err="1" smtClean="0"/>
              <a:t>Böhni</a:t>
            </a:r>
            <a:r>
              <a:rPr lang="de-DE" dirty="0" smtClean="0"/>
              <a:t> […]“ bis  zum Ende des Absatzes)</a:t>
            </a:r>
          </a:p>
          <a:p>
            <a:r>
              <a:rPr lang="de-DE" sz="2400" dirty="0" smtClean="0"/>
              <a:t>UND  </a:t>
            </a:r>
            <a:r>
              <a:rPr lang="de-DE" dirty="0" smtClean="0">
                <a:hlinkClick r:id="rId3"/>
              </a:rPr>
              <a:t>https</a:t>
            </a:r>
            <a:r>
              <a:rPr lang="de-DE" dirty="0">
                <a:hlinkClick r:id="rId3"/>
              </a:rPr>
              <a:t>://</a:t>
            </a:r>
            <a:r>
              <a:rPr lang="de-DE" dirty="0" smtClean="0">
                <a:hlinkClick r:id="rId3"/>
              </a:rPr>
              <a:t>www.projekt-gutenberg.org/keller/kleider/kleid010.html</a:t>
            </a:r>
            <a:r>
              <a:rPr lang="de-DE" dirty="0" smtClean="0"/>
              <a:t> </a:t>
            </a:r>
          </a:p>
          <a:p>
            <a:endParaRPr lang="de-DE" sz="2400" dirty="0" smtClean="0"/>
          </a:p>
          <a:p>
            <a:pPr marL="342900" indent="-342900">
              <a:buFont typeface="Arial" pitchFamily="34" charset="0"/>
              <a:buChar char="•"/>
            </a:pPr>
            <a:r>
              <a:rPr lang="de-DE" sz="2400" dirty="0" smtClean="0"/>
              <a:t>Lege dir einen Aufschrieb mit der Überschrift „Melchior </a:t>
            </a:r>
            <a:r>
              <a:rPr lang="de-DE" sz="2400" dirty="0" err="1" smtClean="0"/>
              <a:t>Böhni</a:t>
            </a:r>
            <a:r>
              <a:rPr lang="de-DE" sz="2400" dirty="0" smtClean="0"/>
              <a:t> – der Zweifler und Intrigant“ an.</a:t>
            </a:r>
          </a:p>
          <a:p>
            <a:pPr marL="342900" indent="-342900">
              <a:buFont typeface="Arial" pitchFamily="34" charset="0"/>
              <a:buChar char="•"/>
            </a:pPr>
            <a:r>
              <a:rPr lang="de-DE" sz="2400" dirty="0" smtClean="0"/>
              <a:t>Lies die Textstellen und erarbeite, </a:t>
            </a:r>
            <a:r>
              <a:rPr lang="de-DE" sz="2400" dirty="0"/>
              <a:t>welche Rolle Melchior </a:t>
            </a:r>
            <a:r>
              <a:rPr lang="de-DE" sz="2400" dirty="0" err="1"/>
              <a:t>Böhni</a:t>
            </a:r>
            <a:r>
              <a:rPr lang="de-DE" sz="2400" dirty="0"/>
              <a:t> </a:t>
            </a:r>
            <a:r>
              <a:rPr lang="de-DE" sz="2400" dirty="0" smtClean="0"/>
              <a:t>hat. Erkläre auch, warum sein </a:t>
            </a:r>
            <a:r>
              <a:rPr lang="de-DE" sz="2400" dirty="0"/>
              <a:t>Einspänner </a:t>
            </a:r>
            <a:r>
              <a:rPr lang="de-DE" sz="2400" dirty="0" smtClean="0"/>
              <a:t>mit </a:t>
            </a:r>
            <a:r>
              <a:rPr lang="de-DE" sz="2400" dirty="0"/>
              <a:t>dem Teich Bethesda verglichen </a:t>
            </a:r>
            <a:r>
              <a:rPr lang="de-DE" sz="2400" dirty="0" smtClean="0"/>
              <a:t>wird. </a:t>
            </a:r>
          </a:p>
          <a:p>
            <a:endParaRPr lang="de-DE" sz="2400" dirty="0"/>
          </a:p>
        </p:txBody>
      </p:sp>
      <p:pic>
        <p:nvPicPr>
          <p:cNvPr id="9" name="Picture 2" descr="Lernen, Online, Buch, Silhouette, Icon, Konzept, Studi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0995" y="1851407"/>
            <a:ext cx="516858" cy="5760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0727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1115616" y="1600200"/>
            <a:ext cx="7571184" cy="4525963"/>
          </a:xfrm>
        </p:spPr>
        <p:txBody>
          <a:bodyPr>
            <a:normAutofit fontScale="70000" lnSpcReduction="20000"/>
          </a:bodyPr>
          <a:lstStyle/>
          <a:p>
            <a:pPr marL="0" indent="0">
              <a:buNone/>
            </a:pPr>
            <a:r>
              <a:rPr lang="de-DE" dirty="0"/>
              <a:t>Johannes </a:t>
            </a:r>
            <a:r>
              <a:rPr lang="de-DE" dirty="0" smtClean="0"/>
              <a:t>5,2-5,4 </a:t>
            </a:r>
            <a:r>
              <a:rPr lang="de-DE" sz="1500" dirty="0"/>
              <a:t>(Quelle: https://www.bibel-online.net/buch/luther_1912/johannes/1</a:t>
            </a:r>
            <a:r>
              <a:rPr lang="de-DE" sz="1500" dirty="0" smtClean="0"/>
              <a:t>/)</a:t>
            </a:r>
            <a:endParaRPr lang="de-DE" sz="1500" dirty="0"/>
          </a:p>
          <a:p>
            <a:pPr marL="0" indent="0">
              <a:buNone/>
            </a:pPr>
            <a:endParaRPr lang="de-DE" dirty="0" smtClean="0"/>
          </a:p>
          <a:p>
            <a:pPr marL="0" indent="0">
              <a:buNone/>
            </a:pPr>
            <a:r>
              <a:rPr lang="de-DE" i="1" dirty="0" smtClean="0"/>
              <a:t>„Es </a:t>
            </a:r>
            <a:r>
              <a:rPr lang="de-DE" i="1" dirty="0"/>
              <a:t>ist aber zu Jerusalem bei dem </a:t>
            </a:r>
            <a:r>
              <a:rPr lang="de-DE" i="1" dirty="0" err="1"/>
              <a:t>Schaftor</a:t>
            </a:r>
            <a:r>
              <a:rPr lang="de-DE" i="1" dirty="0"/>
              <a:t> ein Teich, der heißt auf Hebräisch Bethesda und hat fünf Hallen, in welchem lagen viele Kranke, Blinde, Lahme, Verdorrte, die warteten, wann sich das Wasser bewegte. (Denn ein Engel fuhr herab zu seiner Zeit in den Teich und bewegte das Wasser.) Welcher nun zuerst, nachdem das Wasser bewegt war, hineinstieg, der ward gesund, mit welcherlei Seuche er behaftet war</a:t>
            </a:r>
            <a:r>
              <a:rPr lang="de-DE" i="1" dirty="0" smtClean="0"/>
              <a:t>.“</a:t>
            </a:r>
          </a:p>
          <a:p>
            <a:pPr marL="0" indent="0">
              <a:buNone/>
            </a:pPr>
            <a:endParaRPr lang="de-DE" dirty="0"/>
          </a:p>
          <a:p>
            <a:pPr marL="0" indent="0">
              <a:buNone/>
            </a:pPr>
            <a:r>
              <a:rPr lang="de-DE" dirty="0"/>
              <a:t>Fortuna, lateinisch „Glück“, „Schicksal“ ist die römische Schicksals- und Glücksgöttin. </a:t>
            </a:r>
          </a:p>
          <a:p>
            <a:pPr marL="0" indent="0">
              <a:buNone/>
            </a:pPr>
            <a:r>
              <a:rPr lang="de-DE" dirty="0" smtClean="0"/>
              <a:t> </a:t>
            </a:r>
            <a:endParaRPr lang="de-DE" dirty="0"/>
          </a:p>
          <a:p>
            <a:pPr marL="0" indent="0">
              <a:buNone/>
            </a:pPr>
            <a:endParaRPr lang="de-DE" dirty="0"/>
          </a:p>
        </p:txBody>
      </p:sp>
      <p:sp>
        <p:nvSpPr>
          <p:cNvPr id="4" name="Fußzeilenplatzhalter 3"/>
          <p:cNvSpPr>
            <a:spLocks noGrp="1"/>
          </p:cNvSpPr>
          <p:nvPr>
            <p:ph type="ftr" sz="quarter" idx="11"/>
          </p:nvPr>
        </p:nvSpPr>
        <p:spPr/>
        <p:txBody>
          <a:bodyPr/>
          <a:lstStyle/>
          <a:p>
            <a:r>
              <a:rPr lang="de-DE" smtClean="0"/>
              <a:t>Landesbildungsserver Baden-Württemberg, Fachredaktion Deutsch, 2021</a:t>
            </a:r>
            <a:endParaRPr lang="de-DE"/>
          </a:p>
        </p:txBody>
      </p:sp>
      <p:sp>
        <p:nvSpPr>
          <p:cNvPr id="5" name="Titel 1"/>
          <p:cNvSpPr txBox="1">
            <a:spLocks/>
          </p:cNvSpPr>
          <p:nvPr/>
        </p:nvSpPr>
        <p:spPr>
          <a:xfrm>
            <a:off x="467544" y="260648"/>
            <a:ext cx="8229600" cy="1066130"/>
          </a:xfrm>
          <a:prstGeom prst="rect">
            <a:avLst/>
          </a:prstGeom>
          <a:solidFill>
            <a:srgbClr val="9933FF"/>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e-DE" dirty="0" smtClean="0">
                <a:solidFill>
                  <a:schemeClr val="bg1"/>
                </a:solidFill>
              </a:rPr>
              <a:t>Hintergrundinformation</a:t>
            </a:r>
            <a:endParaRPr lang="de-DE" dirty="0">
              <a:solidFill>
                <a:schemeClr val="bg1"/>
              </a:solidFill>
            </a:endParaRPr>
          </a:p>
        </p:txBody>
      </p:sp>
      <p:pic>
        <p:nvPicPr>
          <p:cNvPr id="2051" name="Picture 3" descr="Lesung, Buch, Symbol, Icon, Leser, Mann, Desig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28800"/>
            <a:ext cx="864096" cy="8640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697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solidFill>
            <a:srgbClr val="9933FF"/>
          </a:solidFill>
        </p:spPr>
        <p:txBody>
          <a:bodyPr/>
          <a:lstStyle/>
          <a:p>
            <a:r>
              <a:rPr lang="de-DE" dirty="0" smtClean="0">
                <a:solidFill>
                  <a:schemeClr val="bg1"/>
                </a:solidFill>
              </a:rPr>
              <a:t>Arbeitsauftrag zur nächsten Stunde</a:t>
            </a:r>
            <a:endParaRPr lang="de-DE" dirty="0">
              <a:solidFill>
                <a:schemeClr val="bg1"/>
              </a:solidFill>
            </a:endParaRPr>
          </a:p>
        </p:txBody>
      </p:sp>
      <p:sp>
        <p:nvSpPr>
          <p:cNvPr id="4" name="Fußzeilenplatzhalter 3"/>
          <p:cNvSpPr>
            <a:spLocks noGrp="1"/>
          </p:cNvSpPr>
          <p:nvPr>
            <p:ph type="ftr" sz="quarter" idx="11"/>
          </p:nvPr>
        </p:nvSpPr>
        <p:spPr/>
        <p:txBody>
          <a:bodyPr/>
          <a:lstStyle/>
          <a:p>
            <a:r>
              <a:rPr lang="de-DE" dirty="0" smtClean="0"/>
              <a:t>Landesbildungsserver Baden-Württemberg, Fachredaktion Deutsch, 2021</a:t>
            </a:r>
            <a:endParaRPr lang="de-DE" dirty="0"/>
          </a:p>
        </p:txBody>
      </p:sp>
      <p:sp>
        <p:nvSpPr>
          <p:cNvPr id="6" name="Inhaltsplatzhalter 5"/>
          <p:cNvSpPr>
            <a:spLocks noGrp="1"/>
          </p:cNvSpPr>
          <p:nvPr>
            <p:ph idx="1"/>
          </p:nvPr>
        </p:nvSpPr>
        <p:spPr>
          <a:xfrm>
            <a:off x="1403648" y="1600200"/>
            <a:ext cx="7128792" cy="4525963"/>
          </a:xfrm>
        </p:spPr>
        <p:txBody>
          <a:bodyPr>
            <a:normAutofit fontScale="85000" lnSpcReduction="10000"/>
          </a:bodyPr>
          <a:lstStyle/>
          <a:p>
            <a:pPr marL="0" indent="0">
              <a:buNone/>
            </a:pPr>
            <a:r>
              <a:rPr lang="de-DE" dirty="0"/>
              <a:t>Lies den Text </a:t>
            </a:r>
            <a:r>
              <a:rPr lang="de-DE" dirty="0" smtClean="0"/>
              <a:t>bis zum Ende:</a:t>
            </a:r>
            <a:endParaRPr lang="de-DE" dirty="0" smtClean="0">
              <a:hlinkClick r:id="rId2"/>
            </a:endParaRPr>
          </a:p>
          <a:p>
            <a:r>
              <a:rPr lang="de-DE" sz="2000" dirty="0" smtClean="0"/>
              <a:t>Beginne bei der Seite </a:t>
            </a:r>
            <a:r>
              <a:rPr lang="de-DE" sz="2000" dirty="0">
                <a:hlinkClick r:id="rId3"/>
              </a:rPr>
              <a:t>https://</a:t>
            </a:r>
            <a:r>
              <a:rPr lang="de-DE" sz="2000" dirty="0" smtClean="0">
                <a:hlinkClick r:id="rId3"/>
              </a:rPr>
              <a:t>www.projekt-gutenberg.org/keller/kleider/kleid012.html</a:t>
            </a:r>
            <a:r>
              <a:rPr lang="de-DE" sz="2000" dirty="0" smtClean="0"/>
              <a:t>   </a:t>
            </a:r>
          </a:p>
          <a:p>
            <a:r>
              <a:rPr lang="de-DE" sz="2000" dirty="0" smtClean="0"/>
              <a:t>Und ende bei der Seite </a:t>
            </a:r>
            <a:r>
              <a:rPr lang="de-DE" sz="2000" dirty="0" smtClean="0">
                <a:hlinkClick r:id="rId4"/>
              </a:rPr>
              <a:t>https</a:t>
            </a:r>
            <a:r>
              <a:rPr lang="de-DE" sz="2000" dirty="0">
                <a:hlinkClick r:id="rId4"/>
              </a:rPr>
              <a:t>://</a:t>
            </a:r>
            <a:r>
              <a:rPr lang="de-DE" sz="2000" dirty="0" smtClean="0">
                <a:hlinkClick r:id="rId4"/>
              </a:rPr>
              <a:t>www.projekt-gutenberg.org/keller/kleider/kleid015.html</a:t>
            </a:r>
            <a:r>
              <a:rPr lang="de-DE" sz="2000" dirty="0" smtClean="0"/>
              <a:t> </a:t>
            </a:r>
            <a:endParaRPr lang="de-DE" sz="2000" dirty="0"/>
          </a:p>
          <a:p>
            <a:pPr marL="0" indent="0">
              <a:buNone/>
            </a:pPr>
            <a:endParaRPr lang="de-DE" sz="2000" dirty="0" smtClean="0"/>
          </a:p>
          <a:p>
            <a:pPr marL="0" indent="0">
              <a:buNone/>
            </a:pPr>
            <a:r>
              <a:rPr lang="de-DE" dirty="0" smtClean="0"/>
              <a:t>Höre parallel auf </a:t>
            </a:r>
            <a:r>
              <a:rPr lang="de-DE" dirty="0"/>
              <a:t>YouTube </a:t>
            </a:r>
            <a:r>
              <a:rPr lang="de-DE" dirty="0" smtClean="0"/>
              <a:t>mit, beginne bei 1 </a:t>
            </a:r>
            <a:r>
              <a:rPr lang="de-DE" dirty="0"/>
              <a:t>Stunde, 7 Minuten, 7 Sekunden: </a:t>
            </a:r>
            <a:r>
              <a:rPr lang="de-DE" sz="1800" dirty="0">
                <a:hlinkClick r:id="rId5"/>
              </a:rPr>
              <a:t>https://</a:t>
            </a:r>
            <a:r>
              <a:rPr lang="de-DE" sz="1800" dirty="0" smtClean="0">
                <a:hlinkClick r:id="rId5"/>
              </a:rPr>
              <a:t>www.youtube.com/watch?v=c9Xysfse4Gw</a:t>
            </a:r>
            <a:r>
              <a:rPr lang="de-DE" sz="1800" dirty="0" smtClean="0"/>
              <a:t> </a:t>
            </a:r>
          </a:p>
          <a:p>
            <a:pPr marL="0" indent="0">
              <a:buNone/>
            </a:pPr>
            <a:r>
              <a:rPr lang="de-DE" dirty="0" smtClean="0"/>
              <a:t>Und ende </a:t>
            </a:r>
            <a:r>
              <a:rPr lang="de-DE" dirty="0"/>
              <a:t>bei 1 Stunde, </a:t>
            </a:r>
            <a:r>
              <a:rPr lang="de-DE" dirty="0" smtClean="0"/>
              <a:t>23 </a:t>
            </a:r>
            <a:r>
              <a:rPr lang="de-DE" dirty="0"/>
              <a:t>Minuten, </a:t>
            </a:r>
            <a:r>
              <a:rPr lang="de-DE" dirty="0" smtClean="0"/>
              <a:t>46 Sekunden</a:t>
            </a:r>
          </a:p>
          <a:p>
            <a:pPr marL="0" indent="0">
              <a:buNone/>
            </a:pPr>
            <a:endParaRPr lang="de-DE" dirty="0" smtClean="0"/>
          </a:p>
          <a:p>
            <a:pPr marL="0" indent="0">
              <a:buNone/>
            </a:pPr>
            <a:r>
              <a:rPr lang="de-DE" dirty="0" smtClean="0"/>
              <a:t>Notiere, was geschieht.</a:t>
            </a:r>
          </a:p>
        </p:txBody>
      </p:sp>
      <p:pic>
        <p:nvPicPr>
          <p:cNvPr id="5" name="Picture 4" descr="Anhörung, Audio, Hören, Ohr, Symbol, Anmelden, Icon"/>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73436" y="3573016"/>
            <a:ext cx="620061" cy="620061"/>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Lernen, Online, Buch, Silhouette, Icon, Konzept, Studi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2259" y="1772816"/>
            <a:ext cx="697674" cy="77759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Flach, Design, Symbol, Icon, Www, Internet, Gui"/>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92324" y="5229200"/>
            <a:ext cx="540060" cy="5400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4309880"/>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275</Words>
  <Application>Microsoft Office PowerPoint</Application>
  <PresentationFormat>Bildschirmpräsentation (4:3)</PresentationFormat>
  <Paragraphs>29</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Larissa</vt:lpstr>
      <vt:lpstr>Gottfried Kellers „Kleider machen Leute“ im Fernunterricht Präsentation 5 Melchior Böhni – der Zweifler und Intrigant</vt:lpstr>
      <vt:lpstr>PowerPoint-Präsentation</vt:lpstr>
      <vt:lpstr>PowerPoint-Präsentation</vt:lpstr>
      <vt:lpstr>Arbeitsauftrag zur nächsten Stunde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Gottfried Kellers „Kleider machen Leute“ im Fernunterricht</dc:title>
  <dc:creator>Schweigert</dc:creator>
  <cp:lastModifiedBy>Schweigert</cp:lastModifiedBy>
  <cp:revision>33</cp:revision>
  <cp:lastPrinted>2021-01-01T12:46:00Z</cp:lastPrinted>
  <dcterms:created xsi:type="dcterms:W3CDTF">2020-12-28T09:22:44Z</dcterms:created>
  <dcterms:modified xsi:type="dcterms:W3CDTF">2021-04-27T13:18:00Z</dcterms:modified>
</cp:coreProperties>
</file>