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69" r:id="rId4"/>
    <p:sldId id="260" r:id="rId5"/>
    <p:sldId id="261" r:id="rId6"/>
    <p:sldId id="262" r:id="rId7"/>
    <p:sldId id="263" r:id="rId8"/>
    <p:sldId id="264" r:id="rId9"/>
    <p:sldId id="265" r:id="rId10"/>
    <p:sldId id="268" r:id="rId11"/>
  </p:sldIdLst>
  <p:sldSz cx="12192000" cy="6858000"/>
  <p:notesSz cx="6889750" cy="100187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exander Hermann" initials="AH" lastIdx="1" clrIdx="0">
    <p:extLst>
      <p:ext uri="{19B8F6BF-5375-455C-9EA6-DF929625EA0E}">
        <p15:presenceInfo xmlns:p15="http://schemas.microsoft.com/office/powerpoint/2012/main" userId="8833727236179d8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26" y="10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86088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902076" y="1"/>
            <a:ext cx="2986088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E3CE61-986A-45B3-BC30-04CFF575BD02}" type="datetimeFigureOut">
              <a:rPr lang="de-DE" smtClean="0"/>
              <a:t>30.06.2019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1" y="9517064"/>
            <a:ext cx="2986088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902076" y="9517064"/>
            <a:ext cx="2986088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3D44EA-B45D-46DB-A785-8A27A499C38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00408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86088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902076" y="1"/>
            <a:ext cx="2986088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EDE25F-F590-447C-A79A-0E9B7E1AECFC}" type="datetimeFigureOut">
              <a:rPr lang="de-DE" smtClean="0"/>
              <a:t>30.06.2019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42913" y="1254125"/>
            <a:ext cx="6003925" cy="33782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8975" y="4821239"/>
            <a:ext cx="5511800" cy="394493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9517064"/>
            <a:ext cx="2986088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902076" y="9517064"/>
            <a:ext cx="2986088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3EFCEC-9A1D-4548-8F69-53084D1624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87817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3EFCEC-9A1D-4548-8F69-53084D1624E0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38673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3EFCEC-9A1D-4548-8F69-53084D1624E0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259792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3EFCEC-9A1D-4548-8F69-53084D1624E0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42856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3EFCEC-9A1D-4548-8F69-53084D1624E0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07192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3EFCEC-9A1D-4548-8F69-53084D1624E0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53907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3EFCEC-9A1D-4548-8F69-53084D1624E0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83453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3EFCEC-9A1D-4548-8F69-53084D1624E0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46641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3EFCEC-9A1D-4548-8F69-53084D1624E0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720704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3EFCEC-9A1D-4548-8F69-53084D1624E0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43597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3EFCEC-9A1D-4548-8F69-53084D1624E0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3457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48A87A34-81AB-432B-8DAE-1953F412C126}" type="datetimeFigureOut">
              <a:rPr lang="en-US" dirty="0"/>
              <a:pPr/>
              <a:t>6/30/2019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6/30/2019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6/30/2019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6/30/2019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6/30/2019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6/30/2019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6/30/2019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6/30/2019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6/30/2019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6/30/2019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BB29A9D-24A5-4443-86CD-E6F1B8A944F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Präsentation: Schwäbisch</a:t>
            </a:r>
          </a:p>
        </p:txBody>
      </p:sp>
    </p:spTree>
    <p:extLst>
      <p:ext uri="{BB962C8B-B14F-4D97-AF65-F5344CB8AC3E}">
        <p14:creationId xmlns:p14="http://schemas.microsoft.com/office/powerpoint/2010/main" val="2128074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AB5433-D04A-4E20-87CE-C38093B963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Fazit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1C71C3-6FBA-47B8-BEBA-E0A8715F6F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2200" dirty="0"/>
              <a:t>Jeder Ursprung und jede Wortgeschichte lässt sich erklären, diese Klärung ist für jedes Wort unterschiedlich:</a:t>
            </a:r>
          </a:p>
          <a:p>
            <a:r>
              <a:rPr lang="de-DE" sz="2200" u="sng" dirty="0"/>
              <a:t>Einige Grundregeln:</a:t>
            </a:r>
          </a:p>
          <a:p>
            <a:r>
              <a:rPr lang="de-DE" sz="2200" dirty="0"/>
              <a:t>Es kann zur Lautnachahmung kommen</a:t>
            </a:r>
          </a:p>
          <a:p>
            <a:r>
              <a:rPr lang="de-DE" sz="2200" dirty="0"/>
              <a:t>Es kann auf eine ehemalige weit verbreitete Bedeutung zurückgehen</a:t>
            </a:r>
          </a:p>
          <a:p>
            <a:r>
              <a:rPr lang="de-DE" sz="2200" dirty="0"/>
              <a:t>Es kann ähnliche ,,verwandte‘‘  Wörter und Wortfamilien geben</a:t>
            </a:r>
          </a:p>
          <a:p>
            <a:r>
              <a:rPr lang="de-DE" sz="2200" dirty="0"/>
              <a:t>Wörter können importiert werden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631412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5F89306-861C-41FB-91F6-2564D12E29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Spezialisierung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073F69E-5B6A-4DAE-8F7D-107D6D22B7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1496" y="953835"/>
            <a:ext cx="6731233" cy="5248622"/>
          </a:xfrm>
        </p:spPr>
        <p:txBody>
          <a:bodyPr>
            <a:normAutofit/>
          </a:bodyPr>
          <a:lstStyle/>
          <a:p>
            <a:endParaRPr lang="de-DE" sz="2800" dirty="0"/>
          </a:p>
          <a:p>
            <a:r>
              <a:rPr lang="de-DE" sz="4000" dirty="0"/>
              <a:t>Wortfelder - Wortgeographie</a:t>
            </a:r>
          </a:p>
          <a:p>
            <a:endParaRPr lang="de-DE" sz="2800" dirty="0"/>
          </a:p>
        </p:txBody>
      </p:sp>
    </p:spTree>
    <p:extLst>
      <p:ext uri="{BB962C8B-B14F-4D97-AF65-F5344CB8AC3E}">
        <p14:creationId xmlns:p14="http://schemas.microsoft.com/office/powerpoint/2010/main" val="2208485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Gliederung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18447" y="844129"/>
            <a:ext cx="6281873" cy="5248622"/>
          </a:xfrm>
        </p:spPr>
        <p:txBody>
          <a:bodyPr/>
          <a:lstStyle/>
          <a:p>
            <a:r>
              <a:rPr lang="de-DE" sz="2200" dirty="0"/>
              <a:t>Wortschatz </a:t>
            </a:r>
          </a:p>
          <a:p>
            <a:r>
              <a:rPr lang="de-DE" sz="2200" dirty="0"/>
              <a:t>Untersuchung des Wortschatzes</a:t>
            </a:r>
          </a:p>
          <a:p>
            <a:r>
              <a:rPr lang="de-DE" sz="2200" dirty="0"/>
              <a:t>Beispiel ,,Bratkartoffeln‘‘</a:t>
            </a:r>
          </a:p>
          <a:p>
            <a:r>
              <a:rPr lang="de-DE" sz="2200" dirty="0"/>
              <a:t>Allgemeine Regel</a:t>
            </a:r>
          </a:p>
          <a:p>
            <a:r>
              <a:rPr lang="de-DE" sz="2200" dirty="0"/>
              <a:t>Entwicklung</a:t>
            </a:r>
          </a:p>
          <a:p>
            <a:r>
              <a:rPr lang="de-DE" sz="2200" dirty="0"/>
              <a:t>Nachbarländer</a:t>
            </a:r>
          </a:p>
          <a:p>
            <a:r>
              <a:rPr lang="de-DE" sz="2200" dirty="0"/>
              <a:t>Fazit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580095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B4BFD7-00CA-4D1A-B498-E885752A3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199" y="2349925"/>
            <a:ext cx="3573641" cy="2456442"/>
          </a:xfrm>
        </p:spPr>
        <p:txBody>
          <a:bodyPr/>
          <a:lstStyle/>
          <a:p>
            <a:r>
              <a:rPr lang="de-DE" dirty="0"/>
              <a:t>Wortschatz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DAF0EDC-9847-479D-9C0B-F26786FA4A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18447" y="332509"/>
            <a:ext cx="6281873" cy="6234546"/>
          </a:xfrm>
        </p:spPr>
        <p:txBody>
          <a:bodyPr>
            <a:normAutofit/>
          </a:bodyPr>
          <a:lstStyle/>
          <a:p>
            <a:endParaRPr lang="de-DE" sz="2000" dirty="0"/>
          </a:p>
          <a:p>
            <a:r>
              <a:rPr lang="de-DE" sz="2200" dirty="0"/>
              <a:t>Wortschatz variiert zwischen Regionen</a:t>
            </a:r>
          </a:p>
          <a:p>
            <a:r>
              <a:rPr lang="de-DE" sz="2200" dirty="0"/>
              <a:t>Manchmal in einem Landkreis mehrere Worte für eine Bedeutung</a:t>
            </a:r>
          </a:p>
          <a:p>
            <a:endParaRPr lang="de-DE" sz="2200" dirty="0"/>
          </a:p>
          <a:p>
            <a:endParaRPr lang="de-DE" sz="2200" dirty="0"/>
          </a:p>
          <a:p>
            <a:endParaRPr lang="de-DE" sz="2200" dirty="0"/>
          </a:p>
          <a:p>
            <a:pPr marL="0" indent="0">
              <a:buNone/>
            </a:pPr>
            <a:endParaRPr lang="de-DE" sz="2200" dirty="0"/>
          </a:p>
          <a:p>
            <a:r>
              <a:rPr lang="de-DE" sz="2200" dirty="0">
                <a:sym typeface="Wingdings" panose="05000000000000000000" pitchFamily="2" charset="2"/>
              </a:rPr>
              <a:t> </a:t>
            </a:r>
            <a:r>
              <a:rPr lang="de-DE" sz="2200" dirty="0"/>
              <a:t>Im gesamten Westen und Süden ,,Genick‘‘,                                      Region, in der man ,,Anke‘‘ sagt, taucht mitten drin auf</a:t>
            </a:r>
          </a:p>
          <a:p>
            <a:r>
              <a:rPr lang="de-DE" sz="2200" dirty="0"/>
              <a:t>,,Nacken‘‘ sagt man eigentlich nur im Süd-Osten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C11AC054-DFD0-4155-A35E-27B90FB604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8446" y="2383993"/>
            <a:ext cx="2114845" cy="2152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EF30FD10-BCB5-4730-A188-CA6EA3075D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7657" y="2501671"/>
            <a:ext cx="1803452" cy="19175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40592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D0C827B-4790-4B80-A005-29A9759EA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Wortschatz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E7A900C-9FF9-479C-9F24-6E94049E54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2988" y="1734671"/>
            <a:ext cx="6468035" cy="3071696"/>
          </a:xfrm>
        </p:spPr>
        <p:txBody>
          <a:bodyPr>
            <a:normAutofit fontScale="25000" lnSpcReduction="20000"/>
          </a:bodyPr>
          <a:lstStyle/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pPr marL="0" indent="0">
              <a:buNone/>
            </a:pPr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r>
              <a:rPr lang="de-DE" sz="8800" dirty="0">
                <a:sym typeface="Wingdings" panose="05000000000000000000" pitchFamily="2" charset="2"/>
              </a:rPr>
              <a:t> </a:t>
            </a:r>
            <a:r>
              <a:rPr lang="de-DE" sz="8800" dirty="0"/>
              <a:t>Man sieht, wie komplex die Verteilung ist und wie unterschiedlich die Einflussgebiete sind</a:t>
            </a:r>
          </a:p>
          <a:p>
            <a:r>
              <a:rPr lang="de-DE" sz="8800" dirty="0"/>
              <a:t>Kann man Regeln für die Wortfelder finden?</a:t>
            </a:r>
          </a:p>
          <a:p>
            <a:pPr marL="0" indent="0">
              <a:buNone/>
            </a:pPr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644186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4956677-0827-4CC1-A7B0-56C324B597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Untersuchung des Wortschatzes</a:t>
            </a:r>
          </a:p>
        </p:txBody>
      </p:sp>
      <p:graphicFrame>
        <p:nvGraphicFramePr>
          <p:cNvPr id="8" name="Inhaltsplatzhalter 7">
            <a:extLst>
              <a:ext uri="{FF2B5EF4-FFF2-40B4-BE49-F238E27FC236}">
                <a16:creationId xmlns:a16="http://schemas.microsoft.com/office/drawing/2014/main" id="{CC333780-585C-4BB0-9167-0347BE95A17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739372"/>
              </p:ext>
            </p:extLst>
          </p:nvPr>
        </p:nvGraphicFramePr>
        <p:xfrm>
          <a:off x="5118100" y="803275"/>
          <a:ext cx="6281739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3913">
                  <a:extLst>
                    <a:ext uri="{9D8B030D-6E8A-4147-A177-3AD203B41FA5}">
                      <a16:colId xmlns:a16="http://schemas.microsoft.com/office/drawing/2014/main" val="4029522348"/>
                    </a:ext>
                  </a:extLst>
                </a:gridCol>
                <a:gridCol w="2093913">
                  <a:extLst>
                    <a:ext uri="{9D8B030D-6E8A-4147-A177-3AD203B41FA5}">
                      <a16:colId xmlns:a16="http://schemas.microsoft.com/office/drawing/2014/main" val="4209661747"/>
                    </a:ext>
                  </a:extLst>
                </a:gridCol>
                <a:gridCol w="2093913">
                  <a:extLst>
                    <a:ext uri="{9D8B030D-6E8A-4147-A177-3AD203B41FA5}">
                      <a16:colId xmlns:a16="http://schemas.microsoft.com/office/drawing/2014/main" val="38951822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Landwirtschaft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Mensch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Nahrungsmittel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30216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b="1" dirty="0"/>
                        <a:t>Grasreihe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b="1" dirty="0"/>
                        <a:t>Kinn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b="1" dirty="0"/>
                        <a:t>Bratkartoffeln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4435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8605967"/>
                  </a:ext>
                </a:extLst>
              </a:tr>
            </a:tbl>
          </a:graphicData>
        </a:graphic>
      </p:graphicFrame>
      <p:pic>
        <p:nvPicPr>
          <p:cNvPr id="10" name="Grafik 9">
            <a:extLst>
              <a:ext uri="{FF2B5EF4-FFF2-40B4-BE49-F238E27FC236}">
                <a16:creationId xmlns:a16="http://schemas.microsoft.com/office/drawing/2014/main" id="{30DAF2EE-025D-49D0-BF5C-2A176B7586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5345" y="1891547"/>
            <a:ext cx="2086264" cy="2480689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3065E17B-D235-417F-8F04-267F6AC7B6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8853" y="1891547"/>
            <a:ext cx="2071581" cy="2480690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182DCA4F-514B-4866-9EF2-ACF5D9871B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14890" y="1915795"/>
            <a:ext cx="2080493" cy="2456442"/>
          </a:xfrm>
          <a:prstGeom prst="rect">
            <a:avLst/>
          </a:prstGeom>
        </p:spPr>
      </p:pic>
      <p:sp>
        <p:nvSpPr>
          <p:cNvPr id="17" name="Inhaltsplatzhalter 2">
            <a:extLst>
              <a:ext uri="{FF2B5EF4-FFF2-40B4-BE49-F238E27FC236}">
                <a16:creationId xmlns:a16="http://schemas.microsoft.com/office/drawing/2014/main" id="{91F2ED83-8F1F-4D86-BAAA-552DB08FD2E9}"/>
              </a:ext>
            </a:extLst>
          </p:cNvPr>
          <p:cNvSpPr txBox="1">
            <a:spLocks/>
          </p:cNvSpPr>
          <p:nvPr/>
        </p:nvSpPr>
        <p:spPr>
          <a:xfrm>
            <a:off x="5113510" y="4806367"/>
            <a:ext cx="6281873" cy="20286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de-DE" sz="2000" dirty="0"/>
          </a:p>
          <a:p>
            <a:endParaRPr lang="de-DE" sz="2000" dirty="0"/>
          </a:p>
          <a:p>
            <a:endParaRPr lang="de-DE" sz="2000" dirty="0"/>
          </a:p>
          <a:p>
            <a:endParaRPr lang="de-DE" sz="2000" dirty="0"/>
          </a:p>
          <a:p>
            <a:endParaRPr lang="de-DE" sz="2000" dirty="0"/>
          </a:p>
          <a:p>
            <a:endParaRPr lang="de-DE" sz="2000" dirty="0"/>
          </a:p>
          <a:p>
            <a:r>
              <a:rPr lang="de-DE" sz="8800" dirty="0"/>
              <a:t>Man erkennt Tendenz, dass das Zentrum einheitlich ist,                                              Einflüsse kommen von Westen, Norden, Süden und Osten</a:t>
            </a:r>
          </a:p>
          <a:p>
            <a:r>
              <a:rPr lang="de-DE" sz="8800" dirty="0"/>
              <a:t> Bei ,,Bratkartoffeln‘‘  kein Muster mehr erkennbar            </a:t>
            </a:r>
            <a:r>
              <a:rPr lang="de-DE" sz="8800" dirty="0">
                <a:sym typeface="Wingdings" panose="05000000000000000000" pitchFamily="2" charset="2"/>
              </a:rPr>
              <a:t> </a:t>
            </a:r>
            <a:r>
              <a:rPr lang="de-DE" sz="8800" dirty="0"/>
              <a:t>Grund oder Zufall?</a:t>
            </a:r>
          </a:p>
          <a:p>
            <a:endParaRPr lang="de-DE" sz="7600" dirty="0"/>
          </a:p>
          <a:p>
            <a:endParaRPr lang="de-DE" sz="7600" dirty="0"/>
          </a:p>
          <a:p>
            <a:endParaRPr lang="de-DE" sz="7600" dirty="0"/>
          </a:p>
          <a:p>
            <a:endParaRPr lang="de-DE" sz="7600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809008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6F75F58-90CA-433D-B2CC-4EC863D14D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Beispiel:</a:t>
            </a:r>
            <a:br>
              <a:rPr lang="de-DE" dirty="0"/>
            </a:br>
            <a:r>
              <a:rPr lang="de-DE" dirty="0"/>
              <a:t>,,Bratkartoffeln‘‘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7D08C562-E7EF-491B-8D68-8EDF595DFC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8447" y="185499"/>
            <a:ext cx="2638352" cy="3115107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83E21B2B-E5B9-4CF4-BB14-DCEBCB52F9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3506" y="185499"/>
            <a:ext cx="2607480" cy="3128976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34111008-E368-4B3D-AE3A-CADDFF9FE4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8447" y="3557394"/>
            <a:ext cx="2638352" cy="3115107"/>
          </a:xfrm>
          <a:prstGeom prst="rect">
            <a:avLst/>
          </a:prstGeom>
        </p:spPr>
      </p:pic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99B3A827-55AA-4A55-8586-A205778B20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98593" y="428418"/>
            <a:ext cx="4136390" cy="623454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de-DE" sz="2000" dirty="0"/>
          </a:p>
          <a:p>
            <a:endParaRPr lang="de-DE" sz="2000" dirty="0"/>
          </a:p>
          <a:p>
            <a:endParaRPr lang="de-DE" sz="2000" dirty="0"/>
          </a:p>
          <a:p>
            <a:endParaRPr lang="de-DE" sz="2000" dirty="0"/>
          </a:p>
          <a:p>
            <a:endParaRPr lang="de-DE" sz="2000" dirty="0"/>
          </a:p>
          <a:p>
            <a:endParaRPr lang="de-DE" sz="2000" dirty="0"/>
          </a:p>
          <a:p>
            <a:r>
              <a:rPr lang="de-DE" sz="2200" u="sng" dirty="0"/>
              <a:t>,,</a:t>
            </a:r>
            <a:r>
              <a:rPr lang="de-DE" sz="2200" u="sng" dirty="0" err="1"/>
              <a:t>brägeln</a:t>
            </a:r>
            <a:r>
              <a:rPr lang="de-DE" sz="2200" u="sng" dirty="0"/>
              <a:t>‘‘</a:t>
            </a:r>
            <a:r>
              <a:rPr lang="de-DE" sz="2200" dirty="0"/>
              <a:t> (in Schmalz backen) sehr verbreitetes Verb                          </a:t>
            </a:r>
            <a:r>
              <a:rPr lang="de-DE" sz="2200" dirty="0">
                <a:sym typeface="Wingdings" panose="05000000000000000000" pitchFamily="2" charset="2"/>
              </a:rPr>
              <a:t> </a:t>
            </a:r>
            <a:r>
              <a:rPr lang="de-DE" sz="2200" dirty="0"/>
              <a:t>Lautnachahmung</a:t>
            </a:r>
          </a:p>
          <a:p>
            <a:r>
              <a:rPr lang="de-DE" sz="2200" dirty="0"/>
              <a:t>Rückgang                              </a:t>
            </a:r>
            <a:r>
              <a:rPr lang="de-DE" sz="2200" dirty="0">
                <a:sym typeface="Wingdings" panose="05000000000000000000" pitchFamily="2" charset="2"/>
              </a:rPr>
              <a:t></a:t>
            </a:r>
            <a:r>
              <a:rPr lang="de-DE" sz="2200" dirty="0"/>
              <a:t>Vergleich mit bekannten Gewächsen</a:t>
            </a:r>
          </a:p>
        </p:txBody>
      </p:sp>
    </p:spTree>
    <p:extLst>
      <p:ext uri="{BB962C8B-B14F-4D97-AF65-F5344CB8AC3E}">
        <p14:creationId xmlns:p14="http://schemas.microsoft.com/office/powerpoint/2010/main" val="18398530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FA68EE4-4C9A-4E41-9084-895FC10E45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Allgemein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ED11C73-4519-42B7-86C1-4795FE6A89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2172" y="323529"/>
            <a:ext cx="6281873" cy="5248622"/>
          </a:xfrm>
        </p:spPr>
        <p:txBody>
          <a:bodyPr>
            <a:normAutofit/>
          </a:bodyPr>
          <a:lstStyle/>
          <a:p>
            <a:r>
              <a:rPr lang="de-DE" sz="2200" dirty="0">
                <a:sym typeface="Wingdings" panose="05000000000000000000" pitchFamily="2" charset="2"/>
              </a:rPr>
              <a:t> </a:t>
            </a:r>
            <a:r>
              <a:rPr lang="de-DE" sz="2200" dirty="0"/>
              <a:t>Es lässt sich also alles erklären, man muss es nur für jedes Wort einzeln untersuchen, da es immer unterschiedliche Gründe hat.</a:t>
            </a:r>
          </a:p>
          <a:p>
            <a:r>
              <a:rPr lang="de-DE" sz="2200" u="sng" dirty="0"/>
              <a:t>Grundregel:</a:t>
            </a:r>
            <a:r>
              <a:rPr lang="de-DE" sz="2200" dirty="0"/>
              <a:t> Das Wort, von dem es klar mehr ,,Inseln‘‘ gibt, war wahrscheinlich früher weiter verbreitet.</a:t>
            </a:r>
          </a:p>
          <a:p>
            <a:pPr marL="0" indent="0">
              <a:buNone/>
            </a:pPr>
            <a:r>
              <a:rPr lang="de-DE" sz="2200" dirty="0"/>
              <a:t>                                                    </a:t>
            </a:r>
          </a:p>
          <a:p>
            <a:pPr marL="0" indent="0">
              <a:buNone/>
            </a:pPr>
            <a:endParaRPr lang="de-DE" sz="2200" dirty="0"/>
          </a:p>
          <a:p>
            <a:pPr marL="0" indent="0">
              <a:buNone/>
            </a:pPr>
            <a:endParaRPr lang="de-DE" sz="2200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72A37AEE-5661-4516-8BCD-99A045B537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1910" y="3722810"/>
            <a:ext cx="2483080" cy="2811661"/>
          </a:xfrm>
          <a:prstGeom prst="rect">
            <a:avLst/>
          </a:prstGeom>
        </p:spPr>
      </p:pic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42F33164-2D98-466C-B74A-CBC4A9CDAEB1}"/>
              </a:ext>
            </a:extLst>
          </p:cNvPr>
          <p:cNvSpPr txBox="1">
            <a:spLocks/>
          </p:cNvSpPr>
          <p:nvPr/>
        </p:nvSpPr>
        <p:spPr>
          <a:xfrm>
            <a:off x="7922173" y="2504329"/>
            <a:ext cx="4387273" cy="52486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de-DE" sz="2200" dirty="0">
                <a:sym typeface="Wingdings" panose="05000000000000000000" pitchFamily="2" charset="2"/>
              </a:rPr>
              <a:t> </a:t>
            </a:r>
            <a:r>
              <a:rPr lang="de-DE" sz="2200" dirty="0"/>
              <a:t>Gaul war früher verbreiteter als Ross </a:t>
            </a:r>
          </a:p>
          <a:p>
            <a:r>
              <a:rPr lang="de-DE" sz="2200" dirty="0"/>
              <a:t>Allerdings: bei ,,Pferd‘‘ Zusammenhang  mit der Wertigkeit des Tieres und mit  Geschlecht</a:t>
            </a:r>
          </a:p>
          <a:p>
            <a:pPr marL="0" indent="0">
              <a:buFont typeface="Wingdings" panose="05000000000000000000" pitchFamily="2" charset="2"/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246415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69D01A9-C949-4ED8-A9F1-3593ACC5F7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Entwicklung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C03BDFD-FDA0-45EC-B1D4-7D8ACF6D88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>
            <a:normAutofit/>
          </a:bodyPr>
          <a:lstStyle/>
          <a:p>
            <a:endParaRPr lang="de-DE" dirty="0"/>
          </a:p>
          <a:p>
            <a:endParaRPr lang="de-DE" dirty="0"/>
          </a:p>
          <a:p>
            <a:r>
              <a:rPr lang="de-DE" sz="2200" dirty="0"/>
              <a:t>Man erkennt außerdem, dass sich verwandte Worte ähnlich entwickeln:</a:t>
            </a:r>
          </a:p>
          <a:p>
            <a:endParaRPr lang="de-DE" sz="2200" dirty="0"/>
          </a:p>
          <a:p>
            <a:endParaRPr lang="de-DE" sz="2200" dirty="0"/>
          </a:p>
          <a:p>
            <a:pPr marL="0" indent="0">
              <a:buNone/>
            </a:pPr>
            <a:r>
              <a:rPr lang="de-DE" sz="2200" dirty="0"/>
              <a:t>                          </a:t>
            </a:r>
            <a:r>
              <a:rPr lang="de-DE" sz="2200" b="1" dirty="0"/>
              <a:t>Taufpate/in</a:t>
            </a:r>
          </a:p>
          <a:p>
            <a:pPr marL="0" indent="0">
              <a:buNone/>
            </a:pPr>
            <a:endParaRPr lang="de-DE" sz="2200" dirty="0"/>
          </a:p>
          <a:p>
            <a:r>
              <a:rPr lang="de-DE" sz="2200" dirty="0"/>
              <a:t>Viele Verteilungen sind auf ehemalige Reiche zurückzuführen:</a:t>
            </a:r>
          </a:p>
          <a:p>
            <a:endParaRPr lang="de-DE" sz="2200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82F162F7-08EC-4FB8-898E-438FBEBE7F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181" y="1899582"/>
            <a:ext cx="1401637" cy="1678564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74E14CD5-1D7F-41D2-8444-89DA3AAFAF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12838" y="1899583"/>
            <a:ext cx="1465495" cy="1678563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C49DF0A5-1BD2-4BE7-86D5-E3FA151EAA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1238" y="4806367"/>
            <a:ext cx="1469522" cy="1799963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5C4632A8-DFB6-4F16-B7ED-8E0A9E6F5C8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30641" y="4806367"/>
            <a:ext cx="1629888" cy="1799963"/>
          </a:xfrm>
          <a:prstGeom prst="rect">
            <a:avLst/>
          </a:prstGeom>
        </p:spPr>
      </p:pic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DA8888D3-2919-4CB9-A85B-CEC6123E48F1}"/>
              </a:ext>
            </a:extLst>
          </p:cNvPr>
          <p:cNvSpPr txBox="1">
            <a:spLocks/>
          </p:cNvSpPr>
          <p:nvPr/>
        </p:nvSpPr>
        <p:spPr>
          <a:xfrm>
            <a:off x="6830760" y="3427497"/>
            <a:ext cx="6281873" cy="52486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de-DE" sz="2200" b="1" dirty="0"/>
              <a:t>Ehemalige Reiche                                                </a:t>
            </a:r>
            <a:r>
              <a:rPr lang="de-DE" sz="2200" b="1" dirty="0">
                <a:sym typeface="Wingdings" panose="05000000000000000000" pitchFamily="2" charset="2"/>
              </a:rPr>
              <a:t> </a:t>
            </a:r>
            <a:r>
              <a:rPr lang="de-DE" sz="2200" b="1" dirty="0"/>
              <a:t>Zaun                                                    </a:t>
            </a:r>
          </a:p>
          <a:p>
            <a:pPr marL="0" indent="0">
              <a:buFont typeface="Wingdings" panose="05000000000000000000" pitchFamily="2" charset="2"/>
              <a:buNone/>
            </a:pPr>
            <a:endParaRPr lang="de-DE" dirty="0"/>
          </a:p>
          <a:p>
            <a:pPr marL="0" indent="0">
              <a:buFont typeface="Wingdings" panose="05000000000000000000" pitchFamily="2" charset="2"/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52342096"/>
      </p:ext>
    </p:extLst>
  </p:cSld>
  <p:clrMapOvr>
    <a:masterClrMapping/>
  </p:clrMapOvr>
</p:sld>
</file>

<file path=ppt/theme/theme1.xml><?xml version="1.0" encoding="utf-8"?>
<a:theme xmlns:a="http://schemas.openxmlformats.org/drawingml/2006/main" name="Atlas">
  <a:themeElements>
    <a:clrScheme name="Atlas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F81B02"/>
      </a:accent1>
      <a:accent2>
        <a:srgbClr val="FC7715"/>
      </a:accent2>
      <a:accent3>
        <a:srgbClr val="AFBF41"/>
      </a:accent3>
      <a:accent4>
        <a:srgbClr val="50C49F"/>
      </a:accent4>
      <a:accent5>
        <a:srgbClr val="3B95C4"/>
      </a:accent5>
      <a:accent6>
        <a:srgbClr val="B560D4"/>
      </a:accent6>
      <a:hlink>
        <a:srgbClr val="FC5A1A"/>
      </a:hlink>
      <a:folHlink>
        <a:srgbClr val="B49E74"/>
      </a:folHlink>
    </a:clrScheme>
    <a:fontScheme name="Atlas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508F7963-D0B5-43F7-BB2C-FCE3009C08E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TotalTime>0</TotalTime>
  <Words>312</Words>
  <Application>Microsoft Office PowerPoint</Application>
  <PresentationFormat>Breitbild</PresentationFormat>
  <Paragraphs>107</Paragraphs>
  <Slides>10</Slides>
  <Notes>10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5" baseType="lpstr">
      <vt:lpstr>Calibri</vt:lpstr>
      <vt:lpstr>Calibri Light</vt:lpstr>
      <vt:lpstr>Rockwell</vt:lpstr>
      <vt:lpstr>Wingdings</vt:lpstr>
      <vt:lpstr>Atlas</vt:lpstr>
      <vt:lpstr>Präsentation: Schwäbisch</vt:lpstr>
      <vt:lpstr>Spezialisierung</vt:lpstr>
      <vt:lpstr>Gliederung</vt:lpstr>
      <vt:lpstr>Wortschatz</vt:lpstr>
      <vt:lpstr>Wortschatz</vt:lpstr>
      <vt:lpstr>Untersuchung des Wortschatzes</vt:lpstr>
      <vt:lpstr>Beispiel: ,,Bratkartoffeln‘‘</vt:lpstr>
      <vt:lpstr>Allgemein</vt:lpstr>
      <vt:lpstr>Entwicklung</vt:lpstr>
      <vt:lpstr>Fazit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Präsentation-Schwäbisch</dc:title>
  <dc:creator>Alexander Hermann</dc:creator>
  <cp:lastModifiedBy>Dieter Grupp</cp:lastModifiedBy>
  <cp:revision>38</cp:revision>
  <cp:lastPrinted>2019-04-01T15:10:54Z</cp:lastPrinted>
  <dcterms:created xsi:type="dcterms:W3CDTF">2019-03-28T09:58:57Z</dcterms:created>
  <dcterms:modified xsi:type="dcterms:W3CDTF">2019-06-30T10:21:50Z</dcterms:modified>
</cp:coreProperties>
</file>