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sldIdLst>
    <p:sldId id="256" r:id="rId2"/>
    <p:sldId id="266" r:id="rId3"/>
    <p:sldId id="267" r:id="rId4"/>
    <p:sldId id="265" r:id="rId5"/>
    <p:sldId id="258" r:id="rId6"/>
    <p:sldId id="259" r:id="rId7"/>
    <p:sldId id="260" r:id="rId8"/>
    <p:sldId id="261" r:id="rId9"/>
    <p:sldId id="262" r:id="rId10"/>
    <p:sldId id="263" r:id="rId11"/>
    <p:sldId id="264" r:id="rId12"/>
  </p:sldIdLst>
  <p:sldSz cx="12192000" cy="6858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1pPr>
    <a:lvl2pPr marL="0" marR="0" indent="457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2pPr>
    <a:lvl3pPr marL="0" marR="0" indent="914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3pPr>
    <a:lvl4pPr marL="0" marR="0" indent="1371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4pPr>
    <a:lvl5pPr marL="0" marR="0" indent="18288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5pPr>
    <a:lvl6pPr marL="0" marR="0" indent="22860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6pPr>
    <a:lvl7pPr marL="0" marR="0" indent="2743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7pPr>
    <a:lvl8pPr marL="0" marR="0" indent="3200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8pPr>
    <a:lvl9pPr marL="0" marR="0" indent="3657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0DEEF"/>
          </a:solidFill>
        </a:fill>
      </a:tcStyle>
    </a:wholeTbl>
    <a:band2H>
      <a:tcTxStyle/>
      <a:tcStyle>
        <a:tcBdr/>
        <a:fill>
          <a:solidFill>
            <a:srgbClr val="E9EFF7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E0E0E0"/>
          </a:solidFill>
        </a:fill>
      </a:tcStyle>
    </a:wholeTbl>
    <a:band2H>
      <a:tcTxStyle/>
      <a:tcStyle>
        <a:tcBdr/>
        <a:fill>
          <a:solidFill>
            <a:srgbClr val="F0F0F0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4E2CE"/>
          </a:solidFill>
        </a:fill>
      </a:tcStyle>
    </a:wholeTbl>
    <a:band2H>
      <a:tcTxStyle/>
      <a:tcStyle>
        <a:tcBdr/>
        <a:fill>
          <a:solidFill>
            <a:srgbClr val="EBF1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5000"/>
    <p:restoredTop sz="94648"/>
  </p:normalViewPr>
  <p:slideViewPr>
    <p:cSldViewPr snapToGrid="0" snapToObjects="1">
      <p:cViewPr varScale="1">
        <p:scale>
          <a:sx n="95" d="100"/>
          <a:sy n="95" d="100"/>
        </p:scale>
        <p:origin x="96" y="10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Shape 9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92" name="Shape 92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defRPr sz="1200">
        <a:latin typeface="+mn-lt"/>
        <a:ea typeface="+mn-ea"/>
        <a:cs typeface="+mn-cs"/>
        <a:sym typeface="Calibri"/>
      </a:defRPr>
    </a:lvl1pPr>
    <a:lvl2pPr indent="228600" latinLnBrk="0">
      <a:defRPr sz="1200">
        <a:latin typeface="+mn-lt"/>
        <a:ea typeface="+mn-ea"/>
        <a:cs typeface="+mn-cs"/>
        <a:sym typeface="Calibri"/>
      </a:defRPr>
    </a:lvl2pPr>
    <a:lvl3pPr indent="457200" latinLnBrk="0">
      <a:defRPr sz="1200">
        <a:latin typeface="+mn-lt"/>
        <a:ea typeface="+mn-ea"/>
        <a:cs typeface="+mn-cs"/>
        <a:sym typeface="Calibri"/>
      </a:defRPr>
    </a:lvl3pPr>
    <a:lvl4pPr indent="685800" latinLnBrk="0">
      <a:defRPr sz="1200">
        <a:latin typeface="+mn-lt"/>
        <a:ea typeface="+mn-ea"/>
        <a:cs typeface="+mn-cs"/>
        <a:sym typeface="Calibri"/>
      </a:defRPr>
    </a:lvl4pPr>
    <a:lvl5pPr indent="914400" latinLnBrk="0">
      <a:defRPr sz="1200">
        <a:latin typeface="+mn-lt"/>
        <a:ea typeface="+mn-ea"/>
        <a:cs typeface="+mn-cs"/>
        <a:sym typeface="Calibri"/>
      </a:defRPr>
    </a:lvl5pPr>
    <a:lvl6pPr indent="1143000" latinLnBrk="0">
      <a:defRPr sz="1200">
        <a:latin typeface="+mn-lt"/>
        <a:ea typeface="+mn-ea"/>
        <a:cs typeface="+mn-cs"/>
        <a:sym typeface="Calibri"/>
      </a:defRPr>
    </a:lvl6pPr>
    <a:lvl7pPr indent="1371600" latinLnBrk="0">
      <a:defRPr sz="1200">
        <a:latin typeface="+mn-lt"/>
        <a:ea typeface="+mn-ea"/>
        <a:cs typeface="+mn-cs"/>
        <a:sym typeface="Calibri"/>
      </a:defRPr>
    </a:lvl7pPr>
    <a:lvl8pPr indent="1600200" latinLnBrk="0">
      <a:defRPr sz="1200">
        <a:latin typeface="+mn-lt"/>
        <a:ea typeface="+mn-ea"/>
        <a:cs typeface="+mn-cs"/>
        <a:sym typeface="Calibri"/>
      </a:defRPr>
    </a:lvl8pPr>
    <a:lvl9pPr indent="1828800" latinLnBrk="0">
      <a:defRPr sz="1200">
        <a:latin typeface="+mn-lt"/>
        <a:ea typeface="+mn-ea"/>
        <a:cs typeface="+mn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eltext"/>
          <p:cNvSpPr txBox="1">
            <a:spLocks noGrp="1"/>
          </p:cNvSpPr>
          <p:nvPr>
            <p:ph type="title"/>
          </p:nvPr>
        </p:nvSpPr>
        <p:spPr>
          <a:xfrm>
            <a:off x="1524000" y="1122362"/>
            <a:ext cx="9144000" cy="2387601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t>Titeltext</a:t>
            </a:r>
          </a:p>
        </p:txBody>
      </p:sp>
      <p:sp>
        <p:nvSpPr>
          <p:cNvPr id="12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1524000" y="3602037"/>
            <a:ext cx="9144000" cy="1655763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FontTx/>
              <a:buNone/>
              <a:defRPr sz="2400"/>
            </a:lvl1pPr>
            <a:lvl2pPr marL="0" indent="457200" algn="ctr">
              <a:buSzTx/>
              <a:buFontTx/>
              <a:buNone/>
              <a:defRPr sz="2400"/>
            </a:lvl2pPr>
            <a:lvl3pPr marL="0" indent="914400" algn="ctr">
              <a:buSzTx/>
              <a:buFontTx/>
              <a:buNone/>
              <a:defRPr sz="2400"/>
            </a:lvl3pPr>
            <a:lvl4pPr marL="0" indent="1371600" algn="ctr">
              <a:buSzTx/>
              <a:buFontTx/>
              <a:buNone/>
              <a:defRPr sz="2400"/>
            </a:lvl4pPr>
            <a:lvl5pPr marL="0" indent="1828800" algn="ctr">
              <a:buSzTx/>
              <a:buFontTx/>
              <a:buNone/>
              <a:defRPr sz="2400"/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13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el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Titeltext</a:t>
            </a:r>
          </a:p>
        </p:txBody>
      </p:sp>
      <p:sp>
        <p:nvSpPr>
          <p:cNvPr id="21" name="Textebene 1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22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eltext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t>Titeltext</a:t>
            </a:r>
          </a:p>
        </p:txBody>
      </p:sp>
      <p:sp>
        <p:nvSpPr>
          <p:cNvPr id="30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831850" y="4589462"/>
            <a:ext cx="10515600" cy="1500188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2400">
                <a:solidFill>
                  <a:srgbClr val="888888"/>
                </a:solidFill>
              </a:defRPr>
            </a:lvl1pPr>
            <a:lvl2pPr marL="0" indent="457200">
              <a:buSzTx/>
              <a:buFontTx/>
              <a:buNone/>
              <a:defRPr sz="2400">
                <a:solidFill>
                  <a:srgbClr val="888888"/>
                </a:solidFill>
              </a:defRPr>
            </a:lvl2pPr>
            <a:lvl3pPr marL="0" indent="914400">
              <a:buSzTx/>
              <a:buFontTx/>
              <a:buNone/>
              <a:defRPr sz="2400">
                <a:solidFill>
                  <a:srgbClr val="888888"/>
                </a:solidFill>
              </a:defRPr>
            </a:lvl3pPr>
            <a:lvl4pPr marL="0" indent="1371600">
              <a:buSzTx/>
              <a:buFontTx/>
              <a:buNone/>
              <a:defRPr sz="2400">
                <a:solidFill>
                  <a:srgbClr val="888888"/>
                </a:solidFill>
              </a:defRPr>
            </a:lvl4pPr>
            <a:lvl5pPr marL="0" indent="1828800">
              <a:buSzTx/>
              <a:buFontTx/>
              <a:buNone/>
              <a:defRPr sz="2400">
                <a:solidFill>
                  <a:srgbClr val="888888"/>
                </a:solidFill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31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itel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Titeltext</a:t>
            </a:r>
          </a:p>
        </p:txBody>
      </p:sp>
      <p:sp>
        <p:nvSpPr>
          <p:cNvPr id="39" name="Textebene 1…"/>
          <p:cNvSpPr txBox="1">
            <a:spLocks noGrp="1"/>
          </p:cNvSpPr>
          <p:nvPr>
            <p:ph type="body"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40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Titeltext"/>
          <p:cNvSpPr txBox="1">
            <a:spLocks noGrp="1"/>
          </p:cNvSpPr>
          <p:nvPr>
            <p:ph type="title"/>
          </p:nvPr>
        </p:nvSpPr>
        <p:spPr>
          <a:xfrm>
            <a:off x="839787" y="365125"/>
            <a:ext cx="10515601" cy="1325563"/>
          </a:xfrm>
          <a:prstGeom prst="rect">
            <a:avLst/>
          </a:prstGeom>
        </p:spPr>
        <p:txBody>
          <a:bodyPr/>
          <a:lstStyle/>
          <a:p>
            <a:r>
              <a:t>Titeltext</a:t>
            </a:r>
          </a:p>
        </p:txBody>
      </p:sp>
      <p:sp>
        <p:nvSpPr>
          <p:cNvPr id="48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839787" y="1681163"/>
            <a:ext cx="5157789" cy="823913"/>
          </a:xfrm>
          <a:prstGeom prst="rect">
            <a:avLst/>
          </a:prstGeom>
        </p:spPr>
        <p:txBody>
          <a:bodyPr anchor="b"/>
          <a:lstStyle>
            <a:lvl1pPr marL="0" indent="0">
              <a:buSzTx/>
              <a:buFontTx/>
              <a:buNone/>
              <a:defRPr sz="2400" b="1"/>
            </a:lvl1pPr>
            <a:lvl2pPr marL="0" indent="457200">
              <a:buSzTx/>
              <a:buFontTx/>
              <a:buNone/>
              <a:defRPr sz="2400" b="1"/>
            </a:lvl2pPr>
            <a:lvl3pPr marL="0" indent="914400">
              <a:buSzTx/>
              <a:buFontTx/>
              <a:buNone/>
              <a:defRPr sz="2400" b="1"/>
            </a:lvl3pPr>
            <a:lvl4pPr marL="0" indent="1371600">
              <a:buSzTx/>
              <a:buFontTx/>
              <a:buNone/>
              <a:defRPr sz="2400" b="1"/>
            </a:lvl4pPr>
            <a:lvl5pPr marL="0" indent="1828800">
              <a:buSzTx/>
              <a:buFontTx/>
              <a:buNone/>
              <a:defRPr sz="2400" b="1"/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49" name="Textplatzhalter 4"/>
          <p:cNvSpPr>
            <a:spLocks noGrp="1"/>
          </p:cNvSpPr>
          <p:nvPr>
            <p:ph type="body" sz="quarter" idx="13"/>
          </p:nvPr>
        </p:nvSpPr>
        <p:spPr>
          <a:xfrm>
            <a:off x="6172200" y="1681163"/>
            <a:ext cx="5183188" cy="823913"/>
          </a:xfrm>
          <a:prstGeom prst="rect">
            <a:avLst/>
          </a:prstGeom>
        </p:spPr>
        <p:txBody>
          <a:bodyPr anchor="b"/>
          <a:lstStyle/>
          <a:p>
            <a:pPr marL="0" indent="0">
              <a:buSzTx/>
              <a:buFontTx/>
              <a:buNone/>
              <a:defRPr sz="2400" b="1"/>
            </a:pPr>
            <a:endParaRPr/>
          </a:p>
        </p:txBody>
      </p:sp>
      <p:sp>
        <p:nvSpPr>
          <p:cNvPr id="50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Titel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Titeltext</a:t>
            </a:r>
          </a:p>
        </p:txBody>
      </p:sp>
      <p:sp>
        <p:nvSpPr>
          <p:cNvPr id="58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Titeltext"/>
          <p:cNvSpPr txBox="1">
            <a:spLocks noGrp="1"/>
          </p:cNvSpPr>
          <p:nvPr>
            <p:ph type="title"/>
          </p:nvPr>
        </p:nvSpPr>
        <p:spPr>
          <a:xfrm>
            <a:off x="839787" y="457200"/>
            <a:ext cx="3932239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t>Titeltext</a:t>
            </a:r>
          </a:p>
        </p:txBody>
      </p:sp>
      <p:sp>
        <p:nvSpPr>
          <p:cNvPr id="73" name="Textebene 1…"/>
          <p:cNvSpPr txBox="1">
            <a:spLocks noGrp="1"/>
          </p:cNvSpPr>
          <p:nvPr>
            <p:ph type="body" sz="half" idx="1"/>
          </p:nvPr>
        </p:nvSpPr>
        <p:spPr>
          <a:xfrm>
            <a:off x="5183187" y="987425"/>
            <a:ext cx="6172201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 marL="718457" indent="-261257">
              <a:defRPr sz="3200"/>
            </a:lvl2pPr>
            <a:lvl3pPr marL="1219200" indent="-304800">
              <a:defRPr sz="3200"/>
            </a:lvl3pPr>
            <a:lvl4pPr marL="1737360" indent="-365760">
              <a:defRPr sz="3200"/>
            </a:lvl4pPr>
            <a:lvl5pPr marL="2194560" indent="-365760">
              <a:defRPr sz="3200"/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74" name="Textplatzhalter 3"/>
          <p:cNvSpPr>
            <a:spLocks noGrp="1"/>
          </p:cNvSpPr>
          <p:nvPr>
            <p:ph type="body" sz="quarter" idx="13"/>
          </p:nvPr>
        </p:nvSpPr>
        <p:spPr>
          <a:xfrm>
            <a:off x="839787" y="2057400"/>
            <a:ext cx="3932238" cy="3811588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FontTx/>
              <a:buNone/>
              <a:defRPr sz="1600"/>
            </a:pPr>
            <a:endParaRPr/>
          </a:p>
        </p:txBody>
      </p:sp>
      <p:sp>
        <p:nvSpPr>
          <p:cNvPr id="75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Titeltext"/>
          <p:cNvSpPr txBox="1">
            <a:spLocks noGrp="1"/>
          </p:cNvSpPr>
          <p:nvPr>
            <p:ph type="title"/>
          </p:nvPr>
        </p:nvSpPr>
        <p:spPr>
          <a:xfrm>
            <a:off x="839787" y="457200"/>
            <a:ext cx="3932239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t>Titeltext</a:t>
            </a:r>
          </a:p>
        </p:txBody>
      </p:sp>
      <p:sp>
        <p:nvSpPr>
          <p:cNvPr id="83" name="Bildplatzhalter 2"/>
          <p:cNvSpPr>
            <a:spLocks noGrp="1"/>
          </p:cNvSpPr>
          <p:nvPr>
            <p:ph type="pic" sz="half" idx="13"/>
          </p:nvPr>
        </p:nvSpPr>
        <p:spPr>
          <a:xfrm>
            <a:off x="5183187" y="987425"/>
            <a:ext cx="6172201" cy="4873625"/>
          </a:xfrm>
          <a:prstGeom prst="rect">
            <a:avLst/>
          </a:prstGeom>
        </p:spPr>
        <p:txBody>
          <a:bodyPr lIns="91439" rIns="91439">
            <a:noAutofit/>
          </a:bodyPr>
          <a:lstStyle/>
          <a:p>
            <a:endParaRPr/>
          </a:p>
        </p:txBody>
      </p:sp>
      <p:sp>
        <p:nvSpPr>
          <p:cNvPr id="84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839787" y="2057400"/>
            <a:ext cx="3932239" cy="3811588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1600"/>
            </a:lvl1pPr>
            <a:lvl2pPr marL="0" indent="457200">
              <a:buSzTx/>
              <a:buFontTx/>
              <a:buNone/>
              <a:defRPr sz="1600"/>
            </a:lvl2pPr>
            <a:lvl3pPr marL="0" indent="914400">
              <a:buSzTx/>
              <a:buFontTx/>
              <a:buNone/>
              <a:defRPr sz="1600"/>
            </a:lvl3pPr>
            <a:lvl4pPr marL="0" indent="1371600">
              <a:buSzTx/>
              <a:buFontTx/>
              <a:buNone/>
              <a:defRPr sz="1600"/>
            </a:lvl4pPr>
            <a:lvl5pPr marL="0" indent="1828800">
              <a:buSzTx/>
              <a:buFontTx/>
              <a:buNone/>
              <a:defRPr sz="1600"/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85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text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 anchor="ctr">
            <a:normAutofit/>
          </a:bodyPr>
          <a:lstStyle/>
          <a:p>
            <a:r>
              <a:t>Titeltext</a:t>
            </a:r>
          </a:p>
        </p:txBody>
      </p:sp>
      <p:sp>
        <p:nvSpPr>
          <p:cNvPr id="3" name="Textebene 1…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normAutofit/>
          </a:bodyPr>
          <a:lstStyle/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4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1089818" y="6404292"/>
            <a:ext cx="263983" cy="269241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lvl1pPr algn="r">
              <a:defRPr sz="1200">
                <a:solidFill>
                  <a:srgbClr val="888888"/>
                </a:solidFill>
              </a:defRPr>
            </a:lvl1pPr>
          </a:lstStyle>
          <a:p>
            <a:fld id="{86CB4B4D-7CA3-9044-876B-883B54F8677D}" type="slidenum">
              <a:t>‹Nr.›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ransition spd="med"/>
  <p:txStyles>
    <p:titleStyle>
      <a:lvl1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1pPr>
      <a:lvl2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2pPr>
      <a:lvl3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3pPr>
      <a:lvl4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4pPr>
      <a:lvl5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5pPr>
      <a:lvl6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6pPr>
      <a:lvl7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7pPr>
      <a:lvl8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8pPr>
      <a:lvl9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9pPr>
    </p:titleStyle>
    <p:bodyStyle>
      <a:lvl1pPr marL="228600" marR="0" indent="-228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1pPr>
      <a:lvl2pPr marL="723900" marR="0" indent="-2667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2pPr>
      <a:lvl3pPr marL="1234439" marR="0" indent="-320039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3pPr>
      <a:lvl4pPr marL="1727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4pPr>
      <a:lvl5pPr marL="21844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5pPr>
      <a:lvl6pPr marL="26416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6pPr>
      <a:lvl7pPr marL="30988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7pPr>
      <a:lvl8pPr marL="35560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8pPr>
      <a:lvl9pPr marL="4013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457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914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1371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18288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22860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2743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3200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3657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1.png"/><Relationship Id="rId7" Type="http://schemas.openxmlformats.org/officeDocument/2006/relationships/image" Target="../media/image13.png"/><Relationship Id="rId12" Type="http://schemas.openxmlformats.org/officeDocument/2006/relationships/image" Target="../media/image32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11" Type="http://schemas.openxmlformats.org/officeDocument/2006/relationships/image" Target="../media/image31.png"/><Relationship Id="rId5" Type="http://schemas.openxmlformats.org/officeDocument/2006/relationships/image" Target="../media/image16.png"/><Relationship Id="rId10" Type="http://schemas.openxmlformats.org/officeDocument/2006/relationships/image" Target="../media/image30.png"/><Relationship Id="rId4" Type="http://schemas.openxmlformats.org/officeDocument/2006/relationships/image" Target="../media/image9.png"/><Relationship Id="rId9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6.png"/><Relationship Id="rId10" Type="http://schemas.openxmlformats.org/officeDocument/2006/relationships/image" Target="../media/image35.png"/><Relationship Id="rId4" Type="http://schemas.openxmlformats.org/officeDocument/2006/relationships/image" Target="../media/image9.png"/><Relationship Id="rId9" Type="http://schemas.openxmlformats.org/officeDocument/2006/relationships/image" Target="../media/image3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11" Type="http://schemas.openxmlformats.org/officeDocument/2006/relationships/image" Target="../media/image18.png"/><Relationship Id="rId5" Type="http://schemas.openxmlformats.org/officeDocument/2006/relationships/image" Target="../media/image12.png"/><Relationship Id="rId10" Type="http://schemas.openxmlformats.org/officeDocument/2006/relationships/image" Target="../media/image17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19.png"/><Relationship Id="rId7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6.png"/><Relationship Id="rId10" Type="http://schemas.openxmlformats.org/officeDocument/2006/relationships/image" Target="../media/image20.png"/><Relationship Id="rId4" Type="http://schemas.openxmlformats.org/officeDocument/2006/relationships/image" Target="../media/image11.png"/><Relationship Id="rId9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1.png"/><Relationship Id="rId7" Type="http://schemas.openxmlformats.org/officeDocument/2006/relationships/image" Target="../media/image13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6.png"/><Relationship Id="rId10" Type="http://schemas.openxmlformats.org/officeDocument/2006/relationships/image" Target="../media/image22.png"/><Relationship Id="rId4" Type="http://schemas.openxmlformats.org/officeDocument/2006/relationships/image" Target="../media/image9.png"/><Relationship Id="rId9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6.png"/><Relationship Id="rId4" Type="http://schemas.openxmlformats.org/officeDocument/2006/relationships/image" Target="../media/image9.png"/><Relationship Id="rId9" Type="http://schemas.openxmlformats.org/officeDocument/2006/relationships/image" Target="../media/image24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1.png"/><Relationship Id="rId7" Type="http://schemas.openxmlformats.org/officeDocument/2006/relationships/image" Target="../media/image13.png"/><Relationship Id="rId12" Type="http://schemas.openxmlformats.org/officeDocument/2006/relationships/image" Target="../media/image28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11" Type="http://schemas.openxmlformats.org/officeDocument/2006/relationships/image" Target="../media/image27.png"/><Relationship Id="rId5" Type="http://schemas.openxmlformats.org/officeDocument/2006/relationships/image" Target="../media/image16.png"/><Relationship Id="rId10" Type="http://schemas.openxmlformats.org/officeDocument/2006/relationships/image" Target="../media/image26.png"/><Relationship Id="rId4" Type="http://schemas.openxmlformats.org/officeDocument/2006/relationships/image" Target="../media/image9.png"/><Relationship Id="rId9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Titel 1"/>
          <p:cNvSpPr txBox="1">
            <a:spLocks noGrp="1"/>
          </p:cNvSpPr>
          <p:nvPr>
            <p:ph type="ctrTitle"/>
          </p:nvPr>
        </p:nvSpPr>
        <p:spPr>
          <a:xfrm>
            <a:off x="1569720" y="576649"/>
            <a:ext cx="8761949" cy="1236912"/>
          </a:xfrm>
          <a:prstGeom prst="rect">
            <a:avLst/>
          </a:prstGeom>
        </p:spPr>
        <p:txBody>
          <a:bodyPr>
            <a:normAutofit/>
          </a:bodyPr>
          <a:lstStyle/>
          <a:p>
            <a:pPr defTabSz="365760">
              <a:defRPr sz="2160"/>
            </a:pPr>
            <a:r>
              <a:rPr sz="5000" b="1" u="sng" dirty="0" err="1">
                <a:latin typeface="+mn-lt"/>
                <a:ea typeface="Ayuthaya" pitchFamily="2" charset="-34"/>
                <a:cs typeface="Geeza Pro" panose="02000400000000000000" pitchFamily="2" charset="-78"/>
              </a:rPr>
              <a:t>Westschwäbisch</a:t>
            </a:r>
            <a:br>
              <a:rPr sz="3600" b="1" dirty="0"/>
            </a:br>
            <a:endParaRPr sz="2400" dirty="0"/>
          </a:p>
        </p:txBody>
      </p:sp>
      <p:sp>
        <p:nvSpPr>
          <p:cNvPr id="95" name="Untertitel 2"/>
          <p:cNvSpPr txBox="1">
            <a:spLocks noGrp="1"/>
          </p:cNvSpPr>
          <p:nvPr>
            <p:ph type="subTitle" sz="quarter" idx="1"/>
          </p:nvPr>
        </p:nvSpPr>
        <p:spPr>
          <a:xfrm>
            <a:off x="1378694" y="1325879"/>
            <a:ext cx="9144000" cy="731066"/>
          </a:xfrm>
          <a:prstGeom prst="rect">
            <a:avLst/>
          </a:prstGeom>
        </p:spPr>
        <p:txBody>
          <a:bodyPr>
            <a:normAutofit fontScale="62500" lnSpcReduction="20000"/>
          </a:bodyPr>
          <a:lstStyle/>
          <a:p>
            <a:endParaRPr lang="de-DE" dirty="0"/>
          </a:p>
          <a:p>
            <a:r>
              <a:rPr sz="4400" dirty="0"/>
              <a:t>-</a:t>
            </a:r>
            <a:r>
              <a:rPr sz="4400" dirty="0" err="1"/>
              <a:t>unser</a:t>
            </a:r>
            <a:r>
              <a:rPr sz="4400" dirty="0"/>
              <a:t> </a:t>
            </a:r>
            <a:r>
              <a:rPr sz="4400" dirty="0" err="1"/>
              <a:t>Dialekt</a:t>
            </a:r>
            <a:r>
              <a:rPr sz="4400" dirty="0"/>
              <a:t>-</a:t>
            </a:r>
          </a:p>
        </p:txBody>
      </p:sp>
      <p:sp>
        <p:nvSpPr>
          <p:cNvPr id="97" name="Foliennummer"/>
          <p:cNvSpPr txBox="1">
            <a:spLocks noGrp="1"/>
          </p:cNvSpPr>
          <p:nvPr>
            <p:ph type="sldNum" sz="quarter" idx="4294967295"/>
          </p:nvPr>
        </p:nvSpPr>
        <p:spPr>
          <a:xfrm>
            <a:off x="11261404" y="6400413"/>
            <a:ext cx="92396" cy="276999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dirty="0"/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6D35C21F-2C3D-A140-BF8B-ED4C78C7AE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9799" y="2258060"/>
            <a:ext cx="7381205" cy="4146232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0" name="Bildschirmfoto 2019-04-29 um 19.06.36.png" descr="Bildschirmfoto 2019-04-29 um 19.06.3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0872" y="2226780"/>
            <a:ext cx="3844035" cy="4512116"/>
          </a:xfrm>
          <a:prstGeom prst="rect">
            <a:avLst/>
          </a:prstGeom>
          <a:ln w="12700">
            <a:miter lim="400000"/>
          </a:ln>
        </p:spPr>
      </p:pic>
      <p:sp>
        <p:nvSpPr>
          <p:cNvPr id="201" name="3.) Lexik                                                                       Legende:…"/>
          <p:cNvSpPr txBox="1">
            <a:spLocks noGrp="1"/>
          </p:cNvSpPr>
          <p:nvPr>
            <p:ph type="ctrTitle"/>
          </p:nvPr>
        </p:nvSpPr>
        <p:spPr>
          <a:xfrm>
            <a:off x="160395" y="-130374"/>
            <a:ext cx="11352362" cy="1187955"/>
          </a:xfrm>
          <a:prstGeom prst="rect">
            <a:avLst/>
          </a:prstGeom>
        </p:spPr>
        <p:txBody>
          <a:bodyPr/>
          <a:lstStyle/>
          <a:p>
            <a:pPr algn="l">
              <a:defRPr sz="2800"/>
            </a:pPr>
            <a:r>
              <a:rPr b="1" i="1" u="sng" dirty="0"/>
              <a:t>3.) </a:t>
            </a:r>
            <a:r>
              <a:rPr b="1" i="1" u="sng" dirty="0" err="1"/>
              <a:t>Lexik</a:t>
            </a:r>
            <a:r>
              <a:rPr b="1" i="1" u="sng" dirty="0"/>
              <a:t>  </a:t>
            </a:r>
            <a:r>
              <a:rPr dirty="0"/>
              <a:t>                                                                   </a:t>
            </a:r>
            <a:r>
              <a:rPr lang="de-DE" dirty="0"/>
              <a:t>                   </a:t>
            </a:r>
            <a:r>
              <a:rPr sz="1800" dirty="0"/>
              <a:t> </a:t>
            </a:r>
            <a:r>
              <a:rPr sz="1800" u="sng" dirty="0" err="1"/>
              <a:t>Legende</a:t>
            </a:r>
            <a:r>
              <a:rPr sz="1800" u="sng" dirty="0"/>
              <a:t>:</a:t>
            </a:r>
          </a:p>
          <a:p>
            <a:pPr algn="l">
              <a:defRPr sz="2800"/>
            </a:pPr>
            <a:endParaRPr sz="1800" u="sng" dirty="0"/>
          </a:p>
          <a:p>
            <a:pPr algn="l">
              <a:defRPr sz="1800" b="1"/>
            </a:pPr>
            <a:r>
              <a:rPr dirty="0"/>
              <a:t>a) am </a:t>
            </a:r>
            <a:r>
              <a:rPr dirty="0" err="1"/>
              <a:t>Beispiel</a:t>
            </a:r>
            <a:r>
              <a:rPr dirty="0"/>
              <a:t> </a:t>
            </a:r>
            <a:r>
              <a:rPr lang="de-DE" dirty="0"/>
              <a:t>"</a:t>
            </a:r>
            <a:r>
              <a:rPr dirty="0" err="1"/>
              <a:t>Kartoffel</a:t>
            </a:r>
            <a:r>
              <a:rPr lang="de-DE" dirty="0"/>
              <a:t>"</a:t>
            </a:r>
            <a:r>
              <a:rPr dirty="0"/>
              <a:t>:</a:t>
            </a:r>
          </a:p>
        </p:txBody>
      </p:sp>
      <p:pic>
        <p:nvPicPr>
          <p:cNvPr id="202" name="Bildschirmfoto 2019-04-29 um 18.50.15.png" descr="Bildschirmfoto 2019-04-29 um 18.50.15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99880" y="2666328"/>
            <a:ext cx="1860601" cy="520969"/>
          </a:xfrm>
          <a:prstGeom prst="rect">
            <a:avLst/>
          </a:prstGeom>
          <a:ln w="12700">
            <a:miter lim="400000"/>
          </a:ln>
        </p:spPr>
      </p:pic>
      <p:pic>
        <p:nvPicPr>
          <p:cNvPr id="203" name="Bildschirmfoto 2019-04-29 um 18.54.33.png" descr="Bildschirmfoto 2019-04-29 um 18.54.33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02902" y="5044941"/>
            <a:ext cx="2044701" cy="495301"/>
          </a:xfrm>
          <a:prstGeom prst="rect">
            <a:avLst/>
          </a:prstGeom>
          <a:ln w="12700">
            <a:miter lim="400000"/>
          </a:ln>
        </p:spPr>
      </p:pic>
      <p:pic>
        <p:nvPicPr>
          <p:cNvPr id="204" name="Bildschirmfoto 2019-04-29 um 18.54.20.png" descr="Bildschirmfoto 2019-04-29 um 18.54.20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88689" y="4140039"/>
            <a:ext cx="1383997" cy="477663"/>
          </a:xfrm>
          <a:prstGeom prst="rect">
            <a:avLst/>
          </a:prstGeom>
          <a:ln w="12700">
            <a:miter lim="400000"/>
          </a:ln>
        </p:spPr>
      </p:pic>
      <p:pic>
        <p:nvPicPr>
          <p:cNvPr id="205" name="Bildschirmfoto 2019-04-29 um 17.37.06.png" descr="Bildschirmfoto 2019-04-29 um 17.37.06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707020" y="1630600"/>
            <a:ext cx="2036512" cy="520969"/>
          </a:xfrm>
          <a:prstGeom prst="rect">
            <a:avLst/>
          </a:prstGeom>
          <a:ln w="12700">
            <a:miter lim="400000"/>
          </a:ln>
        </p:spPr>
      </p:pic>
      <p:pic>
        <p:nvPicPr>
          <p:cNvPr id="206" name="Bildschirmfoto 2019-04-29 um 18.50.40.png" descr="Bildschirmfoto 2019-04-29 um 18.50.40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96709" y="4002901"/>
            <a:ext cx="2044702" cy="532929"/>
          </a:xfrm>
          <a:prstGeom prst="rect">
            <a:avLst/>
          </a:prstGeom>
          <a:ln w="12700">
            <a:miter lim="400000"/>
          </a:ln>
        </p:spPr>
      </p:pic>
      <p:pic>
        <p:nvPicPr>
          <p:cNvPr id="207" name="Bildschirmfoto 2019-04-29 um 18.54.52.png" descr="Bildschirmfoto 2019-04-29 um 18.54.52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41511" y="6192350"/>
            <a:ext cx="1790701" cy="495301"/>
          </a:xfrm>
          <a:prstGeom prst="rect">
            <a:avLst/>
          </a:prstGeom>
          <a:ln w="12700">
            <a:miter lim="400000"/>
          </a:ln>
        </p:spPr>
      </p:pic>
      <p:pic>
        <p:nvPicPr>
          <p:cNvPr id="208" name="Bildschirmfoto 2019-04-29 um 18.55.05.png" descr="Bildschirmfoto 2019-04-29 um 18.55.05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304368" y="6192350"/>
            <a:ext cx="1752601" cy="495301"/>
          </a:xfrm>
          <a:prstGeom prst="rect">
            <a:avLst/>
          </a:prstGeom>
          <a:ln w="12700">
            <a:miter lim="400000"/>
          </a:ln>
        </p:spPr>
      </p:pic>
      <p:sp>
        <p:nvSpPr>
          <p:cNvPr id="209" name="Linie"/>
          <p:cNvSpPr/>
          <p:nvPr/>
        </p:nvSpPr>
        <p:spPr>
          <a:xfrm flipH="1">
            <a:off x="2794249" y="2094001"/>
            <a:ext cx="161201" cy="901095"/>
          </a:xfrm>
          <a:prstGeom prst="line">
            <a:avLst/>
          </a:prstGeom>
          <a:ln w="101600">
            <a:solidFill>
              <a:schemeClr val="accent1"/>
            </a:solidFill>
            <a:miter/>
            <a:tailEnd type="triangle"/>
          </a:ln>
        </p:spPr>
        <p:txBody>
          <a:bodyPr lIns="45719" rIns="45719"/>
          <a:lstStyle/>
          <a:p>
            <a:endParaRPr/>
          </a:p>
        </p:txBody>
      </p:sp>
      <p:sp>
        <p:nvSpPr>
          <p:cNvPr id="210" name="Linie"/>
          <p:cNvSpPr/>
          <p:nvPr/>
        </p:nvSpPr>
        <p:spPr>
          <a:xfrm flipH="1" flipV="1">
            <a:off x="4072647" y="2636199"/>
            <a:ext cx="967249" cy="277352"/>
          </a:xfrm>
          <a:prstGeom prst="line">
            <a:avLst/>
          </a:prstGeom>
          <a:ln w="101600">
            <a:solidFill>
              <a:schemeClr val="accent1"/>
            </a:solidFill>
            <a:miter/>
            <a:tailEnd type="triangle"/>
          </a:ln>
        </p:spPr>
        <p:txBody>
          <a:bodyPr lIns="45719" rIns="45719"/>
          <a:lstStyle/>
          <a:p>
            <a:endParaRPr/>
          </a:p>
        </p:txBody>
      </p:sp>
      <p:sp>
        <p:nvSpPr>
          <p:cNvPr id="211" name="Linie"/>
          <p:cNvSpPr/>
          <p:nvPr/>
        </p:nvSpPr>
        <p:spPr>
          <a:xfrm flipH="1" flipV="1">
            <a:off x="4690043" y="5051235"/>
            <a:ext cx="784110" cy="183011"/>
          </a:xfrm>
          <a:prstGeom prst="line">
            <a:avLst/>
          </a:prstGeom>
          <a:ln w="101600">
            <a:solidFill>
              <a:schemeClr val="accent1"/>
            </a:solidFill>
            <a:miter/>
            <a:tailEnd type="triangle"/>
          </a:ln>
        </p:spPr>
        <p:txBody>
          <a:bodyPr lIns="45719" rIns="45719"/>
          <a:lstStyle/>
          <a:p>
            <a:endParaRPr/>
          </a:p>
        </p:txBody>
      </p:sp>
      <p:sp>
        <p:nvSpPr>
          <p:cNvPr id="212" name="Linie"/>
          <p:cNvSpPr/>
          <p:nvPr/>
        </p:nvSpPr>
        <p:spPr>
          <a:xfrm flipH="1">
            <a:off x="2816482" y="4562297"/>
            <a:ext cx="818972" cy="234169"/>
          </a:xfrm>
          <a:prstGeom prst="line">
            <a:avLst/>
          </a:prstGeom>
          <a:ln w="101600">
            <a:solidFill>
              <a:schemeClr val="accent1"/>
            </a:solidFill>
            <a:miter/>
            <a:tailEnd type="triangle"/>
          </a:ln>
        </p:spPr>
        <p:txBody>
          <a:bodyPr lIns="45719" rIns="45719"/>
          <a:lstStyle/>
          <a:p>
            <a:endParaRPr/>
          </a:p>
        </p:txBody>
      </p:sp>
      <p:sp>
        <p:nvSpPr>
          <p:cNvPr id="213" name="Linie"/>
          <p:cNvSpPr/>
          <p:nvPr/>
        </p:nvSpPr>
        <p:spPr>
          <a:xfrm flipH="1" flipV="1">
            <a:off x="3365439" y="6317522"/>
            <a:ext cx="967249" cy="277353"/>
          </a:xfrm>
          <a:prstGeom prst="line">
            <a:avLst/>
          </a:prstGeom>
          <a:ln w="101600">
            <a:solidFill>
              <a:schemeClr val="accent1"/>
            </a:solidFill>
            <a:miter/>
            <a:tailEnd type="triangle"/>
          </a:ln>
        </p:spPr>
        <p:txBody>
          <a:bodyPr lIns="45719" rIns="45719"/>
          <a:lstStyle/>
          <a:p>
            <a:endParaRPr/>
          </a:p>
        </p:txBody>
      </p:sp>
      <p:sp>
        <p:nvSpPr>
          <p:cNvPr id="214" name="Linie"/>
          <p:cNvSpPr/>
          <p:nvPr/>
        </p:nvSpPr>
        <p:spPr>
          <a:xfrm flipV="1">
            <a:off x="1105270" y="5498619"/>
            <a:ext cx="237978" cy="810385"/>
          </a:xfrm>
          <a:prstGeom prst="line">
            <a:avLst/>
          </a:prstGeom>
          <a:ln w="101600">
            <a:solidFill>
              <a:schemeClr val="accent1"/>
            </a:solidFill>
            <a:miter/>
            <a:tailEnd type="triangle"/>
          </a:ln>
        </p:spPr>
        <p:txBody>
          <a:bodyPr lIns="45719" rIns="45719"/>
          <a:lstStyle/>
          <a:p>
            <a:endParaRPr/>
          </a:p>
        </p:txBody>
      </p:sp>
      <p:sp>
        <p:nvSpPr>
          <p:cNvPr id="215" name="Linie"/>
          <p:cNvSpPr/>
          <p:nvPr/>
        </p:nvSpPr>
        <p:spPr>
          <a:xfrm flipV="1">
            <a:off x="1015829" y="3475079"/>
            <a:ext cx="677987" cy="677987"/>
          </a:xfrm>
          <a:prstGeom prst="line">
            <a:avLst/>
          </a:prstGeom>
          <a:ln w="101600">
            <a:solidFill>
              <a:schemeClr val="accent1"/>
            </a:solidFill>
            <a:miter/>
            <a:tailEnd type="triangle"/>
          </a:ln>
        </p:spPr>
        <p:txBody>
          <a:bodyPr lIns="45719" rIns="45719"/>
          <a:lstStyle/>
          <a:p>
            <a:endParaRPr/>
          </a:p>
        </p:txBody>
      </p:sp>
      <p:pic>
        <p:nvPicPr>
          <p:cNvPr id="216" name="Bildschirmfoto 2019-04-29 um 19.40.51.png" descr="Bildschirmfoto 2019-04-29 um 19.40.51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461573" y="1057581"/>
            <a:ext cx="1930401" cy="368301"/>
          </a:xfrm>
          <a:prstGeom prst="rect">
            <a:avLst/>
          </a:prstGeom>
          <a:ln w="12700">
            <a:miter lim="400000"/>
          </a:ln>
        </p:spPr>
      </p:pic>
      <p:pic>
        <p:nvPicPr>
          <p:cNvPr id="217" name="Bildschirmfoto 2019-04-29 um 19.41.32.png" descr="Bildschirmfoto 2019-04-29 um 19.41.32.pn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461573" y="1463200"/>
            <a:ext cx="1930401" cy="368301"/>
          </a:xfrm>
          <a:prstGeom prst="rect">
            <a:avLst/>
          </a:prstGeom>
          <a:ln w="12700">
            <a:miter lim="400000"/>
          </a:ln>
        </p:spPr>
      </p:pic>
      <p:pic>
        <p:nvPicPr>
          <p:cNvPr id="218" name="Bildschirmfoto 2019-04-29 um 19.41.40.png" descr="Bildschirmfoto 2019-04-29 um 19.41.40.pn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8461573" y="1868820"/>
            <a:ext cx="1930401" cy="368301"/>
          </a:xfrm>
          <a:prstGeom prst="rect">
            <a:avLst/>
          </a:prstGeom>
          <a:ln w="12700">
            <a:miter lim="400000"/>
          </a:ln>
        </p:spPr>
      </p:pic>
      <p:sp>
        <p:nvSpPr>
          <p:cNvPr id="219" name="Linie"/>
          <p:cNvSpPr/>
          <p:nvPr/>
        </p:nvSpPr>
        <p:spPr>
          <a:xfrm flipV="1">
            <a:off x="8324419" y="-14596"/>
            <a:ext cx="1" cy="6887192"/>
          </a:xfrm>
          <a:prstGeom prst="line">
            <a:avLst/>
          </a:prstGeom>
          <a:ln w="25400">
            <a:solidFill>
              <a:srgbClr val="000000"/>
            </a:solidFill>
            <a:custDash>
              <a:ds d="600000" sp="600000"/>
            </a:custDash>
            <a:miter lim="400000"/>
          </a:ln>
        </p:spPr>
        <p:txBody>
          <a:bodyPr lIns="45719" rIns="45719"/>
          <a:lstStyle/>
          <a:p>
            <a:endParaRPr/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1" grpId="1" animBg="1" advAuto="0"/>
      <p:bldP spid="209" grpId="0" animBg="1"/>
      <p:bldP spid="210" grpId="0" animBg="1"/>
      <p:bldP spid="211" grpId="0" animBg="1"/>
      <p:bldP spid="212" grpId="0" animBg="1"/>
      <p:bldP spid="213" grpId="0" animBg="1"/>
      <p:bldP spid="214" grpId="0" animBg="1"/>
      <p:bldP spid="21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b) am Beispiel Weihnachtsgebäck :                                                                                        Legende:"/>
          <p:cNvSpPr txBox="1">
            <a:spLocks noGrp="1"/>
          </p:cNvSpPr>
          <p:nvPr>
            <p:ph type="ctrTitle"/>
          </p:nvPr>
        </p:nvSpPr>
        <p:spPr>
          <a:xfrm>
            <a:off x="126438" y="78811"/>
            <a:ext cx="11511857" cy="510040"/>
          </a:xfrm>
          <a:prstGeom prst="rect">
            <a:avLst/>
          </a:prstGeom>
        </p:spPr>
        <p:txBody>
          <a:bodyPr/>
          <a:lstStyle/>
          <a:p>
            <a:pPr algn="l" defTabSz="822959">
              <a:defRPr sz="1619"/>
            </a:pPr>
            <a:r>
              <a:rPr sz="1800" b="1" dirty="0"/>
              <a:t>b) am </a:t>
            </a:r>
            <a:r>
              <a:rPr sz="1800" b="1" dirty="0" err="1"/>
              <a:t>Beispiel</a:t>
            </a:r>
            <a:r>
              <a:rPr sz="1800" b="1" dirty="0"/>
              <a:t> </a:t>
            </a:r>
            <a:r>
              <a:rPr lang="de-DE" sz="1800" b="1" dirty="0"/>
              <a:t>"</a:t>
            </a:r>
            <a:r>
              <a:rPr sz="1800" b="1" dirty="0" err="1"/>
              <a:t>Weihnachtsgebäck</a:t>
            </a:r>
            <a:r>
              <a:rPr lang="de-DE" sz="1800" b="1" dirty="0"/>
              <a:t>"</a:t>
            </a:r>
            <a:r>
              <a:rPr sz="1800" b="1" dirty="0"/>
              <a:t>: </a:t>
            </a:r>
            <a:r>
              <a:rPr sz="1800" dirty="0"/>
              <a:t>                                                                           </a:t>
            </a:r>
            <a:r>
              <a:rPr lang="de-DE" sz="1800" dirty="0"/>
              <a:t>             </a:t>
            </a:r>
            <a:r>
              <a:rPr sz="1800" dirty="0"/>
              <a:t>            </a:t>
            </a:r>
            <a:r>
              <a:rPr sz="1800" u="sng" dirty="0" err="1"/>
              <a:t>Legende</a:t>
            </a:r>
            <a:r>
              <a:rPr sz="1800" u="sng" dirty="0"/>
              <a:t>:</a:t>
            </a:r>
          </a:p>
        </p:txBody>
      </p:sp>
      <p:pic>
        <p:nvPicPr>
          <p:cNvPr id="222" name="Bildschirmfoto 2019-04-29 um 17.17.07.png" descr="Bildschirmfoto 2019-04-29 um 17.17.07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6310" y="1733820"/>
            <a:ext cx="4013201" cy="4699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223" name="Bildschirmfoto 2019-04-29 um 18.50.15.png" descr="Bildschirmfoto 2019-04-29 um 18.50.15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52066" y="2038319"/>
            <a:ext cx="1860600" cy="520969"/>
          </a:xfrm>
          <a:prstGeom prst="rect">
            <a:avLst/>
          </a:prstGeom>
          <a:ln w="12700">
            <a:miter lim="400000"/>
          </a:ln>
        </p:spPr>
      </p:pic>
      <p:pic>
        <p:nvPicPr>
          <p:cNvPr id="224" name="Bildschirmfoto 2019-04-29 um 18.54.33.png" descr="Bildschirmfoto 2019-04-29 um 18.54.33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48966" y="4808377"/>
            <a:ext cx="2044701" cy="495301"/>
          </a:xfrm>
          <a:prstGeom prst="rect">
            <a:avLst/>
          </a:prstGeom>
          <a:ln w="12700">
            <a:miter lim="400000"/>
          </a:ln>
        </p:spPr>
      </p:pic>
      <p:pic>
        <p:nvPicPr>
          <p:cNvPr id="225" name="Bildschirmfoto 2019-04-29 um 18.54.20.png" descr="Bildschirmfoto 2019-04-29 um 18.54.20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87275" y="3844489"/>
            <a:ext cx="1383998" cy="477663"/>
          </a:xfrm>
          <a:prstGeom prst="rect">
            <a:avLst/>
          </a:prstGeom>
          <a:ln w="12700">
            <a:miter lim="400000"/>
          </a:ln>
        </p:spPr>
      </p:pic>
      <p:pic>
        <p:nvPicPr>
          <p:cNvPr id="226" name="Bildschirmfoto 2019-04-29 um 17.37.06.png" descr="Bildschirmfoto 2019-04-29 um 17.37.06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71364" y="1360838"/>
            <a:ext cx="2036512" cy="520969"/>
          </a:xfrm>
          <a:prstGeom prst="rect">
            <a:avLst/>
          </a:prstGeom>
          <a:ln w="12700">
            <a:miter lim="400000"/>
          </a:ln>
        </p:spPr>
      </p:pic>
      <p:pic>
        <p:nvPicPr>
          <p:cNvPr id="227" name="Bildschirmfoto 2019-04-29 um 18.54.52.png" descr="Bildschirmfoto 2019-04-29 um 18.54.52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35521" y="3347777"/>
            <a:ext cx="1790701" cy="495301"/>
          </a:xfrm>
          <a:prstGeom prst="rect">
            <a:avLst/>
          </a:prstGeom>
          <a:ln w="12700">
            <a:miter lim="400000"/>
          </a:ln>
        </p:spPr>
      </p:pic>
      <p:pic>
        <p:nvPicPr>
          <p:cNvPr id="228" name="Bildschirmfoto 2019-04-29 um 18.55.05.png" descr="Bildschirmfoto 2019-04-29 um 18.55.05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176291" y="6124383"/>
            <a:ext cx="1752601" cy="495301"/>
          </a:xfrm>
          <a:prstGeom prst="rect">
            <a:avLst/>
          </a:prstGeom>
          <a:ln w="12700">
            <a:miter lim="400000"/>
          </a:ln>
        </p:spPr>
      </p:pic>
      <p:sp>
        <p:nvSpPr>
          <p:cNvPr id="229" name="Linie"/>
          <p:cNvSpPr/>
          <p:nvPr/>
        </p:nvSpPr>
        <p:spPr>
          <a:xfrm>
            <a:off x="1935307" y="1813755"/>
            <a:ext cx="744548" cy="744548"/>
          </a:xfrm>
          <a:prstGeom prst="line">
            <a:avLst/>
          </a:prstGeom>
          <a:ln w="101600">
            <a:solidFill>
              <a:schemeClr val="accent1"/>
            </a:solidFill>
            <a:miter/>
            <a:tailEnd type="triangle"/>
          </a:ln>
        </p:spPr>
        <p:txBody>
          <a:bodyPr lIns="45719" rIns="45719"/>
          <a:lstStyle/>
          <a:p>
            <a:endParaRPr/>
          </a:p>
        </p:txBody>
      </p:sp>
      <p:sp>
        <p:nvSpPr>
          <p:cNvPr id="230" name="Linie"/>
          <p:cNvSpPr/>
          <p:nvPr/>
        </p:nvSpPr>
        <p:spPr>
          <a:xfrm flipH="1">
            <a:off x="4088262" y="2146087"/>
            <a:ext cx="878900" cy="1"/>
          </a:xfrm>
          <a:prstGeom prst="line">
            <a:avLst/>
          </a:prstGeom>
          <a:ln w="101600">
            <a:solidFill>
              <a:schemeClr val="accent1"/>
            </a:solidFill>
            <a:miter/>
            <a:tailEnd type="triangle"/>
          </a:ln>
        </p:spPr>
        <p:txBody>
          <a:bodyPr lIns="45719" rIns="45719"/>
          <a:lstStyle/>
          <a:p>
            <a:endParaRPr/>
          </a:p>
        </p:txBody>
      </p:sp>
      <p:sp>
        <p:nvSpPr>
          <p:cNvPr id="231" name="Linie"/>
          <p:cNvSpPr/>
          <p:nvPr/>
        </p:nvSpPr>
        <p:spPr>
          <a:xfrm flipH="1">
            <a:off x="2845600" y="4074470"/>
            <a:ext cx="762584" cy="330290"/>
          </a:xfrm>
          <a:prstGeom prst="line">
            <a:avLst/>
          </a:prstGeom>
          <a:ln w="101600">
            <a:solidFill>
              <a:schemeClr val="accent1"/>
            </a:solidFill>
            <a:miter/>
            <a:tailEnd type="triangle"/>
          </a:ln>
        </p:spPr>
        <p:txBody>
          <a:bodyPr lIns="45719" rIns="45719"/>
          <a:lstStyle/>
          <a:p>
            <a:endParaRPr/>
          </a:p>
        </p:txBody>
      </p:sp>
      <p:sp>
        <p:nvSpPr>
          <p:cNvPr id="232" name="Linie"/>
          <p:cNvSpPr/>
          <p:nvPr/>
        </p:nvSpPr>
        <p:spPr>
          <a:xfrm>
            <a:off x="688433" y="3743386"/>
            <a:ext cx="399392" cy="909206"/>
          </a:xfrm>
          <a:prstGeom prst="line">
            <a:avLst/>
          </a:prstGeom>
          <a:ln w="101600">
            <a:solidFill>
              <a:schemeClr val="accent1"/>
            </a:solidFill>
            <a:miter/>
            <a:tailEnd type="triangle"/>
          </a:ln>
        </p:spPr>
        <p:txBody>
          <a:bodyPr lIns="45719" rIns="45719"/>
          <a:lstStyle/>
          <a:p>
            <a:endParaRPr/>
          </a:p>
        </p:txBody>
      </p:sp>
      <p:sp>
        <p:nvSpPr>
          <p:cNvPr id="233" name="Linie"/>
          <p:cNvSpPr/>
          <p:nvPr/>
        </p:nvSpPr>
        <p:spPr>
          <a:xfrm flipH="1" flipV="1">
            <a:off x="4735763" y="4786564"/>
            <a:ext cx="879365" cy="192849"/>
          </a:xfrm>
          <a:prstGeom prst="line">
            <a:avLst/>
          </a:prstGeom>
          <a:ln w="101600">
            <a:solidFill>
              <a:schemeClr val="accent1"/>
            </a:solidFill>
            <a:miter/>
            <a:tailEnd type="triangle"/>
          </a:ln>
        </p:spPr>
        <p:txBody>
          <a:bodyPr lIns="45719" rIns="45719"/>
          <a:lstStyle/>
          <a:p>
            <a:endParaRPr/>
          </a:p>
        </p:txBody>
      </p:sp>
      <p:sp>
        <p:nvSpPr>
          <p:cNvPr id="234" name="Linie"/>
          <p:cNvSpPr/>
          <p:nvPr/>
        </p:nvSpPr>
        <p:spPr>
          <a:xfrm flipH="1" flipV="1">
            <a:off x="3416239" y="6119034"/>
            <a:ext cx="762825" cy="172769"/>
          </a:xfrm>
          <a:prstGeom prst="line">
            <a:avLst/>
          </a:prstGeom>
          <a:ln w="101600">
            <a:solidFill>
              <a:schemeClr val="accent1"/>
            </a:solidFill>
            <a:miter/>
            <a:tailEnd type="triangle"/>
          </a:ln>
        </p:spPr>
        <p:txBody>
          <a:bodyPr lIns="45719" rIns="45719"/>
          <a:lstStyle/>
          <a:p>
            <a:endParaRPr/>
          </a:p>
        </p:txBody>
      </p:sp>
      <p:pic>
        <p:nvPicPr>
          <p:cNvPr id="235" name="Bildschirmfoto 2019-04-29 um 19.43.51.png" descr="Bildschirmfoto 2019-04-29 um 19.43.51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567518" y="677748"/>
            <a:ext cx="1930401" cy="381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236" name="Bildschirmfoto 2019-04-29 um 19.44.20.png" descr="Bildschirmfoto 2019-04-29 um 19.44.20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567518" y="1101160"/>
            <a:ext cx="1930401" cy="342901"/>
          </a:xfrm>
          <a:prstGeom prst="rect">
            <a:avLst/>
          </a:prstGeom>
          <a:ln w="12700">
            <a:miter lim="400000"/>
          </a:ln>
        </p:spPr>
      </p:pic>
      <p:sp>
        <p:nvSpPr>
          <p:cNvPr id="237" name="Linie"/>
          <p:cNvSpPr/>
          <p:nvPr/>
        </p:nvSpPr>
        <p:spPr>
          <a:xfrm flipV="1">
            <a:off x="8324419" y="-14596"/>
            <a:ext cx="1" cy="6887192"/>
          </a:xfrm>
          <a:prstGeom prst="line">
            <a:avLst/>
          </a:prstGeom>
          <a:ln w="25400">
            <a:solidFill>
              <a:srgbClr val="000000"/>
            </a:solidFill>
            <a:custDash>
              <a:ds d="600000" sp="600000"/>
            </a:custDash>
            <a:miter lim="400000"/>
          </a:ln>
        </p:spPr>
        <p:txBody>
          <a:bodyPr lIns="45719" rIns="45719"/>
          <a:lstStyle/>
          <a:p>
            <a:endParaRPr/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1" grpId="1" animBg="1" advAuto="0"/>
      <p:bldP spid="229" grpId="0" animBg="1"/>
      <p:bldP spid="230" grpId="0" animBg="1"/>
      <p:bldP spid="231" grpId="0" animBg="1"/>
      <p:bldP spid="232" grpId="0" animBg="1"/>
      <p:bldP spid="233" grpId="0" animBg="1"/>
      <p:bldP spid="23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6A706B7-72D4-9548-A8FE-A090389612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69315"/>
          </a:xfrm>
        </p:spPr>
        <p:txBody>
          <a:bodyPr>
            <a:normAutofit/>
          </a:bodyPr>
          <a:lstStyle/>
          <a:p>
            <a:r>
              <a:rPr lang="de-DE" sz="3600" b="1" u="sng" dirty="0"/>
              <a:t>Das </a:t>
            </a:r>
            <a:r>
              <a:rPr lang="de-DE" sz="4000" b="1" u="sng" dirty="0"/>
              <a:t>Westschwäbische</a:t>
            </a:r>
            <a:endParaRPr lang="de-DE" sz="3600" b="1" u="sng" dirty="0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AB12347B-0F0E-894C-82D2-56602BE7A3F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  <a:defRPr sz="1400" b="1"/>
            </a:pPr>
            <a:endParaRPr lang="de-DE" dirty="0"/>
          </a:p>
          <a:p>
            <a:pPr marL="0" indent="0">
              <a:buNone/>
              <a:defRPr sz="1400" b="1"/>
            </a:pPr>
            <a:r>
              <a:rPr lang="de-DE" dirty="0"/>
              <a:t>Zum Westschwäbischen gehören z.B.:</a:t>
            </a:r>
          </a:p>
          <a:p>
            <a:pPr marL="140368" indent="-140368">
              <a:defRPr sz="1400" b="1"/>
            </a:pPr>
            <a:r>
              <a:rPr lang="de-DE" dirty="0"/>
              <a:t>Aidlingen</a:t>
            </a:r>
          </a:p>
          <a:p>
            <a:pPr marL="140368" indent="-140368">
              <a:defRPr sz="1400" b="1"/>
            </a:pPr>
            <a:r>
              <a:rPr lang="de-DE" dirty="0"/>
              <a:t>Besenfeld</a:t>
            </a:r>
          </a:p>
          <a:p>
            <a:pPr marL="140368" indent="-140368">
              <a:defRPr sz="1400" b="1"/>
            </a:pPr>
            <a:r>
              <a:rPr lang="de-DE" dirty="0"/>
              <a:t>Ebenhausen</a:t>
            </a:r>
          </a:p>
          <a:p>
            <a:pPr marL="140368" indent="-140368">
              <a:defRPr sz="1400" b="1"/>
            </a:pPr>
            <a:r>
              <a:rPr lang="de-DE" dirty="0" err="1"/>
              <a:t>Gosheim</a:t>
            </a:r>
            <a:endParaRPr lang="de-DE" dirty="0"/>
          </a:p>
          <a:p>
            <a:pPr marL="140368" indent="-140368">
              <a:defRPr sz="1400" b="1"/>
            </a:pPr>
            <a:r>
              <a:rPr lang="de-DE" dirty="0" err="1"/>
              <a:t>Hopfau</a:t>
            </a:r>
            <a:endParaRPr lang="de-DE" dirty="0"/>
          </a:p>
          <a:p>
            <a:pPr marL="140368" indent="-140368">
              <a:defRPr sz="1400" b="1"/>
            </a:pPr>
            <a:r>
              <a:rPr lang="de-DE" dirty="0" err="1"/>
              <a:t>Jungingen</a:t>
            </a:r>
            <a:endParaRPr lang="de-DE" dirty="0"/>
          </a:p>
          <a:p>
            <a:pPr marL="140368" indent="-140368">
              <a:defRPr sz="1400" b="1"/>
            </a:pPr>
            <a:r>
              <a:rPr lang="de-DE" dirty="0" err="1"/>
              <a:t>Schiltach</a:t>
            </a:r>
            <a:endParaRPr lang="de-DE" dirty="0"/>
          </a:p>
          <a:p>
            <a:endParaRPr lang="de-DE" dirty="0"/>
          </a:p>
        </p:txBody>
      </p:sp>
      <p:pic>
        <p:nvPicPr>
          <p:cNvPr id="4" name="Grafik 3" descr="Grafik 3">
            <a:extLst>
              <a:ext uri="{FF2B5EF4-FFF2-40B4-BE49-F238E27FC236}">
                <a16:creationId xmlns:a16="http://schemas.microsoft.com/office/drawing/2014/main" id="{66C8CDFF-D7AD-F74A-B832-830CB09E7B4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81200" y="1571511"/>
            <a:ext cx="4155280" cy="4859565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298462706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556FDD3-3AC4-6642-B2C7-9F5F558CA7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3440" y="182245"/>
            <a:ext cx="10515600" cy="1325563"/>
          </a:xfrm>
        </p:spPr>
        <p:txBody>
          <a:bodyPr>
            <a:normAutofit/>
          </a:bodyPr>
          <a:lstStyle/>
          <a:p>
            <a:r>
              <a:rPr lang="de-DE" sz="4000" b="1" u="sng" dirty="0"/>
              <a:t>Die angrenzenden Gebiete des Westschwäbischen</a:t>
            </a:r>
            <a:endParaRPr lang="de-DE" sz="4000" dirty="0"/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A5C48BA1-1A73-DD4F-B243-17023AF4093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7706" y="1278573"/>
            <a:ext cx="4910282" cy="5227074"/>
          </a:xfrm>
          <a:prstGeom prst="rect">
            <a:avLst/>
          </a:prstGeom>
        </p:spPr>
      </p:pic>
      <p:pic>
        <p:nvPicPr>
          <p:cNvPr id="10" name="Grafik 9">
            <a:extLst>
              <a:ext uri="{FF2B5EF4-FFF2-40B4-BE49-F238E27FC236}">
                <a16:creationId xmlns:a16="http://schemas.microsoft.com/office/drawing/2014/main" id="{EBEFCE20-F1AC-494E-9F29-E4545CD06D9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3839" y="3945890"/>
            <a:ext cx="2616200" cy="368300"/>
          </a:xfrm>
          <a:prstGeom prst="rect">
            <a:avLst/>
          </a:prstGeom>
        </p:spPr>
      </p:pic>
      <p:sp>
        <p:nvSpPr>
          <p:cNvPr id="5" name="Linie">
            <a:extLst>
              <a:ext uri="{FF2B5EF4-FFF2-40B4-BE49-F238E27FC236}">
                <a16:creationId xmlns:a16="http://schemas.microsoft.com/office/drawing/2014/main" id="{ECEC74E2-9735-BB4A-957D-BB0CCCE41905}"/>
              </a:ext>
            </a:extLst>
          </p:cNvPr>
          <p:cNvSpPr/>
          <p:nvPr/>
        </p:nvSpPr>
        <p:spPr>
          <a:xfrm flipH="1">
            <a:off x="6966179" y="4069080"/>
            <a:ext cx="1066798" cy="330761"/>
          </a:xfrm>
          <a:prstGeom prst="line">
            <a:avLst/>
          </a:prstGeom>
          <a:ln w="101600">
            <a:solidFill>
              <a:schemeClr val="accent1"/>
            </a:solidFill>
            <a:miter/>
            <a:tailEnd type="triangle"/>
          </a:ln>
        </p:spPr>
        <p:txBody>
          <a:bodyPr lIns="45719" rIns="45719"/>
          <a:lstStyle/>
          <a:p>
            <a:endParaRPr/>
          </a:p>
        </p:txBody>
      </p:sp>
      <p:pic>
        <p:nvPicPr>
          <p:cNvPr id="12" name="Grafik 11">
            <a:extLst>
              <a:ext uri="{FF2B5EF4-FFF2-40B4-BE49-F238E27FC236}">
                <a16:creationId xmlns:a16="http://schemas.microsoft.com/office/drawing/2014/main" id="{D0417020-4448-2D42-9886-884181380A1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5338" y="5410518"/>
            <a:ext cx="2616200" cy="381000"/>
          </a:xfrm>
          <a:prstGeom prst="rect">
            <a:avLst/>
          </a:prstGeom>
        </p:spPr>
      </p:pic>
      <p:pic>
        <p:nvPicPr>
          <p:cNvPr id="14" name="Grafik 13">
            <a:extLst>
              <a:ext uri="{FF2B5EF4-FFF2-40B4-BE49-F238E27FC236}">
                <a16:creationId xmlns:a16="http://schemas.microsoft.com/office/drawing/2014/main" id="{ABECF6EA-C7B4-464E-B4DF-0D5AAFA5EA2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1040" y="5676683"/>
            <a:ext cx="2870200" cy="381000"/>
          </a:xfrm>
          <a:prstGeom prst="rect">
            <a:avLst/>
          </a:prstGeom>
        </p:spPr>
      </p:pic>
      <p:pic>
        <p:nvPicPr>
          <p:cNvPr id="16" name="Grafik 15">
            <a:extLst>
              <a:ext uri="{FF2B5EF4-FFF2-40B4-BE49-F238E27FC236}">
                <a16:creationId xmlns:a16="http://schemas.microsoft.com/office/drawing/2014/main" id="{C1F03553-14AB-F044-8AE1-BE6E65DCDDE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3387" y="2761647"/>
            <a:ext cx="2870200" cy="355600"/>
          </a:xfrm>
          <a:prstGeom prst="rect">
            <a:avLst/>
          </a:prstGeom>
        </p:spPr>
      </p:pic>
      <p:pic>
        <p:nvPicPr>
          <p:cNvPr id="18" name="Grafik 17">
            <a:extLst>
              <a:ext uri="{FF2B5EF4-FFF2-40B4-BE49-F238E27FC236}">
                <a16:creationId xmlns:a16="http://schemas.microsoft.com/office/drawing/2014/main" id="{134612AC-2508-D24D-B776-B020C42584B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1407" y="4784886"/>
            <a:ext cx="2870200" cy="355600"/>
          </a:xfrm>
          <a:prstGeom prst="rect">
            <a:avLst/>
          </a:prstGeom>
        </p:spPr>
      </p:pic>
      <p:sp>
        <p:nvSpPr>
          <p:cNvPr id="6" name="Linie">
            <a:extLst>
              <a:ext uri="{FF2B5EF4-FFF2-40B4-BE49-F238E27FC236}">
                <a16:creationId xmlns:a16="http://schemas.microsoft.com/office/drawing/2014/main" id="{33CD78F3-B781-2A4F-A5EB-9E1878ED8854}"/>
              </a:ext>
            </a:extLst>
          </p:cNvPr>
          <p:cNvSpPr/>
          <p:nvPr/>
        </p:nvSpPr>
        <p:spPr>
          <a:xfrm>
            <a:off x="4815840" y="3078480"/>
            <a:ext cx="798044" cy="574964"/>
          </a:xfrm>
          <a:prstGeom prst="line">
            <a:avLst/>
          </a:prstGeom>
          <a:ln w="101600">
            <a:solidFill>
              <a:schemeClr val="accent1"/>
            </a:solidFill>
            <a:miter/>
            <a:tailEnd type="triangle"/>
          </a:ln>
        </p:spPr>
        <p:txBody>
          <a:bodyPr lIns="45719" rIns="45719"/>
          <a:lstStyle/>
          <a:p>
            <a:endParaRPr dirty="0"/>
          </a:p>
        </p:txBody>
      </p:sp>
      <p:sp>
        <p:nvSpPr>
          <p:cNvPr id="4" name="Linie">
            <a:extLst>
              <a:ext uri="{FF2B5EF4-FFF2-40B4-BE49-F238E27FC236}">
                <a16:creationId xmlns:a16="http://schemas.microsoft.com/office/drawing/2014/main" id="{A752F63D-765D-5E4C-9A22-6419AF6CD5AC}"/>
              </a:ext>
            </a:extLst>
          </p:cNvPr>
          <p:cNvSpPr/>
          <p:nvPr/>
        </p:nvSpPr>
        <p:spPr>
          <a:xfrm flipH="1" flipV="1">
            <a:off x="7415009" y="5108108"/>
            <a:ext cx="617969" cy="479809"/>
          </a:xfrm>
          <a:prstGeom prst="line">
            <a:avLst/>
          </a:prstGeom>
          <a:ln w="101600">
            <a:solidFill>
              <a:schemeClr val="accent1"/>
            </a:solidFill>
            <a:miter/>
            <a:tailEnd type="triangle"/>
          </a:ln>
        </p:spPr>
        <p:txBody>
          <a:bodyPr lIns="45719" rIns="45719"/>
          <a:lstStyle/>
          <a:p>
            <a:endParaRPr/>
          </a:p>
        </p:txBody>
      </p:sp>
      <p:sp>
        <p:nvSpPr>
          <p:cNvPr id="7" name="Linie">
            <a:extLst>
              <a:ext uri="{FF2B5EF4-FFF2-40B4-BE49-F238E27FC236}">
                <a16:creationId xmlns:a16="http://schemas.microsoft.com/office/drawing/2014/main" id="{D6E081BD-C6CD-164A-B0D2-80BC1AF0579F}"/>
              </a:ext>
            </a:extLst>
          </p:cNvPr>
          <p:cNvSpPr/>
          <p:nvPr/>
        </p:nvSpPr>
        <p:spPr>
          <a:xfrm flipV="1">
            <a:off x="4476093" y="5398617"/>
            <a:ext cx="972394" cy="332880"/>
          </a:xfrm>
          <a:prstGeom prst="line">
            <a:avLst/>
          </a:prstGeom>
          <a:ln w="101600">
            <a:solidFill>
              <a:schemeClr val="accent1"/>
            </a:solidFill>
            <a:miter/>
            <a:tailEnd type="triangle"/>
          </a:ln>
        </p:spPr>
        <p:txBody>
          <a:bodyPr lIns="45719" rIns="45719"/>
          <a:lstStyle/>
          <a:p>
            <a:endParaRPr/>
          </a:p>
        </p:txBody>
      </p:sp>
      <p:sp>
        <p:nvSpPr>
          <p:cNvPr id="8" name="Linie">
            <a:extLst>
              <a:ext uri="{FF2B5EF4-FFF2-40B4-BE49-F238E27FC236}">
                <a16:creationId xmlns:a16="http://schemas.microsoft.com/office/drawing/2014/main" id="{30AA27FF-7429-2842-963F-E2C4A3163EB8}"/>
              </a:ext>
            </a:extLst>
          </p:cNvPr>
          <p:cNvSpPr/>
          <p:nvPr/>
        </p:nvSpPr>
        <p:spPr>
          <a:xfrm flipV="1">
            <a:off x="3723640" y="4624466"/>
            <a:ext cx="752452" cy="237954"/>
          </a:xfrm>
          <a:prstGeom prst="line">
            <a:avLst/>
          </a:prstGeom>
          <a:ln w="101600">
            <a:solidFill>
              <a:schemeClr val="accent1"/>
            </a:solidFill>
            <a:miter/>
            <a:tailEnd type="triangle"/>
          </a:ln>
        </p:spPr>
        <p:txBody>
          <a:bodyPr lIns="45719" rIns="45719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67550475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6" grpId="0" animBg="1"/>
      <p:bldP spid="4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F208D9E-82C2-CC45-BCA4-60ECDF90F1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de-DE" dirty="0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F68FF4CB-3453-5945-91B8-0E05CAA761C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de-DE" sz="4400" dirty="0"/>
              <a:t>Wie unterscheiden sich im Westschwäbischen einige gleiche Wörter in Phonetik, Grammatik und Lexik?</a:t>
            </a:r>
          </a:p>
        </p:txBody>
      </p:sp>
    </p:spTree>
    <p:extLst>
      <p:ext uri="{BB962C8B-B14F-4D97-AF65-F5344CB8AC3E}">
        <p14:creationId xmlns:p14="http://schemas.microsoft.com/office/powerpoint/2010/main" val="409802759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" name="Bildschirmfoto 2019-04-29 um 18.54.33.png" descr="Bildschirmfoto 2019-04-29 um 18.54.3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81563" y="4443521"/>
            <a:ext cx="2044701" cy="495301"/>
          </a:xfrm>
          <a:prstGeom prst="rect">
            <a:avLst/>
          </a:prstGeom>
          <a:ln w="12700">
            <a:miter lim="400000"/>
          </a:ln>
        </p:spPr>
      </p:pic>
      <p:pic>
        <p:nvPicPr>
          <p:cNvPr id="104" name="Bildschirmfoto 2019-04-29 um 18.55.05.png" descr="Bildschirmfoto 2019-04-29 um 18.55.05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46473" y="6221928"/>
            <a:ext cx="1752601" cy="495301"/>
          </a:xfrm>
          <a:prstGeom prst="rect">
            <a:avLst/>
          </a:prstGeom>
          <a:ln w="12700">
            <a:miter lim="400000"/>
          </a:ln>
        </p:spPr>
      </p:pic>
      <p:pic>
        <p:nvPicPr>
          <p:cNvPr id="105" name="Bildschirmfoto 2019-04-29 um 18.50.15.png" descr="Bildschirmfoto 2019-04-29 um 18.50.15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65663" y="2076316"/>
            <a:ext cx="1860600" cy="520968"/>
          </a:xfrm>
          <a:prstGeom prst="rect">
            <a:avLst/>
          </a:prstGeom>
          <a:ln w="12700">
            <a:miter lim="400000"/>
          </a:ln>
        </p:spPr>
      </p:pic>
      <p:sp>
        <p:nvSpPr>
          <p:cNvPr id="106" name="Titel 1"/>
          <p:cNvSpPr txBox="1">
            <a:spLocks noGrp="1"/>
          </p:cNvSpPr>
          <p:nvPr>
            <p:ph type="ctrTitle"/>
          </p:nvPr>
        </p:nvSpPr>
        <p:spPr>
          <a:xfrm>
            <a:off x="120352" y="53968"/>
            <a:ext cx="11460773" cy="1345740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l" defTabSz="886968">
              <a:defRPr sz="2716" u="sng"/>
            </a:pPr>
            <a:r>
              <a:rPr sz="2800" b="1" i="1" dirty="0"/>
              <a:t>1.)</a:t>
            </a:r>
            <a:r>
              <a:rPr lang="de-DE" sz="2800" b="1" i="1" dirty="0"/>
              <a:t> </a:t>
            </a:r>
            <a:r>
              <a:rPr sz="2800" b="1" i="1" dirty="0" err="1"/>
              <a:t>Phonetik</a:t>
            </a:r>
            <a:r>
              <a:rPr sz="2800" b="1" i="1" dirty="0"/>
              <a:t> </a:t>
            </a:r>
            <a:r>
              <a:rPr sz="2800" u="none" dirty="0"/>
              <a:t> </a:t>
            </a:r>
          </a:p>
          <a:p>
            <a:pPr algn="l" defTabSz="886968">
              <a:defRPr sz="2716" u="sng"/>
            </a:pPr>
            <a:r>
              <a:rPr sz="1800" u="none" dirty="0"/>
              <a:t>                                                                                     </a:t>
            </a:r>
            <a:r>
              <a:rPr lang="de-DE" sz="1800" u="none" dirty="0"/>
              <a:t>                                                                         </a:t>
            </a:r>
            <a:r>
              <a:rPr sz="1800" u="none" dirty="0"/>
              <a:t>   </a:t>
            </a:r>
            <a:r>
              <a:rPr lang="de-DE" sz="1800" u="none" dirty="0"/>
              <a:t>   </a:t>
            </a:r>
            <a:r>
              <a:rPr sz="1800" u="none" dirty="0"/>
              <a:t> </a:t>
            </a:r>
            <a:r>
              <a:rPr sz="1800" dirty="0" err="1"/>
              <a:t>Legende</a:t>
            </a:r>
            <a:r>
              <a:rPr sz="1800" dirty="0"/>
              <a:t>:</a:t>
            </a:r>
          </a:p>
          <a:p>
            <a:pPr algn="l" defTabSz="886968">
              <a:defRPr sz="2716" u="sng"/>
            </a:pPr>
            <a:r>
              <a:rPr sz="1800" b="1" u="none" dirty="0"/>
              <a:t>a)</a:t>
            </a:r>
            <a:r>
              <a:rPr lang="de-DE" sz="1800" b="1" u="none" dirty="0"/>
              <a:t> </a:t>
            </a:r>
            <a:r>
              <a:rPr sz="1800" b="1" u="none" dirty="0" err="1"/>
              <a:t>Kurzvokale</a:t>
            </a:r>
            <a:r>
              <a:rPr sz="1800" b="1" u="none" dirty="0"/>
              <a:t> am </a:t>
            </a:r>
            <a:r>
              <a:rPr sz="1800" b="1" u="none" dirty="0" err="1"/>
              <a:t>Beispiel</a:t>
            </a:r>
            <a:r>
              <a:rPr sz="1800" b="1" u="none" dirty="0"/>
              <a:t> </a:t>
            </a:r>
            <a:r>
              <a:rPr lang="de-DE" sz="1800" b="1" u="none" dirty="0"/>
              <a:t>"</a:t>
            </a:r>
            <a:r>
              <a:rPr sz="1800" b="1" u="none" dirty="0"/>
              <a:t>Fenster</a:t>
            </a:r>
            <a:r>
              <a:rPr lang="de-DE" sz="1800" b="1" u="none" dirty="0"/>
              <a:t>"</a:t>
            </a:r>
            <a:r>
              <a:rPr sz="1800" b="1" u="none" dirty="0"/>
              <a:t>:</a:t>
            </a:r>
            <a:br>
              <a:rPr sz="1800" b="1" u="none" dirty="0"/>
            </a:br>
            <a:endParaRPr sz="1746" u="none" dirty="0"/>
          </a:p>
        </p:txBody>
      </p:sp>
      <p:pic>
        <p:nvPicPr>
          <p:cNvPr id="107" name="Bildschirmfoto 2019-04-29 um 16.05.55.png" descr="Bildschirmfoto 2019-04-29 um 16.05.55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74031" y="1924138"/>
            <a:ext cx="3252003" cy="4183612"/>
          </a:xfrm>
          <a:prstGeom prst="rect">
            <a:avLst/>
          </a:prstGeom>
          <a:ln w="12700">
            <a:miter lim="400000"/>
          </a:ln>
        </p:spPr>
      </p:pic>
      <p:sp>
        <p:nvSpPr>
          <p:cNvPr id="108" name="Linie"/>
          <p:cNvSpPr/>
          <p:nvPr/>
        </p:nvSpPr>
        <p:spPr>
          <a:xfrm flipH="1">
            <a:off x="4425165" y="2336800"/>
            <a:ext cx="1053052" cy="0"/>
          </a:xfrm>
          <a:prstGeom prst="line">
            <a:avLst/>
          </a:prstGeom>
          <a:ln w="101600">
            <a:solidFill>
              <a:schemeClr val="accent1"/>
            </a:solidFill>
            <a:miter/>
            <a:tailEnd type="triangle"/>
          </a:ln>
        </p:spPr>
        <p:txBody>
          <a:bodyPr lIns="45719" rIns="45719"/>
          <a:lstStyle/>
          <a:p>
            <a:endParaRPr/>
          </a:p>
        </p:txBody>
      </p:sp>
      <p:sp>
        <p:nvSpPr>
          <p:cNvPr id="109" name="Linie"/>
          <p:cNvSpPr/>
          <p:nvPr/>
        </p:nvSpPr>
        <p:spPr>
          <a:xfrm flipV="1">
            <a:off x="2588085" y="5727700"/>
            <a:ext cx="904416" cy="575207"/>
          </a:xfrm>
          <a:prstGeom prst="line">
            <a:avLst/>
          </a:prstGeom>
          <a:ln w="101600">
            <a:solidFill>
              <a:schemeClr val="accent1"/>
            </a:solidFill>
            <a:miter/>
            <a:tailEnd type="triangle"/>
          </a:ln>
        </p:spPr>
        <p:txBody>
          <a:bodyPr lIns="45719" rIns="45719"/>
          <a:lstStyle/>
          <a:p>
            <a:endParaRPr/>
          </a:p>
        </p:txBody>
      </p:sp>
      <p:sp>
        <p:nvSpPr>
          <p:cNvPr id="110" name="Linie"/>
          <p:cNvSpPr/>
          <p:nvPr/>
        </p:nvSpPr>
        <p:spPr>
          <a:xfrm flipH="1" flipV="1">
            <a:off x="4902937" y="4390893"/>
            <a:ext cx="833651" cy="252625"/>
          </a:xfrm>
          <a:prstGeom prst="line">
            <a:avLst/>
          </a:prstGeom>
          <a:ln w="101600">
            <a:solidFill>
              <a:schemeClr val="accent1"/>
            </a:solidFill>
            <a:miter/>
            <a:tailEnd type="triangle"/>
          </a:ln>
        </p:spPr>
        <p:txBody>
          <a:bodyPr lIns="45719" rIns="45719"/>
          <a:lstStyle/>
          <a:p>
            <a:endParaRPr/>
          </a:p>
        </p:txBody>
      </p:sp>
      <p:pic>
        <p:nvPicPr>
          <p:cNvPr id="112" name="Bildschirmfoto 2019-04-29 um 18.50.40.png" descr="Bildschirmfoto 2019-04-29 um 18.50.40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0352" y="1868937"/>
            <a:ext cx="2044701" cy="532929"/>
          </a:xfrm>
          <a:prstGeom prst="rect">
            <a:avLst/>
          </a:prstGeom>
          <a:ln w="12700">
            <a:miter lim="400000"/>
          </a:ln>
        </p:spPr>
      </p:pic>
      <p:pic>
        <p:nvPicPr>
          <p:cNvPr id="113" name="Bildschirmfoto 2019-04-29 um 17.37.06.png" descr="Bildschirmfoto 2019-04-29 um 17.37.06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379318" y="1288992"/>
            <a:ext cx="2036511" cy="520968"/>
          </a:xfrm>
          <a:prstGeom prst="rect">
            <a:avLst/>
          </a:prstGeom>
          <a:ln w="12700">
            <a:miter lim="400000"/>
          </a:ln>
        </p:spPr>
      </p:pic>
      <p:pic>
        <p:nvPicPr>
          <p:cNvPr id="114" name="Bildschirmfoto 2019-04-29 um 18.54.52.png" descr="Bildschirmfoto 2019-04-29 um 18.54.52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47352" y="5065662"/>
            <a:ext cx="1790701" cy="495301"/>
          </a:xfrm>
          <a:prstGeom prst="rect">
            <a:avLst/>
          </a:prstGeom>
          <a:ln w="12700">
            <a:miter lim="400000"/>
          </a:ln>
        </p:spPr>
      </p:pic>
      <p:sp>
        <p:nvSpPr>
          <p:cNvPr id="115" name="Linie"/>
          <p:cNvSpPr/>
          <p:nvPr/>
        </p:nvSpPr>
        <p:spPr>
          <a:xfrm>
            <a:off x="1642679" y="2363077"/>
            <a:ext cx="732221" cy="432558"/>
          </a:xfrm>
          <a:prstGeom prst="line">
            <a:avLst/>
          </a:prstGeom>
          <a:ln w="101600">
            <a:solidFill>
              <a:schemeClr val="accent1"/>
            </a:solidFill>
            <a:miter/>
            <a:tailEnd type="triangle"/>
          </a:ln>
        </p:spPr>
        <p:txBody>
          <a:bodyPr lIns="45719" rIns="45719"/>
          <a:lstStyle/>
          <a:p>
            <a:endParaRPr/>
          </a:p>
        </p:txBody>
      </p:sp>
      <p:sp>
        <p:nvSpPr>
          <p:cNvPr id="116" name="Linie"/>
          <p:cNvSpPr/>
          <p:nvPr/>
        </p:nvSpPr>
        <p:spPr>
          <a:xfrm flipH="1">
            <a:off x="3324766" y="1807276"/>
            <a:ext cx="163638" cy="856565"/>
          </a:xfrm>
          <a:prstGeom prst="line">
            <a:avLst/>
          </a:prstGeom>
          <a:ln w="101600">
            <a:solidFill>
              <a:schemeClr val="accent1"/>
            </a:solidFill>
            <a:miter/>
            <a:tailEnd type="triangle"/>
          </a:ln>
        </p:spPr>
        <p:txBody>
          <a:bodyPr lIns="45719" rIns="45719"/>
          <a:lstStyle/>
          <a:p>
            <a:endParaRPr/>
          </a:p>
        </p:txBody>
      </p:sp>
      <p:sp>
        <p:nvSpPr>
          <p:cNvPr id="117" name="Linie"/>
          <p:cNvSpPr/>
          <p:nvPr/>
        </p:nvSpPr>
        <p:spPr>
          <a:xfrm flipV="1">
            <a:off x="1121050" y="4758854"/>
            <a:ext cx="972394" cy="332880"/>
          </a:xfrm>
          <a:prstGeom prst="line">
            <a:avLst/>
          </a:prstGeom>
          <a:ln w="101600">
            <a:solidFill>
              <a:schemeClr val="accent1"/>
            </a:solidFill>
            <a:miter/>
            <a:tailEnd type="triangle"/>
          </a:ln>
        </p:spPr>
        <p:txBody>
          <a:bodyPr lIns="45719" rIns="45719"/>
          <a:lstStyle/>
          <a:p>
            <a:endParaRPr/>
          </a:p>
        </p:txBody>
      </p:sp>
      <p:pic>
        <p:nvPicPr>
          <p:cNvPr id="118" name="Bildschirmfoto 2019-04-29 um 18.54.20.png" descr="Bildschirmfoto 2019-04-29 um 18.54.20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84972" y="3563746"/>
            <a:ext cx="1383997" cy="477664"/>
          </a:xfrm>
          <a:prstGeom prst="rect">
            <a:avLst/>
          </a:prstGeom>
          <a:ln w="12700">
            <a:miter lim="400000"/>
          </a:ln>
        </p:spPr>
      </p:pic>
      <p:sp>
        <p:nvSpPr>
          <p:cNvPr id="119" name="Linie"/>
          <p:cNvSpPr/>
          <p:nvPr/>
        </p:nvSpPr>
        <p:spPr>
          <a:xfrm flipH="1">
            <a:off x="3341445" y="3986500"/>
            <a:ext cx="712748" cy="262408"/>
          </a:xfrm>
          <a:prstGeom prst="line">
            <a:avLst/>
          </a:prstGeom>
          <a:ln w="101600">
            <a:solidFill>
              <a:schemeClr val="accent1"/>
            </a:solidFill>
            <a:miter/>
            <a:tailEnd type="triangle"/>
          </a:ln>
        </p:spPr>
        <p:txBody>
          <a:bodyPr lIns="45719" rIns="45719"/>
          <a:lstStyle/>
          <a:p>
            <a:endParaRPr/>
          </a:p>
        </p:txBody>
      </p:sp>
      <p:pic>
        <p:nvPicPr>
          <p:cNvPr id="120" name="Bildschirmfoto 2019-04-29 um 19.27.32.png" descr="Bildschirmfoto 2019-04-29 um 19.27.32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656919" y="1120058"/>
            <a:ext cx="2603501" cy="368301"/>
          </a:xfrm>
          <a:prstGeom prst="rect">
            <a:avLst/>
          </a:prstGeom>
          <a:ln w="12700">
            <a:miter lim="400000"/>
          </a:ln>
        </p:spPr>
      </p:pic>
      <p:pic>
        <p:nvPicPr>
          <p:cNvPr id="121" name="Bildschirmfoto 2019-04-29 um 19.27.44.png" descr="Bildschirmfoto 2019-04-29 um 19.27.44.pn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656919" y="1542306"/>
            <a:ext cx="2603501" cy="368301"/>
          </a:xfrm>
          <a:prstGeom prst="rect">
            <a:avLst/>
          </a:prstGeom>
          <a:ln w="12700">
            <a:miter lim="400000"/>
          </a:ln>
        </p:spPr>
      </p:pic>
      <p:sp>
        <p:nvSpPr>
          <p:cNvPr id="122" name="Linie"/>
          <p:cNvSpPr/>
          <p:nvPr/>
        </p:nvSpPr>
        <p:spPr>
          <a:xfrm flipV="1">
            <a:off x="8324419" y="-14596"/>
            <a:ext cx="1" cy="6887192"/>
          </a:xfrm>
          <a:prstGeom prst="line">
            <a:avLst/>
          </a:prstGeom>
          <a:ln w="25400">
            <a:solidFill>
              <a:srgbClr val="000000"/>
            </a:solidFill>
            <a:custDash>
              <a:ds d="600000" sp="600000"/>
            </a:custDash>
            <a:miter lim="400000"/>
          </a:ln>
        </p:spPr>
        <p:txBody>
          <a:bodyPr lIns="45719" rIns="45719"/>
          <a:lstStyle/>
          <a:p>
            <a:endParaRPr/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" grpId="1" animBg="1"/>
      <p:bldP spid="108" grpId="0" animBg="1"/>
      <p:bldP spid="109" grpId="0" animBg="1"/>
      <p:bldP spid="110" grpId="0" animBg="1"/>
      <p:bldP spid="115" grpId="0" animBg="1"/>
      <p:bldP spid="116" grpId="0" animBg="1"/>
      <p:bldP spid="117" grpId="0" animBg="1"/>
      <p:bldP spid="11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4" name="Bildschirmfoto 2019-04-29 um 17.37.06.png" descr="Bildschirmfoto 2019-04-29 um 17.37.0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4440" y="1143313"/>
            <a:ext cx="2036512" cy="520968"/>
          </a:xfrm>
          <a:prstGeom prst="rect">
            <a:avLst/>
          </a:prstGeom>
          <a:ln w="12700">
            <a:miter lim="400000"/>
          </a:ln>
        </p:spPr>
      </p:pic>
      <p:sp>
        <p:nvSpPr>
          <p:cNvPr id="125" name="b) Langvokale am Beispiel Schaf:                                                                                         Legende:"/>
          <p:cNvSpPr txBox="1">
            <a:spLocks noGrp="1"/>
          </p:cNvSpPr>
          <p:nvPr>
            <p:ph type="ctrTitle"/>
          </p:nvPr>
        </p:nvSpPr>
        <p:spPr>
          <a:xfrm>
            <a:off x="254000" y="207962"/>
            <a:ext cx="11385947" cy="517957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l" defTabSz="822959">
              <a:defRPr sz="1619"/>
            </a:pPr>
            <a:r>
              <a:rPr sz="1800" b="1" dirty="0"/>
              <a:t>b) </a:t>
            </a:r>
            <a:r>
              <a:rPr sz="1800" b="1" dirty="0" err="1"/>
              <a:t>Langvokale</a:t>
            </a:r>
            <a:r>
              <a:rPr sz="1800" b="1" dirty="0"/>
              <a:t> am </a:t>
            </a:r>
            <a:r>
              <a:rPr sz="1800" b="1" dirty="0" err="1"/>
              <a:t>Beispiel</a:t>
            </a:r>
            <a:r>
              <a:rPr sz="1800" b="1" dirty="0"/>
              <a:t> </a:t>
            </a:r>
            <a:r>
              <a:rPr lang="de-DE" sz="1800" b="1" dirty="0"/>
              <a:t>"</a:t>
            </a:r>
            <a:r>
              <a:rPr sz="1800" b="1" dirty="0" err="1"/>
              <a:t>Schaf</a:t>
            </a:r>
            <a:r>
              <a:rPr lang="de-DE" sz="1800" b="1" dirty="0"/>
              <a:t>“:</a:t>
            </a:r>
            <a:r>
              <a:rPr sz="1800" b="1" dirty="0"/>
              <a:t> </a:t>
            </a:r>
            <a:r>
              <a:rPr sz="1800" dirty="0"/>
              <a:t>                                                                                </a:t>
            </a:r>
            <a:r>
              <a:rPr lang="de-DE" sz="1800" dirty="0"/>
              <a:t>              </a:t>
            </a:r>
            <a:r>
              <a:rPr sz="1800" dirty="0"/>
              <a:t>      </a:t>
            </a:r>
            <a:r>
              <a:rPr sz="1800" u="sng" dirty="0" err="1"/>
              <a:t>Legende</a:t>
            </a:r>
            <a:r>
              <a:rPr sz="1800" u="sng" dirty="0"/>
              <a:t>:</a:t>
            </a:r>
          </a:p>
        </p:txBody>
      </p:sp>
      <p:pic>
        <p:nvPicPr>
          <p:cNvPr id="126" name="Bildschirmfoto 2019-04-29 um 16.24.00.png" descr="Bildschirmfoto 2019-04-29 um 16.24.00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051" y="1756677"/>
            <a:ext cx="3355522" cy="4158647"/>
          </a:xfrm>
          <a:prstGeom prst="rect">
            <a:avLst/>
          </a:prstGeom>
          <a:ln w="12700">
            <a:miter lim="400000"/>
          </a:ln>
        </p:spPr>
      </p:pic>
      <p:sp>
        <p:nvSpPr>
          <p:cNvPr id="127" name="Linie"/>
          <p:cNvSpPr/>
          <p:nvPr/>
        </p:nvSpPr>
        <p:spPr>
          <a:xfrm flipH="1">
            <a:off x="2428820" y="1628866"/>
            <a:ext cx="373918" cy="910141"/>
          </a:xfrm>
          <a:prstGeom prst="line">
            <a:avLst/>
          </a:prstGeom>
          <a:ln w="101600">
            <a:solidFill>
              <a:schemeClr val="accent1"/>
            </a:solidFill>
            <a:miter/>
            <a:tailEnd type="triangle"/>
          </a:ln>
        </p:spPr>
        <p:txBody>
          <a:bodyPr lIns="45719" rIns="45719"/>
          <a:lstStyle/>
          <a:p>
            <a:endParaRPr/>
          </a:p>
        </p:txBody>
      </p:sp>
      <p:pic>
        <p:nvPicPr>
          <p:cNvPr id="128" name="Bildschirmfoto 2019-04-29 um 18.50.15.png" descr="Bildschirmfoto 2019-04-29 um 18.50.15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43570" y="1721159"/>
            <a:ext cx="1860601" cy="520969"/>
          </a:xfrm>
          <a:prstGeom prst="rect">
            <a:avLst/>
          </a:prstGeom>
          <a:ln w="12700">
            <a:miter lim="400000"/>
          </a:ln>
        </p:spPr>
      </p:pic>
      <p:pic>
        <p:nvPicPr>
          <p:cNvPr id="129" name="Bildschirmfoto 2019-04-29 um 18.54.20.png" descr="Bildschirmfoto 2019-04-29 um 18.54.20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56056" y="3357070"/>
            <a:ext cx="1383998" cy="477664"/>
          </a:xfrm>
          <a:prstGeom prst="rect">
            <a:avLst/>
          </a:prstGeom>
          <a:ln w="12700">
            <a:miter lim="400000"/>
          </a:ln>
        </p:spPr>
      </p:pic>
      <p:pic>
        <p:nvPicPr>
          <p:cNvPr id="130" name="Bildschirmfoto 2019-04-29 um 18.50.40.png" descr="Bildschirmfoto 2019-04-29 um 18.50.40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7698" y="2938847"/>
            <a:ext cx="2044701" cy="532928"/>
          </a:xfrm>
          <a:prstGeom prst="rect">
            <a:avLst/>
          </a:prstGeom>
          <a:ln w="12700">
            <a:miter lim="400000"/>
          </a:ln>
        </p:spPr>
      </p:pic>
      <p:pic>
        <p:nvPicPr>
          <p:cNvPr id="131" name="Bildschirmfoto 2019-04-29 um 18.54.52.png" descr="Bildschirmfoto 2019-04-29 um 18.54.52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41355" y="5013936"/>
            <a:ext cx="1790701" cy="495301"/>
          </a:xfrm>
          <a:prstGeom prst="rect">
            <a:avLst/>
          </a:prstGeom>
          <a:ln w="12700">
            <a:miter lim="400000"/>
          </a:ln>
        </p:spPr>
      </p:pic>
      <p:pic>
        <p:nvPicPr>
          <p:cNvPr id="132" name="Bildschirmfoto 2019-04-29 um 18.55.05.png" descr="Bildschirmfoto 2019-04-29 um 18.55.05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644038" y="5359430"/>
            <a:ext cx="1752601" cy="495301"/>
          </a:xfrm>
          <a:prstGeom prst="rect">
            <a:avLst/>
          </a:prstGeom>
          <a:ln w="12700">
            <a:miter lim="400000"/>
          </a:ln>
        </p:spPr>
      </p:pic>
      <p:sp>
        <p:nvSpPr>
          <p:cNvPr id="133" name="Linie"/>
          <p:cNvSpPr/>
          <p:nvPr/>
        </p:nvSpPr>
        <p:spPr>
          <a:xfrm flipH="1">
            <a:off x="3308733" y="1981643"/>
            <a:ext cx="1039678" cy="1"/>
          </a:xfrm>
          <a:prstGeom prst="line">
            <a:avLst/>
          </a:prstGeom>
          <a:ln w="101600">
            <a:solidFill>
              <a:schemeClr val="accent1"/>
            </a:solidFill>
            <a:miter/>
            <a:tailEnd type="triangle"/>
          </a:ln>
        </p:spPr>
        <p:txBody>
          <a:bodyPr lIns="45719" rIns="45719"/>
          <a:lstStyle/>
          <a:p>
            <a:endParaRPr/>
          </a:p>
        </p:txBody>
      </p:sp>
      <p:sp>
        <p:nvSpPr>
          <p:cNvPr id="134" name="Linie"/>
          <p:cNvSpPr/>
          <p:nvPr/>
        </p:nvSpPr>
        <p:spPr>
          <a:xfrm flipV="1">
            <a:off x="806159" y="2608795"/>
            <a:ext cx="687780" cy="452755"/>
          </a:xfrm>
          <a:prstGeom prst="line">
            <a:avLst/>
          </a:prstGeom>
          <a:ln w="101600">
            <a:solidFill>
              <a:schemeClr val="accent1"/>
            </a:solidFill>
            <a:miter/>
            <a:tailEnd type="triangle"/>
          </a:ln>
        </p:spPr>
        <p:txBody>
          <a:bodyPr lIns="45719" rIns="45719"/>
          <a:lstStyle/>
          <a:p>
            <a:endParaRPr/>
          </a:p>
        </p:txBody>
      </p:sp>
      <p:sp>
        <p:nvSpPr>
          <p:cNvPr id="135" name="Linie"/>
          <p:cNvSpPr/>
          <p:nvPr/>
        </p:nvSpPr>
        <p:spPr>
          <a:xfrm flipV="1">
            <a:off x="407722" y="4414928"/>
            <a:ext cx="668472" cy="668473"/>
          </a:xfrm>
          <a:prstGeom prst="line">
            <a:avLst/>
          </a:prstGeom>
          <a:ln w="101600">
            <a:solidFill>
              <a:schemeClr val="accent1"/>
            </a:solidFill>
            <a:miter/>
            <a:tailEnd type="triangle"/>
          </a:ln>
        </p:spPr>
        <p:txBody>
          <a:bodyPr lIns="45719" rIns="45719"/>
          <a:lstStyle/>
          <a:p>
            <a:endParaRPr/>
          </a:p>
        </p:txBody>
      </p:sp>
      <p:sp>
        <p:nvSpPr>
          <p:cNvPr id="136" name="Linie"/>
          <p:cNvSpPr/>
          <p:nvPr/>
        </p:nvSpPr>
        <p:spPr>
          <a:xfrm flipH="1">
            <a:off x="2312273" y="3779267"/>
            <a:ext cx="840539" cy="141264"/>
          </a:xfrm>
          <a:prstGeom prst="line">
            <a:avLst/>
          </a:prstGeom>
          <a:ln w="101600">
            <a:solidFill>
              <a:schemeClr val="accent1"/>
            </a:solidFill>
            <a:miter/>
            <a:tailEnd type="triangle"/>
          </a:ln>
        </p:spPr>
        <p:txBody>
          <a:bodyPr lIns="45719" rIns="45719"/>
          <a:lstStyle/>
          <a:p>
            <a:endParaRPr/>
          </a:p>
        </p:txBody>
      </p:sp>
      <p:pic>
        <p:nvPicPr>
          <p:cNvPr id="137" name="Bildschirmfoto 2019-04-29 um 18.54.33.png" descr="Bildschirmfoto 2019-04-29 um 18.54.33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761136" y="4206956"/>
            <a:ext cx="2044701" cy="495301"/>
          </a:xfrm>
          <a:prstGeom prst="rect">
            <a:avLst/>
          </a:prstGeom>
          <a:ln w="12700">
            <a:miter lim="400000"/>
          </a:ln>
        </p:spPr>
      </p:pic>
      <p:sp>
        <p:nvSpPr>
          <p:cNvPr id="138" name="Linie"/>
          <p:cNvSpPr/>
          <p:nvPr/>
        </p:nvSpPr>
        <p:spPr>
          <a:xfrm flipH="1" flipV="1">
            <a:off x="3960262" y="4142831"/>
            <a:ext cx="851970" cy="246762"/>
          </a:xfrm>
          <a:prstGeom prst="line">
            <a:avLst/>
          </a:prstGeom>
          <a:ln w="101600">
            <a:solidFill>
              <a:schemeClr val="accent1"/>
            </a:solidFill>
            <a:miter/>
            <a:tailEnd type="triangle"/>
          </a:ln>
        </p:spPr>
        <p:txBody>
          <a:bodyPr lIns="45719" rIns="45719"/>
          <a:lstStyle/>
          <a:p>
            <a:endParaRPr/>
          </a:p>
        </p:txBody>
      </p:sp>
      <p:sp>
        <p:nvSpPr>
          <p:cNvPr id="139" name="Linie"/>
          <p:cNvSpPr/>
          <p:nvPr/>
        </p:nvSpPr>
        <p:spPr>
          <a:xfrm flipH="1" flipV="1">
            <a:off x="2792799" y="5251937"/>
            <a:ext cx="870133" cy="257300"/>
          </a:xfrm>
          <a:prstGeom prst="line">
            <a:avLst/>
          </a:prstGeom>
          <a:ln w="101600">
            <a:solidFill>
              <a:schemeClr val="accent1"/>
            </a:solidFill>
            <a:miter/>
            <a:tailEnd type="triangle"/>
          </a:ln>
        </p:spPr>
        <p:txBody>
          <a:bodyPr lIns="45719" rIns="45719"/>
          <a:lstStyle/>
          <a:p>
            <a:endParaRPr/>
          </a:p>
        </p:txBody>
      </p:sp>
      <p:pic>
        <p:nvPicPr>
          <p:cNvPr id="140" name="Bildschirmfoto 2019-04-29 um 19.29.51.png" descr="Bildschirmfoto 2019-04-29 um 19.29.51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566153" y="826714"/>
            <a:ext cx="2019301" cy="355601"/>
          </a:xfrm>
          <a:prstGeom prst="rect">
            <a:avLst/>
          </a:prstGeom>
          <a:ln w="12700">
            <a:miter lim="400000"/>
          </a:ln>
        </p:spPr>
      </p:pic>
      <p:sp>
        <p:nvSpPr>
          <p:cNvPr id="141" name="Linie"/>
          <p:cNvSpPr/>
          <p:nvPr/>
        </p:nvSpPr>
        <p:spPr>
          <a:xfrm flipV="1">
            <a:off x="8324419" y="-14596"/>
            <a:ext cx="1" cy="6887192"/>
          </a:xfrm>
          <a:prstGeom prst="line">
            <a:avLst/>
          </a:prstGeom>
          <a:ln w="25400">
            <a:solidFill>
              <a:srgbClr val="000000"/>
            </a:solidFill>
            <a:custDash>
              <a:ds d="600000" sp="600000"/>
            </a:custDash>
            <a:miter lim="400000"/>
          </a:ln>
        </p:spPr>
        <p:txBody>
          <a:bodyPr lIns="45719" rIns="45719"/>
          <a:lstStyle/>
          <a:p>
            <a:endParaRPr/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5" grpId="0" animBg="1"/>
      <p:bldP spid="127" grpId="0" animBg="1"/>
      <p:bldP spid="133" grpId="0" animBg="1"/>
      <p:bldP spid="134" grpId="0" animBg="1"/>
      <p:bldP spid="135" grpId="0" animBg="1"/>
      <p:bldP spid="136" grpId="0" animBg="1"/>
      <p:bldP spid="138" grpId="0" animBg="1"/>
      <p:bldP spid="13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c) Diphthonge am Beispiel glauben:                                                                                               Legende:"/>
          <p:cNvSpPr txBox="1">
            <a:spLocks noGrp="1"/>
          </p:cNvSpPr>
          <p:nvPr>
            <p:ph type="ctrTitle"/>
          </p:nvPr>
        </p:nvSpPr>
        <p:spPr>
          <a:xfrm>
            <a:off x="254000" y="207962"/>
            <a:ext cx="11401872" cy="474703"/>
          </a:xfrm>
          <a:prstGeom prst="rect">
            <a:avLst/>
          </a:prstGeom>
        </p:spPr>
        <p:txBody>
          <a:bodyPr/>
          <a:lstStyle/>
          <a:p>
            <a:pPr algn="l" defTabSz="768095">
              <a:defRPr sz="1512"/>
            </a:pPr>
            <a:r>
              <a:rPr sz="1800" b="1" dirty="0"/>
              <a:t>c) </a:t>
            </a:r>
            <a:r>
              <a:rPr sz="1800" b="1" dirty="0" err="1"/>
              <a:t>Diphthonge</a:t>
            </a:r>
            <a:r>
              <a:rPr sz="1800" b="1" dirty="0"/>
              <a:t> am </a:t>
            </a:r>
            <a:r>
              <a:rPr sz="1800" b="1" dirty="0" err="1"/>
              <a:t>Beispiel</a:t>
            </a:r>
            <a:r>
              <a:rPr sz="1800" b="1" dirty="0"/>
              <a:t> </a:t>
            </a:r>
            <a:r>
              <a:rPr lang="de-DE" sz="1800" b="1" dirty="0"/>
              <a:t>"</a:t>
            </a:r>
            <a:r>
              <a:rPr sz="1800" b="1" dirty="0" err="1"/>
              <a:t>glauben</a:t>
            </a:r>
            <a:r>
              <a:rPr lang="de-DE" sz="1800" b="1" dirty="0"/>
              <a:t>"</a:t>
            </a:r>
            <a:r>
              <a:rPr sz="1800" b="1" dirty="0"/>
              <a:t>:   </a:t>
            </a:r>
            <a:r>
              <a:rPr sz="1800" dirty="0"/>
              <a:t>                                                                 </a:t>
            </a:r>
            <a:r>
              <a:rPr lang="de-DE" sz="1800" dirty="0"/>
              <a:t>   </a:t>
            </a:r>
            <a:r>
              <a:rPr sz="1800" dirty="0"/>
              <a:t>                           </a:t>
            </a:r>
            <a:r>
              <a:rPr sz="1800" u="sng" dirty="0" err="1"/>
              <a:t>Legende</a:t>
            </a:r>
            <a:r>
              <a:rPr sz="1800" u="sng" dirty="0"/>
              <a:t>:</a:t>
            </a:r>
          </a:p>
        </p:txBody>
      </p:sp>
      <p:pic>
        <p:nvPicPr>
          <p:cNvPr id="144" name="Bildschirmfoto 2019-04-29 um 16.32.24.png" descr="Bildschirmfoto 2019-04-29 um 16.32.2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6110" y="1706858"/>
            <a:ext cx="3751619" cy="4478804"/>
          </a:xfrm>
          <a:prstGeom prst="rect">
            <a:avLst/>
          </a:prstGeom>
          <a:ln w="12700">
            <a:miter lim="400000"/>
          </a:ln>
        </p:spPr>
      </p:pic>
      <p:pic>
        <p:nvPicPr>
          <p:cNvPr id="145" name="Bildschirmfoto 2019-04-29 um 18.50.15.png" descr="Bildschirmfoto 2019-04-29 um 18.50.15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92656" y="1956398"/>
            <a:ext cx="1860600" cy="520969"/>
          </a:xfrm>
          <a:prstGeom prst="rect">
            <a:avLst/>
          </a:prstGeom>
          <a:ln w="12700">
            <a:miter lim="400000"/>
          </a:ln>
        </p:spPr>
      </p:pic>
      <p:pic>
        <p:nvPicPr>
          <p:cNvPr id="146" name="Bildschirmfoto 2019-04-29 um 18.54.33.png" descr="Bildschirmfoto 2019-04-29 um 18.54.33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99580" y="4556529"/>
            <a:ext cx="2044701" cy="495301"/>
          </a:xfrm>
          <a:prstGeom prst="rect">
            <a:avLst/>
          </a:prstGeom>
          <a:ln w="12700">
            <a:miter lim="400000"/>
          </a:ln>
        </p:spPr>
      </p:pic>
      <p:pic>
        <p:nvPicPr>
          <p:cNvPr id="147" name="Bildschirmfoto 2019-04-29 um 18.54.20.png" descr="Bildschirmfoto 2019-04-29 um 18.54.20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92685" y="3497566"/>
            <a:ext cx="1383998" cy="477664"/>
          </a:xfrm>
          <a:prstGeom prst="rect">
            <a:avLst/>
          </a:prstGeom>
          <a:ln w="12700">
            <a:miter lim="400000"/>
          </a:ln>
        </p:spPr>
      </p:pic>
      <p:pic>
        <p:nvPicPr>
          <p:cNvPr id="148" name="Bildschirmfoto 2019-04-29 um 17.37.06.png" descr="Bildschirmfoto 2019-04-29 um 17.37.06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581624" y="1038266"/>
            <a:ext cx="2036511" cy="520969"/>
          </a:xfrm>
          <a:prstGeom prst="rect">
            <a:avLst/>
          </a:prstGeom>
          <a:ln w="12700">
            <a:miter lim="400000"/>
          </a:ln>
        </p:spPr>
      </p:pic>
      <p:pic>
        <p:nvPicPr>
          <p:cNvPr id="149" name="Bildschirmfoto 2019-04-29 um 18.50.40.png" descr="Bildschirmfoto 2019-04-29 um 18.50.40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32211" y="1482924"/>
            <a:ext cx="2044701" cy="532928"/>
          </a:xfrm>
          <a:prstGeom prst="rect">
            <a:avLst/>
          </a:prstGeom>
          <a:ln w="12700">
            <a:miter lim="400000"/>
          </a:ln>
        </p:spPr>
      </p:pic>
      <p:pic>
        <p:nvPicPr>
          <p:cNvPr id="150" name="Bildschirmfoto 2019-04-29 um 18.54.52.png" descr="Bildschirmfoto 2019-04-29 um 18.54.52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60052" y="5575408"/>
            <a:ext cx="1790701" cy="495301"/>
          </a:xfrm>
          <a:prstGeom prst="rect">
            <a:avLst/>
          </a:prstGeom>
          <a:ln w="12700">
            <a:miter lim="400000"/>
          </a:ln>
        </p:spPr>
      </p:pic>
      <p:pic>
        <p:nvPicPr>
          <p:cNvPr id="151" name="Bildschirmfoto 2019-04-29 um 18.55.05.png" descr="Bildschirmfoto 2019-04-29 um 18.55.05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156704" y="5914295"/>
            <a:ext cx="1752601" cy="495301"/>
          </a:xfrm>
          <a:prstGeom prst="rect">
            <a:avLst/>
          </a:prstGeom>
          <a:ln w="12700">
            <a:miter lim="400000"/>
          </a:ln>
        </p:spPr>
      </p:pic>
      <p:sp>
        <p:nvSpPr>
          <p:cNvPr id="152" name="Linie"/>
          <p:cNvSpPr/>
          <p:nvPr/>
        </p:nvSpPr>
        <p:spPr>
          <a:xfrm flipV="1">
            <a:off x="996364" y="4877232"/>
            <a:ext cx="351203" cy="756976"/>
          </a:xfrm>
          <a:prstGeom prst="line">
            <a:avLst/>
          </a:prstGeom>
          <a:ln w="101600">
            <a:solidFill>
              <a:schemeClr val="accent1"/>
            </a:solidFill>
            <a:miter/>
            <a:tailEnd type="triangle"/>
          </a:ln>
        </p:spPr>
        <p:txBody>
          <a:bodyPr lIns="45719" rIns="45719"/>
          <a:lstStyle/>
          <a:p>
            <a:endParaRPr/>
          </a:p>
        </p:txBody>
      </p:sp>
      <p:sp>
        <p:nvSpPr>
          <p:cNvPr id="153" name="Linie"/>
          <p:cNvSpPr/>
          <p:nvPr/>
        </p:nvSpPr>
        <p:spPr>
          <a:xfrm flipH="1" flipV="1">
            <a:off x="3322399" y="5881393"/>
            <a:ext cx="777837" cy="241007"/>
          </a:xfrm>
          <a:prstGeom prst="line">
            <a:avLst/>
          </a:prstGeom>
          <a:ln w="101600">
            <a:solidFill>
              <a:schemeClr val="accent1"/>
            </a:solidFill>
            <a:miter/>
            <a:tailEnd type="triangle"/>
          </a:ln>
        </p:spPr>
        <p:txBody>
          <a:bodyPr lIns="45719" rIns="45719"/>
          <a:lstStyle/>
          <a:p>
            <a:endParaRPr/>
          </a:p>
        </p:txBody>
      </p:sp>
      <p:sp>
        <p:nvSpPr>
          <p:cNvPr id="154" name="Linie"/>
          <p:cNvSpPr/>
          <p:nvPr/>
        </p:nvSpPr>
        <p:spPr>
          <a:xfrm flipH="1" flipV="1">
            <a:off x="4542378" y="4488268"/>
            <a:ext cx="967249" cy="277353"/>
          </a:xfrm>
          <a:prstGeom prst="line">
            <a:avLst/>
          </a:prstGeom>
          <a:ln w="101600">
            <a:solidFill>
              <a:schemeClr val="accent1"/>
            </a:solidFill>
            <a:miter/>
            <a:tailEnd type="triangle"/>
          </a:ln>
        </p:spPr>
        <p:txBody>
          <a:bodyPr lIns="45719" rIns="45719"/>
          <a:lstStyle/>
          <a:p>
            <a:endParaRPr/>
          </a:p>
        </p:txBody>
      </p:sp>
      <p:sp>
        <p:nvSpPr>
          <p:cNvPr id="155" name="Linie"/>
          <p:cNvSpPr/>
          <p:nvPr/>
        </p:nvSpPr>
        <p:spPr>
          <a:xfrm flipH="1" flipV="1">
            <a:off x="4011999" y="1994220"/>
            <a:ext cx="967249" cy="277352"/>
          </a:xfrm>
          <a:prstGeom prst="line">
            <a:avLst/>
          </a:prstGeom>
          <a:ln w="101600">
            <a:solidFill>
              <a:schemeClr val="accent1"/>
            </a:solidFill>
            <a:miter/>
            <a:tailEnd type="triangle"/>
          </a:ln>
        </p:spPr>
        <p:txBody>
          <a:bodyPr lIns="45719" rIns="45719"/>
          <a:lstStyle/>
          <a:p>
            <a:endParaRPr/>
          </a:p>
        </p:txBody>
      </p:sp>
      <p:sp>
        <p:nvSpPr>
          <p:cNvPr id="156" name="Linie"/>
          <p:cNvSpPr/>
          <p:nvPr/>
        </p:nvSpPr>
        <p:spPr>
          <a:xfrm flipH="1">
            <a:off x="2912831" y="1504600"/>
            <a:ext cx="1" cy="1041940"/>
          </a:xfrm>
          <a:prstGeom prst="line">
            <a:avLst/>
          </a:prstGeom>
          <a:ln w="101600">
            <a:solidFill>
              <a:schemeClr val="accent1"/>
            </a:solidFill>
            <a:miter/>
            <a:tailEnd type="triangle"/>
          </a:ln>
        </p:spPr>
        <p:txBody>
          <a:bodyPr lIns="45719" rIns="45719"/>
          <a:lstStyle/>
          <a:p>
            <a:endParaRPr/>
          </a:p>
        </p:txBody>
      </p:sp>
      <p:sp>
        <p:nvSpPr>
          <p:cNvPr id="157" name="Linie"/>
          <p:cNvSpPr/>
          <p:nvPr/>
        </p:nvSpPr>
        <p:spPr>
          <a:xfrm>
            <a:off x="713683" y="1933149"/>
            <a:ext cx="910414" cy="610513"/>
          </a:xfrm>
          <a:prstGeom prst="line">
            <a:avLst/>
          </a:prstGeom>
          <a:ln w="101600">
            <a:solidFill>
              <a:schemeClr val="accent1"/>
            </a:solidFill>
            <a:miter/>
            <a:tailEnd type="triangle"/>
          </a:ln>
        </p:spPr>
        <p:txBody>
          <a:bodyPr lIns="45719" rIns="45719"/>
          <a:lstStyle/>
          <a:p>
            <a:endParaRPr/>
          </a:p>
        </p:txBody>
      </p:sp>
      <p:sp>
        <p:nvSpPr>
          <p:cNvPr id="158" name="Linie"/>
          <p:cNvSpPr/>
          <p:nvPr/>
        </p:nvSpPr>
        <p:spPr>
          <a:xfrm flipH="1">
            <a:off x="2781659" y="3905077"/>
            <a:ext cx="674191" cy="349295"/>
          </a:xfrm>
          <a:prstGeom prst="line">
            <a:avLst/>
          </a:prstGeom>
          <a:ln w="101600">
            <a:solidFill>
              <a:schemeClr val="accent1"/>
            </a:solidFill>
            <a:miter/>
            <a:tailEnd type="triangle"/>
          </a:ln>
        </p:spPr>
        <p:txBody>
          <a:bodyPr lIns="45719" rIns="45719"/>
          <a:lstStyle/>
          <a:p>
            <a:endParaRPr/>
          </a:p>
        </p:txBody>
      </p:sp>
      <p:pic>
        <p:nvPicPr>
          <p:cNvPr id="159" name="Bildschirmfoto 2019-04-29 um 19.31.26.png" descr="Bildschirmfoto 2019-04-29 um 19.31.26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574521" y="682665"/>
            <a:ext cx="1930401" cy="355601"/>
          </a:xfrm>
          <a:prstGeom prst="rect">
            <a:avLst/>
          </a:prstGeom>
          <a:ln w="12700">
            <a:miter lim="400000"/>
          </a:ln>
        </p:spPr>
      </p:pic>
      <p:sp>
        <p:nvSpPr>
          <p:cNvPr id="160" name="Linie"/>
          <p:cNvSpPr/>
          <p:nvPr/>
        </p:nvSpPr>
        <p:spPr>
          <a:xfrm flipV="1">
            <a:off x="8324419" y="-14596"/>
            <a:ext cx="1" cy="6887192"/>
          </a:xfrm>
          <a:prstGeom prst="line">
            <a:avLst/>
          </a:prstGeom>
          <a:ln w="25400">
            <a:solidFill>
              <a:srgbClr val="000000"/>
            </a:solidFill>
            <a:custDash>
              <a:ds d="600000" sp="600000"/>
            </a:custDash>
            <a:miter lim="400000"/>
          </a:ln>
        </p:spPr>
        <p:txBody>
          <a:bodyPr lIns="45719" rIns="45719"/>
          <a:lstStyle/>
          <a:p>
            <a:endParaRPr/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" grpId="1" animBg="1" advAuto="0"/>
      <p:bldP spid="152" grpId="0" animBg="1"/>
      <p:bldP spid="153" grpId="0" animBg="1"/>
      <p:bldP spid="154" grpId="0" animBg="1"/>
      <p:bldP spid="155" grpId="0" animBg="1"/>
      <p:bldP spid="156" grpId="0" animBg="1"/>
      <p:bldP spid="157" grpId="0" animBg="1"/>
      <p:bldP spid="15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2" name="Bildschirmfoto 2019-04-29 um 16.38.11.png" descr="Bildschirmfoto 2019-04-29 um 16.38.1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7297" y="1695527"/>
            <a:ext cx="3810001" cy="4648201"/>
          </a:xfrm>
          <a:prstGeom prst="rect">
            <a:avLst/>
          </a:prstGeom>
          <a:ln w="12700">
            <a:miter lim="400000"/>
          </a:ln>
        </p:spPr>
      </p:pic>
      <p:sp>
        <p:nvSpPr>
          <p:cNvPr id="163" name="Titel 1"/>
          <p:cNvSpPr txBox="1">
            <a:spLocks noGrp="1"/>
          </p:cNvSpPr>
          <p:nvPr>
            <p:ph type="ctrTitle"/>
          </p:nvPr>
        </p:nvSpPr>
        <p:spPr>
          <a:xfrm>
            <a:off x="254000" y="207962"/>
            <a:ext cx="11419731" cy="466715"/>
          </a:xfrm>
          <a:prstGeom prst="rect">
            <a:avLst/>
          </a:prstGeom>
        </p:spPr>
        <p:txBody>
          <a:bodyPr/>
          <a:lstStyle/>
          <a:p>
            <a:pPr algn="l" defTabSz="768095">
              <a:defRPr sz="1512"/>
            </a:pPr>
            <a:r>
              <a:rPr sz="1800" b="1" dirty="0"/>
              <a:t>d) </a:t>
            </a:r>
            <a:r>
              <a:rPr sz="1800" b="1" dirty="0" err="1"/>
              <a:t>Konsonanten</a:t>
            </a:r>
            <a:r>
              <a:rPr sz="1800" b="1" dirty="0"/>
              <a:t> am </a:t>
            </a:r>
            <a:r>
              <a:rPr sz="1800" b="1" dirty="0" err="1"/>
              <a:t>Beispiel</a:t>
            </a:r>
            <a:r>
              <a:rPr sz="1800" b="1" dirty="0"/>
              <a:t> </a:t>
            </a:r>
            <a:r>
              <a:rPr lang="de-DE" sz="1800" b="1" dirty="0"/>
              <a:t>"</a:t>
            </a:r>
            <a:r>
              <a:rPr sz="1800" b="1" dirty="0" err="1"/>
              <a:t>Wagen</a:t>
            </a:r>
            <a:r>
              <a:rPr lang="de-DE" sz="1800" b="1" dirty="0"/>
              <a:t>"</a:t>
            </a:r>
            <a:r>
              <a:rPr sz="1800" b="1" dirty="0"/>
              <a:t>:  </a:t>
            </a:r>
            <a:r>
              <a:rPr sz="1800" dirty="0"/>
              <a:t>                                                                                            </a:t>
            </a:r>
            <a:r>
              <a:rPr sz="1800" u="sng" dirty="0" err="1"/>
              <a:t>Legende</a:t>
            </a:r>
            <a:r>
              <a:rPr sz="1800" u="sng" dirty="0"/>
              <a:t>:</a:t>
            </a:r>
          </a:p>
        </p:txBody>
      </p:sp>
      <p:pic>
        <p:nvPicPr>
          <p:cNvPr id="164" name="Bildschirmfoto 2019-04-29 um 18.50.15.png" descr="Bildschirmfoto 2019-04-29 um 18.50.15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48465" y="1899480"/>
            <a:ext cx="1860600" cy="520969"/>
          </a:xfrm>
          <a:prstGeom prst="rect">
            <a:avLst/>
          </a:prstGeom>
          <a:ln w="12700">
            <a:miter lim="400000"/>
          </a:ln>
        </p:spPr>
      </p:pic>
      <p:pic>
        <p:nvPicPr>
          <p:cNvPr id="165" name="Bildschirmfoto 2019-04-29 um 18.54.33.png" descr="Bildschirmfoto 2019-04-29 um 18.54.33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11232" y="4439830"/>
            <a:ext cx="2044701" cy="495301"/>
          </a:xfrm>
          <a:prstGeom prst="rect">
            <a:avLst/>
          </a:prstGeom>
          <a:ln w="12700">
            <a:miter lim="400000"/>
          </a:ln>
        </p:spPr>
      </p:pic>
      <p:pic>
        <p:nvPicPr>
          <p:cNvPr id="166" name="Bildschirmfoto 2019-04-29 um 18.54.20.png" descr="Bildschirmfoto 2019-04-29 um 18.54.20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62241" y="3645252"/>
            <a:ext cx="1383998" cy="477663"/>
          </a:xfrm>
          <a:prstGeom prst="rect">
            <a:avLst/>
          </a:prstGeom>
          <a:ln w="12700">
            <a:miter lim="400000"/>
          </a:ln>
        </p:spPr>
      </p:pic>
      <p:pic>
        <p:nvPicPr>
          <p:cNvPr id="167" name="Bildschirmfoto 2019-04-29 um 18.50.40.png" descr="Bildschirmfoto 2019-04-29 um 18.50.40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70066" y="1296476"/>
            <a:ext cx="2044701" cy="532928"/>
          </a:xfrm>
          <a:prstGeom prst="rect">
            <a:avLst/>
          </a:prstGeom>
          <a:ln w="12700">
            <a:miter lim="400000"/>
          </a:ln>
        </p:spPr>
      </p:pic>
      <p:pic>
        <p:nvPicPr>
          <p:cNvPr id="168" name="Bildschirmfoto 2019-04-29 um 18.54.52.png" descr="Bildschirmfoto 2019-04-29 um 18.54.52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90413" y="5396939"/>
            <a:ext cx="1790701" cy="495301"/>
          </a:xfrm>
          <a:prstGeom prst="rect">
            <a:avLst/>
          </a:prstGeom>
          <a:ln w="12700">
            <a:miter lim="400000"/>
          </a:ln>
        </p:spPr>
      </p:pic>
      <p:pic>
        <p:nvPicPr>
          <p:cNvPr id="169" name="Bildschirmfoto 2019-04-29 um 18.55.05.png" descr="Bildschirmfoto 2019-04-29 um 18.55.05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828327" y="5807401"/>
            <a:ext cx="1752601" cy="495301"/>
          </a:xfrm>
          <a:prstGeom prst="rect">
            <a:avLst/>
          </a:prstGeom>
          <a:ln w="12700">
            <a:miter lim="400000"/>
          </a:ln>
        </p:spPr>
      </p:pic>
      <p:sp>
        <p:nvSpPr>
          <p:cNvPr id="170" name="Linie"/>
          <p:cNvSpPr/>
          <p:nvPr/>
        </p:nvSpPr>
        <p:spPr>
          <a:xfrm flipH="1" flipV="1">
            <a:off x="3763444" y="1891441"/>
            <a:ext cx="792540" cy="249761"/>
          </a:xfrm>
          <a:prstGeom prst="line">
            <a:avLst/>
          </a:prstGeom>
          <a:ln w="101600">
            <a:solidFill>
              <a:schemeClr val="accent1"/>
            </a:solidFill>
            <a:miter/>
            <a:tailEnd type="triangle"/>
          </a:ln>
        </p:spPr>
        <p:txBody>
          <a:bodyPr lIns="45719" rIns="45719"/>
          <a:lstStyle/>
          <a:p>
            <a:endParaRPr/>
          </a:p>
        </p:txBody>
      </p:sp>
      <p:sp>
        <p:nvSpPr>
          <p:cNvPr id="171" name="Linie"/>
          <p:cNvSpPr/>
          <p:nvPr/>
        </p:nvSpPr>
        <p:spPr>
          <a:xfrm flipH="1" flipV="1">
            <a:off x="4351445" y="4383147"/>
            <a:ext cx="967249" cy="277352"/>
          </a:xfrm>
          <a:prstGeom prst="line">
            <a:avLst/>
          </a:prstGeom>
          <a:ln w="101600">
            <a:solidFill>
              <a:schemeClr val="accent1"/>
            </a:solidFill>
            <a:miter/>
            <a:tailEnd type="triangle"/>
          </a:ln>
        </p:spPr>
        <p:txBody>
          <a:bodyPr lIns="45719" rIns="45719"/>
          <a:lstStyle/>
          <a:p>
            <a:endParaRPr/>
          </a:p>
        </p:txBody>
      </p:sp>
      <p:sp>
        <p:nvSpPr>
          <p:cNvPr id="172" name="Linie"/>
          <p:cNvSpPr/>
          <p:nvPr/>
        </p:nvSpPr>
        <p:spPr>
          <a:xfrm flipH="1">
            <a:off x="2583205" y="3932894"/>
            <a:ext cx="790633" cy="170159"/>
          </a:xfrm>
          <a:prstGeom prst="line">
            <a:avLst/>
          </a:prstGeom>
          <a:ln w="101600">
            <a:solidFill>
              <a:schemeClr val="accent1"/>
            </a:solidFill>
            <a:miter/>
            <a:tailEnd type="triangle"/>
          </a:ln>
        </p:spPr>
        <p:txBody>
          <a:bodyPr lIns="45719" rIns="45719"/>
          <a:lstStyle/>
          <a:p>
            <a:endParaRPr/>
          </a:p>
        </p:txBody>
      </p:sp>
      <p:sp>
        <p:nvSpPr>
          <p:cNvPr id="173" name="Linie"/>
          <p:cNvSpPr/>
          <p:nvPr/>
        </p:nvSpPr>
        <p:spPr>
          <a:xfrm flipH="1" flipV="1">
            <a:off x="3051168" y="5866541"/>
            <a:ext cx="761816" cy="180387"/>
          </a:xfrm>
          <a:prstGeom prst="line">
            <a:avLst/>
          </a:prstGeom>
          <a:ln w="101600">
            <a:solidFill>
              <a:schemeClr val="accent1"/>
            </a:solidFill>
            <a:miter/>
            <a:tailEnd type="triangle"/>
          </a:ln>
        </p:spPr>
        <p:txBody>
          <a:bodyPr lIns="45719" rIns="45719"/>
          <a:lstStyle/>
          <a:p>
            <a:endParaRPr/>
          </a:p>
        </p:txBody>
      </p:sp>
      <p:sp>
        <p:nvSpPr>
          <p:cNvPr id="174" name="Linie"/>
          <p:cNvSpPr/>
          <p:nvPr/>
        </p:nvSpPr>
        <p:spPr>
          <a:xfrm>
            <a:off x="635309" y="1812823"/>
            <a:ext cx="730204" cy="730203"/>
          </a:xfrm>
          <a:prstGeom prst="line">
            <a:avLst/>
          </a:prstGeom>
          <a:ln w="101600">
            <a:solidFill>
              <a:schemeClr val="accent1"/>
            </a:solidFill>
            <a:miter/>
            <a:tailEnd type="triangle"/>
          </a:ln>
        </p:spPr>
        <p:txBody>
          <a:bodyPr lIns="45719" rIns="45719"/>
          <a:lstStyle/>
          <a:p>
            <a:endParaRPr/>
          </a:p>
        </p:txBody>
      </p:sp>
      <p:sp>
        <p:nvSpPr>
          <p:cNvPr id="175" name="Linie"/>
          <p:cNvSpPr/>
          <p:nvPr/>
        </p:nvSpPr>
        <p:spPr>
          <a:xfrm flipV="1">
            <a:off x="569978" y="4942885"/>
            <a:ext cx="497007" cy="497007"/>
          </a:xfrm>
          <a:prstGeom prst="line">
            <a:avLst/>
          </a:prstGeom>
          <a:ln w="101600">
            <a:solidFill>
              <a:schemeClr val="accent1"/>
            </a:solidFill>
            <a:miter/>
            <a:tailEnd type="triangle"/>
          </a:ln>
        </p:spPr>
        <p:txBody>
          <a:bodyPr lIns="45719" rIns="45719"/>
          <a:lstStyle/>
          <a:p>
            <a:endParaRPr/>
          </a:p>
        </p:txBody>
      </p:sp>
      <p:pic>
        <p:nvPicPr>
          <p:cNvPr id="176" name="Bildschirmfoto 2019-04-29 um 19.35.00.png" descr="Bildschirmfoto 2019-04-29 um 19.35.00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427705" y="740980"/>
            <a:ext cx="1930401" cy="355601"/>
          </a:xfrm>
          <a:prstGeom prst="rect">
            <a:avLst/>
          </a:prstGeom>
          <a:ln w="12700">
            <a:miter lim="400000"/>
          </a:ln>
        </p:spPr>
      </p:pic>
      <p:sp>
        <p:nvSpPr>
          <p:cNvPr id="177" name="Linie"/>
          <p:cNvSpPr/>
          <p:nvPr/>
        </p:nvSpPr>
        <p:spPr>
          <a:xfrm flipV="1">
            <a:off x="8324419" y="-14596"/>
            <a:ext cx="1" cy="6887192"/>
          </a:xfrm>
          <a:prstGeom prst="line">
            <a:avLst/>
          </a:prstGeom>
          <a:ln w="25400">
            <a:solidFill>
              <a:srgbClr val="000000"/>
            </a:solidFill>
            <a:custDash>
              <a:ds d="600000" sp="600000"/>
            </a:custDash>
            <a:miter lim="400000"/>
          </a:ln>
        </p:spPr>
        <p:txBody>
          <a:bodyPr lIns="45719" rIns="45719"/>
          <a:lstStyle/>
          <a:p>
            <a:endParaRPr/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" grpId="1" animBg="1" advAuto="0"/>
      <p:bldP spid="170" grpId="0" animBg="1"/>
      <p:bldP spid="171" grpId="0" animBg="1"/>
      <p:bldP spid="172" grpId="0" animBg="1"/>
      <p:bldP spid="173" grpId="0" animBg="1"/>
      <p:bldP spid="174" grpId="0" animBg="1"/>
      <p:bldP spid="17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2.) Grammatik                                                                    Legende:…"/>
          <p:cNvSpPr txBox="1">
            <a:spLocks noGrp="1"/>
          </p:cNvSpPr>
          <p:nvPr>
            <p:ph type="ctrTitle"/>
          </p:nvPr>
        </p:nvSpPr>
        <p:spPr>
          <a:xfrm>
            <a:off x="345777" y="200184"/>
            <a:ext cx="11500446" cy="981477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l" defTabSz="822959">
              <a:defRPr sz="2520"/>
            </a:pPr>
            <a:r>
              <a:rPr sz="2800" b="1" i="1" u="sng" dirty="0"/>
              <a:t>2.) Grammatik    </a:t>
            </a:r>
            <a:r>
              <a:rPr sz="2800" dirty="0"/>
              <a:t>                                                             </a:t>
            </a:r>
            <a:r>
              <a:rPr lang="de-DE" sz="2800" dirty="0"/>
              <a:t>      </a:t>
            </a:r>
            <a:r>
              <a:rPr sz="2800" dirty="0"/>
              <a:t>   </a:t>
            </a:r>
            <a:r>
              <a:rPr sz="1800" u="sng" dirty="0" err="1"/>
              <a:t>Legende</a:t>
            </a:r>
            <a:r>
              <a:rPr sz="1800" u="sng" dirty="0"/>
              <a:t>:</a:t>
            </a:r>
          </a:p>
          <a:p>
            <a:pPr algn="l" defTabSz="822959">
              <a:defRPr sz="2520"/>
            </a:pPr>
            <a:endParaRPr sz="1619" u="sng" dirty="0"/>
          </a:p>
          <a:p>
            <a:pPr algn="l" defTabSz="822959">
              <a:defRPr sz="1619" b="1"/>
            </a:pPr>
            <a:r>
              <a:rPr dirty="0"/>
              <a:t>a) am </a:t>
            </a:r>
            <a:r>
              <a:rPr dirty="0" err="1"/>
              <a:t>Beispiel</a:t>
            </a:r>
            <a:r>
              <a:rPr dirty="0"/>
              <a:t> </a:t>
            </a:r>
            <a:r>
              <a:rPr lang="de-DE" dirty="0"/>
              <a:t>"</a:t>
            </a:r>
            <a:r>
              <a:rPr dirty="0"/>
              <a:t>sein</a:t>
            </a:r>
            <a:r>
              <a:rPr lang="de-DE" dirty="0"/>
              <a:t>"</a:t>
            </a:r>
            <a:r>
              <a:rPr dirty="0"/>
              <a:t>:</a:t>
            </a:r>
          </a:p>
        </p:txBody>
      </p:sp>
      <p:pic>
        <p:nvPicPr>
          <p:cNvPr id="180" name="Bildschirmfoto 2019-04-29 um 17.12.50.png" descr="Bildschirmfoto 2019-04-29 um 17.12.5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5522" y="1581298"/>
            <a:ext cx="4140201" cy="4800601"/>
          </a:xfrm>
          <a:prstGeom prst="rect">
            <a:avLst/>
          </a:prstGeom>
          <a:ln w="12700">
            <a:miter lim="400000"/>
          </a:ln>
        </p:spPr>
      </p:pic>
      <p:pic>
        <p:nvPicPr>
          <p:cNvPr id="181" name="Bildschirmfoto 2019-04-29 um 18.50.15.png" descr="Bildschirmfoto 2019-04-29 um 18.50.15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13263" y="1847106"/>
            <a:ext cx="1860600" cy="520968"/>
          </a:xfrm>
          <a:prstGeom prst="rect">
            <a:avLst/>
          </a:prstGeom>
          <a:ln w="12700">
            <a:miter lim="400000"/>
          </a:ln>
        </p:spPr>
      </p:pic>
      <p:pic>
        <p:nvPicPr>
          <p:cNvPr id="182" name="Bildschirmfoto 2019-04-29 um 18.54.33.png" descr="Bildschirmfoto 2019-04-29 um 18.54.33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7163" y="4367321"/>
            <a:ext cx="2044701" cy="495301"/>
          </a:xfrm>
          <a:prstGeom prst="rect">
            <a:avLst/>
          </a:prstGeom>
          <a:ln w="12700">
            <a:miter lim="400000"/>
          </a:ln>
        </p:spPr>
      </p:pic>
      <p:pic>
        <p:nvPicPr>
          <p:cNvPr id="183" name="Bildschirmfoto 2019-04-29 um 18.54.20.png" descr="Bildschirmfoto 2019-04-29 um 18.54.20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47180" y="3742767"/>
            <a:ext cx="1383998" cy="477664"/>
          </a:xfrm>
          <a:prstGeom prst="rect">
            <a:avLst/>
          </a:prstGeom>
          <a:ln w="12700">
            <a:miter lim="400000"/>
          </a:ln>
        </p:spPr>
      </p:pic>
      <p:pic>
        <p:nvPicPr>
          <p:cNvPr id="184" name="Bildschirmfoto 2019-04-29 um 17.37.06.png" descr="Bildschirmfoto 2019-04-29 um 17.37.06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477225" y="1051281"/>
            <a:ext cx="2036512" cy="520969"/>
          </a:xfrm>
          <a:prstGeom prst="rect">
            <a:avLst/>
          </a:prstGeom>
          <a:ln w="12700">
            <a:miter lim="400000"/>
          </a:ln>
        </p:spPr>
      </p:pic>
      <p:pic>
        <p:nvPicPr>
          <p:cNvPr id="185" name="Bildschirmfoto 2019-04-29 um 18.50.40.png" descr="Bildschirmfoto 2019-04-29 um 18.50.40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67151" y="1410937"/>
            <a:ext cx="2044701" cy="532929"/>
          </a:xfrm>
          <a:prstGeom prst="rect">
            <a:avLst/>
          </a:prstGeom>
          <a:ln w="12700">
            <a:miter lim="400000"/>
          </a:ln>
        </p:spPr>
      </p:pic>
      <p:pic>
        <p:nvPicPr>
          <p:cNvPr id="186" name="Bildschirmfoto 2019-04-29 um 18.54.52.png" descr="Bildschirmfoto 2019-04-29 um 18.54.52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98152" y="3579762"/>
            <a:ext cx="1790701" cy="495301"/>
          </a:xfrm>
          <a:prstGeom prst="rect">
            <a:avLst/>
          </a:prstGeom>
          <a:ln w="12700">
            <a:miter lim="400000"/>
          </a:ln>
        </p:spPr>
      </p:pic>
      <p:pic>
        <p:nvPicPr>
          <p:cNvPr id="187" name="Bildschirmfoto 2019-04-29 um 18.55.05.png" descr="Bildschirmfoto 2019-04-29 um 18.55.05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737100" y="5905425"/>
            <a:ext cx="1752600" cy="495301"/>
          </a:xfrm>
          <a:prstGeom prst="rect">
            <a:avLst/>
          </a:prstGeom>
          <a:ln w="12700">
            <a:miter lim="400000"/>
          </a:ln>
        </p:spPr>
      </p:pic>
      <p:sp>
        <p:nvSpPr>
          <p:cNvPr id="188" name="Linie"/>
          <p:cNvSpPr/>
          <p:nvPr/>
        </p:nvSpPr>
        <p:spPr>
          <a:xfrm flipH="1">
            <a:off x="3144868" y="1540230"/>
            <a:ext cx="205489" cy="873331"/>
          </a:xfrm>
          <a:prstGeom prst="line">
            <a:avLst/>
          </a:prstGeom>
          <a:ln w="101600">
            <a:solidFill>
              <a:schemeClr val="accent1"/>
            </a:solidFill>
            <a:miter/>
            <a:tailEnd type="triangle"/>
          </a:ln>
        </p:spPr>
        <p:txBody>
          <a:bodyPr lIns="45719" rIns="45719"/>
          <a:lstStyle/>
          <a:p>
            <a:endParaRPr/>
          </a:p>
        </p:txBody>
      </p:sp>
      <p:sp>
        <p:nvSpPr>
          <p:cNvPr id="189" name="Linie"/>
          <p:cNvSpPr/>
          <p:nvPr/>
        </p:nvSpPr>
        <p:spPr>
          <a:xfrm flipH="1" flipV="1">
            <a:off x="4449674" y="1732153"/>
            <a:ext cx="967250" cy="277352"/>
          </a:xfrm>
          <a:prstGeom prst="line">
            <a:avLst/>
          </a:prstGeom>
          <a:ln w="101600">
            <a:solidFill>
              <a:schemeClr val="accent1"/>
            </a:solidFill>
            <a:miter/>
            <a:tailEnd type="triangle"/>
          </a:ln>
        </p:spPr>
        <p:txBody>
          <a:bodyPr lIns="45719" rIns="45719"/>
          <a:lstStyle/>
          <a:p>
            <a:endParaRPr/>
          </a:p>
        </p:txBody>
      </p:sp>
      <p:sp>
        <p:nvSpPr>
          <p:cNvPr id="190" name="Linie"/>
          <p:cNvSpPr/>
          <p:nvPr/>
        </p:nvSpPr>
        <p:spPr>
          <a:xfrm>
            <a:off x="819523" y="4025523"/>
            <a:ext cx="425252" cy="787747"/>
          </a:xfrm>
          <a:prstGeom prst="line">
            <a:avLst/>
          </a:prstGeom>
          <a:ln w="101600">
            <a:solidFill>
              <a:schemeClr val="accent1"/>
            </a:solidFill>
            <a:miter/>
            <a:tailEnd type="triangle"/>
          </a:ln>
        </p:spPr>
        <p:txBody>
          <a:bodyPr lIns="45719" rIns="45719"/>
          <a:lstStyle/>
          <a:p>
            <a:endParaRPr/>
          </a:p>
        </p:txBody>
      </p:sp>
      <p:sp>
        <p:nvSpPr>
          <p:cNvPr id="191" name="Linie"/>
          <p:cNvSpPr/>
          <p:nvPr/>
        </p:nvSpPr>
        <p:spPr>
          <a:xfrm>
            <a:off x="1035869" y="1852292"/>
            <a:ext cx="835706" cy="552962"/>
          </a:xfrm>
          <a:prstGeom prst="line">
            <a:avLst/>
          </a:prstGeom>
          <a:ln w="101600">
            <a:solidFill>
              <a:schemeClr val="accent1"/>
            </a:solidFill>
            <a:miter/>
            <a:tailEnd type="triangle"/>
          </a:ln>
        </p:spPr>
        <p:txBody>
          <a:bodyPr lIns="45719" rIns="45719"/>
          <a:lstStyle/>
          <a:p>
            <a:endParaRPr/>
          </a:p>
        </p:txBody>
      </p:sp>
      <p:sp>
        <p:nvSpPr>
          <p:cNvPr id="192" name="Linie"/>
          <p:cNvSpPr/>
          <p:nvPr/>
        </p:nvSpPr>
        <p:spPr>
          <a:xfrm flipH="1" flipV="1">
            <a:off x="5122774" y="4284853"/>
            <a:ext cx="967250" cy="277352"/>
          </a:xfrm>
          <a:prstGeom prst="line">
            <a:avLst/>
          </a:prstGeom>
          <a:ln w="101600">
            <a:solidFill>
              <a:schemeClr val="accent1"/>
            </a:solidFill>
            <a:miter/>
            <a:tailEnd type="triangle"/>
          </a:ln>
        </p:spPr>
        <p:txBody>
          <a:bodyPr lIns="45719" rIns="45719"/>
          <a:lstStyle/>
          <a:p>
            <a:endParaRPr/>
          </a:p>
        </p:txBody>
      </p:sp>
      <p:sp>
        <p:nvSpPr>
          <p:cNvPr id="193" name="Linie"/>
          <p:cNvSpPr/>
          <p:nvPr/>
        </p:nvSpPr>
        <p:spPr>
          <a:xfrm flipH="1" flipV="1">
            <a:off x="3827374" y="5986653"/>
            <a:ext cx="967250" cy="277352"/>
          </a:xfrm>
          <a:prstGeom prst="line">
            <a:avLst/>
          </a:prstGeom>
          <a:ln w="101600">
            <a:solidFill>
              <a:schemeClr val="accent1"/>
            </a:solidFill>
            <a:miter/>
            <a:tailEnd type="triangle"/>
          </a:ln>
        </p:spPr>
        <p:txBody>
          <a:bodyPr lIns="45719" rIns="45719"/>
          <a:lstStyle/>
          <a:p>
            <a:endParaRPr/>
          </a:p>
        </p:txBody>
      </p:sp>
      <p:sp>
        <p:nvSpPr>
          <p:cNvPr id="194" name="Linie"/>
          <p:cNvSpPr/>
          <p:nvPr/>
        </p:nvSpPr>
        <p:spPr>
          <a:xfrm flipH="1">
            <a:off x="3192374" y="3894315"/>
            <a:ext cx="895366" cy="373238"/>
          </a:xfrm>
          <a:prstGeom prst="line">
            <a:avLst/>
          </a:prstGeom>
          <a:ln w="101600">
            <a:solidFill>
              <a:schemeClr val="accent1"/>
            </a:solidFill>
            <a:miter/>
            <a:tailEnd type="triangle"/>
          </a:ln>
        </p:spPr>
        <p:txBody>
          <a:bodyPr lIns="45719" rIns="45719"/>
          <a:lstStyle/>
          <a:p>
            <a:endParaRPr/>
          </a:p>
        </p:txBody>
      </p:sp>
      <p:pic>
        <p:nvPicPr>
          <p:cNvPr id="195" name="Bildschirmfoto 2019-04-29 um 19.35.56.png" descr="Bildschirmfoto 2019-04-29 um 19.35.56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425752" y="976694"/>
            <a:ext cx="1930401" cy="355601"/>
          </a:xfrm>
          <a:prstGeom prst="rect">
            <a:avLst/>
          </a:prstGeom>
          <a:ln w="12700">
            <a:miter lim="400000"/>
          </a:ln>
        </p:spPr>
      </p:pic>
      <p:pic>
        <p:nvPicPr>
          <p:cNvPr id="196" name="Bildschirmfoto 2019-04-29 um 19.36.14.png" descr="Bildschirmfoto 2019-04-29 um 19.36.14.pn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425752" y="1298336"/>
            <a:ext cx="1930401" cy="355601"/>
          </a:xfrm>
          <a:prstGeom prst="rect">
            <a:avLst/>
          </a:prstGeom>
          <a:ln w="12700">
            <a:miter lim="400000"/>
          </a:ln>
        </p:spPr>
      </p:pic>
      <p:pic>
        <p:nvPicPr>
          <p:cNvPr id="197" name="Bildschirmfoto 2019-04-29 um 19.36.45.png" descr="Bildschirmfoto 2019-04-29 um 19.36.45.pn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8443057" y="1694705"/>
            <a:ext cx="1930401" cy="304801"/>
          </a:xfrm>
          <a:prstGeom prst="rect">
            <a:avLst/>
          </a:prstGeom>
          <a:ln w="12700">
            <a:miter lim="400000"/>
          </a:ln>
        </p:spPr>
      </p:pic>
      <p:sp>
        <p:nvSpPr>
          <p:cNvPr id="198" name="Linie"/>
          <p:cNvSpPr/>
          <p:nvPr/>
        </p:nvSpPr>
        <p:spPr>
          <a:xfrm flipV="1">
            <a:off x="8324419" y="-14596"/>
            <a:ext cx="1" cy="6887192"/>
          </a:xfrm>
          <a:prstGeom prst="line">
            <a:avLst/>
          </a:prstGeom>
          <a:ln w="25400">
            <a:solidFill>
              <a:srgbClr val="000000"/>
            </a:solidFill>
            <a:custDash>
              <a:ds d="600000" sp="600000"/>
            </a:custDash>
            <a:miter lim="400000"/>
          </a:ln>
        </p:spPr>
        <p:txBody>
          <a:bodyPr lIns="45719" rIns="45719"/>
          <a:lstStyle/>
          <a:p>
            <a:endParaRPr/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9" grpId="1" animBg="1" advAuto="0"/>
      <p:bldP spid="188" grpId="0" animBg="1"/>
      <p:bldP spid="189" grpId="0" animBg="1"/>
      <p:bldP spid="190" grpId="0" animBg="1"/>
      <p:bldP spid="191" grpId="0" animBg="1"/>
      <p:bldP spid="192" grpId="0" animBg="1"/>
      <p:bldP spid="193" grpId="0" animBg="1"/>
      <p:bldP spid="194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00FF"/>
      </a:hlink>
      <a:folHlink>
        <a:srgbClr val="FF00FF"/>
      </a:folHlink>
    </a:clrScheme>
    <a:fontScheme name="Office Theme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00FF"/>
      </a:hlink>
      <a:folHlink>
        <a:srgbClr val="FF00FF"/>
      </a:folHlink>
    </a:clrScheme>
    <a:fontScheme name="Office Theme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123</Words>
  <Application>Microsoft Office PowerPoint</Application>
  <PresentationFormat>Breitbild</PresentationFormat>
  <Paragraphs>28</Paragraphs>
  <Slides>11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11</vt:i4>
      </vt:variant>
    </vt:vector>
  </HeadingPairs>
  <TitlesOfParts>
    <vt:vector size="15" baseType="lpstr">
      <vt:lpstr>Arial</vt:lpstr>
      <vt:lpstr>Calibri</vt:lpstr>
      <vt:lpstr>Calibri Light</vt:lpstr>
      <vt:lpstr>Office Theme</vt:lpstr>
      <vt:lpstr>Westschwäbisch </vt:lpstr>
      <vt:lpstr>Das Westschwäbische</vt:lpstr>
      <vt:lpstr>Die angrenzenden Gebiete des Westschwäbischen</vt:lpstr>
      <vt:lpstr>PowerPoint-Präsentation</vt:lpstr>
      <vt:lpstr>1.) Phonetik                                                                                                                                                                        Legende: a) Kurzvokale am Beispiel "Fenster": </vt:lpstr>
      <vt:lpstr>b) Langvokale am Beispiel "Schaf“:                                                                                                     Legende:</vt:lpstr>
      <vt:lpstr>c) Diphthonge am Beispiel "glauben":                                                                                                  Legende:</vt:lpstr>
      <vt:lpstr>d) Konsonanten am Beispiel "Wagen":                                                                                              Legende:</vt:lpstr>
      <vt:lpstr>2.) Grammatik                                                                          Legende:  a) am Beispiel "sein":</vt:lpstr>
      <vt:lpstr>3.) Lexik                                                                                         Legende:  a) am Beispiel "Kartoffel":</vt:lpstr>
      <vt:lpstr>b) am Beispiel "Weihnachtsgebäck":                                                                                                     Legende: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Westschwäbisch </dc:title>
  <cp:lastModifiedBy>Dieter Grupp</cp:lastModifiedBy>
  <cp:revision>9</cp:revision>
  <dcterms:modified xsi:type="dcterms:W3CDTF">2019-06-30T10:21:20Z</dcterms:modified>
</cp:coreProperties>
</file>