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57" r:id="rId3"/>
    <p:sldId id="258" r:id="rId4"/>
    <p:sldId id="259" r:id="rId5"/>
    <p:sldId id="261" r:id="rId6"/>
    <p:sldId id="263" r:id="rId7"/>
    <p:sldId id="264" r:id="rId8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08" d="100"/>
          <a:sy n="108" d="100"/>
        </p:scale>
        <p:origin x="120" y="9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microsoft.com/office/2016/11/relationships/changesInfo" Target="changesInfos/changesInfo1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Dieter Grupp" userId="980d996247103062" providerId="LiveId" clId="{74FF7C20-F258-49D6-94DB-4879AE466180}"/>
    <pc:docChg chg="custSel modSld">
      <pc:chgData name="Dieter Grupp" userId="980d996247103062" providerId="LiveId" clId="{74FF7C20-F258-49D6-94DB-4879AE466180}" dt="2019-07-31T13:17:54.263" v="2" actId="20577"/>
      <pc:docMkLst>
        <pc:docMk/>
      </pc:docMkLst>
      <pc:sldChg chg="delSp">
        <pc:chgData name="Dieter Grupp" userId="980d996247103062" providerId="LiveId" clId="{74FF7C20-F258-49D6-94DB-4879AE466180}" dt="2019-07-31T13:17:40.296" v="0" actId="478"/>
        <pc:sldMkLst>
          <pc:docMk/>
          <pc:sldMk cId="55964993" sldId="256"/>
        </pc:sldMkLst>
        <pc:spChg chg="del">
          <ac:chgData name="Dieter Grupp" userId="980d996247103062" providerId="LiveId" clId="{74FF7C20-F258-49D6-94DB-4879AE466180}" dt="2019-07-31T13:17:40.296" v="0" actId="478"/>
          <ac:spMkLst>
            <pc:docMk/>
            <pc:sldMk cId="55964993" sldId="256"/>
            <ac:spMk id="6" creationId="{00000000-0000-0000-0000-000000000000}"/>
          </ac:spMkLst>
        </pc:spChg>
      </pc:sldChg>
      <pc:sldChg chg="modSp">
        <pc:chgData name="Dieter Grupp" userId="980d996247103062" providerId="LiveId" clId="{74FF7C20-F258-49D6-94DB-4879AE466180}" dt="2019-07-31T13:17:54.263" v="2" actId="20577"/>
        <pc:sldMkLst>
          <pc:docMk/>
          <pc:sldMk cId="1914877806" sldId="261"/>
        </pc:sldMkLst>
        <pc:spChg chg="mod">
          <ac:chgData name="Dieter Grupp" userId="980d996247103062" providerId="LiveId" clId="{74FF7C20-F258-49D6-94DB-4879AE466180}" dt="2019-07-31T13:17:54.263" v="2" actId="20577"/>
          <ac:spMkLst>
            <pc:docMk/>
            <pc:sldMk cId="1914877806" sldId="261"/>
            <ac:spMk id="6" creationId="{00000000-0000-0000-0000-000000000000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de-DE"/>
              <a:t>Schwäbisch in Laiz -30.04.19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DABFBE8-03C4-4B41-AD97-F90B51AEB72F}" type="datetimeFigureOut">
              <a:rPr lang="de-DE" smtClean="0"/>
              <a:t>31.07.2019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30083D0-F49B-41A9-A0FB-2880CB36A5C3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64278924"/>
      </p:ext>
    </p:extLst>
  </p:cSld>
  <p:clrMap bg1="lt1" tx1="dk1" bg2="lt2" tx2="dk2" accent1="accent1" accent2="accent2" accent3="accent3" accent4="accent4" accent5="accent5" accent6="accent6" hlink="hlink" folHlink="folHlink"/>
  <p:hf ftr="0" dt="0"/>
</p:handoutMaster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de-DE"/>
              <a:t>Schwäbisch in Laiz -30.04.19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EFD096C-907B-4086-9175-BDE1EE0CA5CB}" type="datetimeFigureOut">
              <a:rPr lang="de-DE" smtClean="0"/>
              <a:t>31.07.2019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7D2BBFB-1D8E-4A57-AA00-51D2005AD0C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98830682"/>
      </p:ext>
    </p:extLst>
  </p:cSld>
  <p:clrMap bg1="lt1" tx1="dk1" bg2="lt2" tx2="dk2" accent1="accent1" accent2="accent2" accent3="accent3" accent4="accent4" accent5="accent5" accent6="accent6" hlink="hlink" folHlink="folHlink"/>
  <p:hf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D2BBFB-1D8E-4A57-AA00-51D2005AD0CD}" type="slidenum">
              <a:rPr lang="de-DE" smtClean="0"/>
              <a:t>2</a:t>
            </a:fld>
            <a:endParaRPr lang="de-DE"/>
          </a:p>
        </p:txBody>
      </p:sp>
      <p:sp>
        <p:nvSpPr>
          <p:cNvPr id="5" name="Kopfzeilenplatzhalter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de-DE"/>
              <a:t>Schwäbisch in Laiz -30.04.19</a:t>
            </a:r>
          </a:p>
        </p:txBody>
      </p:sp>
    </p:spTree>
    <p:extLst>
      <p:ext uri="{BB962C8B-B14F-4D97-AF65-F5344CB8AC3E}">
        <p14:creationId xmlns:p14="http://schemas.microsoft.com/office/powerpoint/2010/main" val="161238248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7D2BBFB-1D8E-4A57-AA00-51D2005AD0CD}" type="slidenum">
              <a:rPr lang="de-DE" smtClean="0"/>
              <a:t>4</a:t>
            </a:fld>
            <a:endParaRPr lang="de-DE"/>
          </a:p>
        </p:txBody>
      </p:sp>
      <p:sp>
        <p:nvSpPr>
          <p:cNvPr id="5" name="Kopfzeilenplatzhalter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de-DE"/>
              <a:t>Schwäbisch in Laiz -30.04.19</a:t>
            </a:r>
          </a:p>
        </p:txBody>
      </p:sp>
    </p:spTree>
    <p:extLst>
      <p:ext uri="{BB962C8B-B14F-4D97-AF65-F5344CB8AC3E}">
        <p14:creationId xmlns:p14="http://schemas.microsoft.com/office/powerpoint/2010/main" val="404850517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E0E7DB-B83E-4733-BE02-0F9F4278877A}" type="datetime1">
              <a:rPr lang="de-DE" smtClean="0"/>
              <a:t>31.07.2019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528383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DA3181-52EC-403C-8C40-F1467B5BB9C5}" type="datetime1">
              <a:rPr lang="de-DE" smtClean="0"/>
              <a:t>31.07.2019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22301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3975FC-3527-4A47-B580-C2DED0D03AD0}" type="datetime1">
              <a:rPr lang="de-DE" smtClean="0"/>
              <a:t>31.07.2019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591431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E457115-746D-45D9-8134-850AF6C432A4}" type="datetime1">
              <a:rPr lang="de-DE" smtClean="0"/>
              <a:t>31.07.2019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24348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038D58F-3C15-48D1-930F-C1E5100F4F3D}" type="datetime1">
              <a:rPr lang="de-DE" smtClean="0"/>
              <a:t>31.07.2019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6495873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2E72CF-8888-412F-B4B4-042C5703BBF6}" type="datetime1">
              <a:rPr lang="de-DE" smtClean="0"/>
              <a:t>31.07.2019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5356895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06F2AB-27C3-40EE-9DEF-FA4AD0893CB7}" type="datetime1">
              <a:rPr lang="de-DE" smtClean="0"/>
              <a:t>31.07.2019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717991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67D29-D83F-4FE4-9CB6-3844AFA37781}" type="datetime1">
              <a:rPr lang="de-DE" smtClean="0"/>
              <a:t>31.07.2019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35095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E9E7F1-444F-4F63-ADA6-16FAB9958A98}" type="datetime1">
              <a:rPr lang="de-DE" smtClean="0"/>
              <a:t>31.07.2019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960729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83120F-3388-46FE-8C2A-9182F3E165D0}" type="datetime1">
              <a:rPr lang="de-DE" smtClean="0"/>
              <a:t>31.07.2019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155001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BF5C6B-7B67-4A59-BDE1-4BA3E65B6036}" type="datetime1">
              <a:rPr lang="de-DE" smtClean="0"/>
              <a:t>31.07.2019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049896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0FC248-7CD8-4227-930A-2C227DE27E0F}" type="datetime1">
              <a:rPr lang="de-DE" smtClean="0"/>
              <a:t>31.07.2019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6D1C8B-5394-4944-90EC-66F245AC82AE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096669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Grafik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73300" y="106363"/>
            <a:ext cx="7048500" cy="6858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2273300" y="106363"/>
            <a:ext cx="9144000" cy="2387600"/>
          </a:xfrm>
        </p:spPr>
        <p:txBody>
          <a:bodyPr/>
          <a:lstStyle/>
          <a:p>
            <a:r>
              <a:rPr lang="de-DE" b="1" dirty="0">
                <a:latin typeface="Bahnschrift SemiBold" panose="020B0502040204020203" pitchFamily="34" charset="0"/>
              </a:rPr>
              <a:t>Schwäbisch in </a:t>
            </a:r>
            <a:r>
              <a:rPr lang="de-DE" b="1" dirty="0" err="1">
                <a:latin typeface="Bahnschrift SemiBold" panose="020B0502040204020203" pitchFamily="34" charset="0"/>
              </a:rPr>
              <a:t>Laiz</a:t>
            </a:r>
            <a:endParaRPr lang="de-DE" b="1" dirty="0">
              <a:latin typeface="Bahnschrift SemiBold" panose="020B0502040204020203" pitchFamily="34" charset="0"/>
            </a:endParaRPr>
          </a:p>
        </p:txBody>
      </p:sp>
      <p:sp>
        <p:nvSpPr>
          <p:cNvPr id="8" name="Pfeil nach links 7"/>
          <p:cNvSpPr/>
          <p:nvPr/>
        </p:nvSpPr>
        <p:spPr>
          <a:xfrm rot="19549225">
            <a:off x="6369704" y="4136622"/>
            <a:ext cx="1738648" cy="721217"/>
          </a:xfrm>
          <a:prstGeom prst="leftArrow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dirty="0" err="1">
                <a:solidFill>
                  <a:schemeClr val="tx1"/>
                </a:solidFill>
              </a:rPr>
              <a:t>Laiz</a:t>
            </a:r>
            <a:endParaRPr lang="de-DE" b="1" dirty="0">
              <a:solidFill>
                <a:schemeClr val="tx1"/>
              </a:solidFill>
            </a:endParaRPr>
          </a:p>
        </p:txBody>
      </p:sp>
      <p:sp>
        <p:nvSpPr>
          <p:cNvPr id="7" name="Textfeld 6"/>
          <p:cNvSpPr txBox="1"/>
          <p:nvPr/>
        </p:nvSpPr>
        <p:spPr>
          <a:xfrm>
            <a:off x="2273300" y="6718142"/>
            <a:ext cx="789475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Quelle:  https://escience- center.uni-tuebingen.de/</a:t>
            </a:r>
            <a:r>
              <a:rPr lang="de-DE" sz="1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escience</a:t>
            </a:r>
            <a:r>
              <a:rPr lang="de-DE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/</a:t>
            </a:r>
            <a:r>
              <a:rPr lang="de-DE" sz="1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sprachatlas</a:t>
            </a:r>
            <a:r>
              <a:rPr lang="de-DE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559649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8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Gliederung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r>
              <a:rPr lang="de-DE" dirty="0"/>
              <a:t>Historisches über </a:t>
            </a:r>
            <a:r>
              <a:rPr lang="de-DE" dirty="0" err="1"/>
              <a:t>Laiz</a:t>
            </a:r>
            <a:endParaRPr lang="de-DE" dirty="0"/>
          </a:p>
          <a:p>
            <a:pPr marL="514350" indent="-514350">
              <a:buFont typeface="+mj-lt"/>
              <a:buAutoNum type="arabicPeriod"/>
            </a:pPr>
            <a:r>
              <a:rPr lang="de-DE" dirty="0"/>
              <a:t>Phonetik</a:t>
            </a:r>
          </a:p>
          <a:p>
            <a:pPr marL="514350" indent="-514350">
              <a:buFont typeface="+mj-lt"/>
              <a:buAutoNum type="arabicPeriod"/>
            </a:pPr>
            <a:r>
              <a:rPr lang="de-DE" dirty="0"/>
              <a:t>Grammatik</a:t>
            </a:r>
          </a:p>
          <a:p>
            <a:pPr marL="514350" indent="-514350">
              <a:buFont typeface="+mj-lt"/>
              <a:buAutoNum type="arabicPeriod"/>
            </a:pPr>
            <a:r>
              <a:rPr lang="de-DE" dirty="0"/>
              <a:t>Lexik</a:t>
            </a:r>
          </a:p>
          <a:p>
            <a:pPr marL="514350" indent="-514350">
              <a:buFont typeface="+mj-lt"/>
              <a:buAutoNum type="arabicPeriod"/>
            </a:pPr>
            <a:r>
              <a:rPr lang="de-DE" dirty="0"/>
              <a:t>Erzählung </a:t>
            </a:r>
          </a:p>
          <a:p>
            <a:pPr marL="514350" indent="-514350">
              <a:buFont typeface="+mj-lt"/>
              <a:buAutoNum type="arabicPeriod"/>
            </a:pPr>
            <a:r>
              <a:rPr lang="de-DE" dirty="0"/>
              <a:t>Vergleich zu Boxberg (fränkisch)</a:t>
            </a: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3520104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4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Grafik 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643957" y="286652"/>
            <a:ext cx="2356441" cy="2456817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Geschichte </a:t>
            </a:r>
          </a:p>
        </p:txBody>
      </p:sp>
      <p:pic>
        <p:nvPicPr>
          <p:cNvPr id="4" name="Inhaltsplatzhalter 3"/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8783952" y="4797700"/>
            <a:ext cx="2076450" cy="1685925"/>
          </a:xfrm>
          <a:prstGeom prst="rect">
            <a:avLst/>
          </a:prstGeom>
        </p:spPr>
      </p:pic>
      <p:sp>
        <p:nvSpPr>
          <p:cNvPr id="5" name="Textfeld 4"/>
          <p:cNvSpPr txBox="1"/>
          <p:nvPr/>
        </p:nvSpPr>
        <p:spPr>
          <a:xfrm>
            <a:off x="7702249" y="6171684"/>
            <a:ext cx="249850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dirty="0" err="1"/>
              <a:t>Laiz</a:t>
            </a:r>
            <a:r>
              <a:rPr lang="de-DE" dirty="0"/>
              <a:t> 1798</a:t>
            </a:r>
          </a:p>
        </p:txBody>
      </p:sp>
      <p:sp>
        <p:nvSpPr>
          <p:cNvPr id="7" name="Textfeld 6"/>
          <p:cNvSpPr txBox="1"/>
          <p:nvPr/>
        </p:nvSpPr>
        <p:spPr>
          <a:xfrm>
            <a:off x="838200" y="2475849"/>
            <a:ext cx="10997485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sz="2800" dirty="0"/>
              <a:t>zwischen 1000 und 500 v. Chr. erste Siedlung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sz="2800" dirty="0"/>
              <a:t>schließt sich 1810 souveränem Staat Fürstentum Hohenzollern-Sigmaringen an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sz="2800" dirty="0"/>
              <a:t>nimmt nach dem Krieg zahlreiche Flüchtlinge aus den Ostgebieten auf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sz="2800" dirty="0"/>
              <a:t>In den 1950er- und 1960er-Jahren  Modernisierung und Erweiterung</a:t>
            </a:r>
          </a:p>
          <a:p>
            <a:r>
              <a:rPr lang="de-DE" sz="2800" dirty="0"/>
              <a:t>     (Bau Donaubrücke)</a:t>
            </a:r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3</a:t>
            </a:fld>
            <a:endParaRPr lang="de-DE"/>
          </a:p>
        </p:txBody>
      </p:sp>
      <p:sp>
        <p:nvSpPr>
          <p:cNvPr id="8" name="Textfeld 7"/>
          <p:cNvSpPr txBox="1"/>
          <p:nvPr/>
        </p:nvSpPr>
        <p:spPr>
          <a:xfrm>
            <a:off x="476518" y="6114293"/>
            <a:ext cx="789475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000" dirty="0">
                <a:solidFill>
                  <a:schemeClr val="bg1">
                    <a:lumMod val="50000"/>
                  </a:schemeClr>
                </a:solidFill>
              </a:rPr>
              <a:t>Quelle:  https://de.wikipedia.org/wiki/Laiz</a:t>
            </a:r>
          </a:p>
        </p:txBody>
      </p:sp>
    </p:spTree>
    <p:extLst>
      <p:ext uri="{BB962C8B-B14F-4D97-AF65-F5344CB8AC3E}">
        <p14:creationId xmlns:p14="http://schemas.microsoft.com/office/powerpoint/2010/main" val="34332710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Phonetik - Beispiele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Kurzvokale: Kind – Kind</a:t>
            </a:r>
          </a:p>
          <a:p>
            <a:r>
              <a:rPr lang="de-DE" dirty="0"/>
              <a:t>Langvokale: Haus – Hous</a:t>
            </a:r>
          </a:p>
          <a:p>
            <a:r>
              <a:rPr lang="de-DE" dirty="0" err="1"/>
              <a:t>Diphtonge</a:t>
            </a:r>
            <a:r>
              <a:rPr lang="de-DE" dirty="0"/>
              <a:t>: breit – </a:t>
            </a:r>
            <a:r>
              <a:rPr lang="de-DE" dirty="0" err="1"/>
              <a:t>broet</a:t>
            </a:r>
            <a:endParaRPr lang="de-DE" dirty="0"/>
          </a:p>
          <a:p>
            <a:r>
              <a:rPr lang="de-DE" dirty="0"/>
              <a:t>Konsonanten: Gabel - </a:t>
            </a:r>
            <a:r>
              <a:rPr lang="de-DE" dirty="0" err="1"/>
              <a:t>Gaabel</a:t>
            </a:r>
            <a:endParaRPr lang="de-DE" dirty="0"/>
          </a:p>
          <a:p>
            <a:pPr marL="0" indent="0">
              <a:buNone/>
            </a:pPr>
            <a:endParaRPr lang="de-DE" dirty="0"/>
          </a:p>
          <a:p>
            <a:pPr marL="0" indent="0">
              <a:buNone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4</a:t>
            </a:fld>
            <a:endParaRPr lang="de-DE"/>
          </a:p>
        </p:txBody>
      </p:sp>
      <p:sp>
        <p:nvSpPr>
          <p:cNvPr id="5" name="Textfeld 4"/>
          <p:cNvSpPr txBox="1"/>
          <p:nvPr/>
        </p:nvSpPr>
        <p:spPr>
          <a:xfrm>
            <a:off x="450760" y="6114293"/>
            <a:ext cx="789475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000" dirty="0">
                <a:solidFill>
                  <a:schemeClr val="bg1">
                    <a:lumMod val="50000"/>
                  </a:schemeClr>
                </a:solidFill>
              </a:rPr>
              <a:t>Quelle:  https://escience- center.uni-tuebingen.de/</a:t>
            </a:r>
            <a:r>
              <a:rPr lang="de-DE" sz="1000" dirty="0" err="1">
                <a:solidFill>
                  <a:schemeClr val="bg1">
                    <a:lumMod val="50000"/>
                  </a:schemeClr>
                </a:solidFill>
              </a:rPr>
              <a:t>escience</a:t>
            </a:r>
            <a:r>
              <a:rPr lang="de-DE" sz="1000" dirty="0">
                <a:solidFill>
                  <a:schemeClr val="bg1">
                    <a:lumMod val="50000"/>
                  </a:schemeClr>
                </a:solidFill>
              </a:rPr>
              <a:t>/</a:t>
            </a:r>
            <a:r>
              <a:rPr lang="de-DE" sz="1000" dirty="0" err="1">
                <a:solidFill>
                  <a:schemeClr val="bg1">
                    <a:lumMod val="50000"/>
                  </a:schemeClr>
                </a:solidFill>
              </a:rPr>
              <a:t>sprachatlas</a:t>
            </a:r>
            <a:r>
              <a:rPr lang="de-DE" sz="1000" dirty="0">
                <a:solidFill>
                  <a:schemeClr val="bg1">
                    <a:lumMod val="50000"/>
                  </a:schemeClr>
                </a:solidFill>
              </a:rPr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36666972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Grammatik - Unterschiede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Hochdeutsch (haben)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de-DE" dirty="0"/>
              <a:t>Ich habe </a:t>
            </a:r>
          </a:p>
          <a:p>
            <a:r>
              <a:rPr lang="de-DE" dirty="0"/>
              <a:t>Wir haben</a:t>
            </a:r>
          </a:p>
          <a:p>
            <a:r>
              <a:rPr lang="de-DE" dirty="0"/>
              <a:t>Gehabt</a:t>
            </a:r>
          </a:p>
          <a:p>
            <a:r>
              <a:rPr lang="de-DE" dirty="0"/>
              <a:t>Gewesen (sein)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de-DE" dirty="0"/>
              <a:t>Schwäbisch (</a:t>
            </a:r>
            <a:r>
              <a:rPr lang="de-DE" dirty="0" err="1"/>
              <a:t>hoa</a:t>
            </a:r>
            <a:r>
              <a:rPr lang="de-DE" dirty="0"/>
              <a:t>)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de-DE" dirty="0"/>
              <a:t>I </a:t>
            </a:r>
            <a:r>
              <a:rPr lang="de-DE"/>
              <a:t>hao</a:t>
            </a:r>
            <a:endParaRPr lang="de-DE" dirty="0"/>
          </a:p>
          <a:p>
            <a:r>
              <a:rPr lang="de-DE" dirty="0"/>
              <a:t>Mir </a:t>
            </a:r>
            <a:r>
              <a:rPr lang="de-DE" dirty="0" err="1"/>
              <a:t>han</a:t>
            </a:r>
            <a:r>
              <a:rPr lang="de-DE" dirty="0"/>
              <a:t>(d)</a:t>
            </a:r>
          </a:p>
          <a:p>
            <a:r>
              <a:rPr lang="de-DE" dirty="0" err="1"/>
              <a:t>Ghet</a:t>
            </a:r>
            <a:endParaRPr lang="de-DE" dirty="0"/>
          </a:p>
          <a:p>
            <a:r>
              <a:rPr lang="de-DE" dirty="0" err="1"/>
              <a:t>Gsai</a:t>
            </a:r>
            <a:r>
              <a:rPr lang="de-DE" dirty="0"/>
              <a:t> (sein)</a:t>
            </a: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5</a:t>
            </a:fld>
            <a:endParaRPr lang="de-DE"/>
          </a:p>
        </p:txBody>
      </p:sp>
      <p:sp>
        <p:nvSpPr>
          <p:cNvPr id="8" name="Textfeld 7"/>
          <p:cNvSpPr txBox="1"/>
          <p:nvPr/>
        </p:nvSpPr>
        <p:spPr>
          <a:xfrm>
            <a:off x="450760" y="6114293"/>
            <a:ext cx="789475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000" dirty="0">
                <a:solidFill>
                  <a:schemeClr val="bg1">
                    <a:lumMod val="50000"/>
                  </a:schemeClr>
                </a:solidFill>
              </a:rPr>
              <a:t>Quelle:  https://escience- center.uni-tuebingen.de/</a:t>
            </a:r>
            <a:r>
              <a:rPr lang="de-DE" sz="1000" dirty="0" err="1">
                <a:solidFill>
                  <a:schemeClr val="bg1">
                    <a:lumMod val="50000"/>
                  </a:schemeClr>
                </a:solidFill>
              </a:rPr>
              <a:t>escience</a:t>
            </a:r>
            <a:r>
              <a:rPr lang="de-DE" sz="1000" dirty="0">
                <a:solidFill>
                  <a:schemeClr val="bg1">
                    <a:lumMod val="50000"/>
                  </a:schemeClr>
                </a:solidFill>
              </a:rPr>
              <a:t>/</a:t>
            </a:r>
            <a:r>
              <a:rPr lang="de-DE" sz="1000" dirty="0" err="1">
                <a:solidFill>
                  <a:schemeClr val="bg1">
                    <a:lumMod val="50000"/>
                  </a:schemeClr>
                </a:solidFill>
              </a:rPr>
              <a:t>sprachatlas</a:t>
            </a:r>
            <a:r>
              <a:rPr lang="de-DE" sz="1000" dirty="0">
                <a:solidFill>
                  <a:schemeClr val="bg1">
                    <a:lumMod val="50000"/>
                  </a:schemeClr>
                </a:solidFill>
              </a:rPr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191487780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Lexik - Unterschiede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Hochdeutsch 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de-DE" dirty="0"/>
              <a:t>Schluckauf</a:t>
            </a:r>
          </a:p>
          <a:p>
            <a:r>
              <a:rPr lang="de-DE" dirty="0"/>
              <a:t>Marmelade</a:t>
            </a:r>
          </a:p>
          <a:p>
            <a:r>
              <a:rPr lang="de-DE" dirty="0"/>
              <a:t>Löwenzahn</a:t>
            </a:r>
          </a:p>
          <a:p>
            <a:r>
              <a:rPr lang="de-DE" dirty="0"/>
              <a:t>Taufpate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/>
        <p:txBody>
          <a:bodyPr/>
          <a:lstStyle/>
          <a:p>
            <a:r>
              <a:rPr lang="de-DE" dirty="0"/>
              <a:t>Schwäbisch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/>
        <p:txBody>
          <a:bodyPr/>
          <a:lstStyle/>
          <a:p>
            <a:r>
              <a:rPr lang="de-DE" dirty="0" err="1"/>
              <a:t>Gluckser</a:t>
            </a:r>
            <a:endParaRPr lang="de-DE" dirty="0"/>
          </a:p>
          <a:p>
            <a:r>
              <a:rPr lang="de-DE" dirty="0" err="1"/>
              <a:t>Gsälz</a:t>
            </a:r>
            <a:endParaRPr lang="de-DE" dirty="0"/>
          </a:p>
          <a:p>
            <a:r>
              <a:rPr lang="de-DE" dirty="0"/>
              <a:t>Sonnenwirbel</a:t>
            </a:r>
          </a:p>
          <a:p>
            <a:r>
              <a:rPr lang="de-DE" dirty="0" err="1"/>
              <a:t>Gette</a:t>
            </a:r>
            <a:endParaRPr lang="de-DE" dirty="0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C6D1C8B-5394-4944-90EC-66F245AC82AE}" type="slidenum">
              <a:rPr lang="de-DE" smtClean="0"/>
              <a:t>6</a:t>
            </a:fld>
            <a:endParaRPr lang="de-DE"/>
          </a:p>
        </p:txBody>
      </p:sp>
      <p:sp>
        <p:nvSpPr>
          <p:cNvPr id="8" name="Textfeld 7"/>
          <p:cNvSpPr txBox="1"/>
          <p:nvPr/>
        </p:nvSpPr>
        <p:spPr>
          <a:xfrm>
            <a:off x="450760" y="6114293"/>
            <a:ext cx="789475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000" dirty="0">
                <a:solidFill>
                  <a:schemeClr val="bg1">
                    <a:lumMod val="50000"/>
                  </a:schemeClr>
                </a:solidFill>
              </a:rPr>
              <a:t>Quelle:  https://escience- center.uni-tuebingen.de/</a:t>
            </a:r>
            <a:r>
              <a:rPr lang="de-DE" sz="1000" dirty="0" err="1">
                <a:solidFill>
                  <a:schemeClr val="bg1">
                    <a:lumMod val="50000"/>
                  </a:schemeClr>
                </a:solidFill>
              </a:rPr>
              <a:t>escience</a:t>
            </a:r>
            <a:r>
              <a:rPr lang="de-DE" sz="1000" dirty="0">
                <a:solidFill>
                  <a:schemeClr val="bg1">
                    <a:lumMod val="50000"/>
                  </a:schemeClr>
                </a:solidFill>
              </a:rPr>
              <a:t>/</a:t>
            </a:r>
            <a:r>
              <a:rPr lang="de-DE" sz="1000" dirty="0" err="1">
                <a:solidFill>
                  <a:schemeClr val="bg1">
                    <a:lumMod val="50000"/>
                  </a:schemeClr>
                </a:solidFill>
              </a:rPr>
              <a:t>sprachatlas</a:t>
            </a:r>
            <a:r>
              <a:rPr lang="de-DE" sz="1000" dirty="0">
                <a:solidFill>
                  <a:schemeClr val="bg1">
                    <a:lumMod val="50000"/>
                  </a:schemeClr>
                </a:solidFill>
              </a:rPr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115507416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Grafik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22500" y="0"/>
            <a:ext cx="7048500" cy="6858000"/>
          </a:xfrm>
          <a:prstGeom prst="rect">
            <a:avLst/>
          </a:prstGeom>
        </p:spPr>
      </p:pic>
      <p:sp>
        <p:nvSpPr>
          <p:cNvPr id="7" name="Pfeil nach links 6"/>
          <p:cNvSpPr/>
          <p:nvPr/>
        </p:nvSpPr>
        <p:spPr>
          <a:xfrm rot="19549225">
            <a:off x="6278246" y="4045532"/>
            <a:ext cx="1738648" cy="721217"/>
          </a:xfrm>
          <a:prstGeom prst="leftArrow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dirty="0" err="1">
                <a:solidFill>
                  <a:schemeClr val="tx1"/>
                </a:solidFill>
              </a:rPr>
              <a:t>Laiz</a:t>
            </a:r>
            <a:endParaRPr lang="de-DE" b="1" dirty="0">
              <a:solidFill>
                <a:schemeClr val="tx1"/>
              </a:solidFill>
            </a:endParaRPr>
          </a:p>
        </p:txBody>
      </p:sp>
      <p:sp>
        <p:nvSpPr>
          <p:cNvPr id="8" name="Pfeil nach links 7"/>
          <p:cNvSpPr/>
          <p:nvPr/>
        </p:nvSpPr>
        <p:spPr>
          <a:xfrm rot="1297981">
            <a:off x="7403402" y="887301"/>
            <a:ext cx="1738648" cy="721217"/>
          </a:xfrm>
          <a:prstGeom prst="leftArrow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b="1" dirty="0">
                <a:solidFill>
                  <a:schemeClr val="tx1"/>
                </a:solidFill>
              </a:rPr>
              <a:t>Boxberg</a:t>
            </a:r>
          </a:p>
        </p:txBody>
      </p:sp>
      <p:sp>
        <p:nvSpPr>
          <p:cNvPr id="5" name="Textfeld 4"/>
          <p:cNvSpPr txBox="1"/>
          <p:nvPr/>
        </p:nvSpPr>
        <p:spPr>
          <a:xfrm>
            <a:off x="2917781" y="6662456"/>
            <a:ext cx="7894750" cy="2462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Quelle:  https://escience- center.uni-tuebingen.de/</a:t>
            </a:r>
            <a:r>
              <a:rPr lang="de-DE" sz="1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escience</a:t>
            </a:r>
            <a:r>
              <a:rPr lang="de-DE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/</a:t>
            </a:r>
            <a:r>
              <a:rPr lang="de-DE" sz="10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sprachatlas</a:t>
            </a:r>
            <a:r>
              <a:rPr lang="de-DE" sz="10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/</a:t>
            </a:r>
          </a:p>
        </p:txBody>
      </p:sp>
    </p:spTree>
    <p:extLst>
      <p:ext uri="{BB962C8B-B14F-4D97-AF65-F5344CB8AC3E}">
        <p14:creationId xmlns:p14="http://schemas.microsoft.com/office/powerpoint/2010/main" val="204668034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200</Words>
  <Application>Microsoft Office PowerPoint</Application>
  <PresentationFormat>Breitbild</PresentationFormat>
  <Paragraphs>60</Paragraphs>
  <Slides>7</Slides>
  <Notes>2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7</vt:i4>
      </vt:variant>
    </vt:vector>
  </HeadingPairs>
  <TitlesOfParts>
    <vt:vector size="12" baseType="lpstr">
      <vt:lpstr>Arial</vt:lpstr>
      <vt:lpstr>Bahnschrift SemiBold</vt:lpstr>
      <vt:lpstr>Calibri</vt:lpstr>
      <vt:lpstr>Calibri Light</vt:lpstr>
      <vt:lpstr>Office Theme</vt:lpstr>
      <vt:lpstr>Schwäbisch in Laiz</vt:lpstr>
      <vt:lpstr>Gliederung</vt:lpstr>
      <vt:lpstr>Geschichte </vt:lpstr>
      <vt:lpstr>Phonetik - Beispiele</vt:lpstr>
      <vt:lpstr>Grammatik - Unterschiede</vt:lpstr>
      <vt:lpstr>Lexik - Unterschiede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Alisa Korn</dc:creator>
  <cp:lastModifiedBy>Dieter Grupp</cp:lastModifiedBy>
  <cp:revision>17</cp:revision>
  <dcterms:created xsi:type="dcterms:W3CDTF">2019-04-02T07:58:50Z</dcterms:created>
  <dcterms:modified xsi:type="dcterms:W3CDTF">2019-07-31T13:18:02Z</dcterms:modified>
</cp:coreProperties>
</file>

<file path=docProps/thumbnail.jpeg>
</file>