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sldIdLst>
    <p:sldId id="256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20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eter Grupp" userId="980d996247103062" providerId="LiveId" clId="{02814B10-4808-49F6-998B-C8267760B4CC}"/>
    <pc:docChg chg="modSld">
      <pc:chgData name="Dieter Grupp" userId="980d996247103062" providerId="LiveId" clId="{02814B10-4808-49F6-998B-C8267760B4CC}" dt="2019-07-31T13:19:11.736" v="4" actId="20577"/>
      <pc:docMkLst>
        <pc:docMk/>
      </pc:docMkLst>
      <pc:sldChg chg="modSp">
        <pc:chgData name="Dieter Grupp" userId="980d996247103062" providerId="LiveId" clId="{02814B10-4808-49F6-998B-C8267760B4CC}" dt="2019-07-31T13:18:54.776" v="2" actId="20577"/>
        <pc:sldMkLst>
          <pc:docMk/>
          <pc:sldMk cId="258184508" sldId="261"/>
        </pc:sldMkLst>
        <pc:spChg chg="mod">
          <ac:chgData name="Dieter Grupp" userId="980d996247103062" providerId="LiveId" clId="{02814B10-4808-49F6-998B-C8267760B4CC}" dt="2019-07-31T13:18:50.932" v="0" actId="20577"/>
          <ac:spMkLst>
            <pc:docMk/>
            <pc:sldMk cId="258184508" sldId="261"/>
            <ac:spMk id="2" creationId="{6DCA5FCC-2951-EE4F-849A-294A8FCA883C}"/>
          </ac:spMkLst>
        </pc:spChg>
        <pc:spChg chg="mod">
          <ac:chgData name="Dieter Grupp" userId="980d996247103062" providerId="LiveId" clId="{02814B10-4808-49F6-998B-C8267760B4CC}" dt="2019-07-31T13:18:54.776" v="2" actId="20577"/>
          <ac:spMkLst>
            <pc:docMk/>
            <pc:sldMk cId="258184508" sldId="261"/>
            <ac:spMk id="3" creationId="{C2243F6C-968A-5C41-A05B-9AD4653B4967}"/>
          </ac:spMkLst>
        </pc:spChg>
      </pc:sldChg>
      <pc:sldChg chg="modSp">
        <pc:chgData name="Dieter Grupp" userId="980d996247103062" providerId="LiveId" clId="{02814B10-4808-49F6-998B-C8267760B4CC}" dt="2019-07-31T13:19:11.736" v="4" actId="20577"/>
        <pc:sldMkLst>
          <pc:docMk/>
          <pc:sldMk cId="3928687592" sldId="266"/>
        </pc:sldMkLst>
        <pc:spChg chg="mod">
          <ac:chgData name="Dieter Grupp" userId="980d996247103062" providerId="LiveId" clId="{02814B10-4808-49F6-998B-C8267760B4CC}" dt="2019-07-31T13:19:11.736" v="4" actId="20577"/>
          <ac:spMkLst>
            <pc:docMk/>
            <pc:sldMk cId="3928687592" sldId="266"/>
            <ac:spMk id="3" creationId="{3448D5EC-D9B3-4841-8E16-693DDFE0722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13D47C-10C6-8B47-B699-B477D1F63A82}" type="datetimeFigureOut">
              <a:rPr lang="de-DE" smtClean="0"/>
              <a:t>31.07.2019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9E3EAA-6DD5-9C46-B1A7-00D16A65A70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2898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Nach oben schieben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9E3EAA-6DD5-9C46-B1A7-00D16A65A700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6793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7/31/2019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7/31/2019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7/31/2019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7/31/2019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7/31/2019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‹Nr.›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7/31/2019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7/31/2019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7/31/2019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7/31/2019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7/31/2019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7/31/2019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7/31/2019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63C58C-8C43-498A-9C62-61D6A42F70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/>
              <a:t>SCHWÄBISCH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AE9D230-2DE6-4556-9773-E7CE2D2A14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/>
              <a:t>Vokalismus–</a:t>
            </a:r>
            <a:r>
              <a:rPr lang="de-DE" err="1"/>
              <a:t>Diphtonge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33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5325">
        <p14:flash/>
      </p:transition>
    </mc:Choice>
    <mc:Fallback xmlns="">
      <p:transition spd="slow" advTm="53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51B309-DCC4-EC4D-91E9-BE0F48077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Fazit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448D5EC-D9B3-4841-8E16-693DDFE072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1"/>
            <a:ext cx="10178322" cy="3593591"/>
          </a:xfrm>
        </p:spPr>
        <p:txBody>
          <a:bodyPr/>
          <a:lstStyle/>
          <a:p>
            <a:r>
              <a:rPr lang="de-DE" dirty="0"/>
              <a:t>Je nach Diphthong sind die Regionen anders aufgeteilt. </a:t>
            </a:r>
          </a:p>
          <a:p>
            <a:r>
              <a:rPr lang="de-DE" dirty="0"/>
              <a:t>Auffällig ist, dass man die einzelnen Unterteilungen schwer zuordnen kann. </a:t>
            </a:r>
          </a:p>
          <a:p>
            <a:r>
              <a:rPr lang="de-DE" dirty="0"/>
              <a:t>Schwäbisch und Alemannisch überschneiden sich manchmal. </a:t>
            </a:r>
          </a:p>
          <a:p>
            <a:r>
              <a:rPr lang="de-DE" dirty="0"/>
              <a:t>Schwäbisch</a:t>
            </a:r>
            <a:r>
              <a:rPr lang="de-DE"/>
              <a:t>,  Alemannisch </a:t>
            </a:r>
            <a:r>
              <a:rPr lang="de-DE" dirty="0"/>
              <a:t>und Fränkisch ähneln sich häufig. </a:t>
            </a:r>
          </a:p>
          <a:p>
            <a:endParaRPr lang="de-DE" dirty="0"/>
          </a:p>
          <a:p>
            <a:pPr lvl="1"/>
            <a:r>
              <a:rPr lang="de-DE" dirty="0"/>
              <a:t>Die Dialekte überschneiden sich mehr als man vermutet.  Außerdem ist es schwer eine Grenze zu ziehen zwischen den einzelnen Dialekten.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B9BA27C0-3F98-AE46-8F13-E54CAC1FD9FA}"/>
              </a:ext>
            </a:extLst>
          </p:cNvPr>
          <p:cNvSpPr/>
          <p:nvPr/>
        </p:nvSpPr>
        <p:spPr>
          <a:xfrm>
            <a:off x="1098595" y="4400370"/>
            <a:ext cx="887692" cy="4396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86875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71F98D-8BB8-7E4C-ABA6-CB872DAA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Gliederung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A60C5D-5DE5-A44E-92EC-7344980AE9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Die Geschichte hinter dem Dialekt Schwäbisch</a:t>
            </a:r>
          </a:p>
          <a:p>
            <a:r>
              <a:rPr lang="de-DE" dirty="0"/>
              <a:t>Vokalismus</a:t>
            </a:r>
          </a:p>
          <a:p>
            <a:r>
              <a:rPr lang="de-DE" dirty="0" err="1"/>
              <a:t>Diphtonge</a:t>
            </a:r>
            <a:r>
              <a:rPr lang="de-DE" dirty="0"/>
              <a:t> </a:t>
            </a:r>
          </a:p>
          <a:p>
            <a:r>
              <a:rPr lang="de-DE" dirty="0"/>
              <a:t>Beispiele anhand des Digitalen Sprachatlas</a:t>
            </a:r>
          </a:p>
          <a:p>
            <a:r>
              <a:rPr lang="de-DE" dirty="0"/>
              <a:t>Fazit</a:t>
            </a:r>
          </a:p>
        </p:txBody>
      </p:sp>
    </p:spTree>
    <p:extLst>
      <p:ext uri="{BB962C8B-B14F-4D97-AF65-F5344CB8AC3E}">
        <p14:creationId xmlns:p14="http://schemas.microsoft.com/office/powerpoint/2010/main" val="1485845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426">
        <p15:prstTrans prst="fracture"/>
      </p:transition>
    </mc:Choice>
    <mc:Fallback xmlns="">
      <p:transition spd="slow" advTm="1426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B01DB3-3007-45DE-AB08-24DFD3B79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Geschichte hinter dem Dialekt Schwäbisch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D6DFF53-826D-40DD-B849-ABCFCF49EA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Der Schwäbische Dialekt kommt aus dem Alemannischen </a:t>
            </a:r>
          </a:p>
          <a:p>
            <a:r>
              <a:rPr lang="de-DE" dirty="0"/>
              <a:t>Geht auch auf die Lautverschiebungen im 6. und 7. Jahrhundert zurück</a:t>
            </a:r>
          </a:p>
          <a:p>
            <a:r>
              <a:rPr lang="de-DE" dirty="0"/>
              <a:t>Der Aufstieg der </a:t>
            </a:r>
            <a:r>
              <a:rPr lang="de-DE" dirty="0" err="1"/>
              <a:t>Staufer</a:t>
            </a:r>
            <a:r>
              <a:rPr lang="de-DE" dirty="0"/>
              <a:t> war gleichzeitig ein Aufstieg für das Schwäbische</a:t>
            </a:r>
          </a:p>
          <a:p>
            <a:pPr lvl="1"/>
            <a:r>
              <a:rPr lang="de-DE" dirty="0"/>
              <a:t>Somit wurde es zur Grundlage für das Mittelhochdeutsche </a:t>
            </a:r>
          </a:p>
          <a:p>
            <a:pPr lvl="1"/>
            <a:r>
              <a:rPr lang="de-DE" dirty="0"/>
              <a:t>Vom 11. bis 14. Jahrhundert war es eine einheitliche Schrift-Sprache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9018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98">
        <p:split orient="vert"/>
      </p:transition>
    </mc:Choice>
    <mc:Fallback xmlns="">
      <p:transition spd="slow" advTm="498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4C7D94-B2D8-BF49-A315-EA5BC3AA7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Vokalismus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AAD6502-77AF-8B4F-B304-BF3BB8A39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1"/>
            <a:ext cx="10178322" cy="3593591"/>
          </a:xfrm>
        </p:spPr>
        <p:txBody>
          <a:bodyPr>
            <a:normAutofit lnSpcReduction="10000"/>
          </a:bodyPr>
          <a:lstStyle/>
          <a:p>
            <a:endParaRPr lang="de-DE" sz="2500" dirty="0"/>
          </a:p>
          <a:p>
            <a:endParaRPr lang="de-DE" sz="2500" dirty="0"/>
          </a:p>
          <a:p>
            <a:r>
              <a:rPr lang="de-DE" sz="2500" dirty="0"/>
              <a:t>Definition: Menge oder System der Vokale einer Sprache oder einer sprachlichen Einheit.</a:t>
            </a:r>
          </a:p>
          <a:p>
            <a:r>
              <a:rPr lang="de-DE" sz="2500" dirty="0"/>
              <a:t>Unter Vokalismus fallen</a:t>
            </a:r>
          </a:p>
          <a:p>
            <a:pPr lvl="1"/>
            <a:r>
              <a:rPr lang="de-DE" sz="2300" dirty="0"/>
              <a:t>Der </a:t>
            </a:r>
            <a:r>
              <a:rPr lang="de-DE" sz="2300" dirty="0" err="1"/>
              <a:t>Kurzvokalismus</a:t>
            </a:r>
            <a:r>
              <a:rPr lang="de-DE" sz="2300" dirty="0"/>
              <a:t> </a:t>
            </a:r>
          </a:p>
          <a:p>
            <a:pPr lvl="1"/>
            <a:r>
              <a:rPr lang="de-DE" sz="2300" dirty="0"/>
              <a:t>Der </a:t>
            </a:r>
            <a:r>
              <a:rPr lang="de-DE" sz="2300" dirty="0" err="1"/>
              <a:t>Langvokalismus</a:t>
            </a:r>
            <a:endParaRPr lang="de-DE" sz="2300" dirty="0"/>
          </a:p>
          <a:p>
            <a:pPr lvl="1"/>
            <a:r>
              <a:rPr lang="de-DE" sz="2300" dirty="0"/>
              <a:t>Die </a:t>
            </a:r>
            <a:r>
              <a:rPr lang="de-DE" sz="2300" dirty="0" err="1"/>
              <a:t>Diphtonge</a:t>
            </a:r>
            <a:endParaRPr lang="de-DE" sz="2300" dirty="0"/>
          </a:p>
          <a:p>
            <a:pPr marL="914400" lvl="1" indent="-457200">
              <a:buFont typeface="+mj-lt"/>
              <a:buAutoNum type="arabicPeriod"/>
            </a:pPr>
            <a:endParaRPr lang="de-DE" sz="2300" dirty="0"/>
          </a:p>
          <a:p>
            <a:endParaRPr lang="de-DE" sz="2500" dirty="0"/>
          </a:p>
        </p:txBody>
      </p:sp>
      <p:pic>
        <p:nvPicPr>
          <p:cNvPr id="6" name="Grafik 6">
            <a:extLst>
              <a:ext uri="{FF2B5EF4-FFF2-40B4-BE49-F238E27FC236}">
                <a16:creationId xmlns:a16="http://schemas.microsoft.com/office/drawing/2014/main" id="{23EF6630-C570-C84C-949F-AC3D60BDC2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839" y="414318"/>
            <a:ext cx="3519340" cy="212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21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4">
        <p15:prstTrans prst="pageCurlDouble"/>
      </p:transition>
    </mc:Choice>
    <mc:Fallback xmlns="">
      <p:transition spd="slow" advTm="504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CA5FCC-2951-EE4F-849A-294A8FCA8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DiphtHonge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2243F6C-968A-5C41-A05B-9AD4653B49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de-DE" sz="2500" dirty="0"/>
          </a:p>
          <a:p>
            <a:r>
              <a:rPr lang="de-DE" sz="2500" dirty="0"/>
              <a:t>Definition: Der Diphthong, auch Zweilaut oder Zwielaut genannt, ist ein Doppellaut aus zwei aufeinanderfolgenden Vokalen, die unterschiedlich sind.</a:t>
            </a:r>
          </a:p>
          <a:p>
            <a:r>
              <a:rPr lang="de-DE" sz="2500" dirty="0"/>
              <a:t>Übliche Kombinationen: au, ei, ai, eu, </a:t>
            </a:r>
            <a:r>
              <a:rPr lang="de-DE" sz="2500" dirty="0" err="1"/>
              <a:t>äu</a:t>
            </a:r>
            <a:r>
              <a:rPr lang="de-DE" sz="2500" dirty="0"/>
              <a:t> und ui </a:t>
            </a:r>
          </a:p>
          <a:p>
            <a:r>
              <a:rPr lang="de-DE" sz="2500" dirty="0"/>
              <a:t>Die Diphthonge ei/ ai und eu/ </a:t>
            </a:r>
            <a:r>
              <a:rPr lang="de-DE" sz="2500" dirty="0" err="1"/>
              <a:t>äu</a:t>
            </a:r>
            <a:r>
              <a:rPr lang="de-DE" sz="2500" dirty="0"/>
              <a:t> sind lautlich gleich.</a:t>
            </a:r>
          </a:p>
        </p:txBody>
      </p:sp>
      <p:pic>
        <p:nvPicPr>
          <p:cNvPr id="4" name="Grafik 4">
            <a:extLst>
              <a:ext uri="{FF2B5EF4-FFF2-40B4-BE49-F238E27FC236}">
                <a16:creationId xmlns:a16="http://schemas.microsoft.com/office/drawing/2014/main" id="{6F291715-40F6-9249-B334-03FE17A638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838" y="382385"/>
            <a:ext cx="3106191" cy="220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84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51">
        <p15:prstTrans prst="peelOff"/>
      </p:transition>
    </mc:Choice>
    <mc:Fallback xmlns="">
      <p:transition spd="slow" advTm="751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E47FC3-5693-F14D-A18E-ADA457D45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 </a:t>
            </a:r>
            <a:br>
              <a:rPr lang="de-DE" dirty="0"/>
            </a:br>
            <a:r>
              <a:rPr lang="de-DE" dirty="0"/>
              <a:t>–&gt; „Ei“ in Breit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66475C4-4788-DA4B-AFE2-0EC54B5E34A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/>
              <a:t>„</a:t>
            </a:r>
            <a:r>
              <a:rPr lang="de-DE" dirty="0" err="1"/>
              <a:t>broat</a:t>
            </a:r>
            <a:r>
              <a:rPr lang="de-DE" dirty="0"/>
              <a:t>“ 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Westschwäbisch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Oberrhein-Alemannisch</a:t>
            </a:r>
          </a:p>
          <a:p>
            <a:r>
              <a:rPr lang="de-DE" dirty="0"/>
              <a:t>„</a:t>
            </a:r>
            <a:r>
              <a:rPr lang="de-DE" dirty="0" err="1"/>
              <a:t>broet</a:t>
            </a:r>
            <a:r>
              <a:rPr lang="de-DE" dirty="0"/>
              <a:t>“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 err="1"/>
              <a:t>Nordostschwäbisch</a:t>
            </a:r>
            <a:endParaRPr lang="de-DE" dirty="0"/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Zentralschwäbisch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 err="1"/>
              <a:t>Mittelostschwäbisch</a:t>
            </a:r>
            <a:endParaRPr lang="de-DE" dirty="0"/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Südschwäbisch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 err="1"/>
              <a:t>Westallgäuisch</a:t>
            </a:r>
            <a:endParaRPr lang="de-DE" dirty="0"/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Schwäbisch-Alemannisch</a:t>
            </a:r>
          </a:p>
          <a:p>
            <a:endParaRPr lang="de-DE" dirty="0"/>
          </a:p>
        </p:txBody>
      </p:sp>
      <p:pic>
        <p:nvPicPr>
          <p:cNvPr id="5" name="Grafik 5">
            <a:extLst>
              <a:ext uri="{FF2B5EF4-FFF2-40B4-BE49-F238E27FC236}">
                <a16:creationId xmlns:a16="http://schemas.microsoft.com/office/drawing/2014/main" id="{946A3A4C-BAD6-7440-8C6F-0C9A35468D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84090" y="2286000"/>
            <a:ext cx="4053886" cy="366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1733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2431">
        <p15:prstTrans prst="origami"/>
      </p:transition>
    </mc:Choice>
    <mc:Fallback xmlns="">
      <p:transition spd="slow" advTm="2431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F34E91-9264-8C4E-97E3-D8893A8FF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</a:t>
            </a:r>
            <a:br>
              <a:rPr lang="de-DE" dirty="0"/>
            </a:br>
            <a:r>
              <a:rPr lang="de-DE" dirty="0"/>
              <a:t>–&gt; „</a:t>
            </a:r>
            <a:r>
              <a:rPr lang="de-DE" dirty="0" err="1"/>
              <a:t>ou</a:t>
            </a:r>
            <a:r>
              <a:rPr lang="de-DE" dirty="0"/>
              <a:t>“ in glauben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924F32B-DAB3-C540-AF96-EC33BEAB81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>
            <a:normAutofit fontScale="92500" lnSpcReduction="20000"/>
          </a:bodyPr>
          <a:lstStyle/>
          <a:p>
            <a:r>
              <a:rPr lang="de-DE" dirty="0"/>
              <a:t>„</a:t>
            </a:r>
            <a:r>
              <a:rPr lang="de-DE" dirty="0" err="1"/>
              <a:t>glaubä</a:t>
            </a:r>
            <a:r>
              <a:rPr lang="de-DE" dirty="0"/>
              <a:t>“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Schwäbisch-Fränkisch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Zentralschwäbisch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Westschwäbisch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 err="1"/>
              <a:t>Nordostschwäbisch</a:t>
            </a:r>
            <a:endParaRPr lang="de-DE" dirty="0"/>
          </a:p>
          <a:p>
            <a:pPr marL="800100" lvl="1" indent="-342900">
              <a:buFont typeface="+mj-lt"/>
              <a:buAutoNum type="arabicPeriod"/>
            </a:pPr>
            <a:r>
              <a:rPr lang="de-DE" dirty="0" err="1"/>
              <a:t>Mittelostschwäbisch</a:t>
            </a:r>
            <a:endParaRPr lang="de-DE" dirty="0"/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Südschwäbisch</a:t>
            </a:r>
          </a:p>
          <a:p>
            <a:r>
              <a:rPr lang="de-DE" dirty="0"/>
              <a:t>„</a:t>
            </a:r>
            <a:r>
              <a:rPr lang="de-DE" dirty="0" err="1"/>
              <a:t>gloubä</a:t>
            </a:r>
            <a:r>
              <a:rPr lang="de-DE" dirty="0"/>
              <a:t>“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Bodensee-Alemannisch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Schwäbisch-Alemannisch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 err="1"/>
              <a:t>Westallgäuisch</a:t>
            </a:r>
            <a:endParaRPr lang="de-DE" dirty="0"/>
          </a:p>
        </p:txBody>
      </p:sp>
      <p:pic>
        <p:nvPicPr>
          <p:cNvPr id="5" name="Grafik 5">
            <a:extLst>
              <a:ext uri="{FF2B5EF4-FFF2-40B4-BE49-F238E27FC236}">
                <a16:creationId xmlns:a16="http://schemas.microsoft.com/office/drawing/2014/main" id="{12DC6A96-BE4F-D142-ABA6-C01D08F35C5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6000" y="2192172"/>
            <a:ext cx="3713328" cy="371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228122"/>
      </p:ext>
    </p:extLst>
  </p:cSld>
  <p:clrMapOvr>
    <a:masterClrMapping/>
  </p:clrMapOvr>
  <p:transition spd="slow" advTm="123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FEBF9F-FD4E-C843-A838-464484927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</a:t>
            </a:r>
            <a:br>
              <a:rPr lang="de-DE" dirty="0"/>
            </a:br>
            <a:r>
              <a:rPr lang="de-DE" dirty="0"/>
              <a:t>–&gt; „</a:t>
            </a:r>
            <a:r>
              <a:rPr lang="de-DE" dirty="0" err="1"/>
              <a:t>uo</a:t>
            </a:r>
            <a:r>
              <a:rPr lang="de-DE" dirty="0"/>
              <a:t>“ in Stuhl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FEC3FD0-5170-034A-BA09-6F6922358E7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/>
              <a:t>„</a:t>
            </a:r>
            <a:r>
              <a:rPr lang="de-DE" dirty="0" err="1"/>
              <a:t>Stu</a:t>
            </a:r>
            <a:r>
              <a:rPr lang="de-DE" dirty="0"/>
              <a:t>(u)</a:t>
            </a:r>
            <a:r>
              <a:rPr lang="de-DE" dirty="0" err="1"/>
              <a:t>al</a:t>
            </a:r>
            <a:r>
              <a:rPr lang="de-DE" dirty="0"/>
              <a:t>“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Schwäbisch-Fränkisch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Zentralschwäbisch 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Westschwäbisch 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 err="1"/>
              <a:t>Nordostschwäbisch</a:t>
            </a:r>
            <a:r>
              <a:rPr lang="de-DE" dirty="0"/>
              <a:t> 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 err="1"/>
              <a:t>Mittelostschwäbisch</a:t>
            </a:r>
            <a:endParaRPr lang="de-DE" dirty="0"/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Südschwäbisch 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Bodensee-Alemannisch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Schwäbisch-Alemannisch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 err="1"/>
              <a:t>Westallgäuisch</a:t>
            </a:r>
            <a:r>
              <a:rPr lang="de-DE" dirty="0"/>
              <a:t> </a:t>
            </a:r>
          </a:p>
        </p:txBody>
      </p:sp>
      <p:pic>
        <p:nvPicPr>
          <p:cNvPr id="5" name="Grafik 5">
            <a:extLst>
              <a:ext uri="{FF2B5EF4-FFF2-40B4-BE49-F238E27FC236}">
                <a16:creationId xmlns:a16="http://schemas.microsoft.com/office/drawing/2014/main" id="{30406C45-612F-E842-91C8-88FF489DC12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40839" y="2286000"/>
            <a:ext cx="3658063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22322"/>
      </p:ext>
    </p:extLst>
  </p:cSld>
  <p:clrMapOvr>
    <a:masterClrMapping/>
  </p:clrMapOvr>
  <p:transition spd="slow" advTm="1551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785539-5B63-CB4F-B4A6-CF848001D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 </a:t>
            </a:r>
            <a:br>
              <a:rPr lang="de-DE" dirty="0"/>
            </a:br>
            <a:r>
              <a:rPr lang="de-DE" dirty="0"/>
              <a:t>–&gt; „Üe“ in Stühle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53E979D-F73B-5F41-9DCA-5CA09BA7F58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/>
              <a:t>„</a:t>
            </a:r>
            <a:r>
              <a:rPr lang="de-DE" dirty="0" err="1"/>
              <a:t>Sti</a:t>
            </a:r>
            <a:r>
              <a:rPr lang="de-DE" dirty="0"/>
              <a:t>(i)</a:t>
            </a:r>
            <a:r>
              <a:rPr lang="de-DE" dirty="0" err="1"/>
              <a:t>äl</a:t>
            </a:r>
            <a:endParaRPr lang="de-DE" dirty="0"/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Bodensee-Alemannisch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 err="1"/>
              <a:t>Westallgäuisch</a:t>
            </a:r>
            <a:r>
              <a:rPr lang="de-DE" dirty="0"/>
              <a:t> 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Zentralschwäbisch 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Westschwäbisch 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 err="1"/>
              <a:t>Nordostschwäbisch</a:t>
            </a:r>
            <a:r>
              <a:rPr lang="de-DE" dirty="0"/>
              <a:t> 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 err="1"/>
              <a:t>Mittelostschwäbisch</a:t>
            </a:r>
            <a:r>
              <a:rPr lang="de-DE" dirty="0"/>
              <a:t> </a:t>
            </a:r>
          </a:p>
          <a:p>
            <a:r>
              <a:rPr lang="de-DE" dirty="0"/>
              <a:t>„</a:t>
            </a:r>
            <a:r>
              <a:rPr lang="de-DE" dirty="0" err="1"/>
              <a:t>Stiäl</a:t>
            </a:r>
            <a:r>
              <a:rPr lang="de-DE" dirty="0"/>
              <a:t>/ </a:t>
            </a:r>
            <a:r>
              <a:rPr lang="de-DE" dirty="0" err="1"/>
              <a:t>Stiil</a:t>
            </a:r>
            <a:r>
              <a:rPr lang="de-DE" dirty="0"/>
              <a:t>“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Schwäbisch-Alemannisch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dirty="0"/>
              <a:t>Teile von West- und Zentralschwäbisch </a:t>
            </a:r>
          </a:p>
        </p:txBody>
      </p:sp>
      <p:pic>
        <p:nvPicPr>
          <p:cNvPr id="5" name="Grafik 5">
            <a:extLst>
              <a:ext uri="{FF2B5EF4-FFF2-40B4-BE49-F238E27FC236}">
                <a16:creationId xmlns:a16="http://schemas.microsoft.com/office/drawing/2014/main" id="{250115A3-EE0C-7949-94A8-89692F703C8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40839" y="2149929"/>
            <a:ext cx="3603097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549330"/>
      </p:ext>
    </p:extLst>
  </p:cSld>
  <p:clrMapOvr>
    <a:masterClrMapping/>
  </p:clrMapOvr>
  <p:transition spd="slow" advTm="1285">
    <p:push dir="u"/>
  </p:transition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TM10001106[[fn=Abzeichen]]</Template>
  <TotalTime>0</TotalTime>
  <Words>287</Words>
  <Application>Microsoft Office PowerPoint</Application>
  <PresentationFormat>Breitbild</PresentationFormat>
  <Paragraphs>83</Paragraphs>
  <Slides>10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5" baseType="lpstr">
      <vt:lpstr>Arial</vt:lpstr>
      <vt:lpstr>Calibri</vt:lpstr>
      <vt:lpstr>Gill Sans MT</vt:lpstr>
      <vt:lpstr>Impact</vt:lpstr>
      <vt:lpstr>Badge</vt:lpstr>
      <vt:lpstr>SCHWÄBISCH</vt:lpstr>
      <vt:lpstr>Gliederung </vt:lpstr>
      <vt:lpstr>Die Geschichte hinter dem Dialekt Schwäbisch </vt:lpstr>
      <vt:lpstr>Vokalismus    </vt:lpstr>
      <vt:lpstr>DiphtHonge</vt:lpstr>
      <vt:lpstr>Beispiel  –&gt; „Ei“ in Breit</vt:lpstr>
      <vt:lpstr>Beispiel –&gt; „ou“ in glauben </vt:lpstr>
      <vt:lpstr>Beispiel –&gt; „uo“ in Stuhl</vt:lpstr>
      <vt:lpstr>Beispiel  –&gt; „Üe“ in Stühle</vt:lpstr>
      <vt:lpstr>Fazit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SCHWÄBISCH</dc:title>
  <dc:creator>Carmen Peetz</dc:creator>
  <cp:lastModifiedBy>Dieter Grupp</cp:lastModifiedBy>
  <cp:revision>4</cp:revision>
  <dcterms:created xsi:type="dcterms:W3CDTF">2019-04-01T13:12:52Z</dcterms:created>
  <dcterms:modified xsi:type="dcterms:W3CDTF">2019-07-31T13:19:14Z</dcterms:modified>
</cp:coreProperties>
</file>