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74" r:id="rId4"/>
    <p:sldId id="275" r:id="rId5"/>
    <p:sldId id="276" r:id="rId6"/>
    <p:sldId id="277" r:id="rId7"/>
    <p:sldId id="272" r:id="rId8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urzelinks.de/odcq" TargetMode="External"/><Relationship Id="rId2" Type="http://schemas.openxmlformats.org/officeDocument/2006/relationships/hyperlink" Target="https://upload.wikimedia.org/wikipedia/en/b/b9/MagrittePipe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10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ekt-gutenberg.org/keller/kleider/kleid016.html" TargetMode="External"/><Relationship Id="rId2" Type="http://schemas.openxmlformats.org/officeDocument/2006/relationships/hyperlink" Target="https://www.projekt-gutenberg.org/keller/kleider/kleid00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www.youtube.com/watch?v=c9Xysfse4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6</a:t>
            </a:r>
            <a:r>
              <a:rPr lang="de-DE" sz="3600" i="1" smtClean="0"/>
              <a:t>: Die Allegorie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1700808"/>
            <a:ext cx="783186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200" dirty="0" smtClean="0"/>
              <a:t>Sieh dir auf der Seite</a:t>
            </a:r>
          </a:p>
          <a:p>
            <a:pPr marL="0" indent="0">
              <a:buNone/>
            </a:pPr>
            <a:r>
              <a:rPr lang="de-DE" sz="2200" dirty="0">
                <a:hlinkClick r:id="rId2"/>
              </a:rPr>
              <a:t>https://</a:t>
            </a:r>
            <a:r>
              <a:rPr lang="de-DE" sz="2200" dirty="0" smtClean="0">
                <a:hlinkClick r:id="rId2"/>
              </a:rPr>
              <a:t>upload.wikimedia.org/wikipedia/en/b/b9/MagrittePipe.jpg</a:t>
            </a:r>
            <a:r>
              <a:rPr lang="de-DE" sz="2200" dirty="0" smtClean="0"/>
              <a:t> </a:t>
            </a:r>
            <a:endParaRPr lang="de-DE" sz="2200" dirty="0"/>
          </a:p>
          <a:p>
            <a:pPr marL="0" indent="0">
              <a:buNone/>
            </a:pPr>
            <a:r>
              <a:rPr lang="de-DE" sz="2200" dirty="0" smtClean="0"/>
              <a:t>das Bild „La </a:t>
            </a:r>
            <a:r>
              <a:rPr lang="de-DE" sz="2200" dirty="0" err="1"/>
              <a:t>trahison</a:t>
            </a:r>
            <a:r>
              <a:rPr lang="de-DE" sz="2200" dirty="0"/>
              <a:t> des </a:t>
            </a:r>
            <a:r>
              <a:rPr lang="de-DE" sz="2200" dirty="0" err="1" smtClean="0"/>
              <a:t>images</a:t>
            </a:r>
            <a:r>
              <a:rPr lang="de-DE" sz="2200" dirty="0" smtClean="0"/>
              <a:t>“, was übersetzt</a:t>
            </a:r>
            <a:r>
              <a:rPr lang="de-DE" sz="2200" b="1" dirty="0" smtClean="0"/>
              <a:t> </a:t>
            </a:r>
            <a:r>
              <a:rPr lang="de-DE" sz="2200" dirty="0" smtClean="0"/>
              <a:t>„</a:t>
            </a:r>
            <a:r>
              <a:rPr lang="de-DE" sz="2200" dirty="0"/>
              <a:t>Der Verrat der Bilder</a:t>
            </a:r>
            <a:r>
              <a:rPr lang="de-DE" sz="2200" dirty="0" smtClean="0"/>
              <a:t>“ heißt, an.  Es ist </a:t>
            </a:r>
            <a:r>
              <a:rPr lang="de-DE" sz="2200" dirty="0"/>
              <a:t>eines der bekanntesten </a:t>
            </a:r>
            <a:r>
              <a:rPr lang="de-DE" sz="2200" dirty="0" smtClean="0"/>
              <a:t>Bilder des französischen Malers René Magrittes (1898-1967). Das Ölbild entstand 1929 und ist nur 59</a:t>
            </a:r>
            <a:r>
              <a:rPr lang="de-DE" sz="2200" dirty="0"/>
              <a:t> × 65 cm </a:t>
            </a:r>
            <a:r>
              <a:rPr lang="de-DE" sz="2200" dirty="0" smtClean="0"/>
              <a:t>groß. Es befindet </a:t>
            </a:r>
            <a:r>
              <a:rPr lang="de-DE" sz="2200" dirty="0"/>
              <a:t>sich heute im Los Angeles County Museum </a:t>
            </a:r>
            <a:r>
              <a:rPr lang="de-DE" sz="2200" dirty="0" err="1"/>
              <a:t>of</a:t>
            </a:r>
            <a:r>
              <a:rPr lang="de-DE" sz="2200" dirty="0"/>
              <a:t> Art</a:t>
            </a:r>
            <a:r>
              <a:rPr lang="de-DE" sz="2200" dirty="0" smtClean="0"/>
              <a:t>.</a:t>
            </a:r>
          </a:p>
          <a:p>
            <a:pPr marL="0" indent="0">
              <a:buNone/>
            </a:pPr>
            <a:endParaRPr lang="de-DE" sz="2200" dirty="0" smtClean="0"/>
          </a:p>
          <a:p>
            <a:pPr marL="0" indent="0">
              <a:buNone/>
            </a:pPr>
            <a:r>
              <a:rPr lang="de-DE" sz="2200" dirty="0" smtClean="0"/>
              <a:t>Der </a:t>
            </a:r>
            <a:r>
              <a:rPr lang="de-DE" sz="2200" dirty="0"/>
              <a:t>Schriftzug „</a:t>
            </a:r>
            <a:r>
              <a:rPr lang="de-DE" sz="2200" dirty="0" err="1"/>
              <a:t>Ceci</a:t>
            </a:r>
            <a:r>
              <a:rPr lang="de-DE" sz="2200" dirty="0"/>
              <a:t> </a:t>
            </a:r>
            <a:r>
              <a:rPr lang="de-DE" sz="2200" dirty="0" err="1"/>
              <a:t>n’est</a:t>
            </a:r>
            <a:r>
              <a:rPr lang="de-DE" sz="2200" dirty="0"/>
              <a:t> </a:t>
            </a:r>
            <a:r>
              <a:rPr lang="de-DE" sz="2200" dirty="0" err="1"/>
              <a:t>pas</a:t>
            </a:r>
            <a:r>
              <a:rPr lang="de-DE" sz="2200" dirty="0"/>
              <a:t> </a:t>
            </a:r>
            <a:r>
              <a:rPr lang="de-DE" sz="2200" dirty="0" err="1"/>
              <a:t>une</a:t>
            </a:r>
            <a:r>
              <a:rPr lang="de-DE" sz="2200" dirty="0"/>
              <a:t> </a:t>
            </a:r>
            <a:r>
              <a:rPr lang="de-DE" sz="2200" dirty="0" err="1" smtClean="0"/>
              <a:t>pipe</a:t>
            </a:r>
            <a:r>
              <a:rPr lang="de-DE" sz="2200" dirty="0" smtClean="0"/>
              <a:t>“ heißt übersetzt </a:t>
            </a:r>
            <a:r>
              <a:rPr lang="de-DE" sz="2200" dirty="0"/>
              <a:t>„Dies ist keine Pfeife.“</a:t>
            </a:r>
            <a:r>
              <a:rPr lang="de-DE" sz="2200" dirty="0" smtClean="0"/>
              <a:t>  </a:t>
            </a:r>
          </a:p>
          <a:p>
            <a:pPr marL="0" indent="0">
              <a:buNone/>
            </a:pPr>
            <a:r>
              <a:rPr lang="de-DE" sz="2200" dirty="0" smtClean="0"/>
              <a:t>Erkläre die Aussage des Bildes. Wenn du Hilfe brauchst, lies hier nach: </a:t>
            </a:r>
            <a:r>
              <a:rPr lang="de-DE" sz="2200" dirty="0">
                <a:hlinkClick r:id="rId3"/>
              </a:rPr>
              <a:t>https://kurzelinks.de/odcq</a:t>
            </a:r>
            <a:endParaRPr lang="de-DE" sz="22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Sicherung des Inhalts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1026" name="Picture 2" descr="Auge, Icon, Symbol, Flüge, Vision, Siehe, Piktogram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56206"/>
            <a:ext cx="864096" cy="447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62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Lies noch einmal </a:t>
            </a:r>
            <a:r>
              <a:rPr lang="de-DE" dirty="0"/>
              <a:t>die Textstelle 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www.projekt-gutenberg.org/keller/kleider/kleid010.html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Erkläre, </a:t>
            </a:r>
            <a:endParaRPr lang="de-DE" i="1" dirty="0"/>
          </a:p>
          <a:p>
            <a:pPr lvl="0"/>
            <a:r>
              <a:rPr lang="de-DE" dirty="0"/>
              <a:t>warum Melchior </a:t>
            </a:r>
            <a:r>
              <a:rPr lang="de-DE" dirty="0" err="1"/>
              <a:t>Böhni</a:t>
            </a:r>
            <a:r>
              <a:rPr lang="de-DE" dirty="0"/>
              <a:t> eine Figur am Schlitten hat, die fast 30 Jahre auf ihr Glück wartete.</a:t>
            </a:r>
            <a:endParaRPr lang="de-DE" i="1" dirty="0"/>
          </a:p>
          <a:p>
            <a:pPr lvl="0"/>
            <a:r>
              <a:rPr lang="de-DE" dirty="0"/>
              <a:t>warum und wie der </a:t>
            </a:r>
            <a:r>
              <a:rPr lang="de-DE" dirty="0" err="1"/>
              <a:t>Seldwyler</a:t>
            </a:r>
            <a:r>
              <a:rPr lang="de-DE" dirty="0"/>
              <a:t> Festzug den </a:t>
            </a:r>
            <a:r>
              <a:rPr lang="de-DE" dirty="0" err="1"/>
              <a:t>Goldacher</a:t>
            </a:r>
            <a:r>
              <a:rPr lang="de-DE" dirty="0"/>
              <a:t> lächerlich macht.</a:t>
            </a:r>
            <a:endParaRPr lang="de-DE" i="1" dirty="0"/>
          </a:p>
          <a:p>
            <a:pPr lvl="0"/>
            <a:r>
              <a:rPr lang="de-DE" dirty="0"/>
              <a:t>warum am Schlitten Wenzels und </a:t>
            </a:r>
            <a:r>
              <a:rPr lang="de-DE" dirty="0" err="1"/>
              <a:t>Nettchens</a:t>
            </a:r>
            <a:r>
              <a:rPr lang="de-DE" dirty="0"/>
              <a:t> die Fortuna angebracht ist.</a:t>
            </a:r>
            <a:endParaRPr lang="de-DE" i="1" dirty="0"/>
          </a:p>
          <a:p>
            <a:pPr lvl="0"/>
            <a:r>
              <a:rPr lang="de-DE" dirty="0"/>
              <a:t>welche Bedeutung der Tanz der Schneider hat.</a:t>
            </a:r>
            <a:endParaRPr lang="de-DE" i="1" dirty="0"/>
          </a:p>
          <a:p>
            <a:endParaRPr lang="de-DE" i="1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Schritt 1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2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Erkläre </a:t>
            </a:r>
            <a:endParaRPr lang="de-DE" i="1" dirty="0"/>
          </a:p>
          <a:p>
            <a:pPr lvl="0"/>
            <a:r>
              <a:rPr lang="de-DE" dirty="0"/>
              <a:t>die Bedeutung der Schlittenfiguren.</a:t>
            </a:r>
            <a:endParaRPr lang="de-DE" i="1" dirty="0"/>
          </a:p>
          <a:p>
            <a:pPr lvl="0"/>
            <a:r>
              <a:rPr lang="de-DE" dirty="0"/>
              <a:t>den Grund des Verhaltens der </a:t>
            </a:r>
            <a:r>
              <a:rPr lang="de-DE" dirty="0" err="1"/>
              <a:t>Seldwyler</a:t>
            </a:r>
            <a:r>
              <a:rPr lang="de-DE" dirty="0"/>
              <a:t> Festgesellschaft.</a:t>
            </a:r>
            <a:endParaRPr lang="de-DE" i="1" dirty="0"/>
          </a:p>
          <a:p>
            <a:pPr lvl="0"/>
            <a:r>
              <a:rPr lang="de-DE" dirty="0"/>
              <a:t>die Bedeutung des Tanzes.</a:t>
            </a:r>
            <a:endParaRPr lang="de-DE" i="1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Schritt 2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284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873503" y="1556792"/>
            <a:ext cx="7802953" cy="288032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Der Begriff „Allegorie“ kommt aus dem Griechischen und bedeutet „bildlich </a:t>
            </a:r>
            <a:r>
              <a:rPr lang="de-DE" dirty="0"/>
              <a:t>reden, anders </a:t>
            </a:r>
            <a:r>
              <a:rPr lang="de-DE" dirty="0" smtClean="0"/>
              <a:t>sagen“. Es ist </a:t>
            </a:r>
            <a:r>
              <a:rPr lang="de-DE" dirty="0"/>
              <a:t>ein </a:t>
            </a:r>
            <a:r>
              <a:rPr lang="de-DE" dirty="0" smtClean="0"/>
              <a:t>sogenanntes „Sprachbild“, d.h. abstrakte </a:t>
            </a:r>
            <a:r>
              <a:rPr lang="de-DE" dirty="0"/>
              <a:t>Begriffe und </a:t>
            </a:r>
            <a:r>
              <a:rPr lang="de-DE" dirty="0" smtClean="0"/>
              <a:t>Gedankengänge, das Gemeinte, werden </a:t>
            </a:r>
            <a:r>
              <a:rPr lang="de-DE" dirty="0"/>
              <a:t>sinnbildlich </a:t>
            </a:r>
            <a:r>
              <a:rPr lang="de-DE" dirty="0" smtClean="0"/>
              <a:t>dargestellt, das ist das Gesagte.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Schreibe die nächste Folie in dein Heft und ergänze die Tabelle mit eigenen Beispielen (Folie 7).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3: Die Allegorie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9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47" y="4941168"/>
            <a:ext cx="50405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524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169120"/>
              </p:ext>
            </p:extLst>
          </p:nvPr>
        </p:nvGraphicFramePr>
        <p:xfrm>
          <a:off x="971600" y="3292989"/>
          <a:ext cx="46085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Gesagtes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Gemeintes</a:t>
                      </a:r>
                      <a:endParaRPr lang="de-D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Sensenmann 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Tod </a:t>
                      </a:r>
                      <a:endParaRPr lang="de-D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/>
                        <a:t>Justitia mit Waage und Schwert </a:t>
                      </a:r>
                      <a:endParaRPr lang="de-DE" sz="2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Gerechtigkeit</a:t>
                      </a:r>
                      <a:endParaRPr lang="de-D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754093" y="5775460"/>
            <a:ext cx="5686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Ergänze die Tabelle mit eigenen Beispielen!</a:t>
            </a:r>
            <a:endParaRPr lang="de-DE" sz="2400" b="1" dirty="0"/>
          </a:p>
        </p:txBody>
      </p:sp>
      <p:sp>
        <p:nvSpPr>
          <p:cNvPr id="11" name="Rechteck 10"/>
          <p:cNvSpPr/>
          <p:nvPr/>
        </p:nvSpPr>
        <p:spPr>
          <a:xfrm>
            <a:off x="563396" y="548680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 smtClean="0"/>
              <a:t>Die Allegorie in der Novelle</a:t>
            </a:r>
          </a:p>
          <a:p>
            <a:endParaRPr lang="de-DE" sz="2400" b="1" u="sng" dirty="0" smtClean="0"/>
          </a:p>
          <a:p>
            <a:r>
              <a:rPr lang="de-DE" sz="2400" dirty="0" smtClean="0"/>
              <a:t>Allegorie bedeutet „Sprachbild</a:t>
            </a:r>
            <a:r>
              <a:rPr lang="de-DE" sz="2400" dirty="0"/>
              <a:t>“, d.h. abstrakte Begriffe und Gedankengänge, das Gemeinte, werden sinnbildlich dargestellt, das ist das Gesagte. 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Beispiele: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46439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Arbeitsauftrag zur nächsten Stunde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403648" y="1600200"/>
            <a:ext cx="71287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Lies den Text </a:t>
            </a:r>
            <a:r>
              <a:rPr lang="de-DE" dirty="0" smtClean="0"/>
              <a:t>bis zum Ende:</a:t>
            </a:r>
            <a:endParaRPr lang="de-DE" dirty="0" smtClean="0">
              <a:hlinkClick r:id="rId2"/>
            </a:endParaRPr>
          </a:p>
          <a:p>
            <a:r>
              <a:rPr lang="de-DE" sz="2000" dirty="0">
                <a:hlinkClick r:id="rId3"/>
              </a:rPr>
              <a:t>https://</a:t>
            </a:r>
            <a:r>
              <a:rPr lang="de-DE" sz="2000" dirty="0" smtClean="0">
                <a:hlinkClick r:id="rId3"/>
              </a:rPr>
              <a:t>www.projekt-gutenberg.org/keller/kleider/kleid016.html</a:t>
            </a:r>
            <a:endParaRPr lang="de-DE" sz="2000" dirty="0" smtClean="0"/>
          </a:p>
          <a:p>
            <a:r>
              <a:rPr lang="de-DE" dirty="0" smtClean="0"/>
              <a:t>Du kannst parallel auf </a:t>
            </a:r>
            <a:r>
              <a:rPr lang="de-DE" dirty="0"/>
              <a:t>YouTube </a:t>
            </a:r>
            <a:r>
              <a:rPr lang="de-DE" dirty="0" smtClean="0"/>
              <a:t>mithören, beginne </a:t>
            </a:r>
            <a:r>
              <a:rPr lang="de-DE" dirty="0"/>
              <a:t>bei 1 Stunde, 23 Minuten, </a:t>
            </a:r>
            <a:r>
              <a:rPr lang="de-DE" dirty="0" smtClean="0"/>
              <a:t>47 </a:t>
            </a:r>
            <a:r>
              <a:rPr lang="de-DE" dirty="0"/>
              <a:t>Sekunden : </a:t>
            </a:r>
            <a:r>
              <a:rPr lang="de-DE" sz="1800" dirty="0">
                <a:hlinkClick r:id="rId4"/>
              </a:rPr>
              <a:t>https://</a:t>
            </a:r>
            <a:r>
              <a:rPr lang="de-DE" sz="1800" dirty="0" smtClean="0">
                <a:hlinkClick r:id="rId4"/>
              </a:rPr>
              <a:t>www.youtube.com/watch?v=c9Xysfse4Gw</a:t>
            </a:r>
            <a:r>
              <a:rPr lang="de-DE" sz="1800" dirty="0" smtClean="0"/>
              <a:t>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Notiere, wie die Novelle endet.</a:t>
            </a:r>
          </a:p>
        </p:txBody>
      </p:sp>
      <p:pic>
        <p:nvPicPr>
          <p:cNvPr id="5" name="Picture 4" descr="Anhörung, Audio, Hören, Ohr, Symbol, Anmelden,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66" y="3939344"/>
            <a:ext cx="620061" cy="62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Lernen, Online, Buch, Silhouette, Icon, Konzept, Studi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59" y="1772816"/>
            <a:ext cx="697674" cy="77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96768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Bildschirmpräsentation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Gottfried Kellers „Kleider machen Leute“ im Fernunterricht Präsentation 6: Die Allegorie</vt:lpstr>
      <vt:lpstr>PowerPoint-Präsentation</vt:lpstr>
      <vt:lpstr>Schritt 1</vt:lpstr>
      <vt:lpstr>Schritt 2</vt:lpstr>
      <vt:lpstr>PowerPoint-Präsentation</vt:lpstr>
      <vt:lpstr>PowerPoint-Präsentation</vt:lpstr>
      <vt:lpstr>Arbeitsauftrag zur nächsten Stunde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48</cp:revision>
  <cp:lastPrinted>2021-01-01T12:41:44Z</cp:lastPrinted>
  <dcterms:created xsi:type="dcterms:W3CDTF">2020-12-28T09:22:44Z</dcterms:created>
  <dcterms:modified xsi:type="dcterms:W3CDTF">2021-04-27T13:22:04Z</dcterms:modified>
</cp:coreProperties>
</file>