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803" r:id="rId2"/>
    <p:sldId id="804" r:id="rId3"/>
    <p:sldId id="738" r:id="rId4"/>
    <p:sldId id="807" r:id="rId5"/>
    <p:sldId id="808" r:id="rId6"/>
    <p:sldId id="831" r:id="rId7"/>
    <p:sldId id="256" r:id="rId8"/>
    <p:sldId id="825" r:id="rId9"/>
    <p:sldId id="828" r:id="rId10"/>
    <p:sldId id="832" r:id="rId11"/>
    <p:sldId id="809" r:id="rId12"/>
    <p:sldId id="810" r:id="rId13"/>
    <p:sldId id="811" r:id="rId14"/>
    <p:sldId id="812" r:id="rId15"/>
    <p:sldId id="826" r:id="rId16"/>
    <p:sldId id="821" r:id="rId17"/>
    <p:sldId id="830" r:id="rId18"/>
    <p:sldId id="822" r:id="rId19"/>
    <p:sldId id="72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78" userDrawn="1">
          <p15:clr>
            <a:srgbClr val="A4A3A4"/>
          </p15:clr>
        </p15:guide>
        <p15:guide id="2" pos="5602" userDrawn="1">
          <p15:clr>
            <a:srgbClr val="A4A3A4"/>
          </p15:clr>
        </p15:guide>
        <p15:guide id="3" orient="horz" pos="1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C39"/>
    <a:srgbClr val="A3262A"/>
    <a:srgbClr val="0059B5"/>
    <a:srgbClr val="6FAD47"/>
    <a:srgbClr val="C00000"/>
    <a:srgbClr val="F8CCAD"/>
    <a:srgbClr val="FF0F10"/>
    <a:srgbClr val="E3E3E3"/>
    <a:srgbClr val="C6E1B5"/>
    <a:srgbClr val="AA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p:restoredTop sz="93239"/>
  </p:normalViewPr>
  <p:slideViewPr>
    <p:cSldViewPr snapToGrid="0" snapToObjects="1">
      <p:cViewPr varScale="1">
        <p:scale>
          <a:sx n="105" d="100"/>
          <a:sy n="105" d="100"/>
        </p:scale>
        <p:origin x="208" y="864"/>
      </p:cViewPr>
      <p:guideLst>
        <p:guide pos="1678"/>
        <p:guide pos="5602"/>
        <p:guide orient="horz" pos="1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9E133-0043-8E4E-B6F2-231EEF31867C}" type="datetimeFigureOut">
              <a:rPr lang="de-DE" smtClean="0"/>
              <a:t>13.04.23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9D2F3-9BFB-5B41-B86F-506DD21D920E}" type="slidenum">
              <a:rPr lang="de-DE" smtClean="0"/>
              <a:t>‹Nr.›</a:t>
            </a:fld>
            <a:endParaRPr lang="de-DE"/>
          </a:p>
        </p:txBody>
      </p:sp>
    </p:spTree>
    <p:extLst>
      <p:ext uri="{BB962C8B-B14F-4D97-AF65-F5344CB8AC3E}">
        <p14:creationId xmlns:p14="http://schemas.microsoft.com/office/powerpoint/2010/main" val="223620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200" dirty="0"/>
          </a:p>
        </p:txBody>
      </p:sp>
      <p:sp>
        <p:nvSpPr>
          <p:cNvPr id="4" name="Foliennummernplatzhalter 3"/>
          <p:cNvSpPr>
            <a:spLocks noGrp="1"/>
          </p:cNvSpPr>
          <p:nvPr>
            <p:ph type="sldNum" sz="quarter" idx="5"/>
          </p:nvPr>
        </p:nvSpPr>
        <p:spPr/>
        <p:txBody>
          <a:bodyPr/>
          <a:lstStyle/>
          <a:p>
            <a:fld id="{45B9D2F3-9BFB-5B41-B86F-506DD21D920E}" type="slidenum">
              <a:rPr lang="de-DE" smtClean="0"/>
              <a:t>1</a:t>
            </a:fld>
            <a:endParaRPr lang="de-DE"/>
          </a:p>
        </p:txBody>
      </p:sp>
    </p:spTree>
    <p:extLst>
      <p:ext uri="{BB962C8B-B14F-4D97-AF65-F5344CB8AC3E}">
        <p14:creationId xmlns:p14="http://schemas.microsoft.com/office/powerpoint/2010/main" val="337749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15</a:t>
            </a:fld>
            <a:endParaRPr lang="de-DE"/>
          </a:p>
        </p:txBody>
      </p:sp>
    </p:spTree>
    <p:extLst>
      <p:ext uri="{BB962C8B-B14F-4D97-AF65-F5344CB8AC3E}">
        <p14:creationId xmlns:p14="http://schemas.microsoft.com/office/powerpoint/2010/main" val="328723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16</a:t>
            </a:fld>
            <a:endParaRPr lang="de-DE"/>
          </a:p>
        </p:txBody>
      </p:sp>
    </p:spTree>
    <p:extLst>
      <p:ext uri="{BB962C8B-B14F-4D97-AF65-F5344CB8AC3E}">
        <p14:creationId xmlns:p14="http://schemas.microsoft.com/office/powerpoint/2010/main" val="397298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17</a:t>
            </a:fld>
            <a:endParaRPr lang="de-DE"/>
          </a:p>
        </p:txBody>
      </p:sp>
    </p:spTree>
    <p:extLst>
      <p:ext uri="{BB962C8B-B14F-4D97-AF65-F5344CB8AC3E}">
        <p14:creationId xmlns:p14="http://schemas.microsoft.com/office/powerpoint/2010/main" val="170292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18</a:t>
            </a:fld>
            <a:endParaRPr lang="de-DE"/>
          </a:p>
        </p:txBody>
      </p:sp>
    </p:spTree>
    <p:extLst>
      <p:ext uri="{BB962C8B-B14F-4D97-AF65-F5344CB8AC3E}">
        <p14:creationId xmlns:p14="http://schemas.microsoft.com/office/powerpoint/2010/main" val="37769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Wir sind es gewohnt für die Konstruktion von Unterricht in „Teilkompetenzen“ zu denken und unterrichtlich zu handeln.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Dieses Konstruktionsprinzip kann auch für die Bewertungskompetenz übernommen werden, wenn man analog einen „Bewertungsalgorithmus“ mit Teilkompetenzen zugrunde legt.</a:t>
            </a:r>
          </a:p>
        </p:txBody>
      </p:sp>
      <p:sp>
        <p:nvSpPr>
          <p:cNvPr id="4" name="Foliennummernplatzhalter 3"/>
          <p:cNvSpPr>
            <a:spLocks noGrp="1"/>
          </p:cNvSpPr>
          <p:nvPr>
            <p:ph type="sldNum" sz="quarter" idx="5"/>
          </p:nvPr>
        </p:nvSpPr>
        <p:spPr/>
        <p:txBody>
          <a:bodyPr/>
          <a:lstStyle/>
          <a:p>
            <a:fld id="{45B9D2F3-9BFB-5B41-B86F-506DD21D920E}" type="slidenum">
              <a:rPr lang="de-DE" smtClean="0"/>
              <a:t>2</a:t>
            </a:fld>
            <a:endParaRPr lang="de-DE"/>
          </a:p>
        </p:txBody>
      </p:sp>
    </p:spTree>
    <p:extLst>
      <p:ext uri="{BB962C8B-B14F-4D97-AF65-F5344CB8AC3E}">
        <p14:creationId xmlns:p14="http://schemas.microsoft.com/office/powerpoint/2010/main" val="288339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Dieses Vorgehen entspricht dem vorgehen des Faches Ethik (vgl. z.B. https://</a:t>
            </a:r>
            <a:r>
              <a:rPr lang="de-DE" dirty="0" err="1"/>
              <a:t>lehrerfortbildung-bw.de</a:t>
            </a:r>
            <a:r>
              <a:rPr lang="de-DE" dirty="0"/>
              <a:t>/</a:t>
            </a:r>
            <a:r>
              <a:rPr lang="de-DE" dirty="0" err="1"/>
              <a:t>u_gewi</a:t>
            </a:r>
            <a:r>
              <a:rPr lang="de-DE" dirty="0"/>
              <a:t>/</a:t>
            </a:r>
            <a:r>
              <a:rPr lang="de-DE" dirty="0" err="1"/>
              <a:t>ethik</a:t>
            </a:r>
            <a:r>
              <a:rPr lang="de-DE" dirty="0"/>
              <a:t>/</a:t>
            </a:r>
            <a:r>
              <a:rPr lang="de-DE" dirty="0" err="1"/>
              <a:t>gym</a:t>
            </a:r>
            <a:r>
              <a:rPr lang="de-DE" dirty="0"/>
              <a:t>/bp2004/fb2/</a:t>
            </a:r>
            <a:r>
              <a:rPr lang="de-DE" dirty="0" err="1"/>
              <a:t>index.html</a:t>
            </a:r>
            <a:r>
              <a:rPr lang="de-DE" dirty="0"/>
              <a:t>) sowie Vorschlägen aus der Biologiedidaktik, die auch in anderen Bundesländern so eingesetzt werden</a:t>
            </a:r>
          </a:p>
        </p:txBody>
      </p:sp>
      <p:sp>
        <p:nvSpPr>
          <p:cNvPr id="4" name="Foliennummernplatzhalter 3"/>
          <p:cNvSpPr>
            <a:spLocks noGrp="1"/>
          </p:cNvSpPr>
          <p:nvPr>
            <p:ph type="sldNum" sz="quarter" idx="5"/>
          </p:nvPr>
        </p:nvSpPr>
        <p:spPr/>
        <p:txBody>
          <a:bodyPr/>
          <a:lstStyle/>
          <a:p>
            <a:fld id="{45B9D2F3-9BFB-5B41-B86F-506DD21D920E}" type="slidenum">
              <a:rPr lang="de-DE" smtClean="0"/>
              <a:t>3</a:t>
            </a:fld>
            <a:endParaRPr lang="de-DE"/>
          </a:p>
        </p:txBody>
      </p:sp>
    </p:spTree>
    <p:extLst>
      <p:ext uri="{BB962C8B-B14F-4D97-AF65-F5344CB8AC3E}">
        <p14:creationId xmlns:p14="http://schemas.microsoft.com/office/powerpoint/2010/main" val="248152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Einzelschritte lassen sich in 3 Gruppen bündeln: wahrnehmen, argumentieren und entscheiden</a:t>
            </a:r>
          </a:p>
        </p:txBody>
      </p:sp>
      <p:sp>
        <p:nvSpPr>
          <p:cNvPr id="4" name="Foliennummernplatzhalter 3"/>
          <p:cNvSpPr>
            <a:spLocks noGrp="1"/>
          </p:cNvSpPr>
          <p:nvPr>
            <p:ph type="sldNum" sz="quarter" idx="5"/>
          </p:nvPr>
        </p:nvSpPr>
        <p:spPr/>
        <p:txBody>
          <a:bodyPr/>
          <a:lstStyle/>
          <a:p>
            <a:fld id="{45B9D2F3-9BFB-5B41-B86F-506DD21D920E}" type="slidenum">
              <a:rPr lang="de-DE" smtClean="0"/>
              <a:t>4</a:t>
            </a:fld>
            <a:endParaRPr lang="de-DE"/>
          </a:p>
        </p:txBody>
      </p:sp>
    </p:spTree>
    <p:extLst>
      <p:ext uri="{BB962C8B-B14F-4D97-AF65-F5344CB8AC3E}">
        <p14:creationId xmlns:p14="http://schemas.microsoft.com/office/powerpoint/2010/main" val="190571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a:t>
            </a:r>
            <a:r>
              <a:rPr lang="de-DE" altLang="de-DE" sz="1200" dirty="0">
                <a:solidFill>
                  <a:schemeClr val="bg1"/>
                </a:solidFill>
                <a:latin typeface="Calibri" panose="020F0502020204030204" pitchFamily="34" charset="0"/>
              </a:rPr>
              <a:t>Wie können wir Bewertungssituationen für den Unterricht gestalten und entlasten?</a:t>
            </a:r>
          </a:p>
        </p:txBody>
      </p:sp>
      <p:sp>
        <p:nvSpPr>
          <p:cNvPr id="4" name="Foliennummernplatzhalter 3"/>
          <p:cNvSpPr>
            <a:spLocks noGrp="1"/>
          </p:cNvSpPr>
          <p:nvPr>
            <p:ph type="sldNum" sz="quarter" idx="5"/>
          </p:nvPr>
        </p:nvSpPr>
        <p:spPr/>
        <p:txBody>
          <a:bodyPr/>
          <a:lstStyle/>
          <a:p>
            <a:fld id="{45B9D2F3-9BFB-5B41-B86F-506DD21D920E}" type="slidenum">
              <a:rPr lang="de-DE" smtClean="0"/>
              <a:t>5</a:t>
            </a:fld>
            <a:endParaRPr lang="de-DE"/>
          </a:p>
        </p:txBody>
      </p:sp>
    </p:spTree>
    <p:extLst>
      <p:ext uri="{BB962C8B-B14F-4D97-AF65-F5344CB8AC3E}">
        <p14:creationId xmlns:p14="http://schemas.microsoft.com/office/powerpoint/2010/main" val="215621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a:t>
            </a:r>
            <a:r>
              <a:rPr lang="de-DE" altLang="de-DE" sz="1200" dirty="0">
                <a:solidFill>
                  <a:schemeClr val="bg1"/>
                </a:solidFill>
                <a:latin typeface="Calibri" panose="020F0502020204030204" pitchFamily="34" charset="0"/>
              </a:rPr>
              <a:t>Entlasten: im Unterricht nur auf einen Teilbereich fokussieren</a:t>
            </a:r>
          </a:p>
        </p:txBody>
      </p:sp>
      <p:sp>
        <p:nvSpPr>
          <p:cNvPr id="4" name="Foliennummernplatzhalter 3"/>
          <p:cNvSpPr>
            <a:spLocks noGrp="1"/>
          </p:cNvSpPr>
          <p:nvPr>
            <p:ph type="sldNum" sz="quarter" idx="5"/>
          </p:nvPr>
        </p:nvSpPr>
        <p:spPr/>
        <p:txBody>
          <a:bodyPr/>
          <a:lstStyle/>
          <a:p>
            <a:fld id="{45B9D2F3-9BFB-5B41-B86F-506DD21D920E}" type="slidenum">
              <a:rPr lang="de-DE" smtClean="0"/>
              <a:t>11</a:t>
            </a:fld>
            <a:endParaRPr lang="de-DE"/>
          </a:p>
        </p:txBody>
      </p:sp>
    </p:spTree>
    <p:extLst>
      <p:ext uri="{BB962C8B-B14F-4D97-AF65-F5344CB8AC3E}">
        <p14:creationId xmlns:p14="http://schemas.microsoft.com/office/powerpoint/2010/main" val="351507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12</a:t>
            </a:fld>
            <a:endParaRPr lang="de-DE"/>
          </a:p>
        </p:txBody>
      </p:sp>
    </p:spTree>
    <p:extLst>
      <p:ext uri="{BB962C8B-B14F-4D97-AF65-F5344CB8AC3E}">
        <p14:creationId xmlns:p14="http://schemas.microsoft.com/office/powerpoint/2010/main" val="236306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13</a:t>
            </a:fld>
            <a:endParaRPr lang="de-DE"/>
          </a:p>
        </p:txBody>
      </p:sp>
    </p:spTree>
    <p:extLst>
      <p:ext uri="{BB962C8B-B14F-4D97-AF65-F5344CB8AC3E}">
        <p14:creationId xmlns:p14="http://schemas.microsoft.com/office/powerpoint/2010/main" val="60156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bg1"/>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5B9D2F3-9BFB-5B41-B86F-506DD21D920E}" type="slidenum">
              <a:rPr lang="de-DE" smtClean="0"/>
              <a:t>14</a:t>
            </a:fld>
            <a:endParaRPr lang="de-DE"/>
          </a:p>
        </p:txBody>
      </p:sp>
    </p:spTree>
    <p:extLst>
      <p:ext uri="{BB962C8B-B14F-4D97-AF65-F5344CB8AC3E}">
        <p14:creationId xmlns:p14="http://schemas.microsoft.com/office/powerpoint/2010/main" val="387285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300289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387064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95360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81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303695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64DE79-268F-4C1A-8933-263129D2AF90}" type="datetimeFigureOut">
              <a:rPr lang="en-US" smtClean="0"/>
              <a:t>4/13/23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45153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87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55816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66240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86226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smtClean="0"/>
              <a:t>4/13/23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419870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smtClean="0"/>
              <a:t>4/13/23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62664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4/13/23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‹Nr.›</a:t>
            </a:fld>
            <a:endParaRPr lang="en-US" dirty="0"/>
          </a:p>
        </p:txBody>
      </p:sp>
      <p:sp>
        <p:nvSpPr>
          <p:cNvPr id="7" name="Textfeld 6">
            <a:extLst>
              <a:ext uri="{FF2B5EF4-FFF2-40B4-BE49-F238E27FC236}">
                <a16:creationId xmlns:a16="http://schemas.microsoft.com/office/drawing/2014/main" id="{9B3A0A8F-3233-744D-A872-CDC0EC4582F9}"/>
              </a:ext>
            </a:extLst>
          </p:cNvPr>
          <p:cNvSpPr txBox="1"/>
          <p:nvPr userDrawn="1"/>
        </p:nvSpPr>
        <p:spPr>
          <a:xfrm>
            <a:off x="4" y="4886927"/>
            <a:ext cx="9144000" cy="276999"/>
          </a:xfrm>
          <a:prstGeom prst="rect">
            <a:avLst/>
          </a:prstGeom>
          <a:noFill/>
        </p:spPr>
        <p:txBody>
          <a:bodyPr wrap="square" rtlCol="0">
            <a:spAutoFit/>
          </a:bodyPr>
          <a:lstStyle/>
          <a:p>
            <a:pPr marL="0" indent="0" algn="l">
              <a:tabLst>
                <a:tab pos="4084638" algn="ctr"/>
                <a:tab pos="8837613" algn="r"/>
              </a:tabLst>
            </a:pPr>
            <a:r>
              <a:rPr lang="de-DE" sz="1200" dirty="0">
                <a:solidFill>
                  <a:schemeClr val="bg1">
                    <a:lumMod val="50000"/>
                  </a:schemeClr>
                </a:solidFill>
              </a:rPr>
              <a:t>S. </a:t>
            </a:r>
            <a:r>
              <a:rPr lang="de-DE" sz="1200" dirty="0" err="1">
                <a:solidFill>
                  <a:schemeClr val="bg1">
                    <a:lumMod val="50000"/>
                  </a:schemeClr>
                </a:solidFill>
              </a:rPr>
              <a:t>Gemballa</a:t>
            </a:r>
            <a:r>
              <a:rPr lang="de-DE" sz="1200" dirty="0">
                <a:solidFill>
                  <a:schemeClr val="bg1">
                    <a:lumMod val="50000"/>
                  </a:schemeClr>
                </a:solidFill>
              </a:rPr>
              <a:t> 		Bewertungskompetenz im Biologieunterricht</a:t>
            </a:r>
          </a:p>
        </p:txBody>
      </p:sp>
      <p:cxnSp>
        <p:nvCxnSpPr>
          <p:cNvPr id="9" name="Gerade Verbindung 8">
            <a:extLst>
              <a:ext uri="{FF2B5EF4-FFF2-40B4-BE49-F238E27FC236}">
                <a16:creationId xmlns:a16="http://schemas.microsoft.com/office/drawing/2014/main" id="{F31ABC48-B14C-1F52-C489-18D46753DE94}"/>
              </a:ext>
            </a:extLst>
          </p:cNvPr>
          <p:cNvCxnSpPr/>
          <p:nvPr userDrawn="1"/>
        </p:nvCxnSpPr>
        <p:spPr>
          <a:xfrm>
            <a:off x="56644" y="4943049"/>
            <a:ext cx="900643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163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tiff"/><Relationship Id="rId4" Type="http://schemas.openxmlformats.org/officeDocument/2006/relationships/hyperlink" Target="https://pixabay.com/de/illustrations/entscheidung-frage-antwort-waage-101375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22.jpg"/><Relationship Id="rId10" Type="http://schemas.openxmlformats.org/officeDocument/2006/relationships/image" Target="../media/image10.png"/><Relationship Id="rId4" Type="http://schemas.openxmlformats.org/officeDocument/2006/relationships/image" Target="../media/image25.jp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22.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www.biodidaktik.uni-rostock.de/aktuelles/emu-biologie/" TargetMode="External"/><Relationship Id="rId2" Type="http://schemas.openxmlformats.org/officeDocument/2006/relationships/hyperlink" Target="https://bildungsserver.hamburg.de/contentblob/13020154/739f5d8422d08a4d1acba66b05be7b9d/data/urteilskompetenz.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ehrerfortbildung-bw.de/u_gewi/ethik/gym/bp2004/fb2/index.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tif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Konstruktion von Unterricht zur Entwicklung von Bewertungskompetenz</a:t>
            </a:r>
          </a:p>
        </p:txBody>
      </p:sp>
      <p:pic>
        <p:nvPicPr>
          <p:cNvPr id="14" name="Grafik 13">
            <a:extLst>
              <a:ext uri="{FF2B5EF4-FFF2-40B4-BE49-F238E27FC236}">
                <a16:creationId xmlns:a16="http://schemas.microsoft.com/office/drawing/2014/main" id="{902DCA26-C18C-4741-9037-63AC3E96A89D}"/>
              </a:ext>
            </a:extLst>
          </p:cNvPr>
          <p:cNvPicPr>
            <a:picLocks noChangeAspect="1"/>
          </p:cNvPicPr>
          <p:nvPr/>
        </p:nvPicPr>
        <p:blipFill rotWithShape="1">
          <a:blip r:embed="rId3"/>
          <a:srcRect t="23196" b="9771"/>
          <a:stretch/>
        </p:blipFill>
        <p:spPr>
          <a:xfrm>
            <a:off x="2612571" y="608884"/>
            <a:ext cx="5025812" cy="3368902"/>
          </a:xfrm>
          <a:prstGeom prst="rect">
            <a:avLst/>
          </a:prstGeom>
        </p:spPr>
      </p:pic>
      <p:sp>
        <p:nvSpPr>
          <p:cNvPr id="15" name="Textfeld 14">
            <a:extLst>
              <a:ext uri="{FF2B5EF4-FFF2-40B4-BE49-F238E27FC236}">
                <a16:creationId xmlns:a16="http://schemas.microsoft.com/office/drawing/2014/main" id="{2F0B78F1-63AC-B845-A365-7F3D6349EFD4}"/>
              </a:ext>
            </a:extLst>
          </p:cNvPr>
          <p:cNvSpPr txBox="1"/>
          <p:nvPr/>
        </p:nvSpPr>
        <p:spPr>
          <a:xfrm rot="16200000">
            <a:off x="7390120" y="2049324"/>
            <a:ext cx="3336233" cy="184666"/>
          </a:xfrm>
          <a:prstGeom prst="rect">
            <a:avLst/>
          </a:prstGeom>
          <a:noFill/>
        </p:spPr>
        <p:txBody>
          <a:bodyPr wrap="square" rtlCol="0">
            <a:spAutoFit/>
          </a:bodyPr>
          <a:lstStyle/>
          <a:p>
            <a:r>
              <a:rPr lang="de-DE" sz="600" dirty="0">
                <a:hlinkClick r:id="rId4"/>
              </a:rPr>
              <a:t>https://pixabay.com/de/illustrations/entscheidung-frage-antwort-waage-1013752/</a:t>
            </a:r>
            <a:r>
              <a:rPr lang="de-DE" sz="600" dirty="0"/>
              <a:t> [</a:t>
            </a:r>
            <a:r>
              <a:rPr lang="de-DE" sz="600" dirty="0" err="1"/>
              <a:t>Peggy_Marco</a:t>
            </a:r>
            <a:r>
              <a:rPr lang="de-DE" sz="600" dirty="0"/>
              <a:t>]</a:t>
            </a:r>
          </a:p>
        </p:txBody>
      </p:sp>
      <p:sp>
        <p:nvSpPr>
          <p:cNvPr id="19" name="Textfeld 18">
            <a:extLst>
              <a:ext uri="{FF2B5EF4-FFF2-40B4-BE49-F238E27FC236}">
                <a16:creationId xmlns:a16="http://schemas.microsoft.com/office/drawing/2014/main" id="{B9660167-5CCC-6243-B5F0-7C66C130C230}"/>
              </a:ext>
            </a:extLst>
          </p:cNvPr>
          <p:cNvSpPr txBox="1"/>
          <p:nvPr/>
        </p:nvSpPr>
        <p:spPr>
          <a:xfrm>
            <a:off x="160680" y="887549"/>
            <a:ext cx="3346181" cy="923330"/>
          </a:xfrm>
          <a:prstGeom prst="rect">
            <a:avLst/>
          </a:prstGeom>
          <a:noFill/>
        </p:spPr>
        <p:txBody>
          <a:bodyPr wrap="square" rtlCol="0">
            <a:spAutoFit/>
          </a:bodyPr>
          <a:lstStyle/>
          <a:p>
            <a:r>
              <a:rPr lang="de-DE" dirty="0"/>
              <a:t>1. Auf welchem Weg gelangen wir im Unterricht von einem Dilemma zu einer Bewertung?</a:t>
            </a:r>
          </a:p>
        </p:txBody>
      </p:sp>
      <p:sp>
        <p:nvSpPr>
          <p:cNvPr id="20" name="Textfeld 19">
            <a:extLst>
              <a:ext uri="{FF2B5EF4-FFF2-40B4-BE49-F238E27FC236}">
                <a16:creationId xmlns:a16="http://schemas.microsoft.com/office/drawing/2014/main" id="{3E03155E-4A35-B54C-9F9E-8BBDE39D023D}"/>
              </a:ext>
            </a:extLst>
          </p:cNvPr>
          <p:cNvSpPr txBox="1"/>
          <p:nvPr/>
        </p:nvSpPr>
        <p:spPr>
          <a:xfrm>
            <a:off x="6064975" y="2874592"/>
            <a:ext cx="2902857" cy="1200329"/>
          </a:xfrm>
          <a:prstGeom prst="rect">
            <a:avLst/>
          </a:prstGeom>
          <a:noFill/>
        </p:spPr>
        <p:txBody>
          <a:bodyPr wrap="square" rtlCol="0">
            <a:spAutoFit/>
          </a:bodyPr>
          <a:lstStyle/>
          <a:p>
            <a:pPr algn="r"/>
            <a:r>
              <a:rPr lang="de-DE" dirty="0"/>
              <a:t>2. Wie können wir Bewertungssituationen so gestalten und entlasten, dass sie nicht überfordernd sind? </a:t>
            </a:r>
          </a:p>
        </p:txBody>
      </p:sp>
      <p:sp>
        <p:nvSpPr>
          <p:cNvPr id="21" name="Textfeld 20">
            <a:extLst>
              <a:ext uri="{FF2B5EF4-FFF2-40B4-BE49-F238E27FC236}">
                <a16:creationId xmlns:a16="http://schemas.microsoft.com/office/drawing/2014/main" id="{76369475-4BFF-C144-9575-E4B9B9B7BDD8}"/>
              </a:ext>
            </a:extLst>
          </p:cNvPr>
          <p:cNvSpPr txBox="1"/>
          <p:nvPr/>
        </p:nvSpPr>
        <p:spPr>
          <a:xfrm>
            <a:off x="160680" y="4437912"/>
            <a:ext cx="6249353" cy="400110"/>
          </a:xfrm>
          <a:prstGeom prst="rect">
            <a:avLst/>
          </a:prstGeom>
          <a:noFill/>
        </p:spPr>
        <p:txBody>
          <a:bodyPr wrap="square" rtlCol="0">
            <a:spAutoFit/>
          </a:bodyPr>
          <a:lstStyle/>
          <a:p>
            <a:r>
              <a:rPr lang="de-DE" sz="1000" dirty="0"/>
              <a:t>Sven </a:t>
            </a:r>
            <a:r>
              <a:rPr lang="de-DE" sz="1000" dirty="0" err="1"/>
              <a:t>Gemballa</a:t>
            </a:r>
            <a:r>
              <a:rPr lang="de-DE" sz="1000" dirty="0"/>
              <a:t> </a:t>
            </a:r>
            <a:r>
              <a:rPr lang="de-DE" sz="1000" i="1" dirty="0"/>
              <a:t>(Zentrum für Schulqualität und Lehrerbildung Baden-Württemberg)</a:t>
            </a:r>
            <a:endParaRPr lang="de-DE" sz="1000" dirty="0"/>
          </a:p>
          <a:p>
            <a:r>
              <a:rPr lang="de-DE" sz="1000" dirty="0"/>
              <a:t>Michael Lübeck </a:t>
            </a:r>
            <a:r>
              <a:rPr lang="de-DE" sz="1000" i="1" dirty="0"/>
              <a:t>(Qualitäts- und </a:t>
            </a:r>
            <a:r>
              <a:rPr lang="de-DE" sz="1000" i="1" dirty="0" err="1"/>
              <a:t>UnterstützungsAgentur</a:t>
            </a:r>
            <a:r>
              <a:rPr lang="de-DE" sz="1000" i="1" dirty="0"/>
              <a:t> – Landesinstitut für Schule Nordrhein-Westfalen)</a:t>
            </a:r>
            <a:endParaRPr lang="de-DE" sz="1000" dirty="0"/>
          </a:p>
        </p:txBody>
      </p:sp>
      <p:pic>
        <p:nvPicPr>
          <p:cNvPr id="5" name="Grafik 4">
            <a:extLst>
              <a:ext uri="{FF2B5EF4-FFF2-40B4-BE49-F238E27FC236}">
                <a16:creationId xmlns:a16="http://schemas.microsoft.com/office/drawing/2014/main" id="{07EC32B2-80BE-3226-7503-3BB2BC618FA1}"/>
              </a:ext>
            </a:extLst>
          </p:cNvPr>
          <p:cNvPicPr>
            <a:picLocks noChangeAspect="1"/>
          </p:cNvPicPr>
          <p:nvPr/>
        </p:nvPicPr>
        <p:blipFill>
          <a:blip r:embed="rId5"/>
          <a:stretch>
            <a:fillRect/>
          </a:stretch>
        </p:blipFill>
        <p:spPr>
          <a:xfrm rot="20775365">
            <a:off x="515252" y="1924812"/>
            <a:ext cx="1584303" cy="2246189"/>
          </a:xfrm>
          <a:prstGeom prst="rect">
            <a:avLst/>
          </a:prstGeom>
        </p:spPr>
      </p:pic>
    </p:spTree>
    <p:extLst>
      <p:ext uri="{BB962C8B-B14F-4D97-AF65-F5344CB8AC3E}">
        <p14:creationId xmlns:p14="http://schemas.microsoft.com/office/powerpoint/2010/main" val="94241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6845921-5B83-C54C-085F-562421B3A48C}"/>
              </a:ext>
            </a:extLst>
          </p:cNvPr>
          <p:cNvSpPr txBox="1">
            <a:spLocks noChangeArrowheads="1"/>
          </p:cNvSpPr>
          <p:nvPr/>
        </p:nvSpPr>
        <p:spPr bwMode="auto">
          <a:xfrm>
            <a:off x="0" y="148443"/>
            <a:ext cx="9144000" cy="400110"/>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2000" dirty="0">
                <a:solidFill>
                  <a:schemeClr val="bg1"/>
                </a:solidFill>
                <a:latin typeface="Calibri" panose="020F0502020204030204" pitchFamily="34" charset="0"/>
              </a:rPr>
              <a:t>Wertepools sind wichtige strukturierende Elemente für Arbeitsmaterialien!</a:t>
            </a:r>
          </a:p>
        </p:txBody>
      </p:sp>
      <p:sp>
        <p:nvSpPr>
          <p:cNvPr id="4" name="Textfeld 3">
            <a:extLst>
              <a:ext uri="{FF2B5EF4-FFF2-40B4-BE49-F238E27FC236}">
                <a16:creationId xmlns:a16="http://schemas.microsoft.com/office/drawing/2014/main" id="{1317C559-60F3-09E2-B13E-4ED9F9B277D8}"/>
              </a:ext>
            </a:extLst>
          </p:cNvPr>
          <p:cNvSpPr txBox="1"/>
          <p:nvPr/>
        </p:nvSpPr>
        <p:spPr>
          <a:xfrm>
            <a:off x="5610819" y="4725035"/>
            <a:ext cx="3771112" cy="242374"/>
          </a:xfrm>
          <a:prstGeom prst="rect">
            <a:avLst/>
          </a:prstGeom>
          <a:noFill/>
        </p:spPr>
        <p:txBody>
          <a:bodyPr wrap="square" rtlCol="0">
            <a:spAutoFit/>
          </a:bodyPr>
          <a:lstStyle/>
          <a:p>
            <a:r>
              <a:rPr lang="de-DE" sz="975" dirty="0"/>
              <a:t>verändert nach </a:t>
            </a:r>
            <a:r>
              <a:rPr lang="de-DE" sz="975" dirty="0" err="1"/>
              <a:t>Lübeck</a:t>
            </a:r>
            <a:r>
              <a:rPr lang="de-DE" sz="975" dirty="0"/>
              <a:t> et al.  2018. QUA-Lis NRW; </a:t>
            </a:r>
            <a:r>
              <a:rPr lang="de-DE" sz="975" dirty="0" err="1"/>
              <a:t>Waxmann</a:t>
            </a:r>
            <a:r>
              <a:rPr lang="de-DE" sz="975" dirty="0"/>
              <a:t> Verlag</a:t>
            </a:r>
          </a:p>
        </p:txBody>
      </p:sp>
      <p:pic>
        <p:nvPicPr>
          <p:cNvPr id="9" name="Grafik 8">
            <a:extLst>
              <a:ext uri="{FF2B5EF4-FFF2-40B4-BE49-F238E27FC236}">
                <a16:creationId xmlns:a16="http://schemas.microsoft.com/office/drawing/2014/main" id="{F24CB499-FB92-0DF5-3C5C-6D3FA33FCFD5}"/>
              </a:ext>
            </a:extLst>
          </p:cNvPr>
          <p:cNvPicPr>
            <a:picLocks noChangeAspect="1"/>
          </p:cNvPicPr>
          <p:nvPr/>
        </p:nvPicPr>
        <p:blipFill>
          <a:blip r:embed="rId2">
            <a:biLevel thresh="75000"/>
          </a:blip>
          <a:stretch>
            <a:fillRect/>
          </a:stretch>
        </p:blipFill>
        <p:spPr>
          <a:xfrm>
            <a:off x="31530" y="932384"/>
            <a:ext cx="1776069" cy="1529353"/>
          </a:xfrm>
          <a:prstGeom prst="rect">
            <a:avLst/>
          </a:prstGeom>
        </p:spPr>
      </p:pic>
      <p:sp>
        <p:nvSpPr>
          <p:cNvPr id="10" name="Abgerundete rechteckige Legende 9">
            <a:extLst>
              <a:ext uri="{FF2B5EF4-FFF2-40B4-BE49-F238E27FC236}">
                <a16:creationId xmlns:a16="http://schemas.microsoft.com/office/drawing/2014/main" id="{FB3E7D1C-AD61-D44A-4B81-07202266F5CC}"/>
              </a:ext>
            </a:extLst>
          </p:cNvPr>
          <p:cNvSpPr>
            <a:spLocks noChangeArrowheads="1"/>
          </p:cNvSpPr>
          <p:nvPr/>
        </p:nvSpPr>
        <p:spPr bwMode="auto">
          <a:xfrm>
            <a:off x="2206752" y="1323703"/>
            <a:ext cx="3438727" cy="1767840"/>
          </a:xfrm>
          <a:prstGeom prst="wedgeRoundRectCallout">
            <a:avLst>
              <a:gd name="adj1" fmla="val -76160"/>
              <a:gd name="adj2" fmla="val -23403"/>
              <a:gd name="adj3" fmla="val 16667"/>
            </a:avLst>
          </a:prstGeom>
          <a:solidFill>
            <a:srgbClr val="A3262A"/>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800" i="1" dirty="0">
                <a:solidFill>
                  <a:srgbClr val="FFFFFF"/>
                </a:solidFill>
                <a:latin typeface="Calibri" panose="020F0502020204030204" pitchFamily="34" charset="0"/>
              </a:rPr>
              <a:t>Ich möchte auf der Terrasse Futterhäuschen für Vögel einrichten. Sie finden wenig Futter. Ich möchte ihnen daher bei der Überwinterung helfen. </a:t>
            </a:r>
          </a:p>
        </p:txBody>
      </p:sp>
      <p:sp>
        <p:nvSpPr>
          <p:cNvPr id="11" name="Textfeld 10">
            <a:extLst>
              <a:ext uri="{FF2B5EF4-FFF2-40B4-BE49-F238E27FC236}">
                <a16:creationId xmlns:a16="http://schemas.microsoft.com/office/drawing/2014/main" id="{4E2278B2-3EC0-26A5-91D0-7761685FA7DE}"/>
              </a:ext>
            </a:extLst>
          </p:cNvPr>
          <p:cNvSpPr txBox="1"/>
          <p:nvPr/>
        </p:nvSpPr>
        <p:spPr>
          <a:xfrm>
            <a:off x="31530" y="2406605"/>
            <a:ext cx="942799" cy="369332"/>
          </a:xfrm>
          <a:prstGeom prst="rect">
            <a:avLst/>
          </a:prstGeom>
          <a:noFill/>
        </p:spPr>
        <p:txBody>
          <a:bodyPr wrap="square" rtlCol="0">
            <a:spAutoFit/>
          </a:bodyPr>
          <a:lstStyle/>
          <a:p>
            <a:r>
              <a:rPr lang="de-DE" dirty="0"/>
              <a:t>Lisa</a:t>
            </a:r>
          </a:p>
        </p:txBody>
      </p:sp>
      <p:sp>
        <p:nvSpPr>
          <p:cNvPr id="17" name="Abgerundetes Rechteck 16">
            <a:extLst>
              <a:ext uri="{FF2B5EF4-FFF2-40B4-BE49-F238E27FC236}">
                <a16:creationId xmlns:a16="http://schemas.microsoft.com/office/drawing/2014/main" id="{B741D1A2-6FB9-F484-C4D4-C419AEC0EB31}"/>
              </a:ext>
            </a:extLst>
          </p:cNvPr>
          <p:cNvSpPr>
            <a:spLocks noChangeArrowheads="1"/>
          </p:cNvSpPr>
          <p:nvPr/>
        </p:nvSpPr>
        <p:spPr bwMode="auto">
          <a:xfrm>
            <a:off x="5755192" y="4167971"/>
            <a:ext cx="151883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Tiergesundheit</a:t>
            </a:r>
          </a:p>
        </p:txBody>
      </p:sp>
      <p:sp>
        <p:nvSpPr>
          <p:cNvPr id="18" name="Abgerundetes Rechteck 17">
            <a:extLst>
              <a:ext uri="{FF2B5EF4-FFF2-40B4-BE49-F238E27FC236}">
                <a16:creationId xmlns:a16="http://schemas.microsoft.com/office/drawing/2014/main" id="{4E4F1906-3C2A-A455-F9B5-D56FC7A5AF88}"/>
              </a:ext>
            </a:extLst>
          </p:cNvPr>
          <p:cNvSpPr>
            <a:spLocks noChangeArrowheads="1"/>
          </p:cNvSpPr>
          <p:nvPr/>
        </p:nvSpPr>
        <p:spPr bwMode="auto">
          <a:xfrm>
            <a:off x="985779" y="447972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Artenvielfalt</a:t>
            </a:r>
            <a:endParaRPr lang="de-DE" altLang="de-DE" sz="1650" dirty="0">
              <a:solidFill>
                <a:srgbClr val="FFFFFF"/>
              </a:solidFill>
              <a:latin typeface="Calibri" panose="020F0502020204030204" pitchFamily="34" charset="0"/>
            </a:endParaRPr>
          </a:p>
        </p:txBody>
      </p:sp>
      <p:sp>
        <p:nvSpPr>
          <p:cNvPr id="19" name="Abgerundetes Rechteck 18">
            <a:extLst>
              <a:ext uri="{FF2B5EF4-FFF2-40B4-BE49-F238E27FC236}">
                <a16:creationId xmlns:a16="http://schemas.microsoft.com/office/drawing/2014/main" id="{08E339B2-6218-972F-105F-1E5C2B0A3AE9}"/>
              </a:ext>
            </a:extLst>
          </p:cNvPr>
          <p:cNvSpPr>
            <a:spLocks noChangeArrowheads="1"/>
          </p:cNvSpPr>
          <p:nvPr/>
        </p:nvSpPr>
        <p:spPr bwMode="auto">
          <a:xfrm>
            <a:off x="2563835" y="416520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Kosten</a:t>
            </a:r>
            <a:endParaRPr lang="de-DE" altLang="de-DE" sz="1650" dirty="0">
              <a:solidFill>
                <a:srgbClr val="FFFFFF"/>
              </a:solidFill>
              <a:latin typeface="Calibri" panose="020F0502020204030204" pitchFamily="34" charset="0"/>
            </a:endParaRPr>
          </a:p>
        </p:txBody>
      </p:sp>
      <p:sp>
        <p:nvSpPr>
          <p:cNvPr id="20" name="Abgerundetes Rechteck 19">
            <a:extLst>
              <a:ext uri="{FF2B5EF4-FFF2-40B4-BE49-F238E27FC236}">
                <a16:creationId xmlns:a16="http://schemas.microsoft.com/office/drawing/2014/main" id="{373E84B3-447A-2BC1-FA75-0A71D476B901}"/>
              </a:ext>
            </a:extLst>
          </p:cNvPr>
          <p:cNvSpPr>
            <a:spLocks noChangeArrowheads="1"/>
          </p:cNvSpPr>
          <p:nvPr/>
        </p:nvSpPr>
        <p:spPr bwMode="auto">
          <a:xfrm>
            <a:off x="974329" y="416520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Tierliebe</a:t>
            </a:r>
          </a:p>
        </p:txBody>
      </p:sp>
      <p:sp>
        <p:nvSpPr>
          <p:cNvPr id="21" name="Abgerundetes Rechteck 20">
            <a:extLst>
              <a:ext uri="{FF2B5EF4-FFF2-40B4-BE49-F238E27FC236}">
                <a16:creationId xmlns:a16="http://schemas.microsoft.com/office/drawing/2014/main" id="{8B5433BF-3593-5435-3B6F-F1259FB2DB96}"/>
              </a:ext>
            </a:extLst>
          </p:cNvPr>
          <p:cNvSpPr>
            <a:spLocks noChangeArrowheads="1"/>
          </p:cNvSpPr>
          <p:nvPr/>
        </p:nvSpPr>
        <p:spPr bwMode="auto">
          <a:xfrm>
            <a:off x="4154970" y="4480090"/>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Gesundheit</a:t>
            </a:r>
          </a:p>
        </p:txBody>
      </p:sp>
      <p:sp>
        <p:nvSpPr>
          <p:cNvPr id="22" name="Abgerundetes Rechteck 21">
            <a:extLst>
              <a:ext uri="{FF2B5EF4-FFF2-40B4-BE49-F238E27FC236}">
                <a16:creationId xmlns:a16="http://schemas.microsoft.com/office/drawing/2014/main" id="{2B134E19-06DA-0BF1-94A1-EAEE1BEB000D}"/>
              </a:ext>
            </a:extLst>
          </p:cNvPr>
          <p:cNvSpPr>
            <a:spLocks noChangeArrowheads="1"/>
          </p:cNvSpPr>
          <p:nvPr/>
        </p:nvSpPr>
        <p:spPr bwMode="auto">
          <a:xfrm>
            <a:off x="5765622" y="447972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Tierwürde</a:t>
            </a:r>
          </a:p>
        </p:txBody>
      </p:sp>
      <p:sp>
        <p:nvSpPr>
          <p:cNvPr id="23" name="Abgerundetes Rechteck 22">
            <a:extLst>
              <a:ext uri="{FF2B5EF4-FFF2-40B4-BE49-F238E27FC236}">
                <a16:creationId xmlns:a16="http://schemas.microsoft.com/office/drawing/2014/main" id="{1676B9CE-B35C-25C0-E07A-CA6BC8601C33}"/>
              </a:ext>
            </a:extLst>
          </p:cNvPr>
          <p:cNvSpPr>
            <a:spLocks noChangeArrowheads="1"/>
          </p:cNvSpPr>
          <p:nvPr/>
        </p:nvSpPr>
        <p:spPr bwMode="auto">
          <a:xfrm>
            <a:off x="4156030" y="416520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Bildung</a:t>
            </a:r>
          </a:p>
        </p:txBody>
      </p:sp>
      <p:sp>
        <p:nvSpPr>
          <p:cNvPr id="24" name="Abgerundetes Rechteck 23">
            <a:extLst>
              <a:ext uri="{FF2B5EF4-FFF2-40B4-BE49-F238E27FC236}">
                <a16:creationId xmlns:a16="http://schemas.microsoft.com/office/drawing/2014/main" id="{534FD9C2-CB04-8271-3B5F-796E9E0A40A0}"/>
              </a:ext>
            </a:extLst>
          </p:cNvPr>
          <p:cNvSpPr>
            <a:spLocks noChangeArrowheads="1"/>
          </p:cNvSpPr>
          <p:nvPr/>
        </p:nvSpPr>
        <p:spPr bwMode="auto">
          <a:xfrm>
            <a:off x="2560293" y="447972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Sicherheit</a:t>
            </a:r>
            <a:endParaRPr lang="de-DE" altLang="de-DE" sz="1650" dirty="0">
              <a:solidFill>
                <a:srgbClr val="FFFFFF"/>
              </a:solidFill>
              <a:latin typeface="Calibri" panose="020F0502020204030204" pitchFamily="34" charset="0"/>
            </a:endParaRPr>
          </a:p>
        </p:txBody>
      </p:sp>
      <p:cxnSp>
        <p:nvCxnSpPr>
          <p:cNvPr id="27" name="Gekrümmte Verbindung 26">
            <a:extLst>
              <a:ext uri="{FF2B5EF4-FFF2-40B4-BE49-F238E27FC236}">
                <a16:creationId xmlns:a16="http://schemas.microsoft.com/office/drawing/2014/main" id="{D035EA27-B4DF-93B1-0B66-92BC9C8D98FC}"/>
              </a:ext>
            </a:extLst>
          </p:cNvPr>
          <p:cNvCxnSpPr>
            <a:cxnSpLocks/>
          </p:cNvCxnSpPr>
          <p:nvPr/>
        </p:nvCxnSpPr>
        <p:spPr>
          <a:xfrm rot="5400000" flipH="1" flipV="1">
            <a:off x="1861882" y="3099271"/>
            <a:ext cx="1308797" cy="892751"/>
          </a:xfrm>
          <a:prstGeom prst="curvedConnector3">
            <a:avLst>
              <a:gd name="adj1" fmla="val 50000"/>
            </a:avLst>
          </a:prstGeom>
          <a:ln w="50800">
            <a:solidFill>
              <a:schemeClr val="bg1"/>
            </a:solidFill>
            <a:headEnd type="triangle"/>
            <a:tailEnd type="triangle"/>
          </a:ln>
          <a:effectLst>
            <a:outerShdw blurRad="50800" dist="38100" dir="5400000" algn="t" rotWithShape="0">
              <a:prstClr val="black">
                <a:alpha val="82000"/>
              </a:prstClr>
            </a:outerShdw>
          </a:effectLst>
        </p:spPr>
        <p:style>
          <a:lnRef idx="1">
            <a:schemeClr val="accent1"/>
          </a:lnRef>
          <a:fillRef idx="0">
            <a:schemeClr val="accent1"/>
          </a:fillRef>
          <a:effectRef idx="0">
            <a:schemeClr val="accent1"/>
          </a:effectRef>
          <a:fontRef idx="minor">
            <a:schemeClr val="tx1"/>
          </a:fontRef>
        </p:style>
      </p:cxnSp>
      <p:pic>
        <p:nvPicPr>
          <p:cNvPr id="32" name="Grafik 31">
            <a:extLst>
              <a:ext uri="{FF2B5EF4-FFF2-40B4-BE49-F238E27FC236}">
                <a16:creationId xmlns:a16="http://schemas.microsoft.com/office/drawing/2014/main" id="{9827F6A7-F2AE-6910-FE1E-0B8B04510891}"/>
              </a:ext>
            </a:extLst>
          </p:cNvPr>
          <p:cNvPicPr>
            <a:picLocks noChangeAspect="1"/>
          </p:cNvPicPr>
          <p:nvPr/>
        </p:nvPicPr>
        <p:blipFill rotWithShape="1">
          <a:blip r:embed="rId3"/>
          <a:srcRect l="13502" r="21932"/>
          <a:stretch/>
        </p:blipFill>
        <p:spPr>
          <a:xfrm>
            <a:off x="5817539" y="682663"/>
            <a:ext cx="3112048" cy="3035898"/>
          </a:xfrm>
          <a:prstGeom prst="rect">
            <a:avLst/>
          </a:prstGeom>
        </p:spPr>
      </p:pic>
      <p:sp>
        <p:nvSpPr>
          <p:cNvPr id="33" name="Rechteck 32">
            <a:extLst>
              <a:ext uri="{FF2B5EF4-FFF2-40B4-BE49-F238E27FC236}">
                <a16:creationId xmlns:a16="http://schemas.microsoft.com/office/drawing/2014/main" id="{4B872C7E-5462-E47B-3F20-D7C82E81B617}"/>
              </a:ext>
            </a:extLst>
          </p:cNvPr>
          <p:cNvSpPr/>
          <p:nvPr/>
        </p:nvSpPr>
        <p:spPr>
          <a:xfrm rot="5400000">
            <a:off x="7360774" y="2173662"/>
            <a:ext cx="3307605" cy="184666"/>
          </a:xfrm>
          <a:prstGeom prst="rect">
            <a:avLst/>
          </a:prstGeom>
        </p:spPr>
        <p:txBody>
          <a:bodyPr wrap="square">
            <a:spAutoFit/>
          </a:bodyPr>
          <a:lstStyle/>
          <a:p>
            <a:r>
              <a:rPr lang="de-DE" sz="600" dirty="0" err="1">
                <a:solidFill>
                  <a:schemeClr val="bg1">
                    <a:lumMod val="50000"/>
                  </a:schemeClr>
                </a:solidFill>
              </a:rPr>
              <a:t>By</a:t>
            </a:r>
            <a:r>
              <a:rPr lang="de-DE" sz="600" dirty="0">
                <a:solidFill>
                  <a:schemeClr val="bg1">
                    <a:lumMod val="50000"/>
                  </a:schemeClr>
                </a:solidFill>
              </a:rPr>
              <a:t> </a:t>
            </a:r>
            <a:r>
              <a:rPr lang="de-DE" sz="600" dirty="0" err="1">
                <a:solidFill>
                  <a:schemeClr val="bg1">
                    <a:lumMod val="50000"/>
                  </a:schemeClr>
                </a:solidFill>
              </a:rPr>
              <a:t>SPBer</a:t>
            </a:r>
            <a:r>
              <a:rPr lang="de-DE" sz="600" dirty="0">
                <a:solidFill>
                  <a:schemeClr val="bg1">
                    <a:lumMod val="50000"/>
                  </a:schemeClr>
                </a:solidFill>
              </a:rPr>
              <a:t> - </a:t>
            </a:r>
            <a:r>
              <a:rPr lang="de-DE" sz="600" dirty="0" err="1">
                <a:solidFill>
                  <a:schemeClr val="bg1">
                    <a:lumMod val="50000"/>
                  </a:schemeClr>
                </a:solidFill>
              </a:rPr>
              <a:t>Own</a:t>
            </a:r>
            <a:r>
              <a:rPr lang="de-DE" sz="600" dirty="0">
                <a:solidFill>
                  <a:schemeClr val="bg1">
                    <a:lumMod val="50000"/>
                  </a:schemeClr>
                </a:solidFill>
              </a:rPr>
              <a:t> </a:t>
            </a:r>
            <a:r>
              <a:rPr lang="de-DE" sz="600" dirty="0" err="1">
                <a:solidFill>
                  <a:schemeClr val="bg1">
                    <a:lumMod val="50000"/>
                  </a:schemeClr>
                </a:solidFill>
              </a:rPr>
              <a:t>work</a:t>
            </a:r>
            <a:r>
              <a:rPr lang="de-DE" sz="600" dirty="0">
                <a:solidFill>
                  <a:schemeClr val="bg1">
                    <a:lumMod val="50000"/>
                  </a:schemeClr>
                </a:solidFill>
              </a:rPr>
              <a:t>, </a:t>
            </a:r>
            <a:r>
              <a:rPr lang="de-DE" sz="600" dirty="0">
                <a:solidFill>
                  <a:schemeClr val="bg1">
                    <a:lumMod val="50000"/>
                  </a:schemeClr>
                </a:solidFill>
                <a:hlinkClick r:id="rId4">
                  <a:extLst>
                    <a:ext uri="{A12FA001-AC4F-418D-AE19-62706E023703}">
                      <ahyp:hlinkClr xmlns:ahyp="http://schemas.microsoft.com/office/drawing/2018/hyperlinkcolor" val="tx"/>
                    </a:ext>
                  </a:extLst>
                </a:hlinkClick>
              </a:rPr>
              <a:t>CC BY-SA 3.0</a:t>
            </a:r>
            <a:r>
              <a:rPr lang="de-DE" sz="600" dirty="0">
                <a:solidFill>
                  <a:schemeClr val="bg1">
                    <a:lumMod val="50000"/>
                  </a:schemeClr>
                </a:solidFill>
              </a:rPr>
              <a:t>, https://</a:t>
            </a:r>
            <a:r>
              <a:rPr lang="de-DE" sz="600" dirty="0" err="1">
                <a:solidFill>
                  <a:schemeClr val="bg1">
                    <a:lumMod val="50000"/>
                  </a:schemeClr>
                </a:solidFill>
              </a:rPr>
              <a:t>commons.wikimedia.org</a:t>
            </a:r>
            <a:r>
              <a:rPr lang="de-DE" sz="600" dirty="0">
                <a:solidFill>
                  <a:schemeClr val="bg1">
                    <a:lumMod val="50000"/>
                  </a:schemeClr>
                </a:solidFill>
              </a:rPr>
              <a:t>/</a:t>
            </a:r>
            <a:r>
              <a:rPr lang="de-DE" sz="600" dirty="0" err="1">
                <a:solidFill>
                  <a:schemeClr val="bg1">
                    <a:lumMod val="50000"/>
                  </a:schemeClr>
                </a:solidFill>
              </a:rPr>
              <a:t>w</a:t>
            </a:r>
            <a:r>
              <a:rPr lang="de-DE" sz="600" dirty="0">
                <a:solidFill>
                  <a:schemeClr val="bg1">
                    <a:lumMod val="50000"/>
                  </a:schemeClr>
                </a:solidFill>
              </a:rPr>
              <a:t>/</a:t>
            </a:r>
            <a:r>
              <a:rPr lang="de-DE" sz="600" dirty="0" err="1">
                <a:solidFill>
                  <a:schemeClr val="bg1">
                    <a:lumMod val="50000"/>
                  </a:schemeClr>
                </a:solidFill>
              </a:rPr>
              <a:t>index.php?curid</a:t>
            </a:r>
            <a:r>
              <a:rPr lang="de-DE" sz="600" dirty="0">
                <a:solidFill>
                  <a:schemeClr val="bg1">
                    <a:lumMod val="50000"/>
                  </a:schemeClr>
                </a:solidFill>
              </a:rPr>
              <a:t>=3367536</a:t>
            </a:r>
          </a:p>
        </p:txBody>
      </p:sp>
    </p:spTree>
    <p:extLst>
      <p:ext uri="{BB962C8B-B14F-4D97-AF65-F5344CB8AC3E}">
        <p14:creationId xmlns:p14="http://schemas.microsoft.com/office/powerpoint/2010/main" val="233128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Unterrichtsbeispiel: Winterfütterung von Vögeln </a:t>
            </a:r>
            <a:r>
              <a:rPr lang="de-DE" altLang="de-DE" sz="1400" i="1" dirty="0">
                <a:solidFill>
                  <a:schemeClr val="bg1"/>
                </a:solidFill>
                <a:latin typeface="Calibri" panose="020F0502020204030204" pitchFamily="34" charset="0"/>
              </a:rPr>
              <a:t>(Material auf dem Landesbildungsserver BaWü)</a:t>
            </a:r>
          </a:p>
        </p:txBody>
      </p:sp>
      <p:sp>
        <p:nvSpPr>
          <p:cNvPr id="16" name="Textfeld 15">
            <a:extLst>
              <a:ext uri="{FF2B5EF4-FFF2-40B4-BE49-F238E27FC236}">
                <a16:creationId xmlns:a16="http://schemas.microsoft.com/office/drawing/2014/main" id="{9D8A3D94-3CFD-2B47-8D65-1523F3E3114C}"/>
              </a:ext>
            </a:extLst>
          </p:cNvPr>
          <p:cNvSpPr txBox="1"/>
          <p:nvPr/>
        </p:nvSpPr>
        <p:spPr>
          <a:xfrm>
            <a:off x="214413" y="688707"/>
            <a:ext cx="5533244" cy="3624069"/>
          </a:xfrm>
          <a:prstGeom prst="rect">
            <a:avLst/>
          </a:prstGeom>
          <a:noFill/>
        </p:spPr>
        <p:txBody>
          <a:bodyPr wrap="square" rtlCol="0">
            <a:spAutoFit/>
          </a:bodyPr>
          <a:lstStyle/>
          <a:p>
            <a:r>
              <a:rPr lang="de-DE" sz="1650" dirty="0"/>
              <a:t>Alle Teilbereiche gleichzeitig in einem Unterricht zu behandeln würde den Unterricht überfrachten. </a:t>
            </a:r>
          </a:p>
          <a:p>
            <a:endParaRPr lang="de-DE" sz="1650" dirty="0"/>
          </a:p>
          <a:p>
            <a:pPr marL="285750" indent="-285750">
              <a:spcAft>
                <a:spcPts val="600"/>
              </a:spcAft>
              <a:buFont typeface="Arial" panose="020B0604020202020204" pitchFamily="34" charset="0"/>
              <a:buChar char="•"/>
            </a:pPr>
            <a:r>
              <a:rPr lang="de-DE" sz="1650" dirty="0"/>
              <a:t>Bei der Unterrichtsplanung entscheidet sich die Lehrkraft für einen Teilbereich; bei Folgethemen für einen anderen</a:t>
            </a:r>
          </a:p>
          <a:p>
            <a:pPr marL="285750" indent="-285750">
              <a:spcAft>
                <a:spcPts val="600"/>
              </a:spcAft>
              <a:buFont typeface="Arial" panose="020B0604020202020204" pitchFamily="34" charset="0"/>
              <a:buChar char="•"/>
            </a:pPr>
            <a:r>
              <a:rPr lang="de-DE" sz="1650" dirty="0"/>
              <a:t>das Material „Winterfütterung“ (</a:t>
            </a:r>
            <a:r>
              <a:rPr lang="de-DE" sz="1400" dirty="0" err="1"/>
              <a:t>download</a:t>
            </a:r>
            <a:r>
              <a:rPr lang="de-DE" sz="1400" dirty="0"/>
              <a:t> LBS BaWü</a:t>
            </a:r>
            <a:r>
              <a:rPr lang="de-DE" sz="1650" dirty="0"/>
              <a:t>) zeigt, wie unterschiedlich Unterricht zum selben Thema aussehen könnte</a:t>
            </a:r>
          </a:p>
          <a:p>
            <a:pPr marL="285750" indent="-285750">
              <a:spcAft>
                <a:spcPts val="600"/>
              </a:spcAft>
              <a:buFont typeface="Arial" panose="020B0604020202020204" pitchFamily="34" charset="0"/>
              <a:buChar char="•"/>
            </a:pPr>
            <a:r>
              <a:rPr lang="de-DE" sz="1650" dirty="0"/>
              <a:t>Die Durchsicht dieser Materialien soll veranschaulichen, wie Unterricht mit Schwerpunkt auf Teilkompetenzen von Bewertung konstruiert werden kann. </a:t>
            </a:r>
          </a:p>
          <a:p>
            <a:pPr marL="285750" indent="-285750">
              <a:spcAft>
                <a:spcPts val="600"/>
              </a:spcAft>
              <a:buFont typeface="Arial" panose="020B0604020202020204" pitchFamily="34" charset="0"/>
              <a:buChar char="•"/>
            </a:pPr>
            <a:r>
              <a:rPr lang="de-DE" sz="1650" dirty="0"/>
              <a:t>Alle drei Teilbeispiele enthalten auch Hinweise zu Entlastungs- bzw. Differenzierungsmöglichkeiten.</a:t>
            </a:r>
          </a:p>
        </p:txBody>
      </p:sp>
      <p:sp>
        <p:nvSpPr>
          <p:cNvPr id="17" name="Textfeld 16">
            <a:extLst>
              <a:ext uri="{FF2B5EF4-FFF2-40B4-BE49-F238E27FC236}">
                <a16:creationId xmlns:a16="http://schemas.microsoft.com/office/drawing/2014/main" id="{B6B41057-BCDA-8544-A976-0B8C48A6F04C}"/>
              </a:ext>
            </a:extLst>
          </p:cNvPr>
          <p:cNvSpPr txBox="1"/>
          <p:nvPr/>
        </p:nvSpPr>
        <p:spPr>
          <a:xfrm>
            <a:off x="5488007" y="4701925"/>
            <a:ext cx="3771112" cy="242374"/>
          </a:xfrm>
          <a:prstGeom prst="rect">
            <a:avLst/>
          </a:prstGeom>
          <a:noFill/>
        </p:spPr>
        <p:txBody>
          <a:bodyPr wrap="square" rtlCol="0">
            <a:spAutoFit/>
          </a:bodyPr>
          <a:lstStyle/>
          <a:p>
            <a:r>
              <a:rPr lang="de-DE" sz="975" dirty="0"/>
              <a:t>verändert nach </a:t>
            </a:r>
            <a:r>
              <a:rPr lang="de-DE" sz="975" dirty="0" err="1"/>
              <a:t>Lübeck</a:t>
            </a:r>
            <a:r>
              <a:rPr lang="de-DE" sz="975" dirty="0"/>
              <a:t> et al.  2018. QUA-Lis NRW; </a:t>
            </a:r>
            <a:r>
              <a:rPr lang="de-DE" sz="975" dirty="0" err="1"/>
              <a:t>Waxmann</a:t>
            </a:r>
            <a:r>
              <a:rPr lang="de-DE" sz="975" dirty="0"/>
              <a:t> Verlag</a:t>
            </a:r>
          </a:p>
        </p:txBody>
      </p:sp>
      <p:pic>
        <p:nvPicPr>
          <p:cNvPr id="2" name="Grafik 1">
            <a:extLst>
              <a:ext uri="{FF2B5EF4-FFF2-40B4-BE49-F238E27FC236}">
                <a16:creationId xmlns:a16="http://schemas.microsoft.com/office/drawing/2014/main" id="{97C64791-934B-7247-8C96-BFD927D65F74}"/>
              </a:ext>
            </a:extLst>
          </p:cNvPr>
          <p:cNvPicPr>
            <a:picLocks noChangeAspect="1"/>
          </p:cNvPicPr>
          <p:nvPr/>
        </p:nvPicPr>
        <p:blipFill rotWithShape="1">
          <a:blip r:embed="rId3"/>
          <a:srcRect l="13502" r="21932"/>
          <a:stretch/>
        </p:blipFill>
        <p:spPr>
          <a:xfrm>
            <a:off x="5817539" y="682663"/>
            <a:ext cx="3112048" cy="3035898"/>
          </a:xfrm>
          <a:prstGeom prst="rect">
            <a:avLst/>
          </a:prstGeom>
        </p:spPr>
      </p:pic>
      <p:sp>
        <p:nvSpPr>
          <p:cNvPr id="3" name="Rechteck 2">
            <a:extLst>
              <a:ext uri="{FF2B5EF4-FFF2-40B4-BE49-F238E27FC236}">
                <a16:creationId xmlns:a16="http://schemas.microsoft.com/office/drawing/2014/main" id="{A308E4CE-E724-B340-A1C6-044DD89DBB8B}"/>
              </a:ext>
            </a:extLst>
          </p:cNvPr>
          <p:cNvSpPr/>
          <p:nvPr/>
        </p:nvSpPr>
        <p:spPr>
          <a:xfrm rot="5400000">
            <a:off x="7360774" y="2173662"/>
            <a:ext cx="3307605" cy="184666"/>
          </a:xfrm>
          <a:prstGeom prst="rect">
            <a:avLst/>
          </a:prstGeom>
        </p:spPr>
        <p:txBody>
          <a:bodyPr wrap="square">
            <a:spAutoFit/>
          </a:bodyPr>
          <a:lstStyle/>
          <a:p>
            <a:r>
              <a:rPr lang="de-DE" sz="600" dirty="0" err="1">
                <a:solidFill>
                  <a:schemeClr val="bg1">
                    <a:lumMod val="50000"/>
                  </a:schemeClr>
                </a:solidFill>
              </a:rPr>
              <a:t>By</a:t>
            </a:r>
            <a:r>
              <a:rPr lang="de-DE" sz="600" dirty="0">
                <a:solidFill>
                  <a:schemeClr val="bg1">
                    <a:lumMod val="50000"/>
                  </a:schemeClr>
                </a:solidFill>
              </a:rPr>
              <a:t> </a:t>
            </a:r>
            <a:r>
              <a:rPr lang="de-DE" sz="600" dirty="0" err="1">
                <a:solidFill>
                  <a:schemeClr val="bg1">
                    <a:lumMod val="50000"/>
                  </a:schemeClr>
                </a:solidFill>
              </a:rPr>
              <a:t>SPBer</a:t>
            </a:r>
            <a:r>
              <a:rPr lang="de-DE" sz="600" dirty="0">
                <a:solidFill>
                  <a:schemeClr val="bg1">
                    <a:lumMod val="50000"/>
                  </a:schemeClr>
                </a:solidFill>
              </a:rPr>
              <a:t> - </a:t>
            </a:r>
            <a:r>
              <a:rPr lang="de-DE" sz="600" dirty="0" err="1">
                <a:solidFill>
                  <a:schemeClr val="bg1">
                    <a:lumMod val="50000"/>
                  </a:schemeClr>
                </a:solidFill>
              </a:rPr>
              <a:t>Own</a:t>
            </a:r>
            <a:r>
              <a:rPr lang="de-DE" sz="600" dirty="0">
                <a:solidFill>
                  <a:schemeClr val="bg1">
                    <a:lumMod val="50000"/>
                  </a:schemeClr>
                </a:solidFill>
              </a:rPr>
              <a:t> </a:t>
            </a:r>
            <a:r>
              <a:rPr lang="de-DE" sz="600" dirty="0" err="1">
                <a:solidFill>
                  <a:schemeClr val="bg1">
                    <a:lumMod val="50000"/>
                  </a:schemeClr>
                </a:solidFill>
              </a:rPr>
              <a:t>work</a:t>
            </a:r>
            <a:r>
              <a:rPr lang="de-DE" sz="600" dirty="0">
                <a:solidFill>
                  <a:schemeClr val="bg1">
                    <a:lumMod val="50000"/>
                  </a:schemeClr>
                </a:solidFill>
              </a:rPr>
              <a:t>, </a:t>
            </a:r>
            <a:r>
              <a:rPr lang="de-DE" sz="600" dirty="0">
                <a:solidFill>
                  <a:schemeClr val="bg1">
                    <a:lumMod val="50000"/>
                  </a:schemeClr>
                </a:solidFill>
                <a:hlinkClick r:id="rId4">
                  <a:extLst>
                    <a:ext uri="{A12FA001-AC4F-418D-AE19-62706E023703}">
                      <ahyp:hlinkClr xmlns:ahyp="http://schemas.microsoft.com/office/drawing/2018/hyperlinkcolor" val="tx"/>
                    </a:ext>
                  </a:extLst>
                </a:hlinkClick>
              </a:rPr>
              <a:t>CC BY-SA 3.0</a:t>
            </a:r>
            <a:r>
              <a:rPr lang="de-DE" sz="600" dirty="0">
                <a:solidFill>
                  <a:schemeClr val="bg1">
                    <a:lumMod val="50000"/>
                  </a:schemeClr>
                </a:solidFill>
              </a:rPr>
              <a:t>, https://</a:t>
            </a:r>
            <a:r>
              <a:rPr lang="de-DE" sz="600" dirty="0" err="1">
                <a:solidFill>
                  <a:schemeClr val="bg1">
                    <a:lumMod val="50000"/>
                  </a:schemeClr>
                </a:solidFill>
              </a:rPr>
              <a:t>commons.wikimedia.org</a:t>
            </a:r>
            <a:r>
              <a:rPr lang="de-DE" sz="600" dirty="0">
                <a:solidFill>
                  <a:schemeClr val="bg1">
                    <a:lumMod val="50000"/>
                  </a:schemeClr>
                </a:solidFill>
              </a:rPr>
              <a:t>/</a:t>
            </a:r>
            <a:r>
              <a:rPr lang="de-DE" sz="600" dirty="0" err="1">
                <a:solidFill>
                  <a:schemeClr val="bg1">
                    <a:lumMod val="50000"/>
                  </a:schemeClr>
                </a:solidFill>
              </a:rPr>
              <a:t>w</a:t>
            </a:r>
            <a:r>
              <a:rPr lang="de-DE" sz="600" dirty="0">
                <a:solidFill>
                  <a:schemeClr val="bg1">
                    <a:lumMod val="50000"/>
                  </a:schemeClr>
                </a:solidFill>
              </a:rPr>
              <a:t>/</a:t>
            </a:r>
            <a:r>
              <a:rPr lang="de-DE" sz="600" dirty="0" err="1">
                <a:solidFill>
                  <a:schemeClr val="bg1">
                    <a:lumMod val="50000"/>
                  </a:schemeClr>
                </a:solidFill>
              </a:rPr>
              <a:t>index.php?curid</a:t>
            </a:r>
            <a:r>
              <a:rPr lang="de-DE" sz="600" dirty="0">
                <a:solidFill>
                  <a:schemeClr val="bg1">
                    <a:lumMod val="50000"/>
                  </a:schemeClr>
                </a:solidFill>
              </a:rPr>
              <a:t>=3367536</a:t>
            </a:r>
          </a:p>
        </p:txBody>
      </p:sp>
      <p:sp>
        <p:nvSpPr>
          <p:cNvPr id="8" name="Abgerundetes Rechteck 7">
            <a:extLst>
              <a:ext uri="{FF2B5EF4-FFF2-40B4-BE49-F238E27FC236}">
                <a16:creationId xmlns:a16="http://schemas.microsoft.com/office/drawing/2014/main" id="{E87FA0EE-9AA4-9D4F-89A2-8125EAA110B9}"/>
              </a:ext>
            </a:extLst>
          </p:cNvPr>
          <p:cNvSpPr/>
          <p:nvPr/>
        </p:nvSpPr>
        <p:spPr>
          <a:xfrm rot="20413551">
            <a:off x="374795" y="1958203"/>
            <a:ext cx="7671491" cy="126512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Orientieren Sie sich am Beispiel des Materials „Winterfütterung“ über die unterschiedlichen Konstruktionsmöglichkeiten von Unterricht mit Schwerpunkt auf Teilbereich „WA“ </a:t>
            </a:r>
            <a:r>
              <a:rPr lang="de-DE" sz="2000" dirty="0" err="1"/>
              <a:t>bzw</a:t>
            </a:r>
            <a:r>
              <a:rPr lang="de-DE" sz="2000" dirty="0"/>
              <a:t> „A“ bzw. “GE“ </a:t>
            </a:r>
          </a:p>
        </p:txBody>
      </p:sp>
    </p:spTree>
    <p:extLst>
      <p:ext uri="{BB962C8B-B14F-4D97-AF65-F5344CB8AC3E}">
        <p14:creationId xmlns:p14="http://schemas.microsoft.com/office/powerpoint/2010/main" val="18654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800" dirty="0">
                <a:solidFill>
                  <a:schemeClr val="bg1"/>
                </a:solidFill>
                <a:latin typeface="Calibri" panose="020F0502020204030204" pitchFamily="34" charset="0"/>
              </a:rPr>
              <a:t>Beispiel Winterfütterung</a:t>
            </a:r>
          </a:p>
        </p:txBody>
      </p:sp>
      <p:sp>
        <p:nvSpPr>
          <p:cNvPr id="17" name="Textfeld 16">
            <a:extLst>
              <a:ext uri="{FF2B5EF4-FFF2-40B4-BE49-F238E27FC236}">
                <a16:creationId xmlns:a16="http://schemas.microsoft.com/office/drawing/2014/main" id="{B6B41057-BCDA-8544-A976-0B8C48A6F04C}"/>
              </a:ext>
            </a:extLst>
          </p:cNvPr>
          <p:cNvSpPr txBox="1"/>
          <p:nvPr/>
        </p:nvSpPr>
        <p:spPr>
          <a:xfrm>
            <a:off x="0" y="4717722"/>
            <a:ext cx="3771112" cy="242374"/>
          </a:xfrm>
          <a:prstGeom prst="rect">
            <a:avLst/>
          </a:prstGeom>
          <a:noFill/>
        </p:spPr>
        <p:txBody>
          <a:bodyPr wrap="square" rtlCol="0">
            <a:spAutoFit/>
          </a:bodyPr>
          <a:lstStyle/>
          <a:p>
            <a:r>
              <a:rPr lang="de-DE" sz="975" dirty="0"/>
              <a:t>verändert nach </a:t>
            </a:r>
            <a:r>
              <a:rPr lang="de-DE" sz="975" dirty="0" err="1"/>
              <a:t>Lübeck</a:t>
            </a:r>
            <a:r>
              <a:rPr lang="de-DE" sz="975" dirty="0"/>
              <a:t> et al.  2018. QUA-Lis NRW; </a:t>
            </a:r>
            <a:r>
              <a:rPr lang="de-DE" sz="975" dirty="0" err="1"/>
              <a:t>Waxmann</a:t>
            </a:r>
            <a:r>
              <a:rPr lang="de-DE" sz="975" dirty="0"/>
              <a:t> Verlag</a:t>
            </a:r>
          </a:p>
        </p:txBody>
      </p:sp>
      <p:pic>
        <p:nvPicPr>
          <p:cNvPr id="10" name="Grafik 9">
            <a:extLst>
              <a:ext uri="{FF2B5EF4-FFF2-40B4-BE49-F238E27FC236}">
                <a16:creationId xmlns:a16="http://schemas.microsoft.com/office/drawing/2014/main" id="{86027BC0-28D2-DB43-B4A9-BB936878C4BD}"/>
              </a:ext>
            </a:extLst>
          </p:cNvPr>
          <p:cNvPicPr>
            <a:picLocks noChangeAspect="1"/>
          </p:cNvPicPr>
          <p:nvPr/>
        </p:nvPicPr>
        <p:blipFill>
          <a:blip r:embed="rId3">
            <a:clrChange>
              <a:clrFrom>
                <a:srgbClr val="FFFFFF"/>
              </a:clrFrom>
              <a:clrTo>
                <a:srgbClr val="FFFFFF">
                  <a:alpha val="0"/>
                </a:srgbClr>
              </a:clrTo>
            </a:clrChange>
            <a:grayscl/>
          </a:blip>
          <a:stretch>
            <a:fillRect/>
          </a:stretch>
        </p:blipFill>
        <p:spPr>
          <a:xfrm>
            <a:off x="107949" y="3509781"/>
            <a:ext cx="690897" cy="777791"/>
          </a:xfrm>
          <a:prstGeom prst="rect">
            <a:avLst/>
          </a:prstGeom>
        </p:spPr>
      </p:pic>
      <p:sp>
        <p:nvSpPr>
          <p:cNvPr id="11" name="Abgerundete rechteckige Legende 10">
            <a:extLst>
              <a:ext uri="{FF2B5EF4-FFF2-40B4-BE49-F238E27FC236}">
                <a16:creationId xmlns:a16="http://schemas.microsoft.com/office/drawing/2014/main" id="{DB199D5E-C528-B14C-BDF7-BA0FDF3759DE}"/>
              </a:ext>
            </a:extLst>
          </p:cNvPr>
          <p:cNvSpPr>
            <a:spLocks noChangeArrowheads="1"/>
          </p:cNvSpPr>
          <p:nvPr/>
        </p:nvSpPr>
        <p:spPr bwMode="auto">
          <a:xfrm>
            <a:off x="1175851" y="2982161"/>
            <a:ext cx="2508886" cy="1626158"/>
          </a:xfrm>
          <a:prstGeom prst="wedgeRoundRectCallout">
            <a:avLst>
              <a:gd name="adj1" fmla="val -67234"/>
              <a:gd name="adj2" fmla="val 14656"/>
              <a:gd name="adj3" fmla="val 16667"/>
            </a:avLst>
          </a:prstGeom>
          <a:solidFill>
            <a:srgbClr val="A3262A"/>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50" i="1" dirty="0">
                <a:solidFill>
                  <a:srgbClr val="FFFFFF"/>
                </a:solidFill>
                <a:latin typeface="Calibri" panose="020F0502020204030204" pitchFamily="34" charset="0"/>
              </a:rPr>
              <a:t>Ich finde die Idee richtig gut. Dann können wir die Vögel gut vom Wohnzimmer aus </a:t>
            </a:r>
            <a:r>
              <a:rPr lang="de-DE" altLang="de-DE" sz="1450" i="1" dirty="0" err="1">
                <a:solidFill>
                  <a:srgbClr val="FFFFFF"/>
                </a:solidFill>
                <a:latin typeface="Calibri" panose="020F0502020204030204" pitchFamily="34" charset="0"/>
              </a:rPr>
              <a:t>beob</a:t>
            </a:r>
            <a:r>
              <a:rPr lang="de-DE" altLang="de-DE" sz="1450" i="1" dirty="0">
                <a:solidFill>
                  <a:srgbClr val="FFFFFF"/>
                </a:solidFill>
                <a:latin typeface="Calibri" panose="020F0502020204030204" pitchFamily="34" charset="0"/>
              </a:rPr>
              <a:t>-achten und dabei kann man viel lernen. Nach dem Winter kannst du bestimmt viele Vogelarten unterscheiden. </a:t>
            </a:r>
          </a:p>
        </p:txBody>
      </p:sp>
      <p:pic>
        <p:nvPicPr>
          <p:cNvPr id="12" name="Grafik 11">
            <a:extLst>
              <a:ext uri="{FF2B5EF4-FFF2-40B4-BE49-F238E27FC236}">
                <a16:creationId xmlns:a16="http://schemas.microsoft.com/office/drawing/2014/main" id="{1CB6D2FE-0604-1E4E-B69C-2D215656A41A}"/>
              </a:ext>
            </a:extLst>
          </p:cNvPr>
          <p:cNvPicPr>
            <a:picLocks noChangeAspect="1"/>
          </p:cNvPicPr>
          <p:nvPr/>
        </p:nvPicPr>
        <p:blipFill>
          <a:blip r:embed="rId4">
            <a:grayscl/>
          </a:blip>
          <a:stretch>
            <a:fillRect/>
          </a:stretch>
        </p:blipFill>
        <p:spPr>
          <a:xfrm>
            <a:off x="8314091" y="3637915"/>
            <a:ext cx="729701" cy="908685"/>
          </a:xfrm>
          <a:prstGeom prst="rect">
            <a:avLst/>
          </a:prstGeom>
        </p:spPr>
      </p:pic>
      <p:sp>
        <p:nvSpPr>
          <p:cNvPr id="13" name="Abgerundete rechteckige Legende 12">
            <a:extLst>
              <a:ext uri="{FF2B5EF4-FFF2-40B4-BE49-F238E27FC236}">
                <a16:creationId xmlns:a16="http://schemas.microsoft.com/office/drawing/2014/main" id="{D318AEE8-AF04-DB45-A404-B9D7F7153AF1}"/>
              </a:ext>
            </a:extLst>
          </p:cNvPr>
          <p:cNvSpPr>
            <a:spLocks noChangeArrowheads="1"/>
          </p:cNvSpPr>
          <p:nvPr/>
        </p:nvSpPr>
        <p:spPr bwMode="auto">
          <a:xfrm>
            <a:off x="3763792" y="3746911"/>
            <a:ext cx="4307958" cy="966213"/>
          </a:xfrm>
          <a:prstGeom prst="wedgeRoundRectCallout">
            <a:avLst>
              <a:gd name="adj1" fmla="val 58560"/>
              <a:gd name="adj2" fmla="val -1639"/>
              <a:gd name="adj3" fmla="val 16667"/>
            </a:avLst>
          </a:prstGeom>
          <a:solidFill>
            <a:srgbClr val="A3262A"/>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50" i="1" dirty="0">
                <a:solidFill>
                  <a:srgbClr val="FFFFFF"/>
                </a:solidFill>
                <a:latin typeface="Calibri" panose="020F0502020204030204" pitchFamily="34" charset="0"/>
              </a:rPr>
              <a:t>Dein kleiner Bruder beginnt gerade zu laufen und steckt immer noch viele Dinge in den Mund. An den Futter-plätzen sammelt sich viel </a:t>
            </a:r>
            <a:r>
              <a:rPr lang="de-DE" altLang="de-DE" sz="1450" i="1" dirty="0" err="1">
                <a:solidFill>
                  <a:srgbClr val="FFFFFF"/>
                </a:solidFill>
                <a:latin typeface="Calibri" panose="020F0502020204030204" pitchFamily="34" charset="0"/>
              </a:rPr>
              <a:t>Vogelkot</a:t>
            </a:r>
            <a:r>
              <a:rPr lang="de-DE" altLang="de-DE" sz="1450" i="1" dirty="0">
                <a:solidFill>
                  <a:srgbClr val="FFFFFF"/>
                </a:solidFill>
                <a:latin typeface="Calibri" panose="020F0502020204030204" pitchFamily="34" charset="0"/>
              </a:rPr>
              <a:t> mit Bakterien und Parasiten an. Er soll damit nicht in Berührung kommen. </a:t>
            </a:r>
          </a:p>
        </p:txBody>
      </p:sp>
      <p:pic>
        <p:nvPicPr>
          <p:cNvPr id="14" name="Grafik 13">
            <a:extLst>
              <a:ext uri="{FF2B5EF4-FFF2-40B4-BE49-F238E27FC236}">
                <a16:creationId xmlns:a16="http://schemas.microsoft.com/office/drawing/2014/main" id="{B9AB777C-2F22-ED46-994B-F14EEFB3783F}"/>
              </a:ext>
            </a:extLst>
          </p:cNvPr>
          <p:cNvPicPr>
            <a:picLocks noChangeAspect="1"/>
          </p:cNvPicPr>
          <p:nvPr/>
        </p:nvPicPr>
        <p:blipFill>
          <a:blip r:embed="rId5">
            <a:biLevel thresh="75000"/>
          </a:blip>
          <a:stretch>
            <a:fillRect/>
          </a:stretch>
        </p:blipFill>
        <p:spPr>
          <a:xfrm>
            <a:off x="61475" y="2261955"/>
            <a:ext cx="873559" cy="752212"/>
          </a:xfrm>
          <a:prstGeom prst="rect">
            <a:avLst/>
          </a:prstGeom>
        </p:spPr>
      </p:pic>
      <p:sp>
        <p:nvSpPr>
          <p:cNvPr id="15" name="Abgerundete rechteckige Legende 14">
            <a:extLst>
              <a:ext uri="{FF2B5EF4-FFF2-40B4-BE49-F238E27FC236}">
                <a16:creationId xmlns:a16="http://schemas.microsoft.com/office/drawing/2014/main" id="{C5497640-3282-8147-9963-08CED1E2542F}"/>
              </a:ext>
            </a:extLst>
          </p:cNvPr>
          <p:cNvSpPr>
            <a:spLocks noChangeArrowheads="1"/>
          </p:cNvSpPr>
          <p:nvPr/>
        </p:nvSpPr>
        <p:spPr bwMode="auto">
          <a:xfrm>
            <a:off x="1400048" y="1750553"/>
            <a:ext cx="2508885" cy="1168974"/>
          </a:xfrm>
          <a:prstGeom prst="wedgeRoundRectCallout">
            <a:avLst>
              <a:gd name="adj1" fmla="val -70587"/>
              <a:gd name="adj2" fmla="val 26388"/>
              <a:gd name="adj3" fmla="val 16667"/>
            </a:avLst>
          </a:prstGeom>
          <a:solidFill>
            <a:srgbClr val="A3262A"/>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50" i="1" dirty="0">
                <a:solidFill>
                  <a:srgbClr val="FFFFFF"/>
                </a:solidFill>
                <a:latin typeface="Calibri" panose="020F0502020204030204" pitchFamily="34" charset="0"/>
              </a:rPr>
              <a:t>Ich möchte auf der Terrasse Futterhäuschen für Vögel einrichten. Sie finden wenig Futter. Ich möchte ihnen daher bei der Überwinterung helfen. </a:t>
            </a:r>
          </a:p>
        </p:txBody>
      </p:sp>
      <p:sp>
        <p:nvSpPr>
          <p:cNvPr id="18" name="Textfeld 17">
            <a:extLst>
              <a:ext uri="{FF2B5EF4-FFF2-40B4-BE49-F238E27FC236}">
                <a16:creationId xmlns:a16="http://schemas.microsoft.com/office/drawing/2014/main" id="{789AFAA1-C02D-A24A-A9FB-AD2728EE29CF}"/>
              </a:ext>
            </a:extLst>
          </p:cNvPr>
          <p:cNvSpPr txBox="1"/>
          <p:nvPr/>
        </p:nvSpPr>
        <p:spPr>
          <a:xfrm>
            <a:off x="11291" y="2947964"/>
            <a:ext cx="505267" cy="346249"/>
          </a:xfrm>
          <a:prstGeom prst="rect">
            <a:avLst/>
          </a:prstGeom>
          <a:noFill/>
        </p:spPr>
        <p:txBody>
          <a:bodyPr wrap="none" rtlCol="0">
            <a:spAutoFit/>
          </a:bodyPr>
          <a:lstStyle/>
          <a:p>
            <a:r>
              <a:rPr lang="de-DE" sz="1650" dirty="0"/>
              <a:t>Lisa</a:t>
            </a:r>
          </a:p>
        </p:txBody>
      </p:sp>
      <p:sp>
        <p:nvSpPr>
          <p:cNvPr id="19" name="Textfeld 18">
            <a:extLst>
              <a:ext uri="{FF2B5EF4-FFF2-40B4-BE49-F238E27FC236}">
                <a16:creationId xmlns:a16="http://schemas.microsoft.com/office/drawing/2014/main" id="{754D232C-503C-1649-A1B7-41ADFC954531}"/>
              </a:ext>
            </a:extLst>
          </p:cNvPr>
          <p:cNvSpPr txBox="1"/>
          <p:nvPr/>
        </p:nvSpPr>
        <p:spPr>
          <a:xfrm>
            <a:off x="2539" y="4249415"/>
            <a:ext cx="1028038" cy="346249"/>
          </a:xfrm>
          <a:prstGeom prst="rect">
            <a:avLst/>
          </a:prstGeom>
          <a:noFill/>
        </p:spPr>
        <p:txBody>
          <a:bodyPr wrap="square" rtlCol="0">
            <a:spAutoFit/>
          </a:bodyPr>
          <a:lstStyle/>
          <a:p>
            <a:r>
              <a:rPr lang="de-DE" sz="1650" dirty="0"/>
              <a:t>Lisas Opa</a:t>
            </a:r>
          </a:p>
        </p:txBody>
      </p:sp>
      <p:sp>
        <p:nvSpPr>
          <p:cNvPr id="20" name="Textfeld 19">
            <a:extLst>
              <a:ext uri="{FF2B5EF4-FFF2-40B4-BE49-F238E27FC236}">
                <a16:creationId xmlns:a16="http://schemas.microsoft.com/office/drawing/2014/main" id="{6721107C-01BE-1749-B8B6-EDFAB6E32F51}"/>
              </a:ext>
            </a:extLst>
          </p:cNvPr>
          <p:cNvSpPr txBox="1"/>
          <p:nvPr/>
        </p:nvSpPr>
        <p:spPr>
          <a:xfrm>
            <a:off x="8013997" y="4488447"/>
            <a:ext cx="1114140" cy="346249"/>
          </a:xfrm>
          <a:prstGeom prst="rect">
            <a:avLst/>
          </a:prstGeom>
          <a:noFill/>
        </p:spPr>
        <p:txBody>
          <a:bodyPr wrap="square" rtlCol="0">
            <a:spAutoFit/>
          </a:bodyPr>
          <a:lstStyle/>
          <a:p>
            <a:pPr algn="r"/>
            <a:r>
              <a:rPr lang="de-DE" sz="1650" dirty="0"/>
              <a:t>Lisas Vater</a:t>
            </a:r>
          </a:p>
        </p:txBody>
      </p:sp>
      <p:pic>
        <p:nvPicPr>
          <p:cNvPr id="21" name="Grafik 20">
            <a:extLst>
              <a:ext uri="{FF2B5EF4-FFF2-40B4-BE49-F238E27FC236}">
                <a16:creationId xmlns:a16="http://schemas.microsoft.com/office/drawing/2014/main" id="{96E8F157-B088-9848-AD6B-21A1E9DB992C}"/>
              </a:ext>
            </a:extLst>
          </p:cNvPr>
          <p:cNvPicPr>
            <a:picLocks noChangeAspect="1"/>
          </p:cNvPicPr>
          <p:nvPr/>
        </p:nvPicPr>
        <p:blipFill>
          <a:blip r:embed="rId6">
            <a:grayscl/>
          </a:blip>
          <a:stretch>
            <a:fillRect/>
          </a:stretch>
        </p:blipFill>
        <p:spPr>
          <a:xfrm>
            <a:off x="8133779" y="2189861"/>
            <a:ext cx="910013" cy="1088163"/>
          </a:xfrm>
          <a:prstGeom prst="rect">
            <a:avLst/>
          </a:prstGeom>
        </p:spPr>
      </p:pic>
      <p:sp>
        <p:nvSpPr>
          <p:cNvPr id="22" name="Textfeld 21">
            <a:extLst>
              <a:ext uri="{FF2B5EF4-FFF2-40B4-BE49-F238E27FC236}">
                <a16:creationId xmlns:a16="http://schemas.microsoft.com/office/drawing/2014/main" id="{7F02EEED-BB03-104C-A3DA-EF198E9D646A}"/>
              </a:ext>
            </a:extLst>
          </p:cNvPr>
          <p:cNvSpPr txBox="1"/>
          <p:nvPr/>
        </p:nvSpPr>
        <p:spPr>
          <a:xfrm>
            <a:off x="7829409" y="3214060"/>
            <a:ext cx="1303300" cy="346249"/>
          </a:xfrm>
          <a:prstGeom prst="rect">
            <a:avLst/>
          </a:prstGeom>
          <a:noFill/>
        </p:spPr>
        <p:txBody>
          <a:bodyPr wrap="square" rtlCol="0">
            <a:spAutoFit/>
          </a:bodyPr>
          <a:lstStyle/>
          <a:p>
            <a:pPr algn="r"/>
            <a:r>
              <a:rPr lang="de-DE" sz="1650" dirty="0"/>
              <a:t>Lisas Mutter</a:t>
            </a:r>
          </a:p>
        </p:txBody>
      </p:sp>
      <p:sp>
        <p:nvSpPr>
          <p:cNvPr id="23" name="Abgerundete rechteckige Legende 22">
            <a:extLst>
              <a:ext uri="{FF2B5EF4-FFF2-40B4-BE49-F238E27FC236}">
                <a16:creationId xmlns:a16="http://schemas.microsoft.com/office/drawing/2014/main" id="{29B5E8C0-66FF-2C4E-B36F-E94B145EABC3}"/>
              </a:ext>
            </a:extLst>
          </p:cNvPr>
          <p:cNvSpPr>
            <a:spLocks noChangeArrowheads="1"/>
          </p:cNvSpPr>
          <p:nvPr/>
        </p:nvSpPr>
        <p:spPr bwMode="auto">
          <a:xfrm>
            <a:off x="3965573" y="2227241"/>
            <a:ext cx="3742666" cy="1469589"/>
          </a:xfrm>
          <a:prstGeom prst="wedgeRoundRectCallout">
            <a:avLst>
              <a:gd name="adj1" fmla="val 63342"/>
              <a:gd name="adj2" fmla="val -11298"/>
              <a:gd name="adj3" fmla="val 16667"/>
            </a:avLst>
          </a:prstGeom>
          <a:solidFill>
            <a:srgbClr val="A3262A"/>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50" i="1" dirty="0">
                <a:solidFill>
                  <a:srgbClr val="FFFFFF"/>
                </a:solidFill>
                <a:latin typeface="Calibri" panose="020F0502020204030204" pitchFamily="34" charset="0"/>
              </a:rPr>
              <a:t>Der Mensch  hat z. B. durch den Bau von Wohnsiedlungen Natur zerstört, in denen Wildvögel auch im Winter ihre Nahrung finden. Wenn man den Vögeln nicht hilft, sterben sie möglicherweise bald aus. Wir müssen verhindern, dass die Artenvielfalt zurückgeht. </a:t>
            </a:r>
          </a:p>
        </p:txBody>
      </p:sp>
      <p:sp>
        <p:nvSpPr>
          <p:cNvPr id="24" name="Abgerundetes Rechteck 23">
            <a:extLst>
              <a:ext uri="{FF2B5EF4-FFF2-40B4-BE49-F238E27FC236}">
                <a16:creationId xmlns:a16="http://schemas.microsoft.com/office/drawing/2014/main" id="{4863CA82-8605-9641-A22D-F0247F6849CA}"/>
              </a:ext>
            </a:extLst>
          </p:cNvPr>
          <p:cNvSpPr>
            <a:spLocks noChangeArrowheads="1"/>
          </p:cNvSpPr>
          <p:nvPr/>
        </p:nvSpPr>
        <p:spPr bwMode="auto">
          <a:xfrm>
            <a:off x="102700" y="140874"/>
            <a:ext cx="4172586" cy="1285458"/>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22300" defTabSz="685800"/>
            <a:r>
              <a:rPr lang="de-DE" altLang="de-DE" sz="1650" b="1" dirty="0">
                <a:solidFill>
                  <a:srgbClr val="0059B5"/>
                </a:solidFill>
                <a:latin typeface="Calibri" panose="020F0502020204030204" pitchFamily="34" charset="0"/>
              </a:rPr>
              <a:t>Teilbereich </a:t>
            </a:r>
            <a:r>
              <a:rPr lang="de-DE" altLang="de-DE" sz="2000" b="1" dirty="0">
                <a:solidFill>
                  <a:srgbClr val="7030A0"/>
                </a:solidFill>
                <a:latin typeface="Calibri" panose="020F0502020204030204" pitchFamily="34" charset="0"/>
              </a:rPr>
              <a:t>W</a:t>
            </a:r>
            <a:r>
              <a:rPr lang="de-DE" altLang="de-DE" sz="2000" b="1" dirty="0">
                <a:solidFill>
                  <a:srgbClr val="0059B5"/>
                </a:solidFill>
                <a:latin typeface="Calibri" panose="020F0502020204030204" pitchFamily="34" charset="0"/>
              </a:rPr>
              <a:t>A</a:t>
            </a:r>
            <a:r>
              <a:rPr lang="de-DE" altLang="de-DE" sz="1650" b="1" dirty="0">
                <a:solidFill>
                  <a:srgbClr val="0059B5"/>
                </a:solidFill>
                <a:latin typeface="Calibri" panose="020F0502020204030204" pitchFamily="34" charset="0"/>
              </a:rPr>
              <a:t>: </a:t>
            </a:r>
            <a:r>
              <a:rPr lang="de-DE" altLang="de-DE" sz="1650" dirty="0">
                <a:latin typeface="Calibri" panose="020F0502020204030204" pitchFamily="34" charset="0"/>
              </a:rPr>
              <a:t>Dilemmasituation unter verschiedenen Perspektiven erfassen,  Handlungsoptionen erkennen</a:t>
            </a:r>
          </a:p>
        </p:txBody>
      </p:sp>
      <p:sp>
        <p:nvSpPr>
          <p:cNvPr id="27" name="Textfeld 26">
            <a:extLst>
              <a:ext uri="{FF2B5EF4-FFF2-40B4-BE49-F238E27FC236}">
                <a16:creationId xmlns:a16="http://schemas.microsoft.com/office/drawing/2014/main" id="{C2222A70-486B-0840-82D3-FA0DAF6D15B3}"/>
              </a:ext>
            </a:extLst>
          </p:cNvPr>
          <p:cNvSpPr txBox="1"/>
          <p:nvPr/>
        </p:nvSpPr>
        <p:spPr>
          <a:xfrm>
            <a:off x="4495878" y="565603"/>
            <a:ext cx="4710760" cy="1515800"/>
          </a:xfrm>
          <a:prstGeom prst="rect">
            <a:avLst/>
          </a:prstGeom>
          <a:noFill/>
        </p:spPr>
        <p:txBody>
          <a:bodyPr wrap="square" rtlCol="0">
            <a:spAutoFit/>
          </a:bodyPr>
          <a:lstStyle/>
          <a:p>
            <a:pPr>
              <a:spcAft>
                <a:spcPts val="600"/>
              </a:spcAft>
            </a:pPr>
            <a:r>
              <a:rPr lang="de-DE" sz="1650" b="1" dirty="0">
                <a:solidFill>
                  <a:srgbClr val="0059B5"/>
                </a:solidFill>
              </a:rPr>
              <a:t>Entscheidungsfrage und erste Handlungsoptionen</a:t>
            </a:r>
          </a:p>
          <a:p>
            <a:pPr>
              <a:spcAft>
                <a:spcPts val="600"/>
              </a:spcAft>
            </a:pPr>
            <a:r>
              <a:rPr lang="de-DE" sz="1650" dirty="0"/>
              <a:t>1. Formuliere anhand des Materials eine zum Entscheidungskonflikt passende Frage</a:t>
            </a:r>
          </a:p>
          <a:p>
            <a:pPr>
              <a:spcAft>
                <a:spcPts val="600"/>
              </a:spcAft>
            </a:pPr>
            <a:r>
              <a:rPr lang="de-DE" sz="1650" dirty="0"/>
              <a:t>2. Ermittle die Handlungsmöglichkeiten, die die sich aus den Aussagen der beteiligten Personen ergeben. </a:t>
            </a:r>
          </a:p>
        </p:txBody>
      </p:sp>
      <p:grpSp>
        <p:nvGrpSpPr>
          <p:cNvPr id="8" name="Gruppieren 7">
            <a:extLst>
              <a:ext uri="{FF2B5EF4-FFF2-40B4-BE49-F238E27FC236}">
                <a16:creationId xmlns:a16="http://schemas.microsoft.com/office/drawing/2014/main" id="{A9800E87-A3EC-9BC7-4BA3-C0B1F9CB7B1B}"/>
              </a:ext>
            </a:extLst>
          </p:cNvPr>
          <p:cNvGrpSpPr/>
          <p:nvPr/>
        </p:nvGrpSpPr>
        <p:grpSpPr>
          <a:xfrm>
            <a:off x="102700" y="393009"/>
            <a:ext cx="749300" cy="786092"/>
            <a:chOff x="48194" y="882262"/>
            <a:chExt cx="749300" cy="786092"/>
          </a:xfrm>
        </p:grpSpPr>
        <p:pic>
          <p:nvPicPr>
            <p:cNvPr id="2" name="Grafik 1">
              <a:extLst>
                <a:ext uri="{FF2B5EF4-FFF2-40B4-BE49-F238E27FC236}">
                  <a16:creationId xmlns:a16="http://schemas.microsoft.com/office/drawing/2014/main" id="{79EF9EB9-6F33-6A4C-B2C9-36841367A718}"/>
                </a:ext>
              </a:extLst>
            </p:cNvPr>
            <p:cNvPicPr>
              <a:picLocks noChangeAspect="1"/>
            </p:cNvPicPr>
            <p:nvPr/>
          </p:nvPicPr>
          <p:blipFill>
            <a:blip r:embed="rId7"/>
            <a:stretch>
              <a:fillRect/>
            </a:stretch>
          </p:blipFill>
          <p:spPr>
            <a:xfrm>
              <a:off x="48194" y="882262"/>
              <a:ext cx="381000" cy="368300"/>
            </a:xfrm>
            <a:prstGeom prst="rect">
              <a:avLst/>
            </a:prstGeom>
          </p:spPr>
        </p:pic>
        <p:pic>
          <p:nvPicPr>
            <p:cNvPr id="3" name="Grafik 2">
              <a:extLst>
                <a:ext uri="{FF2B5EF4-FFF2-40B4-BE49-F238E27FC236}">
                  <a16:creationId xmlns:a16="http://schemas.microsoft.com/office/drawing/2014/main" id="{DC35A3A8-1EA4-62C1-6426-1CC01DC95621}"/>
                </a:ext>
              </a:extLst>
            </p:cNvPr>
            <p:cNvPicPr>
              <a:picLocks noChangeAspect="1"/>
            </p:cNvPicPr>
            <p:nvPr/>
          </p:nvPicPr>
          <p:blipFill>
            <a:blip r:embed="rId8"/>
            <a:stretch>
              <a:fillRect/>
            </a:stretch>
          </p:blipFill>
          <p:spPr>
            <a:xfrm>
              <a:off x="429194" y="886649"/>
              <a:ext cx="368300" cy="368300"/>
            </a:xfrm>
            <a:prstGeom prst="rect">
              <a:avLst/>
            </a:prstGeom>
          </p:spPr>
        </p:pic>
        <p:pic>
          <p:nvPicPr>
            <p:cNvPr id="6" name="Grafik 5">
              <a:extLst>
                <a:ext uri="{FF2B5EF4-FFF2-40B4-BE49-F238E27FC236}">
                  <a16:creationId xmlns:a16="http://schemas.microsoft.com/office/drawing/2014/main" id="{2374C307-A7C5-289C-B978-313C624782F5}"/>
                </a:ext>
              </a:extLst>
            </p:cNvPr>
            <p:cNvPicPr>
              <a:picLocks noChangeAspect="1"/>
            </p:cNvPicPr>
            <p:nvPr/>
          </p:nvPicPr>
          <p:blipFill>
            <a:blip r:embed="rId9"/>
            <a:stretch>
              <a:fillRect/>
            </a:stretch>
          </p:blipFill>
          <p:spPr>
            <a:xfrm>
              <a:off x="48194" y="1287354"/>
              <a:ext cx="381000" cy="381000"/>
            </a:xfrm>
            <a:prstGeom prst="rect">
              <a:avLst/>
            </a:prstGeom>
          </p:spPr>
        </p:pic>
        <p:pic>
          <p:nvPicPr>
            <p:cNvPr id="7" name="Grafik 6">
              <a:extLst>
                <a:ext uri="{FF2B5EF4-FFF2-40B4-BE49-F238E27FC236}">
                  <a16:creationId xmlns:a16="http://schemas.microsoft.com/office/drawing/2014/main" id="{6111C720-66E5-2E16-5C11-479F81AEAB09}"/>
                </a:ext>
              </a:extLst>
            </p:cNvPr>
            <p:cNvPicPr>
              <a:picLocks noChangeAspect="1"/>
            </p:cNvPicPr>
            <p:nvPr/>
          </p:nvPicPr>
          <p:blipFill>
            <a:blip r:embed="rId10"/>
            <a:stretch>
              <a:fillRect/>
            </a:stretch>
          </p:blipFill>
          <p:spPr>
            <a:xfrm>
              <a:off x="416494" y="1287354"/>
              <a:ext cx="381000" cy="381000"/>
            </a:xfrm>
            <a:prstGeom prst="rect">
              <a:avLst/>
            </a:prstGeom>
          </p:spPr>
        </p:pic>
      </p:grpSp>
    </p:spTree>
    <p:extLst>
      <p:ext uri="{BB962C8B-B14F-4D97-AF65-F5344CB8AC3E}">
        <p14:creationId xmlns:p14="http://schemas.microsoft.com/office/powerpoint/2010/main" val="333795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800" dirty="0">
                <a:solidFill>
                  <a:schemeClr val="bg1"/>
                </a:solidFill>
                <a:latin typeface="Calibri" panose="020F0502020204030204" pitchFamily="34" charset="0"/>
              </a:rPr>
              <a:t>Beispiel Winterfütterung</a:t>
            </a:r>
          </a:p>
        </p:txBody>
      </p:sp>
      <p:sp>
        <p:nvSpPr>
          <p:cNvPr id="17" name="Textfeld 16">
            <a:extLst>
              <a:ext uri="{FF2B5EF4-FFF2-40B4-BE49-F238E27FC236}">
                <a16:creationId xmlns:a16="http://schemas.microsoft.com/office/drawing/2014/main" id="{B6B41057-BCDA-8544-A976-0B8C48A6F04C}"/>
              </a:ext>
            </a:extLst>
          </p:cNvPr>
          <p:cNvSpPr txBox="1"/>
          <p:nvPr/>
        </p:nvSpPr>
        <p:spPr>
          <a:xfrm>
            <a:off x="5610819" y="4725035"/>
            <a:ext cx="3771112" cy="242374"/>
          </a:xfrm>
          <a:prstGeom prst="rect">
            <a:avLst/>
          </a:prstGeom>
          <a:noFill/>
        </p:spPr>
        <p:txBody>
          <a:bodyPr wrap="square" rtlCol="0">
            <a:spAutoFit/>
          </a:bodyPr>
          <a:lstStyle/>
          <a:p>
            <a:r>
              <a:rPr lang="de-DE" sz="975" dirty="0"/>
              <a:t>verändert nach </a:t>
            </a:r>
            <a:r>
              <a:rPr lang="de-DE" sz="975" dirty="0" err="1"/>
              <a:t>Lübeck</a:t>
            </a:r>
            <a:r>
              <a:rPr lang="de-DE" sz="975" dirty="0"/>
              <a:t> et al.  2018. QUA-Lis NRW; </a:t>
            </a:r>
            <a:r>
              <a:rPr lang="de-DE" sz="975" dirty="0" err="1"/>
              <a:t>Waxmann</a:t>
            </a:r>
            <a:r>
              <a:rPr lang="de-DE" sz="975" dirty="0"/>
              <a:t> Verlag</a:t>
            </a:r>
          </a:p>
        </p:txBody>
      </p:sp>
      <p:pic>
        <p:nvPicPr>
          <p:cNvPr id="10" name="Grafik 9">
            <a:extLst>
              <a:ext uri="{FF2B5EF4-FFF2-40B4-BE49-F238E27FC236}">
                <a16:creationId xmlns:a16="http://schemas.microsoft.com/office/drawing/2014/main" id="{86027BC0-28D2-DB43-B4A9-BB936878C4BD}"/>
              </a:ext>
            </a:extLst>
          </p:cNvPr>
          <p:cNvPicPr>
            <a:picLocks noChangeAspect="1"/>
          </p:cNvPicPr>
          <p:nvPr/>
        </p:nvPicPr>
        <p:blipFill>
          <a:blip r:embed="rId3">
            <a:clrChange>
              <a:clrFrom>
                <a:srgbClr val="FFFFFF"/>
              </a:clrFrom>
              <a:clrTo>
                <a:srgbClr val="FFFFFF">
                  <a:alpha val="0"/>
                </a:srgbClr>
              </a:clrTo>
            </a:clrChange>
            <a:grayscl/>
          </a:blip>
          <a:stretch>
            <a:fillRect/>
          </a:stretch>
        </p:blipFill>
        <p:spPr>
          <a:xfrm>
            <a:off x="132837" y="2769921"/>
            <a:ext cx="690897" cy="777791"/>
          </a:xfrm>
          <a:prstGeom prst="rect">
            <a:avLst/>
          </a:prstGeom>
        </p:spPr>
      </p:pic>
      <p:sp>
        <p:nvSpPr>
          <p:cNvPr id="11" name="Abgerundete rechteckige Legende 10">
            <a:extLst>
              <a:ext uri="{FF2B5EF4-FFF2-40B4-BE49-F238E27FC236}">
                <a16:creationId xmlns:a16="http://schemas.microsoft.com/office/drawing/2014/main" id="{DB199D5E-C528-B14C-BDF7-BA0FDF3759DE}"/>
              </a:ext>
            </a:extLst>
          </p:cNvPr>
          <p:cNvSpPr>
            <a:spLocks noChangeArrowheads="1"/>
          </p:cNvSpPr>
          <p:nvPr/>
        </p:nvSpPr>
        <p:spPr bwMode="auto">
          <a:xfrm>
            <a:off x="1390045" y="2747761"/>
            <a:ext cx="2508886" cy="1170739"/>
          </a:xfrm>
          <a:prstGeom prst="wedgeRoundRectCallout">
            <a:avLst>
              <a:gd name="adj1" fmla="val -70777"/>
              <a:gd name="adj2" fmla="val -6497"/>
              <a:gd name="adj3" fmla="val 16667"/>
            </a:avLst>
          </a:prstGeom>
          <a:solidFill>
            <a:srgbClr val="A3262A">
              <a:alpha val="61737"/>
            </a:srgbClr>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200" i="1" dirty="0">
                <a:solidFill>
                  <a:srgbClr val="FFFFFF"/>
                </a:solidFill>
                <a:latin typeface="Calibri" panose="020F0502020204030204" pitchFamily="34" charset="0"/>
              </a:rPr>
              <a:t>Ich finde die Idee richtig gut. Dann können wir die Vögel gut vom Wohnzimmer aus beobachten und dabei kann man viel lernen. Nach dem Winter kannst du bestimmt viele Vogelarten unterscheiden. </a:t>
            </a:r>
          </a:p>
        </p:txBody>
      </p:sp>
      <p:pic>
        <p:nvPicPr>
          <p:cNvPr id="12" name="Grafik 11">
            <a:extLst>
              <a:ext uri="{FF2B5EF4-FFF2-40B4-BE49-F238E27FC236}">
                <a16:creationId xmlns:a16="http://schemas.microsoft.com/office/drawing/2014/main" id="{1CB6D2FE-0604-1E4E-B69C-2D215656A41A}"/>
              </a:ext>
            </a:extLst>
          </p:cNvPr>
          <p:cNvPicPr>
            <a:picLocks noChangeAspect="1"/>
          </p:cNvPicPr>
          <p:nvPr/>
        </p:nvPicPr>
        <p:blipFill>
          <a:blip r:embed="rId4">
            <a:grayscl/>
          </a:blip>
          <a:stretch>
            <a:fillRect/>
          </a:stretch>
        </p:blipFill>
        <p:spPr>
          <a:xfrm>
            <a:off x="8298424" y="3517460"/>
            <a:ext cx="729701" cy="908685"/>
          </a:xfrm>
          <a:prstGeom prst="rect">
            <a:avLst/>
          </a:prstGeom>
        </p:spPr>
      </p:pic>
      <p:sp>
        <p:nvSpPr>
          <p:cNvPr id="13" name="Abgerundete rechteckige Legende 12">
            <a:extLst>
              <a:ext uri="{FF2B5EF4-FFF2-40B4-BE49-F238E27FC236}">
                <a16:creationId xmlns:a16="http://schemas.microsoft.com/office/drawing/2014/main" id="{D318AEE8-AF04-DB45-A404-B9D7F7153AF1}"/>
              </a:ext>
            </a:extLst>
          </p:cNvPr>
          <p:cNvSpPr>
            <a:spLocks noChangeArrowheads="1"/>
          </p:cNvSpPr>
          <p:nvPr/>
        </p:nvSpPr>
        <p:spPr bwMode="auto">
          <a:xfrm>
            <a:off x="4003515" y="3273728"/>
            <a:ext cx="3742666" cy="728373"/>
          </a:xfrm>
          <a:prstGeom prst="wedgeRoundRectCallout">
            <a:avLst>
              <a:gd name="adj1" fmla="val 60935"/>
              <a:gd name="adj2" fmla="val 10566"/>
              <a:gd name="adj3" fmla="val 16667"/>
            </a:avLst>
          </a:prstGeom>
          <a:solidFill>
            <a:srgbClr val="A3262A">
              <a:alpha val="61737"/>
            </a:srgbClr>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200" i="1" dirty="0">
                <a:solidFill>
                  <a:srgbClr val="FFFFFF"/>
                </a:solidFill>
                <a:latin typeface="Calibri" panose="020F0502020204030204" pitchFamily="34" charset="0"/>
              </a:rPr>
              <a:t>Dein kleiner Bruder beginnt gerade zu laufen und steckt immer noch viele Dinge in den Mund. An den Futter-plätzen sammelt sich viel </a:t>
            </a:r>
            <a:r>
              <a:rPr lang="de-DE" altLang="de-DE" sz="1200" i="1" dirty="0" err="1">
                <a:solidFill>
                  <a:srgbClr val="FFFFFF"/>
                </a:solidFill>
                <a:latin typeface="Calibri" panose="020F0502020204030204" pitchFamily="34" charset="0"/>
              </a:rPr>
              <a:t>Vogelkot</a:t>
            </a:r>
            <a:r>
              <a:rPr lang="de-DE" altLang="de-DE" sz="1200" i="1" dirty="0">
                <a:solidFill>
                  <a:srgbClr val="FFFFFF"/>
                </a:solidFill>
                <a:latin typeface="Calibri" panose="020F0502020204030204" pitchFamily="34" charset="0"/>
              </a:rPr>
              <a:t> mit Bakterien und Parasiten an. Er soll damit nicht in Berührung kommen. </a:t>
            </a:r>
          </a:p>
        </p:txBody>
      </p:sp>
      <p:pic>
        <p:nvPicPr>
          <p:cNvPr id="14" name="Grafik 13">
            <a:extLst>
              <a:ext uri="{FF2B5EF4-FFF2-40B4-BE49-F238E27FC236}">
                <a16:creationId xmlns:a16="http://schemas.microsoft.com/office/drawing/2014/main" id="{B9AB777C-2F22-ED46-994B-F14EEFB3783F}"/>
              </a:ext>
            </a:extLst>
          </p:cNvPr>
          <p:cNvPicPr>
            <a:picLocks noChangeAspect="1"/>
          </p:cNvPicPr>
          <p:nvPr/>
        </p:nvPicPr>
        <p:blipFill>
          <a:blip r:embed="rId5">
            <a:biLevel thresh="75000"/>
          </a:blip>
          <a:stretch>
            <a:fillRect/>
          </a:stretch>
        </p:blipFill>
        <p:spPr>
          <a:xfrm>
            <a:off x="81714" y="1720596"/>
            <a:ext cx="873559" cy="752212"/>
          </a:xfrm>
          <a:prstGeom prst="rect">
            <a:avLst/>
          </a:prstGeom>
        </p:spPr>
      </p:pic>
      <p:sp>
        <p:nvSpPr>
          <p:cNvPr id="15" name="Abgerundete rechteckige Legende 14">
            <a:extLst>
              <a:ext uri="{FF2B5EF4-FFF2-40B4-BE49-F238E27FC236}">
                <a16:creationId xmlns:a16="http://schemas.microsoft.com/office/drawing/2014/main" id="{C5497640-3282-8147-9963-08CED1E2542F}"/>
              </a:ext>
            </a:extLst>
          </p:cNvPr>
          <p:cNvSpPr>
            <a:spLocks noChangeArrowheads="1"/>
          </p:cNvSpPr>
          <p:nvPr/>
        </p:nvSpPr>
        <p:spPr bwMode="auto">
          <a:xfrm>
            <a:off x="1400048" y="1750553"/>
            <a:ext cx="2565525" cy="881223"/>
          </a:xfrm>
          <a:prstGeom prst="wedgeRoundRectCallout">
            <a:avLst>
              <a:gd name="adj1" fmla="val -68359"/>
              <a:gd name="adj2" fmla="val -8921"/>
              <a:gd name="adj3" fmla="val 16667"/>
            </a:avLst>
          </a:prstGeom>
          <a:solidFill>
            <a:srgbClr val="A3262A">
              <a:alpha val="61737"/>
            </a:srgbClr>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200" i="1" dirty="0">
                <a:solidFill>
                  <a:srgbClr val="FFFFFF"/>
                </a:solidFill>
                <a:latin typeface="Calibri" panose="020F0502020204030204" pitchFamily="34" charset="0"/>
              </a:rPr>
              <a:t>Ich möchte auf der Terrasse Futterhäuschen für Vögel einrichten. Sie finden wenig Futter. Ich möchte ihnen daher bei der Überwinterung helfen. </a:t>
            </a:r>
          </a:p>
        </p:txBody>
      </p:sp>
      <p:sp>
        <p:nvSpPr>
          <p:cNvPr id="18" name="Textfeld 17">
            <a:extLst>
              <a:ext uri="{FF2B5EF4-FFF2-40B4-BE49-F238E27FC236}">
                <a16:creationId xmlns:a16="http://schemas.microsoft.com/office/drawing/2014/main" id="{789AFAA1-C02D-A24A-A9FB-AD2728EE29CF}"/>
              </a:ext>
            </a:extLst>
          </p:cNvPr>
          <p:cNvSpPr txBox="1"/>
          <p:nvPr/>
        </p:nvSpPr>
        <p:spPr>
          <a:xfrm>
            <a:off x="31530" y="2406605"/>
            <a:ext cx="505267" cy="346249"/>
          </a:xfrm>
          <a:prstGeom prst="rect">
            <a:avLst/>
          </a:prstGeom>
          <a:noFill/>
        </p:spPr>
        <p:txBody>
          <a:bodyPr wrap="none" rtlCol="0">
            <a:spAutoFit/>
          </a:bodyPr>
          <a:lstStyle/>
          <a:p>
            <a:r>
              <a:rPr lang="de-DE" sz="1650" dirty="0"/>
              <a:t>Lisa</a:t>
            </a:r>
          </a:p>
        </p:txBody>
      </p:sp>
      <p:sp>
        <p:nvSpPr>
          <p:cNvPr id="19" name="Textfeld 18">
            <a:extLst>
              <a:ext uri="{FF2B5EF4-FFF2-40B4-BE49-F238E27FC236}">
                <a16:creationId xmlns:a16="http://schemas.microsoft.com/office/drawing/2014/main" id="{754D232C-503C-1649-A1B7-41ADFC954531}"/>
              </a:ext>
            </a:extLst>
          </p:cNvPr>
          <p:cNvSpPr txBox="1"/>
          <p:nvPr/>
        </p:nvSpPr>
        <p:spPr>
          <a:xfrm>
            <a:off x="27427" y="3509555"/>
            <a:ext cx="1028038" cy="346249"/>
          </a:xfrm>
          <a:prstGeom prst="rect">
            <a:avLst/>
          </a:prstGeom>
          <a:noFill/>
        </p:spPr>
        <p:txBody>
          <a:bodyPr wrap="square" rtlCol="0">
            <a:spAutoFit/>
          </a:bodyPr>
          <a:lstStyle/>
          <a:p>
            <a:r>
              <a:rPr lang="de-DE" sz="1650" dirty="0"/>
              <a:t>Lisas Opa</a:t>
            </a:r>
          </a:p>
        </p:txBody>
      </p:sp>
      <p:sp>
        <p:nvSpPr>
          <p:cNvPr id="20" name="Textfeld 19">
            <a:extLst>
              <a:ext uri="{FF2B5EF4-FFF2-40B4-BE49-F238E27FC236}">
                <a16:creationId xmlns:a16="http://schemas.microsoft.com/office/drawing/2014/main" id="{6721107C-01BE-1749-B8B6-EDFAB6E32F51}"/>
              </a:ext>
            </a:extLst>
          </p:cNvPr>
          <p:cNvSpPr txBox="1"/>
          <p:nvPr/>
        </p:nvSpPr>
        <p:spPr>
          <a:xfrm>
            <a:off x="7998330" y="4367992"/>
            <a:ext cx="1114140" cy="346249"/>
          </a:xfrm>
          <a:prstGeom prst="rect">
            <a:avLst/>
          </a:prstGeom>
          <a:noFill/>
        </p:spPr>
        <p:txBody>
          <a:bodyPr wrap="square" rtlCol="0">
            <a:spAutoFit/>
          </a:bodyPr>
          <a:lstStyle/>
          <a:p>
            <a:pPr algn="r"/>
            <a:r>
              <a:rPr lang="de-DE" sz="1650" dirty="0"/>
              <a:t>Lisas Vater</a:t>
            </a:r>
          </a:p>
        </p:txBody>
      </p:sp>
      <p:pic>
        <p:nvPicPr>
          <p:cNvPr id="21" name="Grafik 20">
            <a:extLst>
              <a:ext uri="{FF2B5EF4-FFF2-40B4-BE49-F238E27FC236}">
                <a16:creationId xmlns:a16="http://schemas.microsoft.com/office/drawing/2014/main" id="{96E8F157-B088-9848-AD6B-21A1E9DB992C}"/>
              </a:ext>
            </a:extLst>
          </p:cNvPr>
          <p:cNvPicPr>
            <a:picLocks noChangeAspect="1"/>
          </p:cNvPicPr>
          <p:nvPr/>
        </p:nvPicPr>
        <p:blipFill>
          <a:blip r:embed="rId6">
            <a:grayscl/>
          </a:blip>
          <a:stretch>
            <a:fillRect/>
          </a:stretch>
        </p:blipFill>
        <p:spPr>
          <a:xfrm>
            <a:off x="8133779" y="2189861"/>
            <a:ext cx="910013" cy="1088163"/>
          </a:xfrm>
          <a:prstGeom prst="rect">
            <a:avLst/>
          </a:prstGeom>
        </p:spPr>
      </p:pic>
      <p:sp>
        <p:nvSpPr>
          <p:cNvPr id="22" name="Textfeld 21">
            <a:extLst>
              <a:ext uri="{FF2B5EF4-FFF2-40B4-BE49-F238E27FC236}">
                <a16:creationId xmlns:a16="http://schemas.microsoft.com/office/drawing/2014/main" id="{7F02EEED-BB03-104C-A3DA-EF198E9D646A}"/>
              </a:ext>
            </a:extLst>
          </p:cNvPr>
          <p:cNvSpPr txBox="1"/>
          <p:nvPr/>
        </p:nvSpPr>
        <p:spPr>
          <a:xfrm>
            <a:off x="7829409" y="3214060"/>
            <a:ext cx="1303300" cy="346249"/>
          </a:xfrm>
          <a:prstGeom prst="rect">
            <a:avLst/>
          </a:prstGeom>
          <a:noFill/>
        </p:spPr>
        <p:txBody>
          <a:bodyPr wrap="square" rtlCol="0">
            <a:spAutoFit/>
          </a:bodyPr>
          <a:lstStyle/>
          <a:p>
            <a:pPr algn="r"/>
            <a:r>
              <a:rPr lang="de-DE" sz="1650" dirty="0"/>
              <a:t>Lisas Mutter</a:t>
            </a:r>
          </a:p>
        </p:txBody>
      </p:sp>
      <p:sp>
        <p:nvSpPr>
          <p:cNvPr id="23" name="Abgerundete rechteckige Legende 22">
            <a:extLst>
              <a:ext uri="{FF2B5EF4-FFF2-40B4-BE49-F238E27FC236}">
                <a16:creationId xmlns:a16="http://schemas.microsoft.com/office/drawing/2014/main" id="{29B5E8C0-66FF-2C4E-B36F-E94B145EABC3}"/>
              </a:ext>
            </a:extLst>
          </p:cNvPr>
          <p:cNvSpPr>
            <a:spLocks noChangeArrowheads="1"/>
          </p:cNvSpPr>
          <p:nvPr/>
        </p:nvSpPr>
        <p:spPr bwMode="auto">
          <a:xfrm>
            <a:off x="4105531" y="2221304"/>
            <a:ext cx="3742666" cy="986818"/>
          </a:xfrm>
          <a:prstGeom prst="wedgeRoundRectCallout">
            <a:avLst>
              <a:gd name="adj1" fmla="val 63342"/>
              <a:gd name="adj2" fmla="val -11298"/>
              <a:gd name="adj3" fmla="val 16667"/>
            </a:avLst>
          </a:prstGeom>
          <a:solidFill>
            <a:srgbClr val="A3262A">
              <a:alpha val="61737"/>
            </a:srgbClr>
          </a:solidFill>
          <a:ln>
            <a:noFill/>
          </a:ln>
          <a:effectLst/>
        </p:spPr>
        <p:txBody>
          <a:bodyPr lIns="13500" tIns="27000" rIns="135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200" i="1" dirty="0">
                <a:solidFill>
                  <a:srgbClr val="FFFFFF"/>
                </a:solidFill>
                <a:latin typeface="Calibri" panose="020F0502020204030204" pitchFamily="34" charset="0"/>
              </a:rPr>
              <a:t>Der Mensch  hat z. B. durch den Bau von Wohnsiedlungen Natur zerstört, in denen Wildvögel auch im Winter ihre Nahrung finden. Wenn man den Vögeln nicht hilft, sterben sie möglicherweise bald aus. Wir müssen verhindern, dass die Artenvielfalt zurückgeht. </a:t>
            </a:r>
          </a:p>
        </p:txBody>
      </p:sp>
      <p:sp>
        <p:nvSpPr>
          <p:cNvPr id="26" name="Abgerundetes Rechteck 25">
            <a:extLst>
              <a:ext uri="{FF2B5EF4-FFF2-40B4-BE49-F238E27FC236}">
                <a16:creationId xmlns:a16="http://schemas.microsoft.com/office/drawing/2014/main" id="{2429DA36-EA83-8444-8A79-C6B72EF9C32C}"/>
              </a:ext>
            </a:extLst>
          </p:cNvPr>
          <p:cNvSpPr>
            <a:spLocks noChangeArrowheads="1"/>
          </p:cNvSpPr>
          <p:nvPr/>
        </p:nvSpPr>
        <p:spPr bwMode="auto">
          <a:xfrm>
            <a:off x="107950" y="285574"/>
            <a:ext cx="4225083" cy="1285458"/>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sz="2000" b="1" dirty="0">
                <a:solidFill>
                  <a:srgbClr val="00B050"/>
                </a:solidFill>
                <a:latin typeface="Calibri" panose="020F0502020204030204" pitchFamily="34" charset="0"/>
              </a:rPr>
              <a:t>A</a:t>
            </a:r>
            <a:r>
              <a:rPr lang="de-DE" altLang="de-DE" sz="1650" b="1" dirty="0">
                <a:solidFill>
                  <a:srgbClr val="0059B5"/>
                </a:solidFill>
                <a:latin typeface="Calibri" panose="020F0502020204030204" pitchFamily="34" charset="0"/>
              </a:rPr>
              <a:t>: </a:t>
            </a:r>
            <a:r>
              <a:rPr lang="de-DE" altLang="de-DE" sz="1650" dirty="0">
                <a:latin typeface="Calibri" panose="020F0502020204030204" pitchFamily="34" charset="0"/>
              </a:rPr>
              <a:t>Bewertung einer Dilemmasituation durch  Verknüpfung von Sachaussagen mit werte-bezogenen Aussagen vorbereiten</a:t>
            </a:r>
          </a:p>
        </p:txBody>
      </p:sp>
      <p:sp>
        <p:nvSpPr>
          <p:cNvPr id="28" name="Abgerundetes Rechteck 27">
            <a:extLst>
              <a:ext uri="{FF2B5EF4-FFF2-40B4-BE49-F238E27FC236}">
                <a16:creationId xmlns:a16="http://schemas.microsoft.com/office/drawing/2014/main" id="{F20A5D3E-C828-0542-94EB-E55817CCB180}"/>
              </a:ext>
            </a:extLst>
          </p:cNvPr>
          <p:cNvSpPr>
            <a:spLocks noChangeArrowheads="1"/>
          </p:cNvSpPr>
          <p:nvPr/>
        </p:nvSpPr>
        <p:spPr bwMode="auto">
          <a:xfrm>
            <a:off x="5755192" y="4167971"/>
            <a:ext cx="151883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Tiergesundheit</a:t>
            </a:r>
          </a:p>
        </p:txBody>
      </p:sp>
      <p:sp>
        <p:nvSpPr>
          <p:cNvPr id="29" name="Abgerundetes Rechteck 28">
            <a:extLst>
              <a:ext uri="{FF2B5EF4-FFF2-40B4-BE49-F238E27FC236}">
                <a16:creationId xmlns:a16="http://schemas.microsoft.com/office/drawing/2014/main" id="{1DE122C6-48AD-0247-8B78-94C5F6477630}"/>
              </a:ext>
            </a:extLst>
          </p:cNvPr>
          <p:cNvSpPr>
            <a:spLocks noChangeArrowheads="1"/>
          </p:cNvSpPr>
          <p:nvPr/>
        </p:nvSpPr>
        <p:spPr bwMode="auto">
          <a:xfrm>
            <a:off x="985779" y="447972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Artenvielfalt</a:t>
            </a:r>
            <a:endParaRPr lang="de-DE" altLang="de-DE" sz="1650" dirty="0">
              <a:solidFill>
                <a:srgbClr val="FFFFFF"/>
              </a:solidFill>
              <a:latin typeface="Calibri" panose="020F0502020204030204" pitchFamily="34" charset="0"/>
            </a:endParaRPr>
          </a:p>
        </p:txBody>
      </p:sp>
      <p:sp>
        <p:nvSpPr>
          <p:cNvPr id="30" name="Abgerundetes Rechteck 29">
            <a:extLst>
              <a:ext uri="{FF2B5EF4-FFF2-40B4-BE49-F238E27FC236}">
                <a16:creationId xmlns:a16="http://schemas.microsoft.com/office/drawing/2014/main" id="{50CEE463-96F4-B747-B58C-1A0A4F54443D}"/>
              </a:ext>
            </a:extLst>
          </p:cNvPr>
          <p:cNvSpPr>
            <a:spLocks noChangeArrowheads="1"/>
          </p:cNvSpPr>
          <p:nvPr/>
        </p:nvSpPr>
        <p:spPr bwMode="auto">
          <a:xfrm>
            <a:off x="2563835" y="416520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Kosten</a:t>
            </a:r>
            <a:endParaRPr lang="de-DE" altLang="de-DE" sz="1650" dirty="0">
              <a:solidFill>
                <a:srgbClr val="FFFFFF"/>
              </a:solidFill>
              <a:latin typeface="Calibri" panose="020F0502020204030204" pitchFamily="34" charset="0"/>
            </a:endParaRPr>
          </a:p>
        </p:txBody>
      </p:sp>
      <p:sp>
        <p:nvSpPr>
          <p:cNvPr id="31" name="Abgerundetes Rechteck 30">
            <a:extLst>
              <a:ext uri="{FF2B5EF4-FFF2-40B4-BE49-F238E27FC236}">
                <a16:creationId xmlns:a16="http://schemas.microsoft.com/office/drawing/2014/main" id="{06CC051C-CD23-284F-9931-9DEA331C679E}"/>
              </a:ext>
            </a:extLst>
          </p:cNvPr>
          <p:cNvSpPr>
            <a:spLocks noChangeArrowheads="1"/>
          </p:cNvSpPr>
          <p:nvPr/>
        </p:nvSpPr>
        <p:spPr bwMode="auto">
          <a:xfrm>
            <a:off x="974329" y="416520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Tierliebe</a:t>
            </a:r>
          </a:p>
        </p:txBody>
      </p:sp>
      <p:sp>
        <p:nvSpPr>
          <p:cNvPr id="32" name="Abgerundetes Rechteck 31">
            <a:extLst>
              <a:ext uri="{FF2B5EF4-FFF2-40B4-BE49-F238E27FC236}">
                <a16:creationId xmlns:a16="http://schemas.microsoft.com/office/drawing/2014/main" id="{2F51127F-BC5E-314B-A6F7-251907D747EF}"/>
              </a:ext>
            </a:extLst>
          </p:cNvPr>
          <p:cNvSpPr>
            <a:spLocks noChangeArrowheads="1"/>
          </p:cNvSpPr>
          <p:nvPr/>
        </p:nvSpPr>
        <p:spPr bwMode="auto">
          <a:xfrm>
            <a:off x="4154970" y="4480090"/>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Gesundheit</a:t>
            </a:r>
          </a:p>
        </p:txBody>
      </p:sp>
      <p:sp>
        <p:nvSpPr>
          <p:cNvPr id="33" name="Abgerundetes Rechteck 32">
            <a:extLst>
              <a:ext uri="{FF2B5EF4-FFF2-40B4-BE49-F238E27FC236}">
                <a16:creationId xmlns:a16="http://schemas.microsoft.com/office/drawing/2014/main" id="{2864DF48-370B-1B44-BCE7-5ED1655BC5A2}"/>
              </a:ext>
            </a:extLst>
          </p:cNvPr>
          <p:cNvSpPr>
            <a:spLocks noChangeArrowheads="1"/>
          </p:cNvSpPr>
          <p:nvPr/>
        </p:nvSpPr>
        <p:spPr bwMode="auto">
          <a:xfrm>
            <a:off x="5765622" y="447972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Tierwürde</a:t>
            </a:r>
          </a:p>
        </p:txBody>
      </p:sp>
      <p:sp>
        <p:nvSpPr>
          <p:cNvPr id="34" name="Abgerundetes Rechteck 33">
            <a:extLst>
              <a:ext uri="{FF2B5EF4-FFF2-40B4-BE49-F238E27FC236}">
                <a16:creationId xmlns:a16="http://schemas.microsoft.com/office/drawing/2014/main" id="{629E1189-DEA7-EA47-AB33-D3CDF75841BA}"/>
              </a:ext>
            </a:extLst>
          </p:cNvPr>
          <p:cNvSpPr>
            <a:spLocks noChangeArrowheads="1"/>
          </p:cNvSpPr>
          <p:nvPr/>
        </p:nvSpPr>
        <p:spPr bwMode="auto">
          <a:xfrm>
            <a:off x="4156030" y="416520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Bildung</a:t>
            </a:r>
          </a:p>
        </p:txBody>
      </p:sp>
      <p:sp>
        <p:nvSpPr>
          <p:cNvPr id="35" name="Abgerundetes Rechteck 34">
            <a:extLst>
              <a:ext uri="{FF2B5EF4-FFF2-40B4-BE49-F238E27FC236}">
                <a16:creationId xmlns:a16="http://schemas.microsoft.com/office/drawing/2014/main" id="{9A01F338-B865-B246-975C-7BC1074F6122}"/>
              </a:ext>
            </a:extLst>
          </p:cNvPr>
          <p:cNvSpPr>
            <a:spLocks noChangeArrowheads="1"/>
          </p:cNvSpPr>
          <p:nvPr/>
        </p:nvSpPr>
        <p:spPr bwMode="auto">
          <a:xfrm>
            <a:off x="2560293" y="4479728"/>
            <a:ext cx="1508400" cy="270000"/>
          </a:xfrm>
          <a:prstGeom prst="roundRect">
            <a:avLst>
              <a:gd name="adj" fmla="val 16667"/>
            </a:avLst>
          </a:prstGeom>
          <a:solidFill>
            <a:schemeClr val="tx1">
              <a:lumMod val="75000"/>
              <a:lumOff val="25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solidFill>
                  <a:srgbClr val="FFFFFF"/>
                </a:solidFill>
                <a:latin typeface="Calibri" panose="020F0502020204030204" pitchFamily="34" charset="0"/>
              </a:rPr>
              <a:t>Sicherheit</a:t>
            </a:r>
            <a:endParaRPr lang="de-DE" altLang="de-DE" sz="1650" dirty="0">
              <a:solidFill>
                <a:srgbClr val="FFFFFF"/>
              </a:solidFill>
              <a:latin typeface="Calibri" panose="020F0502020204030204" pitchFamily="34" charset="0"/>
            </a:endParaRPr>
          </a:p>
        </p:txBody>
      </p:sp>
      <p:cxnSp>
        <p:nvCxnSpPr>
          <p:cNvPr id="37" name="Gekrümmte Verbindung 36">
            <a:extLst>
              <a:ext uri="{FF2B5EF4-FFF2-40B4-BE49-F238E27FC236}">
                <a16:creationId xmlns:a16="http://schemas.microsoft.com/office/drawing/2014/main" id="{AAA539FF-9AB9-2445-A7B8-05D0F2B758B1}"/>
              </a:ext>
            </a:extLst>
          </p:cNvPr>
          <p:cNvCxnSpPr>
            <a:cxnSpLocks/>
          </p:cNvCxnSpPr>
          <p:nvPr/>
        </p:nvCxnSpPr>
        <p:spPr>
          <a:xfrm rot="5400000" flipH="1" flipV="1">
            <a:off x="5334938" y="3990004"/>
            <a:ext cx="710134" cy="441734"/>
          </a:xfrm>
          <a:prstGeom prst="curvedConnector3">
            <a:avLst/>
          </a:prstGeom>
          <a:ln w="50800">
            <a:solidFill>
              <a:schemeClr val="bg1"/>
            </a:solidFill>
            <a:headEnd type="triangle"/>
            <a:tailEnd type="triangle"/>
          </a:ln>
          <a:effectLst>
            <a:outerShdw blurRad="50800" dist="38100" dir="5400000" algn="t" rotWithShape="0">
              <a:prstClr val="black">
                <a:alpha val="82000"/>
              </a:prstClr>
            </a:outerShdw>
          </a:effectLst>
        </p:spPr>
        <p:style>
          <a:lnRef idx="1">
            <a:schemeClr val="accent1"/>
          </a:lnRef>
          <a:fillRef idx="0">
            <a:schemeClr val="accent1"/>
          </a:fillRef>
          <a:effectRef idx="0">
            <a:schemeClr val="accent1"/>
          </a:effectRef>
          <a:fontRef idx="minor">
            <a:schemeClr val="tx1"/>
          </a:fontRef>
        </p:style>
      </p:cxnSp>
      <p:cxnSp>
        <p:nvCxnSpPr>
          <p:cNvPr id="38" name="Gekrümmte Verbindung 37">
            <a:extLst>
              <a:ext uri="{FF2B5EF4-FFF2-40B4-BE49-F238E27FC236}">
                <a16:creationId xmlns:a16="http://schemas.microsoft.com/office/drawing/2014/main" id="{C917D3AB-4995-E247-8FE6-8088C2FBA18C}"/>
              </a:ext>
            </a:extLst>
          </p:cNvPr>
          <p:cNvCxnSpPr>
            <a:cxnSpLocks/>
          </p:cNvCxnSpPr>
          <p:nvPr/>
        </p:nvCxnSpPr>
        <p:spPr>
          <a:xfrm rot="10800000">
            <a:off x="3700407" y="3592130"/>
            <a:ext cx="725971" cy="708079"/>
          </a:xfrm>
          <a:prstGeom prst="curvedConnector3">
            <a:avLst/>
          </a:prstGeom>
          <a:ln w="50800">
            <a:solidFill>
              <a:schemeClr val="bg1"/>
            </a:solidFill>
            <a:headEnd type="triangle"/>
            <a:tailEnd type="triangle"/>
          </a:ln>
          <a:effectLst>
            <a:outerShdw blurRad="50800" dist="38100" dir="5400000" algn="t" rotWithShape="0">
              <a:prstClr val="black">
                <a:alpha val="82000"/>
              </a:prstClr>
            </a:outerShdw>
          </a:effectLst>
        </p:spPr>
        <p:style>
          <a:lnRef idx="1">
            <a:schemeClr val="accent1"/>
          </a:lnRef>
          <a:fillRef idx="0">
            <a:schemeClr val="accent1"/>
          </a:fillRef>
          <a:effectRef idx="0">
            <a:schemeClr val="accent1"/>
          </a:effectRef>
          <a:fontRef idx="minor">
            <a:schemeClr val="tx1"/>
          </a:fontRef>
        </p:style>
      </p:cxnSp>
      <p:cxnSp>
        <p:nvCxnSpPr>
          <p:cNvPr id="40" name="Gekrümmte Verbindung 39">
            <a:extLst>
              <a:ext uri="{FF2B5EF4-FFF2-40B4-BE49-F238E27FC236}">
                <a16:creationId xmlns:a16="http://schemas.microsoft.com/office/drawing/2014/main" id="{A6B3272E-3B87-FE4B-8189-AAE8AEF92A37}"/>
              </a:ext>
            </a:extLst>
          </p:cNvPr>
          <p:cNvCxnSpPr>
            <a:cxnSpLocks/>
            <a:stCxn id="31" idx="0"/>
          </p:cNvCxnSpPr>
          <p:nvPr/>
        </p:nvCxnSpPr>
        <p:spPr>
          <a:xfrm rot="5400000" flipH="1" flipV="1">
            <a:off x="1166353" y="2888628"/>
            <a:ext cx="1838756" cy="714404"/>
          </a:xfrm>
          <a:prstGeom prst="curvedConnector3">
            <a:avLst/>
          </a:prstGeom>
          <a:ln w="50800">
            <a:solidFill>
              <a:schemeClr val="bg1"/>
            </a:solidFill>
            <a:headEnd type="triangle"/>
            <a:tailEnd type="triangle"/>
          </a:ln>
          <a:effectLst>
            <a:outerShdw blurRad="50800" dist="38100" dir="5400000" algn="t" rotWithShape="0">
              <a:prstClr val="black">
                <a:alpha val="82000"/>
              </a:prstClr>
            </a:outerShdw>
          </a:effectLst>
        </p:spPr>
        <p:style>
          <a:lnRef idx="1">
            <a:schemeClr val="accent1"/>
          </a:lnRef>
          <a:fillRef idx="0">
            <a:schemeClr val="accent1"/>
          </a:fillRef>
          <a:effectRef idx="0">
            <a:schemeClr val="accent1"/>
          </a:effectRef>
          <a:fontRef idx="minor">
            <a:schemeClr val="tx1"/>
          </a:fontRef>
        </p:style>
      </p:cxnSp>
      <p:cxnSp>
        <p:nvCxnSpPr>
          <p:cNvPr id="41" name="Gekrümmte Verbindung 40">
            <a:extLst>
              <a:ext uri="{FF2B5EF4-FFF2-40B4-BE49-F238E27FC236}">
                <a16:creationId xmlns:a16="http://schemas.microsoft.com/office/drawing/2014/main" id="{2E1A03B0-45E7-3149-93CC-B00D3B366117}"/>
              </a:ext>
            </a:extLst>
          </p:cNvPr>
          <p:cNvCxnSpPr>
            <a:cxnSpLocks/>
          </p:cNvCxnSpPr>
          <p:nvPr/>
        </p:nvCxnSpPr>
        <p:spPr>
          <a:xfrm flipV="1">
            <a:off x="2341975" y="2612230"/>
            <a:ext cx="2187626" cy="1982247"/>
          </a:xfrm>
          <a:prstGeom prst="curvedConnector3">
            <a:avLst/>
          </a:prstGeom>
          <a:ln w="50800">
            <a:solidFill>
              <a:schemeClr val="bg1"/>
            </a:solidFill>
            <a:headEnd type="triangle"/>
            <a:tailEnd type="triangle"/>
          </a:ln>
          <a:effectLst>
            <a:outerShdw blurRad="50800" dist="38100" dir="5400000" algn="t" rotWithShape="0">
              <a:prstClr val="black">
                <a:alpha val="82000"/>
              </a:prstClr>
            </a:outerShdw>
          </a:effectLst>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3A12281B-71A1-7843-B72C-FE0848C5677A}"/>
              </a:ext>
            </a:extLst>
          </p:cNvPr>
          <p:cNvSpPr txBox="1"/>
          <p:nvPr/>
        </p:nvSpPr>
        <p:spPr>
          <a:xfrm>
            <a:off x="4828824" y="573673"/>
            <a:ext cx="4212476" cy="1361911"/>
          </a:xfrm>
          <a:prstGeom prst="rect">
            <a:avLst/>
          </a:prstGeom>
          <a:noFill/>
        </p:spPr>
        <p:txBody>
          <a:bodyPr wrap="square" rtlCol="0">
            <a:spAutoFit/>
          </a:bodyPr>
          <a:lstStyle/>
          <a:p>
            <a:r>
              <a:rPr lang="de-DE" sz="1650" b="1" dirty="0">
                <a:solidFill>
                  <a:srgbClr val="0059B5"/>
                </a:solidFill>
              </a:rPr>
              <a:t>Werte identifizieren</a:t>
            </a:r>
          </a:p>
          <a:p>
            <a:r>
              <a:rPr lang="de-DE" sz="1650" dirty="0"/>
              <a:t>Entscheidungsfrage: ,,Soll Lisa eine Futterstelle auf der Familienterrasse einrichten, um Singvögeln bei der Überwinterung zu helfen?“</a:t>
            </a:r>
          </a:p>
          <a:p>
            <a:pPr marL="167879" indent="-159544"/>
            <a:r>
              <a:rPr lang="de-DE" sz="1650" dirty="0"/>
              <a:t>Mit Wertepools arbeiten.</a:t>
            </a:r>
          </a:p>
        </p:txBody>
      </p:sp>
      <p:pic>
        <p:nvPicPr>
          <p:cNvPr id="3" name="Grafik 2">
            <a:extLst>
              <a:ext uri="{FF2B5EF4-FFF2-40B4-BE49-F238E27FC236}">
                <a16:creationId xmlns:a16="http://schemas.microsoft.com/office/drawing/2014/main" id="{0706D61E-D611-6729-8335-6B14587B0685}"/>
              </a:ext>
            </a:extLst>
          </p:cNvPr>
          <p:cNvPicPr>
            <a:picLocks noChangeAspect="1"/>
          </p:cNvPicPr>
          <p:nvPr/>
        </p:nvPicPr>
        <p:blipFill>
          <a:blip r:embed="rId7"/>
          <a:stretch>
            <a:fillRect/>
          </a:stretch>
        </p:blipFill>
        <p:spPr>
          <a:xfrm>
            <a:off x="132837" y="768646"/>
            <a:ext cx="381000" cy="381000"/>
          </a:xfrm>
          <a:prstGeom prst="rect">
            <a:avLst/>
          </a:prstGeom>
        </p:spPr>
      </p:pic>
      <p:pic>
        <p:nvPicPr>
          <p:cNvPr id="5" name="Grafik 4">
            <a:extLst>
              <a:ext uri="{FF2B5EF4-FFF2-40B4-BE49-F238E27FC236}">
                <a16:creationId xmlns:a16="http://schemas.microsoft.com/office/drawing/2014/main" id="{387E8913-75D5-F389-C7C5-19E0411CDDA6}"/>
              </a:ext>
            </a:extLst>
          </p:cNvPr>
          <p:cNvPicPr>
            <a:picLocks/>
          </p:cNvPicPr>
          <p:nvPr/>
        </p:nvPicPr>
        <p:blipFill>
          <a:blip r:embed="rId8"/>
          <a:stretch>
            <a:fillRect/>
          </a:stretch>
        </p:blipFill>
        <p:spPr>
          <a:xfrm>
            <a:off x="518348" y="766546"/>
            <a:ext cx="385200" cy="385200"/>
          </a:xfrm>
          <a:prstGeom prst="rect">
            <a:avLst/>
          </a:prstGeom>
        </p:spPr>
      </p:pic>
    </p:spTree>
    <p:extLst>
      <p:ext uri="{BB962C8B-B14F-4D97-AF65-F5344CB8AC3E}">
        <p14:creationId xmlns:p14="http://schemas.microsoft.com/office/powerpoint/2010/main" val="389120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800" dirty="0">
                <a:solidFill>
                  <a:schemeClr val="bg1"/>
                </a:solidFill>
                <a:latin typeface="Calibri" panose="020F0502020204030204" pitchFamily="34" charset="0"/>
              </a:rPr>
              <a:t>Beispiel Winterfütterung</a:t>
            </a:r>
          </a:p>
        </p:txBody>
      </p:sp>
      <p:sp>
        <p:nvSpPr>
          <p:cNvPr id="17" name="Textfeld 16">
            <a:extLst>
              <a:ext uri="{FF2B5EF4-FFF2-40B4-BE49-F238E27FC236}">
                <a16:creationId xmlns:a16="http://schemas.microsoft.com/office/drawing/2014/main" id="{B6B41057-BCDA-8544-A976-0B8C48A6F04C}"/>
              </a:ext>
            </a:extLst>
          </p:cNvPr>
          <p:cNvSpPr txBox="1"/>
          <p:nvPr/>
        </p:nvSpPr>
        <p:spPr>
          <a:xfrm>
            <a:off x="5541225" y="4747577"/>
            <a:ext cx="3771112" cy="242374"/>
          </a:xfrm>
          <a:prstGeom prst="rect">
            <a:avLst/>
          </a:prstGeom>
          <a:noFill/>
        </p:spPr>
        <p:txBody>
          <a:bodyPr wrap="square" rtlCol="0">
            <a:spAutoFit/>
          </a:bodyPr>
          <a:lstStyle/>
          <a:p>
            <a:r>
              <a:rPr lang="de-DE" sz="975" dirty="0"/>
              <a:t>verändert nach </a:t>
            </a:r>
            <a:r>
              <a:rPr lang="de-DE" sz="975" dirty="0" err="1"/>
              <a:t>Lübeck</a:t>
            </a:r>
            <a:r>
              <a:rPr lang="de-DE" sz="975" dirty="0"/>
              <a:t> et al.  2018. QUA-Lis NRW; </a:t>
            </a:r>
            <a:r>
              <a:rPr lang="de-DE" sz="975" dirty="0" err="1"/>
              <a:t>Waxmann</a:t>
            </a:r>
            <a:r>
              <a:rPr lang="de-DE" sz="975" dirty="0"/>
              <a:t> Verlag</a:t>
            </a:r>
          </a:p>
        </p:txBody>
      </p:sp>
      <p:sp>
        <p:nvSpPr>
          <p:cNvPr id="36" name="Abgerundetes Rechteck 35">
            <a:extLst>
              <a:ext uri="{FF2B5EF4-FFF2-40B4-BE49-F238E27FC236}">
                <a16:creationId xmlns:a16="http://schemas.microsoft.com/office/drawing/2014/main" id="{BD712051-BE23-2C46-A200-ADFB8451A119}"/>
              </a:ext>
            </a:extLst>
          </p:cNvPr>
          <p:cNvSpPr>
            <a:spLocks noChangeArrowheads="1"/>
          </p:cNvSpPr>
          <p:nvPr/>
        </p:nvSpPr>
        <p:spPr bwMode="auto">
          <a:xfrm>
            <a:off x="107951" y="286188"/>
            <a:ext cx="3592456" cy="1259919"/>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sz="2000" b="1" dirty="0">
                <a:solidFill>
                  <a:srgbClr val="FFC000"/>
                </a:solidFill>
                <a:latin typeface="Calibri" panose="020F0502020204030204" pitchFamily="34" charset="0"/>
              </a:rPr>
              <a:t>G</a:t>
            </a:r>
            <a:r>
              <a:rPr lang="de-DE" altLang="de-DE" sz="2000" b="1" dirty="0">
                <a:solidFill>
                  <a:srgbClr val="FF0000"/>
                </a:solidFill>
                <a:latin typeface="Calibri" panose="020F0502020204030204" pitchFamily="34" charset="0"/>
              </a:rPr>
              <a:t>E</a:t>
            </a:r>
            <a:r>
              <a:rPr lang="de-DE" altLang="de-DE" sz="1650" b="1" dirty="0">
                <a:solidFill>
                  <a:srgbClr val="0059B5"/>
                </a:solidFill>
                <a:latin typeface="Calibri" panose="020F0502020204030204" pitchFamily="34" charset="0"/>
              </a:rPr>
              <a:t>: </a:t>
            </a:r>
            <a:r>
              <a:rPr lang="de-DE" altLang="de-DE" sz="1600" dirty="0">
                <a:latin typeface="Calibri" panose="020F0502020204030204" pitchFamily="34" charset="0"/>
              </a:rPr>
              <a:t>Festlegung ei-</a:t>
            </a:r>
            <a:r>
              <a:rPr lang="de-DE" altLang="de-DE" sz="1600" dirty="0" err="1">
                <a:latin typeface="Calibri" panose="020F0502020204030204" pitchFamily="34" charset="0"/>
              </a:rPr>
              <a:t>ner</a:t>
            </a:r>
            <a:r>
              <a:rPr lang="de-DE" altLang="de-DE" sz="1600" dirty="0">
                <a:latin typeface="Calibri" panose="020F0502020204030204" pitchFamily="34" charset="0"/>
              </a:rPr>
              <a:t> Entscheidungsstrategie für eine Dilemmasituation durch Gewichtung relevanter Werte</a:t>
            </a:r>
          </a:p>
        </p:txBody>
      </p:sp>
      <p:sp>
        <p:nvSpPr>
          <p:cNvPr id="44" name="Textfeld 43">
            <a:extLst>
              <a:ext uri="{FF2B5EF4-FFF2-40B4-BE49-F238E27FC236}">
                <a16:creationId xmlns:a16="http://schemas.microsoft.com/office/drawing/2014/main" id="{6E2831E9-63AA-1D45-AC71-D67B457A924A}"/>
              </a:ext>
            </a:extLst>
          </p:cNvPr>
          <p:cNvSpPr txBox="1"/>
          <p:nvPr/>
        </p:nvSpPr>
        <p:spPr>
          <a:xfrm>
            <a:off x="3808358" y="603250"/>
            <a:ext cx="5397025" cy="992579"/>
          </a:xfrm>
          <a:prstGeom prst="rect">
            <a:avLst/>
          </a:prstGeom>
          <a:noFill/>
        </p:spPr>
        <p:txBody>
          <a:bodyPr wrap="square" rtlCol="0">
            <a:spAutoFit/>
          </a:bodyPr>
          <a:lstStyle/>
          <a:p>
            <a:r>
              <a:rPr lang="de-DE" sz="1650" b="1" dirty="0">
                <a:solidFill>
                  <a:srgbClr val="0059B5"/>
                </a:solidFill>
              </a:rPr>
              <a:t>Eine Entscheidung herbeiführen</a:t>
            </a:r>
          </a:p>
          <a:p>
            <a:r>
              <a:rPr lang="de-DE" sz="1400" b="1" dirty="0"/>
              <a:t>Entscheidungsfrage</a:t>
            </a:r>
            <a:r>
              <a:rPr lang="de-DE" sz="1400" dirty="0"/>
              <a:t>: ,,Soll Lisa eine Futterstelle auf der Familienterrasse einrichten, um Singvögeln bei der Überwinterung zu helfen?“</a:t>
            </a:r>
          </a:p>
          <a:p>
            <a:r>
              <a:rPr lang="de-DE" sz="1400" dirty="0"/>
              <a:t>In der Familie wurde über verschiedene Möglichkeiten diskutiert.</a:t>
            </a:r>
          </a:p>
        </p:txBody>
      </p:sp>
      <p:graphicFrame>
        <p:nvGraphicFramePr>
          <p:cNvPr id="45" name="Tabelle 2">
            <a:extLst>
              <a:ext uri="{FF2B5EF4-FFF2-40B4-BE49-F238E27FC236}">
                <a16:creationId xmlns:a16="http://schemas.microsoft.com/office/drawing/2014/main" id="{D0FAA707-7458-E349-B47D-ABDAAF6E1D1D}"/>
              </a:ext>
            </a:extLst>
          </p:cNvPr>
          <p:cNvGraphicFramePr>
            <a:graphicFrameLocks noGrp="1"/>
          </p:cNvGraphicFramePr>
          <p:nvPr/>
        </p:nvGraphicFramePr>
        <p:xfrm>
          <a:off x="115693" y="2575877"/>
          <a:ext cx="8928099" cy="2171700"/>
        </p:xfrm>
        <a:graphic>
          <a:graphicData uri="http://schemas.openxmlformats.org/drawingml/2006/table">
            <a:tbl>
              <a:tblPr firstRow="1" bandRow="1">
                <a:tableStyleId>{5C22544A-7EE6-4342-B048-85BDC9FD1C3A}</a:tableStyleId>
              </a:tblPr>
              <a:tblGrid>
                <a:gridCol w="4627995">
                  <a:extLst>
                    <a:ext uri="{9D8B030D-6E8A-4147-A177-3AD203B41FA5}">
                      <a16:colId xmlns:a16="http://schemas.microsoft.com/office/drawing/2014/main" val="1758960422"/>
                    </a:ext>
                  </a:extLst>
                </a:gridCol>
                <a:gridCol w="1008781">
                  <a:extLst>
                    <a:ext uri="{9D8B030D-6E8A-4147-A177-3AD203B41FA5}">
                      <a16:colId xmlns:a16="http://schemas.microsoft.com/office/drawing/2014/main" val="3032251910"/>
                    </a:ext>
                  </a:extLst>
                </a:gridCol>
                <a:gridCol w="822953">
                  <a:extLst>
                    <a:ext uri="{9D8B030D-6E8A-4147-A177-3AD203B41FA5}">
                      <a16:colId xmlns:a16="http://schemas.microsoft.com/office/drawing/2014/main" val="157603771"/>
                    </a:ext>
                  </a:extLst>
                </a:gridCol>
                <a:gridCol w="982235">
                  <a:extLst>
                    <a:ext uri="{9D8B030D-6E8A-4147-A177-3AD203B41FA5}">
                      <a16:colId xmlns:a16="http://schemas.microsoft.com/office/drawing/2014/main" val="2697943895"/>
                    </a:ext>
                  </a:extLst>
                </a:gridCol>
                <a:gridCol w="637125">
                  <a:extLst>
                    <a:ext uri="{9D8B030D-6E8A-4147-A177-3AD203B41FA5}">
                      <a16:colId xmlns:a16="http://schemas.microsoft.com/office/drawing/2014/main" val="2990044330"/>
                    </a:ext>
                  </a:extLst>
                </a:gridCol>
                <a:gridCol w="849010">
                  <a:extLst>
                    <a:ext uri="{9D8B030D-6E8A-4147-A177-3AD203B41FA5}">
                      <a16:colId xmlns:a16="http://schemas.microsoft.com/office/drawing/2014/main" val="2324147877"/>
                    </a:ext>
                  </a:extLst>
                </a:gridCol>
              </a:tblGrid>
              <a:tr h="434340">
                <a:tc>
                  <a:txBody>
                    <a:bodyPr/>
                    <a:lstStyle/>
                    <a:p>
                      <a:pPr algn="r"/>
                      <a:r>
                        <a:rPr lang="de-DE" sz="1650" dirty="0"/>
                        <a:t>Bewertungskriterien</a:t>
                      </a:r>
                      <a:r>
                        <a:rPr lang="de-DE" sz="1650" dirty="0">
                          <a:sym typeface="Wingdings" pitchFamily="2" charset="2"/>
                        </a:rPr>
                        <a:t>►</a:t>
                      </a:r>
                      <a:endParaRPr lang="de-DE" sz="1650" dirty="0"/>
                    </a:p>
                    <a:p>
                      <a:r>
                        <a:rPr lang="de-DE" sz="1650" dirty="0"/>
                        <a:t>▼Handlungsmöglichkeiten</a:t>
                      </a:r>
                    </a:p>
                  </a:txBody>
                  <a:tcPr marL="68580" marR="68580" marT="34290" marB="34290"/>
                </a:tc>
                <a:tc>
                  <a:txBody>
                    <a:bodyPr/>
                    <a:lstStyle/>
                    <a:p>
                      <a:r>
                        <a:rPr lang="de-DE" sz="1650" dirty="0"/>
                        <a:t>Tierliebe/ -würde</a:t>
                      </a:r>
                    </a:p>
                  </a:txBody>
                  <a:tcPr marL="68580" marR="68580" marT="34290" marB="34290"/>
                </a:tc>
                <a:tc>
                  <a:txBody>
                    <a:bodyPr/>
                    <a:lstStyle/>
                    <a:p>
                      <a:r>
                        <a:rPr lang="de-DE" sz="1650" dirty="0"/>
                        <a:t>Arten- </a:t>
                      </a:r>
                      <a:r>
                        <a:rPr lang="de-DE" sz="1650" dirty="0" err="1"/>
                        <a:t>vielfalt</a:t>
                      </a:r>
                      <a:endParaRPr lang="de-DE" sz="1650" dirty="0"/>
                    </a:p>
                  </a:txBody>
                  <a:tcPr marL="68580" marR="68580" marT="34290" marB="34290"/>
                </a:tc>
                <a:tc>
                  <a:txBody>
                    <a:bodyPr/>
                    <a:lstStyle/>
                    <a:p>
                      <a:r>
                        <a:rPr lang="de-DE" sz="1650" dirty="0"/>
                        <a:t>Gesund-</a:t>
                      </a:r>
                      <a:r>
                        <a:rPr lang="de-DE" sz="1650" dirty="0" err="1"/>
                        <a:t>heit</a:t>
                      </a:r>
                      <a:endParaRPr lang="de-DE" sz="1650" dirty="0"/>
                    </a:p>
                  </a:txBody>
                  <a:tcPr marL="68580" marR="68580" marT="34290" marB="34290"/>
                </a:tc>
                <a:tc>
                  <a:txBody>
                    <a:bodyPr/>
                    <a:lstStyle/>
                    <a:p>
                      <a:r>
                        <a:rPr lang="de-DE" sz="1650" dirty="0" err="1"/>
                        <a:t>Bil</a:t>
                      </a:r>
                      <a:r>
                        <a:rPr lang="de-DE" sz="1650" dirty="0"/>
                        <a:t>-dung</a:t>
                      </a:r>
                    </a:p>
                  </a:txBody>
                  <a:tcPr marL="68580" marR="68580" marT="34290" marB="34290"/>
                </a:tc>
                <a:tc>
                  <a:txBody>
                    <a:bodyPr/>
                    <a:lstStyle/>
                    <a:p>
                      <a:r>
                        <a:rPr lang="de-DE" sz="1650" dirty="0"/>
                        <a:t>Summe</a:t>
                      </a:r>
                    </a:p>
                  </a:txBody>
                  <a:tcPr marL="68580" marR="68580" marT="34290" marB="34290"/>
                </a:tc>
                <a:extLst>
                  <a:ext uri="{0D108BD9-81ED-4DB2-BD59-A6C34878D82A}">
                    <a16:rowId xmlns:a16="http://schemas.microsoft.com/office/drawing/2014/main" val="2160184954"/>
                  </a:ext>
                </a:extLst>
              </a:tr>
              <a:tr h="278130">
                <a:tc>
                  <a:txBody>
                    <a:bodyPr/>
                    <a:lstStyle/>
                    <a:p>
                      <a:r>
                        <a:rPr lang="de-DE" sz="1650" dirty="0"/>
                        <a:t>1: keine Futterstelle</a:t>
                      </a:r>
                    </a:p>
                  </a:txBody>
                  <a:tcPr marL="68580" marR="68580" marT="34290" marB="34290"/>
                </a:tc>
                <a:tc>
                  <a:txBody>
                    <a:bodyPr/>
                    <a:lstStyle/>
                    <a:p>
                      <a:pPr algn="ctr"/>
                      <a:r>
                        <a:rPr lang="de-DE" sz="1650" dirty="0"/>
                        <a:t>–</a:t>
                      </a:r>
                    </a:p>
                  </a:txBody>
                  <a:tcPr marL="68580" marR="68580" marT="34290" marB="34290"/>
                </a:tc>
                <a:tc>
                  <a:txBody>
                    <a:bodyPr/>
                    <a:lstStyle/>
                    <a:p>
                      <a:pPr algn="ctr"/>
                      <a:r>
                        <a:rPr lang="de-DE" sz="1650" dirty="0"/>
                        <a:t>o</a:t>
                      </a:r>
                    </a:p>
                  </a:txBody>
                  <a:tcPr marL="68580" marR="68580" marT="34290" marB="34290"/>
                </a:tc>
                <a:tc>
                  <a:txBody>
                    <a:bodyPr/>
                    <a:lstStyle/>
                    <a:p>
                      <a:pPr algn="ctr"/>
                      <a:r>
                        <a:rPr lang="de-DE" sz="1650" dirty="0"/>
                        <a:t>+</a:t>
                      </a:r>
                    </a:p>
                  </a:txBody>
                  <a:tcPr marL="68580" marR="68580" marT="34290" marB="34290"/>
                </a:tc>
                <a:tc>
                  <a:txBody>
                    <a:bodyPr/>
                    <a:lstStyle/>
                    <a:p>
                      <a:pPr algn="ctr"/>
                      <a:r>
                        <a:rPr lang="de-DE" sz="1650" dirty="0"/>
                        <a:t>–</a:t>
                      </a:r>
                    </a:p>
                  </a:txBody>
                  <a:tcPr marL="68580" marR="68580" marT="34290" marB="34290"/>
                </a:tc>
                <a:tc>
                  <a:txBody>
                    <a:bodyPr/>
                    <a:lstStyle/>
                    <a:p>
                      <a:pPr algn="ctr"/>
                      <a:endParaRPr lang="de-DE" sz="1650" dirty="0"/>
                    </a:p>
                  </a:txBody>
                  <a:tcPr marL="68580" marR="68580" marT="34290" marB="34290"/>
                </a:tc>
                <a:extLst>
                  <a:ext uri="{0D108BD9-81ED-4DB2-BD59-A6C34878D82A}">
                    <a16:rowId xmlns:a16="http://schemas.microsoft.com/office/drawing/2014/main" val="3102924820"/>
                  </a:ext>
                </a:extLst>
              </a:tr>
              <a:tr h="278130">
                <a:tc>
                  <a:txBody>
                    <a:bodyPr/>
                    <a:lstStyle/>
                    <a:p>
                      <a:r>
                        <a:rPr lang="de-DE" sz="1650" dirty="0"/>
                        <a:t>2: Futterstelle auf Terrasse</a:t>
                      </a:r>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extLst>
                  <a:ext uri="{0D108BD9-81ED-4DB2-BD59-A6C34878D82A}">
                    <a16:rowId xmlns:a16="http://schemas.microsoft.com/office/drawing/2014/main" val="2713714495"/>
                  </a:ext>
                </a:extLst>
              </a:tr>
              <a:tr h="278130">
                <a:tc>
                  <a:txBody>
                    <a:bodyPr/>
                    <a:lstStyle/>
                    <a:p>
                      <a:r>
                        <a:rPr lang="de-DE" sz="1650" dirty="0"/>
                        <a:t>3: Futterstelle abseits im Garten füttern</a:t>
                      </a:r>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extLst>
                  <a:ext uri="{0D108BD9-81ED-4DB2-BD59-A6C34878D82A}">
                    <a16:rowId xmlns:a16="http://schemas.microsoft.com/office/drawing/2014/main" val="4257432033"/>
                  </a:ext>
                </a:extLst>
              </a:tr>
              <a:tr h="278130">
                <a:tc>
                  <a:txBody>
                    <a:bodyPr/>
                    <a:lstStyle/>
                    <a:p>
                      <a:r>
                        <a:rPr lang="de-DE" sz="1650" dirty="0"/>
                        <a:t>4: abgesperrter Terrassenbereich, der gereinigt wird</a:t>
                      </a:r>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extLst>
                  <a:ext uri="{0D108BD9-81ED-4DB2-BD59-A6C34878D82A}">
                    <a16:rowId xmlns:a16="http://schemas.microsoft.com/office/drawing/2014/main" val="977777833"/>
                  </a:ext>
                </a:extLst>
              </a:tr>
              <a:tr h="278130">
                <a:tc>
                  <a:txBody>
                    <a:bodyPr/>
                    <a:lstStyle/>
                    <a:p>
                      <a:r>
                        <a:rPr lang="de-DE" sz="1650" dirty="0"/>
                        <a:t>5: Garten vogelfreundlich umgestalten</a:t>
                      </a:r>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dirty="0"/>
                    </a:p>
                  </a:txBody>
                  <a:tcPr marL="68580" marR="68580" marT="34290" marB="34290"/>
                </a:tc>
                <a:tc>
                  <a:txBody>
                    <a:bodyPr/>
                    <a:lstStyle/>
                    <a:p>
                      <a:pPr algn="ctr"/>
                      <a:endParaRPr lang="de-DE" sz="1650" b="1" dirty="0">
                        <a:solidFill>
                          <a:schemeClr val="tx1"/>
                        </a:solidFill>
                      </a:endParaRPr>
                    </a:p>
                  </a:txBody>
                  <a:tcPr marL="68580" marR="68580" marT="34290" marB="34290"/>
                </a:tc>
                <a:extLst>
                  <a:ext uri="{0D108BD9-81ED-4DB2-BD59-A6C34878D82A}">
                    <a16:rowId xmlns:a16="http://schemas.microsoft.com/office/drawing/2014/main" val="2828735036"/>
                  </a:ext>
                </a:extLst>
              </a:tr>
            </a:tbl>
          </a:graphicData>
        </a:graphic>
      </p:graphicFrame>
      <p:sp>
        <p:nvSpPr>
          <p:cNvPr id="46" name="Textfeld 45">
            <a:extLst>
              <a:ext uri="{FF2B5EF4-FFF2-40B4-BE49-F238E27FC236}">
                <a16:creationId xmlns:a16="http://schemas.microsoft.com/office/drawing/2014/main" id="{452D898C-F0A0-C847-942B-31715BA06696}"/>
              </a:ext>
            </a:extLst>
          </p:cNvPr>
          <p:cNvSpPr txBox="1"/>
          <p:nvPr/>
        </p:nvSpPr>
        <p:spPr>
          <a:xfrm>
            <a:off x="115693" y="1532644"/>
            <a:ext cx="8583807" cy="1018227"/>
          </a:xfrm>
          <a:prstGeom prst="rect">
            <a:avLst/>
          </a:prstGeom>
          <a:noFill/>
        </p:spPr>
        <p:txBody>
          <a:bodyPr wrap="square" rtlCol="0">
            <a:spAutoFit/>
          </a:bodyPr>
          <a:lstStyle/>
          <a:p>
            <a:r>
              <a:rPr lang="de-DE" sz="1400" dirty="0"/>
              <a:t>Die </a:t>
            </a:r>
            <a:r>
              <a:rPr lang="de-DE" sz="1400" dirty="0" err="1"/>
              <a:t>Familienlienmitglieder</a:t>
            </a:r>
            <a:r>
              <a:rPr lang="de-DE" sz="1400" dirty="0"/>
              <a:t> haben ihre Standpunkte dargelegt. Nun muss eine Entscheidung getroffen werden. </a:t>
            </a:r>
          </a:p>
          <a:p>
            <a:pPr marL="167879" indent="-159544">
              <a:spcBef>
                <a:spcPts val="450"/>
              </a:spcBef>
            </a:pPr>
            <a:r>
              <a:rPr lang="de-DE" sz="1400" dirty="0"/>
              <a:t>1. Erarbeite mithilfe von Material 1 und 2 eine begründete Entscheidung. Nutze die nachstehende Tabelle für Eintragungen („–“ = Bewertungskriterium wird verletzt; „+“ = Bewertungskriterium wird nicht verletzt, „o“ = keine Aussage). </a:t>
            </a:r>
          </a:p>
        </p:txBody>
      </p:sp>
      <p:grpSp>
        <p:nvGrpSpPr>
          <p:cNvPr id="8" name="Gruppieren 7">
            <a:extLst>
              <a:ext uri="{FF2B5EF4-FFF2-40B4-BE49-F238E27FC236}">
                <a16:creationId xmlns:a16="http://schemas.microsoft.com/office/drawing/2014/main" id="{F797597C-C53C-B072-CF30-5FBB31797025}"/>
              </a:ext>
            </a:extLst>
          </p:cNvPr>
          <p:cNvGrpSpPr/>
          <p:nvPr/>
        </p:nvGrpSpPr>
        <p:grpSpPr>
          <a:xfrm>
            <a:off x="115693" y="487343"/>
            <a:ext cx="777903" cy="792909"/>
            <a:chOff x="115693" y="487343"/>
            <a:chExt cx="777903" cy="792909"/>
          </a:xfrm>
        </p:grpSpPr>
        <p:pic>
          <p:nvPicPr>
            <p:cNvPr id="2" name="Grafik 1">
              <a:extLst>
                <a:ext uri="{FF2B5EF4-FFF2-40B4-BE49-F238E27FC236}">
                  <a16:creationId xmlns:a16="http://schemas.microsoft.com/office/drawing/2014/main" id="{1A951B40-DFB3-63D9-FD77-AE89A0DA852C}"/>
                </a:ext>
              </a:extLst>
            </p:cNvPr>
            <p:cNvPicPr>
              <a:picLocks noChangeAspect="1"/>
            </p:cNvPicPr>
            <p:nvPr/>
          </p:nvPicPr>
          <p:blipFill>
            <a:blip r:embed="rId3"/>
            <a:stretch>
              <a:fillRect/>
            </a:stretch>
          </p:blipFill>
          <p:spPr>
            <a:xfrm>
              <a:off x="115693" y="487343"/>
              <a:ext cx="381000" cy="368300"/>
            </a:xfrm>
            <a:prstGeom prst="rect">
              <a:avLst/>
            </a:prstGeom>
          </p:spPr>
        </p:pic>
        <p:pic>
          <p:nvPicPr>
            <p:cNvPr id="5" name="Grafik 4">
              <a:extLst>
                <a:ext uri="{FF2B5EF4-FFF2-40B4-BE49-F238E27FC236}">
                  <a16:creationId xmlns:a16="http://schemas.microsoft.com/office/drawing/2014/main" id="{DEA3F812-B3A2-F975-149E-0A9640FCF4FE}"/>
                </a:ext>
              </a:extLst>
            </p:cNvPr>
            <p:cNvPicPr>
              <a:picLocks noChangeAspect="1"/>
            </p:cNvPicPr>
            <p:nvPr/>
          </p:nvPicPr>
          <p:blipFill>
            <a:blip r:embed="rId4"/>
            <a:stretch>
              <a:fillRect/>
            </a:stretch>
          </p:blipFill>
          <p:spPr>
            <a:xfrm>
              <a:off x="484367" y="491524"/>
              <a:ext cx="393700" cy="368300"/>
            </a:xfrm>
            <a:prstGeom prst="rect">
              <a:avLst/>
            </a:prstGeom>
          </p:spPr>
        </p:pic>
        <p:pic>
          <p:nvPicPr>
            <p:cNvPr id="6" name="Grafik 5">
              <a:extLst>
                <a:ext uri="{FF2B5EF4-FFF2-40B4-BE49-F238E27FC236}">
                  <a16:creationId xmlns:a16="http://schemas.microsoft.com/office/drawing/2014/main" id="{D68EDDD2-0833-C96A-D133-30D94C4EECEE}"/>
                </a:ext>
              </a:extLst>
            </p:cNvPr>
            <p:cNvPicPr>
              <a:picLocks noChangeAspect="1"/>
            </p:cNvPicPr>
            <p:nvPr/>
          </p:nvPicPr>
          <p:blipFill>
            <a:blip r:embed="rId5"/>
            <a:stretch>
              <a:fillRect/>
            </a:stretch>
          </p:blipFill>
          <p:spPr>
            <a:xfrm>
              <a:off x="125669" y="911952"/>
              <a:ext cx="381000" cy="368300"/>
            </a:xfrm>
            <a:prstGeom prst="rect">
              <a:avLst/>
            </a:prstGeom>
          </p:spPr>
        </p:pic>
        <p:pic>
          <p:nvPicPr>
            <p:cNvPr id="7" name="Grafik 6">
              <a:extLst>
                <a:ext uri="{FF2B5EF4-FFF2-40B4-BE49-F238E27FC236}">
                  <a16:creationId xmlns:a16="http://schemas.microsoft.com/office/drawing/2014/main" id="{41252B04-24AF-585A-2E3F-6E159062D386}"/>
                </a:ext>
              </a:extLst>
            </p:cNvPr>
            <p:cNvPicPr>
              <a:picLocks noChangeAspect="1"/>
            </p:cNvPicPr>
            <p:nvPr/>
          </p:nvPicPr>
          <p:blipFill>
            <a:blip r:embed="rId6"/>
            <a:stretch>
              <a:fillRect/>
            </a:stretch>
          </p:blipFill>
          <p:spPr>
            <a:xfrm>
              <a:off x="512596" y="911952"/>
              <a:ext cx="381000" cy="368300"/>
            </a:xfrm>
            <a:prstGeom prst="rect">
              <a:avLst/>
            </a:prstGeom>
          </p:spPr>
        </p:pic>
      </p:grpSp>
    </p:spTree>
    <p:extLst>
      <p:ext uri="{BB962C8B-B14F-4D97-AF65-F5344CB8AC3E}">
        <p14:creationId xmlns:p14="http://schemas.microsoft.com/office/powerpoint/2010/main" val="293109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10FC5DE6-1681-5441-8D03-64CAA96E46CD}"/>
              </a:ext>
            </a:extLst>
          </p:cNvPr>
          <p:cNvSpPr>
            <a:spLocks noChangeArrowheads="1"/>
          </p:cNvSpPr>
          <p:nvPr/>
        </p:nvSpPr>
        <p:spPr bwMode="auto">
          <a:xfrm>
            <a:off x="107950" y="974995"/>
            <a:ext cx="4165577" cy="723602"/>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22300" defTabSz="685800"/>
            <a:r>
              <a:rPr lang="de-DE" altLang="de-DE" sz="1650" b="1" dirty="0">
                <a:solidFill>
                  <a:srgbClr val="0059B5"/>
                </a:solidFill>
                <a:latin typeface="Calibri" panose="020F0502020204030204" pitchFamily="34" charset="0"/>
              </a:rPr>
              <a:t>Teilbereich </a:t>
            </a:r>
            <a:r>
              <a:rPr lang="de-DE" altLang="de-DE" sz="2000" b="1" dirty="0">
                <a:solidFill>
                  <a:srgbClr val="7030A0"/>
                </a:solidFill>
                <a:latin typeface="Calibri" panose="020F0502020204030204" pitchFamily="34" charset="0"/>
              </a:rPr>
              <a:t>W</a:t>
            </a:r>
            <a:r>
              <a:rPr lang="de-DE" altLang="de-DE" sz="2000" b="1" dirty="0">
                <a:solidFill>
                  <a:srgbClr val="0059B5"/>
                </a:solidFill>
                <a:latin typeface="Calibri" panose="020F0502020204030204" pitchFamily="34" charset="0"/>
              </a:rPr>
              <a:t>A</a:t>
            </a:r>
            <a:endParaRPr lang="de-DE" altLang="de-DE" sz="1650" b="1" dirty="0">
              <a:solidFill>
                <a:srgbClr val="0059B5"/>
              </a:solidFill>
              <a:latin typeface="Calibri" panose="020F0502020204030204" pitchFamily="34" charset="0"/>
            </a:endParaRPr>
          </a:p>
          <a:p>
            <a:pPr marL="622300" defTabSz="685800"/>
            <a:r>
              <a:rPr lang="de-DE" altLang="de-DE" sz="1650" dirty="0" err="1">
                <a:latin typeface="Calibri" panose="020F0502020204030204" pitchFamily="34" charset="0"/>
              </a:rPr>
              <a:t>Dilemmasituation</a:t>
            </a:r>
            <a:r>
              <a:rPr lang="de-DE" altLang="de-DE" sz="1650" dirty="0">
                <a:latin typeface="Calibri" panose="020F0502020204030204" pitchFamily="34" charset="0"/>
              </a:rPr>
              <a:t>, Handlungsoptionen</a:t>
            </a:r>
          </a:p>
        </p:txBody>
      </p:sp>
      <p:sp>
        <p:nvSpPr>
          <p:cNvPr id="9" name="Abgerundetes Rechteck 8">
            <a:extLst>
              <a:ext uri="{FF2B5EF4-FFF2-40B4-BE49-F238E27FC236}">
                <a16:creationId xmlns:a16="http://schemas.microsoft.com/office/drawing/2014/main" id="{00F95112-9DFD-C04B-8A6D-8D9BF1E53864}"/>
              </a:ext>
            </a:extLst>
          </p:cNvPr>
          <p:cNvSpPr>
            <a:spLocks noChangeArrowheads="1"/>
          </p:cNvSpPr>
          <p:nvPr/>
        </p:nvSpPr>
        <p:spPr bwMode="auto">
          <a:xfrm>
            <a:off x="107932" y="2190716"/>
            <a:ext cx="4165594" cy="1004530"/>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sz="2000" b="1" dirty="0">
                <a:solidFill>
                  <a:srgbClr val="00B050"/>
                </a:solidFill>
                <a:latin typeface="Calibri" panose="020F0502020204030204" pitchFamily="34" charset="0"/>
              </a:rPr>
              <a:t>A</a:t>
            </a:r>
            <a:endParaRPr lang="de-DE" altLang="de-DE" sz="1650" b="1" dirty="0">
              <a:solidFill>
                <a:srgbClr val="0059B5"/>
              </a:solidFill>
              <a:latin typeface="Calibri" panose="020F0502020204030204" pitchFamily="34" charset="0"/>
            </a:endParaRPr>
          </a:p>
          <a:p>
            <a:pPr marL="671513" defTabSz="685800"/>
            <a:r>
              <a:rPr lang="de-DE" altLang="de-DE" sz="1650" dirty="0">
                <a:latin typeface="Calibri" panose="020F0502020204030204" pitchFamily="34" charset="0"/>
              </a:rPr>
              <a:t>Verknüpfung von Sachaussagen mit wertebezogenen Aussagen</a:t>
            </a:r>
          </a:p>
        </p:txBody>
      </p:sp>
      <p:sp>
        <p:nvSpPr>
          <p:cNvPr id="10" name="Abgerundetes Rechteck 9">
            <a:extLst>
              <a:ext uri="{FF2B5EF4-FFF2-40B4-BE49-F238E27FC236}">
                <a16:creationId xmlns:a16="http://schemas.microsoft.com/office/drawing/2014/main" id="{EF3E6BD7-93CC-6B47-B737-42761069A02F}"/>
              </a:ext>
            </a:extLst>
          </p:cNvPr>
          <p:cNvSpPr>
            <a:spLocks noChangeArrowheads="1"/>
          </p:cNvSpPr>
          <p:nvPr/>
        </p:nvSpPr>
        <p:spPr bwMode="auto">
          <a:xfrm>
            <a:off x="107951" y="3687365"/>
            <a:ext cx="4165594" cy="1004530"/>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sz="2000" b="1" dirty="0">
                <a:solidFill>
                  <a:srgbClr val="FFC000"/>
                </a:solidFill>
                <a:latin typeface="Calibri" panose="020F0502020204030204" pitchFamily="34" charset="0"/>
              </a:rPr>
              <a:t>G</a:t>
            </a:r>
            <a:r>
              <a:rPr lang="de-DE" altLang="de-DE" sz="2000" b="1" dirty="0">
                <a:solidFill>
                  <a:srgbClr val="FF0000"/>
                </a:solidFill>
                <a:latin typeface="Calibri" panose="020F0502020204030204" pitchFamily="34" charset="0"/>
              </a:rPr>
              <a:t>E</a:t>
            </a:r>
            <a:endParaRPr lang="de-DE" altLang="de-DE" sz="1650" b="1" dirty="0">
              <a:solidFill>
                <a:srgbClr val="0059B5"/>
              </a:solidFill>
              <a:latin typeface="Calibri" panose="020F0502020204030204" pitchFamily="34" charset="0"/>
            </a:endParaRPr>
          </a:p>
          <a:p>
            <a:pPr marL="671513" defTabSz="685800"/>
            <a:r>
              <a:rPr lang="de-DE" altLang="de-DE" sz="1650" dirty="0">
                <a:latin typeface="Calibri" panose="020F0502020204030204" pitchFamily="34" charset="0"/>
              </a:rPr>
              <a:t>Entscheidungsstrategie, Gewichtung relevanter Werte</a:t>
            </a:r>
          </a:p>
        </p:txBody>
      </p:sp>
      <p:cxnSp>
        <p:nvCxnSpPr>
          <p:cNvPr id="11" name="Gerade Verbindung mit Pfeil 10">
            <a:extLst>
              <a:ext uri="{FF2B5EF4-FFF2-40B4-BE49-F238E27FC236}">
                <a16:creationId xmlns:a16="http://schemas.microsoft.com/office/drawing/2014/main" id="{25964287-2126-DA45-8124-65B8C4FABBBF}"/>
              </a:ext>
            </a:extLst>
          </p:cNvPr>
          <p:cNvCxnSpPr>
            <a:cxnSpLocks noChangeShapeType="1"/>
          </p:cNvCxnSpPr>
          <p:nvPr/>
        </p:nvCxnSpPr>
        <p:spPr bwMode="auto">
          <a:xfrm>
            <a:off x="3850171" y="16764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15" name="Gerade Verbindung mit Pfeil 14">
            <a:extLst>
              <a:ext uri="{FF2B5EF4-FFF2-40B4-BE49-F238E27FC236}">
                <a16:creationId xmlns:a16="http://schemas.microsoft.com/office/drawing/2014/main" id="{25066467-6071-634F-B72B-F95833D928C2}"/>
              </a:ext>
            </a:extLst>
          </p:cNvPr>
          <p:cNvCxnSpPr>
            <a:cxnSpLocks noChangeShapeType="1"/>
          </p:cNvCxnSpPr>
          <p:nvPr/>
        </p:nvCxnSpPr>
        <p:spPr bwMode="auto">
          <a:xfrm>
            <a:off x="3835857" y="31779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pic>
        <p:nvPicPr>
          <p:cNvPr id="2" name="Grafik 1">
            <a:extLst>
              <a:ext uri="{FF2B5EF4-FFF2-40B4-BE49-F238E27FC236}">
                <a16:creationId xmlns:a16="http://schemas.microsoft.com/office/drawing/2014/main" id="{C932C23D-BB8F-4CF7-0650-20A16B0E4294}"/>
              </a:ext>
            </a:extLst>
          </p:cNvPr>
          <p:cNvPicPr>
            <a:picLocks noChangeAspect="1"/>
          </p:cNvPicPr>
          <p:nvPr/>
        </p:nvPicPr>
        <p:blipFill>
          <a:blip r:embed="rId3"/>
          <a:stretch>
            <a:fillRect/>
          </a:stretch>
        </p:blipFill>
        <p:spPr>
          <a:xfrm>
            <a:off x="48194" y="882262"/>
            <a:ext cx="381000" cy="368300"/>
          </a:xfrm>
          <a:prstGeom prst="rect">
            <a:avLst/>
          </a:prstGeom>
        </p:spPr>
      </p:pic>
      <p:pic>
        <p:nvPicPr>
          <p:cNvPr id="3" name="Grafik 2">
            <a:extLst>
              <a:ext uri="{FF2B5EF4-FFF2-40B4-BE49-F238E27FC236}">
                <a16:creationId xmlns:a16="http://schemas.microsoft.com/office/drawing/2014/main" id="{116BE3BC-83BD-DADC-8251-94E5318BE4DF}"/>
              </a:ext>
            </a:extLst>
          </p:cNvPr>
          <p:cNvPicPr>
            <a:picLocks noChangeAspect="1"/>
          </p:cNvPicPr>
          <p:nvPr/>
        </p:nvPicPr>
        <p:blipFill>
          <a:blip r:embed="rId4"/>
          <a:stretch>
            <a:fillRect/>
          </a:stretch>
        </p:blipFill>
        <p:spPr>
          <a:xfrm>
            <a:off x="429194" y="886649"/>
            <a:ext cx="368300" cy="368300"/>
          </a:xfrm>
          <a:prstGeom prst="rect">
            <a:avLst/>
          </a:prstGeom>
        </p:spPr>
      </p:pic>
      <p:pic>
        <p:nvPicPr>
          <p:cNvPr id="5" name="Grafik 4">
            <a:extLst>
              <a:ext uri="{FF2B5EF4-FFF2-40B4-BE49-F238E27FC236}">
                <a16:creationId xmlns:a16="http://schemas.microsoft.com/office/drawing/2014/main" id="{1391F3B8-3E8B-B976-5D90-37D967B0CD0A}"/>
              </a:ext>
            </a:extLst>
          </p:cNvPr>
          <p:cNvPicPr>
            <a:picLocks noChangeAspect="1"/>
          </p:cNvPicPr>
          <p:nvPr/>
        </p:nvPicPr>
        <p:blipFill>
          <a:blip r:embed="rId5"/>
          <a:stretch>
            <a:fillRect/>
          </a:stretch>
        </p:blipFill>
        <p:spPr>
          <a:xfrm>
            <a:off x="48194" y="1287354"/>
            <a:ext cx="381000" cy="381000"/>
          </a:xfrm>
          <a:prstGeom prst="rect">
            <a:avLst/>
          </a:prstGeom>
        </p:spPr>
      </p:pic>
      <p:pic>
        <p:nvPicPr>
          <p:cNvPr id="6" name="Grafik 5">
            <a:extLst>
              <a:ext uri="{FF2B5EF4-FFF2-40B4-BE49-F238E27FC236}">
                <a16:creationId xmlns:a16="http://schemas.microsoft.com/office/drawing/2014/main" id="{47F1B0A1-48DA-1CD1-AB31-D0D450E1B6E9}"/>
              </a:ext>
            </a:extLst>
          </p:cNvPr>
          <p:cNvPicPr>
            <a:picLocks noChangeAspect="1"/>
          </p:cNvPicPr>
          <p:nvPr/>
        </p:nvPicPr>
        <p:blipFill>
          <a:blip r:embed="rId6"/>
          <a:stretch>
            <a:fillRect/>
          </a:stretch>
        </p:blipFill>
        <p:spPr>
          <a:xfrm>
            <a:off x="416494" y="1287354"/>
            <a:ext cx="381000" cy="381000"/>
          </a:xfrm>
          <a:prstGeom prst="rect">
            <a:avLst/>
          </a:prstGeom>
        </p:spPr>
      </p:pic>
      <p:pic>
        <p:nvPicPr>
          <p:cNvPr id="7" name="Grafik 6">
            <a:extLst>
              <a:ext uri="{FF2B5EF4-FFF2-40B4-BE49-F238E27FC236}">
                <a16:creationId xmlns:a16="http://schemas.microsoft.com/office/drawing/2014/main" id="{00963616-BD8B-707A-0AF9-A4A51F17A098}"/>
              </a:ext>
            </a:extLst>
          </p:cNvPr>
          <p:cNvPicPr>
            <a:picLocks noChangeAspect="1"/>
          </p:cNvPicPr>
          <p:nvPr/>
        </p:nvPicPr>
        <p:blipFill>
          <a:blip r:embed="rId7"/>
          <a:stretch>
            <a:fillRect/>
          </a:stretch>
        </p:blipFill>
        <p:spPr>
          <a:xfrm>
            <a:off x="56906" y="2501933"/>
            <a:ext cx="381000" cy="381000"/>
          </a:xfrm>
          <a:prstGeom prst="rect">
            <a:avLst/>
          </a:prstGeom>
        </p:spPr>
      </p:pic>
      <p:pic>
        <p:nvPicPr>
          <p:cNvPr id="20" name="Grafik 19">
            <a:extLst>
              <a:ext uri="{FF2B5EF4-FFF2-40B4-BE49-F238E27FC236}">
                <a16:creationId xmlns:a16="http://schemas.microsoft.com/office/drawing/2014/main" id="{3AD64C25-2BE1-8137-B174-CA3D22C0FCDB}"/>
              </a:ext>
            </a:extLst>
          </p:cNvPr>
          <p:cNvPicPr>
            <a:picLocks/>
          </p:cNvPicPr>
          <p:nvPr/>
        </p:nvPicPr>
        <p:blipFill>
          <a:blip r:embed="rId8"/>
          <a:stretch>
            <a:fillRect/>
          </a:stretch>
        </p:blipFill>
        <p:spPr>
          <a:xfrm>
            <a:off x="442417" y="2499833"/>
            <a:ext cx="385200" cy="385200"/>
          </a:xfrm>
          <a:prstGeom prst="rect">
            <a:avLst/>
          </a:prstGeom>
        </p:spPr>
      </p:pic>
      <p:pic>
        <p:nvPicPr>
          <p:cNvPr id="21" name="Grafik 20">
            <a:extLst>
              <a:ext uri="{FF2B5EF4-FFF2-40B4-BE49-F238E27FC236}">
                <a16:creationId xmlns:a16="http://schemas.microsoft.com/office/drawing/2014/main" id="{29D7A465-395F-F429-60EA-189D642B8A15}"/>
              </a:ext>
            </a:extLst>
          </p:cNvPr>
          <p:cNvPicPr>
            <a:picLocks noChangeAspect="1"/>
          </p:cNvPicPr>
          <p:nvPr/>
        </p:nvPicPr>
        <p:blipFill>
          <a:blip r:embed="rId9"/>
          <a:stretch>
            <a:fillRect/>
          </a:stretch>
        </p:blipFill>
        <p:spPr>
          <a:xfrm>
            <a:off x="60962" y="3774011"/>
            <a:ext cx="381000" cy="368300"/>
          </a:xfrm>
          <a:prstGeom prst="rect">
            <a:avLst/>
          </a:prstGeom>
        </p:spPr>
      </p:pic>
      <p:pic>
        <p:nvPicPr>
          <p:cNvPr id="22" name="Grafik 21">
            <a:extLst>
              <a:ext uri="{FF2B5EF4-FFF2-40B4-BE49-F238E27FC236}">
                <a16:creationId xmlns:a16="http://schemas.microsoft.com/office/drawing/2014/main" id="{A4365DCA-B4CA-F243-64A0-37A4A89A38F2}"/>
              </a:ext>
            </a:extLst>
          </p:cNvPr>
          <p:cNvPicPr>
            <a:picLocks noChangeAspect="1"/>
          </p:cNvPicPr>
          <p:nvPr/>
        </p:nvPicPr>
        <p:blipFill>
          <a:blip r:embed="rId10"/>
          <a:stretch>
            <a:fillRect/>
          </a:stretch>
        </p:blipFill>
        <p:spPr>
          <a:xfrm>
            <a:off x="429636" y="3778192"/>
            <a:ext cx="393700" cy="368300"/>
          </a:xfrm>
          <a:prstGeom prst="rect">
            <a:avLst/>
          </a:prstGeom>
        </p:spPr>
      </p:pic>
      <p:pic>
        <p:nvPicPr>
          <p:cNvPr id="23" name="Grafik 22">
            <a:extLst>
              <a:ext uri="{FF2B5EF4-FFF2-40B4-BE49-F238E27FC236}">
                <a16:creationId xmlns:a16="http://schemas.microsoft.com/office/drawing/2014/main" id="{C5BF7A76-8C94-DA68-AC0F-6849AF241717}"/>
              </a:ext>
            </a:extLst>
          </p:cNvPr>
          <p:cNvPicPr>
            <a:picLocks noChangeAspect="1"/>
          </p:cNvPicPr>
          <p:nvPr/>
        </p:nvPicPr>
        <p:blipFill>
          <a:blip r:embed="rId11"/>
          <a:stretch>
            <a:fillRect/>
          </a:stretch>
        </p:blipFill>
        <p:spPr>
          <a:xfrm>
            <a:off x="70938" y="4198620"/>
            <a:ext cx="381000" cy="368300"/>
          </a:xfrm>
          <a:prstGeom prst="rect">
            <a:avLst/>
          </a:prstGeom>
        </p:spPr>
      </p:pic>
      <p:pic>
        <p:nvPicPr>
          <p:cNvPr id="24" name="Grafik 23">
            <a:extLst>
              <a:ext uri="{FF2B5EF4-FFF2-40B4-BE49-F238E27FC236}">
                <a16:creationId xmlns:a16="http://schemas.microsoft.com/office/drawing/2014/main" id="{8E6A8703-EDFD-B01F-6492-83AFB04F5A36}"/>
              </a:ext>
            </a:extLst>
          </p:cNvPr>
          <p:cNvPicPr>
            <a:picLocks noChangeAspect="1"/>
          </p:cNvPicPr>
          <p:nvPr/>
        </p:nvPicPr>
        <p:blipFill>
          <a:blip r:embed="rId12"/>
          <a:stretch>
            <a:fillRect/>
          </a:stretch>
        </p:blipFill>
        <p:spPr>
          <a:xfrm>
            <a:off x="457865" y="4198620"/>
            <a:ext cx="381000" cy="368300"/>
          </a:xfrm>
          <a:prstGeom prst="rect">
            <a:avLst/>
          </a:prstGeom>
        </p:spPr>
      </p:pic>
      <p:sp>
        <p:nvSpPr>
          <p:cNvPr id="16" name="Abgerundetes Rechteck 15">
            <a:extLst>
              <a:ext uri="{FF2B5EF4-FFF2-40B4-BE49-F238E27FC236}">
                <a16:creationId xmlns:a16="http://schemas.microsoft.com/office/drawing/2014/main" id="{084FD01A-BB78-E54C-B253-5969E1AD712D}"/>
              </a:ext>
            </a:extLst>
          </p:cNvPr>
          <p:cNvSpPr/>
          <p:nvPr/>
        </p:nvSpPr>
        <p:spPr>
          <a:xfrm rot="20413551">
            <a:off x="4563298" y="1337005"/>
            <a:ext cx="4461003" cy="214743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Schauen Sie die Materialien </a:t>
            </a:r>
          </a:p>
          <a:p>
            <a:pPr algn="ctr"/>
            <a:r>
              <a:rPr lang="de-DE" sz="2000" dirty="0"/>
              <a:t>•</a:t>
            </a:r>
            <a:r>
              <a:rPr lang="de-DE" altLang="de-DE" sz="2000" i="1" dirty="0">
                <a:solidFill>
                  <a:srgbClr val="FFFFFF"/>
                </a:solidFill>
                <a:latin typeface="Calibri" panose="020F0502020204030204" pitchFamily="34" charset="0"/>
              </a:rPr>
              <a:t> Insektenwiese oder Freizeitpark</a:t>
            </a:r>
            <a:endParaRPr lang="de-DE" sz="2000" dirty="0"/>
          </a:p>
          <a:p>
            <a:pPr algn="ctr"/>
            <a:r>
              <a:rPr lang="de-DE" sz="2000" dirty="0"/>
              <a:t>•</a:t>
            </a:r>
            <a:r>
              <a:rPr lang="de-DE" altLang="de-DE" sz="2000" i="1" dirty="0">
                <a:solidFill>
                  <a:srgbClr val="FFFFFF"/>
                </a:solidFill>
                <a:latin typeface="Calibri" panose="020F0502020204030204" pitchFamily="34" charset="0"/>
              </a:rPr>
              <a:t> Windräder oder Rotmilan?</a:t>
            </a:r>
            <a:endParaRPr lang="de-DE" sz="2000" dirty="0"/>
          </a:p>
          <a:p>
            <a:pPr algn="ctr"/>
            <a:r>
              <a:rPr lang="de-DE" sz="2000" dirty="0"/>
              <a:t>• </a:t>
            </a:r>
            <a:r>
              <a:rPr lang="de-DE" altLang="de-DE" sz="2000" i="1" dirty="0">
                <a:solidFill>
                  <a:srgbClr val="FFFFFF"/>
                </a:solidFill>
                <a:latin typeface="Calibri" panose="020F0502020204030204" pitchFamily="34" charset="0"/>
              </a:rPr>
              <a:t>Fleisch oder fleischlos?</a:t>
            </a:r>
            <a:endParaRPr lang="de-DE" sz="2000" dirty="0"/>
          </a:p>
          <a:p>
            <a:pPr algn="ctr"/>
            <a:r>
              <a:rPr lang="de-DE" sz="2000" dirty="0"/>
              <a:t>durch. Richten Sie Ihren Fokus auf die angesteuerten Teilkompetenzen und auf die Fachlichkeit</a:t>
            </a:r>
          </a:p>
        </p:txBody>
      </p:sp>
      <p:sp>
        <p:nvSpPr>
          <p:cNvPr id="12" name="Textfeld 11">
            <a:extLst>
              <a:ext uri="{FF2B5EF4-FFF2-40B4-BE49-F238E27FC236}">
                <a16:creationId xmlns:a16="http://schemas.microsoft.com/office/drawing/2014/main" id="{05A9F7D1-D385-3A4E-3B65-0BD70BFB6011}"/>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Weitere Unterrichtsmaterialien: Insektenwiese/ Windräder/ Fleisch </a:t>
            </a:r>
            <a:r>
              <a:rPr lang="de-DE" altLang="de-DE" sz="1400" i="1" dirty="0">
                <a:solidFill>
                  <a:schemeClr val="bg1"/>
                </a:solidFill>
                <a:latin typeface="Calibri" panose="020F0502020204030204" pitchFamily="34" charset="0"/>
              </a:rPr>
              <a:t>(Landesbildungsserver BaWü)</a:t>
            </a:r>
          </a:p>
        </p:txBody>
      </p:sp>
    </p:spTree>
    <p:extLst>
      <p:ext uri="{BB962C8B-B14F-4D97-AF65-F5344CB8AC3E}">
        <p14:creationId xmlns:p14="http://schemas.microsoft.com/office/powerpoint/2010/main" val="18850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Weitere Unterrichtsmaterialien: Insektenwiese/ Windräder/ Fleisch </a:t>
            </a:r>
            <a:r>
              <a:rPr lang="de-DE" altLang="de-DE" sz="1400" i="1" dirty="0">
                <a:solidFill>
                  <a:schemeClr val="bg1"/>
                </a:solidFill>
                <a:latin typeface="Calibri" panose="020F0502020204030204" pitchFamily="34" charset="0"/>
              </a:rPr>
              <a:t>(Landesbildungsserver BaWü)</a:t>
            </a:r>
          </a:p>
        </p:txBody>
      </p:sp>
      <p:sp>
        <p:nvSpPr>
          <p:cNvPr id="8" name="Abgerundetes Rechteck 7">
            <a:extLst>
              <a:ext uri="{FF2B5EF4-FFF2-40B4-BE49-F238E27FC236}">
                <a16:creationId xmlns:a16="http://schemas.microsoft.com/office/drawing/2014/main" id="{10FC5DE6-1681-5441-8D03-64CAA96E46CD}"/>
              </a:ext>
            </a:extLst>
          </p:cNvPr>
          <p:cNvSpPr>
            <a:spLocks noChangeArrowheads="1"/>
          </p:cNvSpPr>
          <p:nvPr/>
        </p:nvSpPr>
        <p:spPr bwMode="auto">
          <a:xfrm>
            <a:off x="107950" y="940943"/>
            <a:ext cx="4165577" cy="791706"/>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22300" defTabSz="685800"/>
            <a:r>
              <a:rPr lang="de-DE" altLang="de-DE" sz="1650" b="1" dirty="0">
                <a:solidFill>
                  <a:srgbClr val="0059B5"/>
                </a:solidFill>
                <a:latin typeface="Calibri" panose="020F0502020204030204" pitchFamily="34" charset="0"/>
              </a:rPr>
              <a:t>Teilbereich </a:t>
            </a:r>
            <a:r>
              <a:rPr lang="de-DE" altLang="de-DE" b="1" dirty="0">
                <a:solidFill>
                  <a:srgbClr val="7030A0"/>
                </a:solidFill>
                <a:latin typeface="Calibri" panose="020F0502020204030204" pitchFamily="34" charset="0"/>
              </a:rPr>
              <a:t>W</a:t>
            </a:r>
            <a:r>
              <a:rPr lang="de-DE" altLang="de-DE" b="1" dirty="0">
                <a:solidFill>
                  <a:srgbClr val="0059B5"/>
                </a:solidFill>
                <a:latin typeface="Calibri" panose="020F0502020204030204" pitchFamily="34" charset="0"/>
              </a:rPr>
              <a:t>A</a:t>
            </a:r>
            <a:r>
              <a:rPr lang="de-DE" altLang="de-DE" sz="1650" b="1" dirty="0">
                <a:solidFill>
                  <a:srgbClr val="0059B5"/>
                </a:solidFill>
                <a:latin typeface="Calibri" panose="020F0502020204030204" pitchFamily="34" charset="0"/>
              </a:rPr>
              <a:t>:</a:t>
            </a:r>
          </a:p>
          <a:p>
            <a:pPr marL="622300" defTabSz="685800"/>
            <a:r>
              <a:rPr lang="de-DE" altLang="de-DE" sz="1650" dirty="0" err="1">
                <a:latin typeface="Calibri" panose="020F0502020204030204" pitchFamily="34" charset="0"/>
              </a:rPr>
              <a:t>Dilemmasituation</a:t>
            </a:r>
            <a:r>
              <a:rPr lang="de-DE" altLang="de-DE" sz="1650" dirty="0">
                <a:latin typeface="Calibri" panose="020F0502020204030204" pitchFamily="34" charset="0"/>
              </a:rPr>
              <a:t>, Handlungsoptionen</a:t>
            </a:r>
          </a:p>
        </p:txBody>
      </p:sp>
      <p:sp>
        <p:nvSpPr>
          <p:cNvPr id="9" name="Abgerundetes Rechteck 8">
            <a:extLst>
              <a:ext uri="{FF2B5EF4-FFF2-40B4-BE49-F238E27FC236}">
                <a16:creationId xmlns:a16="http://schemas.microsoft.com/office/drawing/2014/main" id="{00F95112-9DFD-C04B-8A6D-8D9BF1E53864}"/>
              </a:ext>
            </a:extLst>
          </p:cNvPr>
          <p:cNvSpPr>
            <a:spLocks noChangeArrowheads="1"/>
          </p:cNvSpPr>
          <p:nvPr/>
        </p:nvSpPr>
        <p:spPr bwMode="auto">
          <a:xfrm>
            <a:off x="107932" y="2156664"/>
            <a:ext cx="4165594"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b="1" dirty="0">
                <a:solidFill>
                  <a:srgbClr val="00B050"/>
                </a:solidFill>
                <a:latin typeface="Calibri" panose="020F0502020204030204" pitchFamily="34" charset="0"/>
              </a:rPr>
              <a:t>A</a:t>
            </a:r>
            <a:r>
              <a:rPr lang="de-DE" altLang="de-DE" sz="1650" b="1" dirty="0">
                <a:solidFill>
                  <a:srgbClr val="0059B5"/>
                </a:solidFill>
                <a:latin typeface="Calibri" panose="020F0502020204030204" pitchFamily="34" charset="0"/>
              </a:rPr>
              <a:t>:</a:t>
            </a:r>
          </a:p>
          <a:p>
            <a:pPr marL="671513" defTabSz="685800"/>
            <a:r>
              <a:rPr lang="de-DE" altLang="de-DE" sz="1650" dirty="0">
                <a:latin typeface="Calibri" panose="020F0502020204030204" pitchFamily="34" charset="0"/>
              </a:rPr>
              <a:t>Verknüpfung von Sachaussagen mit wertebezogenen Aussagen</a:t>
            </a:r>
          </a:p>
        </p:txBody>
      </p:sp>
      <p:sp>
        <p:nvSpPr>
          <p:cNvPr id="10" name="Abgerundetes Rechteck 9">
            <a:extLst>
              <a:ext uri="{FF2B5EF4-FFF2-40B4-BE49-F238E27FC236}">
                <a16:creationId xmlns:a16="http://schemas.microsoft.com/office/drawing/2014/main" id="{EF3E6BD7-93CC-6B47-B737-42761069A02F}"/>
              </a:ext>
            </a:extLst>
          </p:cNvPr>
          <p:cNvSpPr>
            <a:spLocks noChangeArrowheads="1"/>
          </p:cNvSpPr>
          <p:nvPr/>
        </p:nvSpPr>
        <p:spPr bwMode="auto">
          <a:xfrm>
            <a:off x="107951" y="3653313"/>
            <a:ext cx="4165594"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b="1" dirty="0">
                <a:solidFill>
                  <a:srgbClr val="FFC000"/>
                </a:solidFill>
                <a:latin typeface="Calibri" panose="020F0502020204030204" pitchFamily="34" charset="0"/>
              </a:rPr>
              <a:t>G</a:t>
            </a:r>
            <a:r>
              <a:rPr lang="de-DE" altLang="de-DE" b="1" dirty="0">
                <a:solidFill>
                  <a:srgbClr val="FF0000"/>
                </a:solidFill>
                <a:latin typeface="Calibri" panose="020F0502020204030204" pitchFamily="34" charset="0"/>
              </a:rPr>
              <a:t>E</a:t>
            </a:r>
            <a:r>
              <a:rPr lang="de-DE" altLang="de-DE" sz="1650" b="1" dirty="0">
                <a:solidFill>
                  <a:srgbClr val="0059B5"/>
                </a:solidFill>
                <a:latin typeface="Calibri" panose="020F0502020204030204" pitchFamily="34" charset="0"/>
              </a:rPr>
              <a:t>:</a:t>
            </a:r>
          </a:p>
          <a:p>
            <a:pPr marL="671513" defTabSz="685800"/>
            <a:r>
              <a:rPr lang="de-DE" altLang="de-DE" sz="1650" dirty="0">
                <a:latin typeface="Calibri" panose="020F0502020204030204" pitchFamily="34" charset="0"/>
              </a:rPr>
              <a:t>Entscheidungsstrategie, Gewichtung relevanter Werte</a:t>
            </a:r>
          </a:p>
        </p:txBody>
      </p:sp>
      <p:cxnSp>
        <p:nvCxnSpPr>
          <p:cNvPr id="11" name="Gerade Verbindung mit Pfeil 10">
            <a:extLst>
              <a:ext uri="{FF2B5EF4-FFF2-40B4-BE49-F238E27FC236}">
                <a16:creationId xmlns:a16="http://schemas.microsoft.com/office/drawing/2014/main" id="{25964287-2126-DA45-8124-65B8C4FABBBF}"/>
              </a:ext>
            </a:extLst>
          </p:cNvPr>
          <p:cNvCxnSpPr>
            <a:cxnSpLocks noChangeShapeType="1"/>
          </p:cNvCxnSpPr>
          <p:nvPr/>
        </p:nvCxnSpPr>
        <p:spPr bwMode="auto">
          <a:xfrm>
            <a:off x="3850171" y="16764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15" name="Gerade Verbindung mit Pfeil 14">
            <a:extLst>
              <a:ext uri="{FF2B5EF4-FFF2-40B4-BE49-F238E27FC236}">
                <a16:creationId xmlns:a16="http://schemas.microsoft.com/office/drawing/2014/main" id="{25066467-6071-634F-B72B-F95833D928C2}"/>
              </a:ext>
            </a:extLst>
          </p:cNvPr>
          <p:cNvCxnSpPr>
            <a:cxnSpLocks noChangeShapeType="1"/>
          </p:cNvCxnSpPr>
          <p:nvPr/>
        </p:nvCxnSpPr>
        <p:spPr bwMode="auto">
          <a:xfrm>
            <a:off x="3835857" y="31779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sp>
        <p:nvSpPr>
          <p:cNvPr id="17" name="Abgerundete rechteckige Legende 16">
            <a:extLst>
              <a:ext uri="{FF2B5EF4-FFF2-40B4-BE49-F238E27FC236}">
                <a16:creationId xmlns:a16="http://schemas.microsoft.com/office/drawing/2014/main" id="{196031B5-0610-D641-B134-213ACC4CD1EA}"/>
              </a:ext>
            </a:extLst>
          </p:cNvPr>
          <p:cNvSpPr>
            <a:spLocks noChangeArrowheads="1"/>
          </p:cNvSpPr>
          <p:nvPr/>
        </p:nvSpPr>
        <p:spPr bwMode="auto">
          <a:xfrm>
            <a:off x="4870457" y="3730068"/>
            <a:ext cx="4165576" cy="612994"/>
          </a:xfrm>
          <a:prstGeom prst="wedgeRoundRectCallout">
            <a:avLst>
              <a:gd name="adj1" fmla="val -67408"/>
              <a:gd name="adj2" fmla="val -2334"/>
              <a:gd name="adj3" fmla="val 16667"/>
            </a:avLst>
          </a:prstGeom>
          <a:solidFill>
            <a:srgbClr val="A3262A"/>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50" i="1" dirty="0" err="1">
                <a:solidFill>
                  <a:srgbClr val="FFFFFF"/>
                </a:solidFill>
                <a:latin typeface="Calibri" panose="020F0502020204030204" pitchFamily="34" charset="0"/>
              </a:rPr>
              <a:t>Bewertung_“GE</a:t>
            </a:r>
            <a:r>
              <a:rPr lang="de-DE" altLang="de-DE" sz="1650" i="1" dirty="0">
                <a:solidFill>
                  <a:srgbClr val="FFFFFF"/>
                </a:solidFill>
                <a:latin typeface="Calibri" panose="020F0502020204030204" pitchFamily="34" charset="0"/>
              </a:rPr>
              <a:t>“: Insektenwiese oder Gewerbegebiet/ Freizeitpark </a:t>
            </a:r>
            <a:r>
              <a:rPr lang="de-DE" altLang="de-DE" sz="1500" i="1" dirty="0">
                <a:solidFill>
                  <a:srgbClr val="FFFFFF"/>
                </a:solidFill>
                <a:latin typeface="Calibri" panose="020F0502020204030204" pitchFamily="34" charset="0"/>
              </a:rPr>
              <a:t>(in 2 Varianten)</a:t>
            </a:r>
          </a:p>
        </p:txBody>
      </p:sp>
      <p:sp>
        <p:nvSpPr>
          <p:cNvPr id="18" name="Abgerundete rechteckige Legende 17">
            <a:extLst>
              <a:ext uri="{FF2B5EF4-FFF2-40B4-BE49-F238E27FC236}">
                <a16:creationId xmlns:a16="http://schemas.microsoft.com/office/drawing/2014/main" id="{AA5377E4-A5D3-5F49-85D7-A4779DCCC2EE}"/>
              </a:ext>
            </a:extLst>
          </p:cNvPr>
          <p:cNvSpPr>
            <a:spLocks noChangeArrowheads="1"/>
          </p:cNvSpPr>
          <p:nvPr/>
        </p:nvSpPr>
        <p:spPr bwMode="auto">
          <a:xfrm>
            <a:off x="4870457" y="2363975"/>
            <a:ext cx="4165576" cy="722131"/>
          </a:xfrm>
          <a:prstGeom prst="wedgeRoundRectCallout">
            <a:avLst>
              <a:gd name="adj1" fmla="val -67408"/>
              <a:gd name="adj2" fmla="val -2334"/>
              <a:gd name="adj3" fmla="val 16667"/>
            </a:avLst>
          </a:prstGeom>
          <a:solidFill>
            <a:srgbClr val="A3262A"/>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50" i="1" dirty="0" err="1">
                <a:solidFill>
                  <a:srgbClr val="FFFFFF"/>
                </a:solidFill>
                <a:latin typeface="Calibri" panose="020F0502020204030204" pitchFamily="34" charset="0"/>
              </a:rPr>
              <a:t>Bewertung_“A</a:t>
            </a:r>
            <a:r>
              <a:rPr lang="de-DE" altLang="de-DE" sz="1650" i="1" dirty="0">
                <a:solidFill>
                  <a:srgbClr val="FFFFFF"/>
                </a:solidFill>
                <a:latin typeface="Calibri" panose="020F0502020204030204" pitchFamily="34" charset="0"/>
              </a:rPr>
              <a:t>“: Windräder oder Rotmilan?</a:t>
            </a:r>
          </a:p>
        </p:txBody>
      </p:sp>
      <p:sp>
        <p:nvSpPr>
          <p:cNvPr id="19" name="Abgerundete rechteckige Legende 18">
            <a:extLst>
              <a:ext uri="{FF2B5EF4-FFF2-40B4-BE49-F238E27FC236}">
                <a16:creationId xmlns:a16="http://schemas.microsoft.com/office/drawing/2014/main" id="{D1CDEDAA-F893-1E4B-9EF3-1F28057E0EA6}"/>
              </a:ext>
            </a:extLst>
          </p:cNvPr>
          <p:cNvSpPr>
            <a:spLocks noChangeArrowheads="1"/>
          </p:cNvSpPr>
          <p:nvPr/>
        </p:nvSpPr>
        <p:spPr bwMode="auto">
          <a:xfrm>
            <a:off x="4878216" y="934158"/>
            <a:ext cx="4165576" cy="722131"/>
          </a:xfrm>
          <a:prstGeom prst="wedgeRoundRectCallout">
            <a:avLst>
              <a:gd name="adj1" fmla="val -67408"/>
              <a:gd name="adj2" fmla="val -2334"/>
              <a:gd name="adj3" fmla="val 16667"/>
            </a:avLst>
          </a:prstGeom>
          <a:solidFill>
            <a:srgbClr val="A3262A"/>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50" i="1" dirty="0" err="1">
                <a:solidFill>
                  <a:srgbClr val="FFFFFF"/>
                </a:solidFill>
                <a:latin typeface="Calibri" panose="020F0502020204030204" pitchFamily="34" charset="0"/>
              </a:rPr>
              <a:t>Bewertung_“WA</a:t>
            </a:r>
            <a:r>
              <a:rPr lang="de-DE" altLang="de-DE" sz="1650" i="1" dirty="0">
                <a:solidFill>
                  <a:srgbClr val="FFFFFF"/>
                </a:solidFill>
                <a:latin typeface="Calibri" panose="020F0502020204030204" pitchFamily="34" charset="0"/>
              </a:rPr>
              <a:t>“: Fleisch oder fleischlos?</a:t>
            </a:r>
          </a:p>
        </p:txBody>
      </p:sp>
      <p:pic>
        <p:nvPicPr>
          <p:cNvPr id="2" name="Grafik 1">
            <a:extLst>
              <a:ext uri="{FF2B5EF4-FFF2-40B4-BE49-F238E27FC236}">
                <a16:creationId xmlns:a16="http://schemas.microsoft.com/office/drawing/2014/main" id="{C932C23D-BB8F-4CF7-0650-20A16B0E4294}"/>
              </a:ext>
            </a:extLst>
          </p:cNvPr>
          <p:cNvPicPr>
            <a:picLocks noChangeAspect="1"/>
          </p:cNvPicPr>
          <p:nvPr/>
        </p:nvPicPr>
        <p:blipFill>
          <a:blip r:embed="rId3"/>
          <a:stretch>
            <a:fillRect/>
          </a:stretch>
        </p:blipFill>
        <p:spPr>
          <a:xfrm>
            <a:off x="48194" y="882262"/>
            <a:ext cx="381000" cy="368300"/>
          </a:xfrm>
          <a:prstGeom prst="rect">
            <a:avLst/>
          </a:prstGeom>
        </p:spPr>
      </p:pic>
      <p:pic>
        <p:nvPicPr>
          <p:cNvPr id="3" name="Grafik 2">
            <a:extLst>
              <a:ext uri="{FF2B5EF4-FFF2-40B4-BE49-F238E27FC236}">
                <a16:creationId xmlns:a16="http://schemas.microsoft.com/office/drawing/2014/main" id="{116BE3BC-83BD-DADC-8251-94E5318BE4DF}"/>
              </a:ext>
            </a:extLst>
          </p:cNvPr>
          <p:cNvPicPr>
            <a:picLocks noChangeAspect="1"/>
          </p:cNvPicPr>
          <p:nvPr/>
        </p:nvPicPr>
        <p:blipFill>
          <a:blip r:embed="rId4"/>
          <a:stretch>
            <a:fillRect/>
          </a:stretch>
        </p:blipFill>
        <p:spPr>
          <a:xfrm>
            <a:off x="429194" y="886649"/>
            <a:ext cx="368300" cy="368300"/>
          </a:xfrm>
          <a:prstGeom prst="rect">
            <a:avLst/>
          </a:prstGeom>
        </p:spPr>
      </p:pic>
      <p:pic>
        <p:nvPicPr>
          <p:cNvPr id="5" name="Grafik 4">
            <a:extLst>
              <a:ext uri="{FF2B5EF4-FFF2-40B4-BE49-F238E27FC236}">
                <a16:creationId xmlns:a16="http://schemas.microsoft.com/office/drawing/2014/main" id="{1391F3B8-3E8B-B976-5D90-37D967B0CD0A}"/>
              </a:ext>
            </a:extLst>
          </p:cNvPr>
          <p:cNvPicPr>
            <a:picLocks noChangeAspect="1"/>
          </p:cNvPicPr>
          <p:nvPr/>
        </p:nvPicPr>
        <p:blipFill>
          <a:blip r:embed="rId5"/>
          <a:stretch>
            <a:fillRect/>
          </a:stretch>
        </p:blipFill>
        <p:spPr>
          <a:xfrm>
            <a:off x="48194" y="1287354"/>
            <a:ext cx="381000" cy="381000"/>
          </a:xfrm>
          <a:prstGeom prst="rect">
            <a:avLst/>
          </a:prstGeom>
        </p:spPr>
      </p:pic>
      <p:pic>
        <p:nvPicPr>
          <p:cNvPr id="6" name="Grafik 5">
            <a:extLst>
              <a:ext uri="{FF2B5EF4-FFF2-40B4-BE49-F238E27FC236}">
                <a16:creationId xmlns:a16="http://schemas.microsoft.com/office/drawing/2014/main" id="{47F1B0A1-48DA-1CD1-AB31-D0D450E1B6E9}"/>
              </a:ext>
            </a:extLst>
          </p:cNvPr>
          <p:cNvPicPr>
            <a:picLocks noChangeAspect="1"/>
          </p:cNvPicPr>
          <p:nvPr/>
        </p:nvPicPr>
        <p:blipFill>
          <a:blip r:embed="rId6"/>
          <a:stretch>
            <a:fillRect/>
          </a:stretch>
        </p:blipFill>
        <p:spPr>
          <a:xfrm>
            <a:off x="416494" y="1287354"/>
            <a:ext cx="381000" cy="381000"/>
          </a:xfrm>
          <a:prstGeom prst="rect">
            <a:avLst/>
          </a:prstGeom>
        </p:spPr>
      </p:pic>
      <p:pic>
        <p:nvPicPr>
          <p:cNvPr id="7" name="Grafik 6">
            <a:extLst>
              <a:ext uri="{FF2B5EF4-FFF2-40B4-BE49-F238E27FC236}">
                <a16:creationId xmlns:a16="http://schemas.microsoft.com/office/drawing/2014/main" id="{00963616-BD8B-707A-0AF9-A4A51F17A098}"/>
              </a:ext>
            </a:extLst>
          </p:cNvPr>
          <p:cNvPicPr>
            <a:picLocks noChangeAspect="1"/>
          </p:cNvPicPr>
          <p:nvPr/>
        </p:nvPicPr>
        <p:blipFill>
          <a:blip r:embed="rId7"/>
          <a:stretch>
            <a:fillRect/>
          </a:stretch>
        </p:blipFill>
        <p:spPr>
          <a:xfrm>
            <a:off x="56906" y="2501933"/>
            <a:ext cx="381000" cy="381000"/>
          </a:xfrm>
          <a:prstGeom prst="rect">
            <a:avLst/>
          </a:prstGeom>
        </p:spPr>
      </p:pic>
      <p:pic>
        <p:nvPicPr>
          <p:cNvPr id="20" name="Grafik 19">
            <a:extLst>
              <a:ext uri="{FF2B5EF4-FFF2-40B4-BE49-F238E27FC236}">
                <a16:creationId xmlns:a16="http://schemas.microsoft.com/office/drawing/2014/main" id="{3AD64C25-2BE1-8137-B174-CA3D22C0FCDB}"/>
              </a:ext>
            </a:extLst>
          </p:cNvPr>
          <p:cNvPicPr>
            <a:picLocks/>
          </p:cNvPicPr>
          <p:nvPr/>
        </p:nvPicPr>
        <p:blipFill>
          <a:blip r:embed="rId8"/>
          <a:stretch>
            <a:fillRect/>
          </a:stretch>
        </p:blipFill>
        <p:spPr>
          <a:xfrm>
            <a:off x="442417" y="2499833"/>
            <a:ext cx="385200" cy="385200"/>
          </a:xfrm>
          <a:prstGeom prst="rect">
            <a:avLst/>
          </a:prstGeom>
        </p:spPr>
      </p:pic>
      <p:pic>
        <p:nvPicPr>
          <p:cNvPr id="21" name="Grafik 20">
            <a:extLst>
              <a:ext uri="{FF2B5EF4-FFF2-40B4-BE49-F238E27FC236}">
                <a16:creationId xmlns:a16="http://schemas.microsoft.com/office/drawing/2014/main" id="{29D7A465-395F-F429-60EA-189D642B8A15}"/>
              </a:ext>
            </a:extLst>
          </p:cNvPr>
          <p:cNvPicPr>
            <a:picLocks noChangeAspect="1"/>
          </p:cNvPicPr>
          <p:nvPr/>
        </p:nvPicPr>
        <p:blipFill>
          <a:blip r:embed="rId9"/>
          <a:stretch>
            <a:fillRect/>
          </a:stretch>
        </p:blipFill>
        <p:spPr>
          <a:xfrm>
            <a:off x="60962" y="3774011"/>
            <a:ext cx="381000" cy="368300"/>
          </a:xfrm>
          <a:prstGeom prst="rect">
            <a:avLst/>
          </a:prstGeom>
        </p:spPr>
      </p:pic>
      <p:pic>
        <p:nvPicPr>
          <p:cNvPr id="22" name="Grafik 21">
            <a:extLst>
              <a:ext uri="{FF2B5EF4-FFF2-40B4-BE49-F238E27FC236}">
                <a16:creationId xmlns:a16="http://schemas.microsoft.com/office/drawing/2014/main" id="{A4365DCA-B4CA-F243-64A0-37A4A89A38F2}"/>
              </a:ext>
            </a:extLst>
          </p:cNvPr>
          <p:cNvPicPr>
            <a:picLocks noChangeAspect="1"/>
          </p:cNvPicPr>
          <p:nvPr/>
        </p:nvPicPr>
        <p:blipFill>
          <a:blip r:embed="rId10"/>
          <a:stretch>
            <a:fillRect/>
          </a:stretch>
        </p:blipFill>
        <p:spPr>
          <a:xfrm>
            <a:off x="429636" y="3778192"/>
            <a:ext cx="393700" cy="368300"/>
          </a:xfrm>
          <a:prstGeom prst="rect">
            <a:avLst/>
          </a:prstGeom>
        </p:spPr>
      </p:pic>
      <p:pic>
        <p:nvPicPr>
          <p:cNvPr id="23" name="Grafik 22">
            <a:extLst>
              <a:ext uri="{FF2B5EF4-FFF2-40B4-BE49-F238E27FC236}">
                <a16:creationId xmlns:a16="http://schemas.microsoft.com/office/drawing/2014/main" id="{C5BF7A76-8C94-DA68-AC0F-6849AF241717}"/>
              </a:ext>
            </a:extLst>
          </p:cNvPr>
          <p:cNvPicPr>
            <a:picLocks noChangeAspect="1"/>
          </p:cNvPicPr>
          <p:nvPr/>
        </p:nvPicPr>
        <p:blipFill>
          <a:blip r:embed="rId11"/>
          <a:stretch>
            <a:fillRect/>
          </a:stretch>
        </p:blipFill>
        <p:spPr>
          <a:xfrm>
            <a:off x="70938" y="4198620"/>
            <a:ext cx="381000" cy="368300"/>
          </a:xfrm>
          <a:prstGeom prst="rect">
            <a:avLst/>
          </a:prstGeom>
        </p:spPr>
      </p:pic>
      <p:pic>
        <p:nvPicPr>
          <p:cNvPr id="24" name="Grafik 23">
            <a:extLst>
              <a:ext uri="{FF2B5EF4-FFF2-40B4-BE49-F238E27FC236}">
                <a16:creationId xmlns:a16="http://schemas.microsoft.com/office/drawing/2014/main" id="{8E6A8703-EDFD-B01F-6492-83AFB04F5A36}"/>
              </a:ext>
            </a:extLst>
          </p:cNvPr>
          <p:cNvPicPr>
            <a:picLocks noChangeAspect="1"/>
          </p:cNvPicPr>
          <p:nvPr/>
        </p:nvPicPr>
        <p:blipFill>
          <a:blip r:embed="rId12"/>
          <a:stretch>
            <a:fillRect/>
          </a:stretch>
        </p:blipFill>
        <p:spPr>
          <a:xfrm>
            <a:off x="457865" y="4198620"/>
            <a:ext cx="381000" cy="368300"/>
          </a:xfrm>
          <a:prstGeom prst="rect">
            <a:avLst/>
          </a:prstGeom>
        </p:spPr>
      </p:pic>
    </p:spTree>
    <p:extLst>
      <p:ext uri="{BB962C8B-B14F-4D97-AF65-F5344CB8AC3E}">
        <p14:creationId xmlns:p14="http://schemas.microsoft.com/office/powerpoint/2010/main" val="82125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Weitere Unterrichtsmaterialien: Heimtiere/ Nutztiere/ Fischfang </a:t>
            </a:r>
            <a:r>
              <a:rPr lang="de-DE" altLang="de-DE" sz="1400" i="1" dirty="0">
                <a:solidFill>
                  <a:schemeClr val="bg1"/>
                </a:solidFill>
                <a:latin typeface="Calibri" panose="020F0502020204030204" pitchFamily="34" charset="0"/>
              </a:rPr>
              <a:t>(Landesbildungsserver BaWü)</a:t>
            </a:r>
          </a:p>
        </p:txBody>
      </p:sp>
      <p:sp>
        <p:nvSpPr>
          <p:cNvPr id="8" name="Abgerundetes Rechteck 7">
            <a:extLst>
              <a:ext uri="{FF2B5EF4-FFF2-40B4-BE49-F238E27FC236}">
                <a16:creationId xmlns:a16="http://schemas.microsoft.com/office/drawing/2014/main" id="{10FC5DE6-1681-5441-8D03-64CAA96E46CD}"/>
              </a:ext>
            </a:extLst>
          </p:cNvPr>
          <p:cNvSpPr>
            <a:spLocks noChangeArrowheads="1"/>
          </p:cNvSpPr>
          <p:nvPr/>
        </p:nvSpPr>
        <p:spPr bwMode="auto">
          <a:xfrm>
            <a:off x="107950" y="940943"/>
            <a:ext cx="4165577" cy="791706"/>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22300" defTabSz="685800"/>
            <a:r>
              <a:rPr lang="de-DE" altLang="de-DE" sz="1650" b="1" dirty="0">
                <a:solidFill>
                  <a:srgbClr val="0059B5"/>
                </a:solidFill>
                <a:latin typeface="Calibri" panose="020F0502020204030204" pitchFamily="34" charset="0"/>
              </a:rPr>
              <a:t>Teilbereich </a:t>
            </a:r>
            <a:r>
              <a:rPr lang="de-DE" altLang="de-DE" b="1" dirty="0">
                <a:solidFill>
                  <a:srgbClr val="7030A0"/>
                </a:solidFill>
                <a:latin typeface="Calibri" panose="020F0502020204030204" pitchFamily="34" charset="0"/>
              </a:rPr>
              <a:t>W</a:t>
            </a:r>
            <a:r>
              <a:rPr lang="de-DE" altLang="de-DE" b="1" dirty="0">
                <a:solidFill>
                  <a:srgbClr val="0059B5"/>
                </a:solidFill>
                <a:latin typeface="Calibri" panose="020F0502020204030204" pitchFamily="34" charset="0"/>
              </a:rPr>
              <a:t>A</a:t>
            </a:r>
            <a:endParaRPr lang="de-DE" altLang="de-DE" sz="1650" b="1" dirty="0">
              <a:solidFill>
                <a:srgbClr val="0059B5"/>
              </a:solidFill>
              <a:latin typeface="Calibri" panose="020F0502020204030204" pitchFamily="34" charset="0"/>
            </a:endParaRPr>
          </a:p>
          <a:p>
            <a:pPr marL="622300" defTabSz="685800"/>
            <a:r>
              <a:rPr lang="de-DE" altLang="de-DE" sz="1650" dirty="0">
                <a:latin typeface="Calibri" panose="020F0502020204030204" pitchFamily="34" charset="0"/>
              </a:rPr>
              <a:t>Dilemmasituation, Handlungsoptionen</a:t>
            </a:r>
          </a:p>
        </p:txBody>
      </p:sp>
      <p:sp>
        <p:nvSpPr>
          <p:cNvPr id="9" name="Abgerundetes Rechteck 8">
            <a:extLst>
              <a:ext uri="{FF2B5EF4-FFF2-40B4-BE49-F238E27FC236}">
                <a16:creationId xmlns:a16="http://schemas.microsoft.com/office/drawing/2014/main" id="{00F95112-9DFD-C04B-8A6D-8D9BF1E53864}"/>
              </a:ext>
            </a:extLst>
          </p:cNvPr>
          <p:cNvSpPr>
            <a:spLocks noChangeArrowheads="1"/>
          </p:cNvSpPr>
          <p:nvPr/>
        </p:nvSpPr>
        <p:spPr bwMode="auto">
          <a:xfrm>
            <a:off x="107932" y="2156664"/>
            <a:ext cx="4165594"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b="1" dirty="0">
                <a:solidFill>
                  <a:srgbClr val="00B050"/>
                </a:solidFill>
                <a:latin typeface="Calibri" panose="020F0502020204030204" pitchFamily="34" charset="0"/>
              </a:rPr>
              <a:t>A</a:t>
            </a:r>
            <a:endParaRPr lang="de-DE" altLang="de-DE" sz="1650" b="1" dirty="0">
              <a:solidFill>
                <a:srgbClr val="0059B5"/>
              </a:solidFill>
              <a:latin typeface="Calibri" panose="020F0502020204030204" pitchFamily="34" charset="0"/>
            </a:endParaRPr>
          </a:p>
          <a:p>
            <a:pPr marL="671513" defTabSz="685800"/>
            <a:r>
              <a:rPr lang="de-DE" altLang="de-DE" sz="1650" dirty="0">
                <a:latin typeface="Calibri" panose="020F0502020204030204" pitchFamily="34" charset="0"/>
              </a:rPr>
              <a:t>Verknüpfung von Sachaussagen mit wertebezogenen Aussagen</a:t>
            </a:r>
          </a:p>
        </p:txBody>
      </p:sp>
      <p:sp>
        <p:nvSpPr>
          <p:cNvPr id="10" name="Abgerundetes Rechteck 9">
            <a:extLst>
              <a:ext uri="{FF2B5EF4-FFF2-40B4-BE49-F238E27FC236}">
                <a16:creationId xmlns:a16="http://schemas.microsoft.com/office/drawing/2014/main" id="{EF3E6BD7-93CC-6B47-B737-42761069A02F}"/>
              </a:ext>
            </a:extLst>
          </p:cNvPr>
          <p:cNvSpPr>
            <a:spLocks noChangeArrowheads="1"/>
          </p:cNvSpPr>
          <p:nvPr/>
        </p:nvSpPr>
        <p:spPr bwMode="auto">
          <a:xfrm>
            <a:off x="107951" y="3653313"/>
            <a:ext cx="4165594"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b="1" dirty="0">
                <a:solidFill>
                  <a:srgbClr val="FFC000"/>
                </a:solidFill>
                <a:latin typeface="Calibri" panose="020F0502020204030204" pitchFamily="34" charset="0"/>
              </a:rPr>
              <a:t>G</a:t>
            </a:r>
            <a:r>
              <a:rPr lang="de-DE" altLang="de-DE" b="1" dirty="0">
                <a:solidFill>
                  <a:srgbClr val="FF0000"/>
                </a:solidFill>
                <a:latin typeface="Calibri" panose="020F0502020204030204" pitchFamily="34" charset="0"/>
              </a:rPr>
              <a:t>E</a:t>
            </a:r>
            <a:endParaRPr lang="de-DE" altLang="de-DE" sz="1650" b="1" dirty="0">
              <a:solidFill>
                <a:srgbClr val="0059B5"/>
              </a:solidFill>
              <a:latin typeface="Calibri" panose="020F0502020204030204" pitchFamily="34" charset="0"/>
            </a:endParaRPr>
          </a:p>
          <a:p>
            <a:pPr marL="671513" defTabSz="685800"/>
            <a:r>
              <a:rPr lang="de-DE" altLang="de-DE" sz="1650" dirty="0">
                <a:latin typeface="Calibri" panose="020F0502020204030204" pitchFamily="34" charset="0"/>
              </a:rPr>
              <a:t>Entscheidungsstrategie, Gewichtung relevanter Werte</a:t>
            </a:r>
          </a:p>
        </p:txBody>
      </p:sp>
      <p:cxnSp>
        <p:nvCxnSpPr>
          <p:cNvPr id="11" name="Gerade Verbindung mit Pfeil 10">
            <a:extLst>
              <a:ext uri="{FF2B5EF4-FFF2-40B4-BE49-F238E27FC236}">
                <a16:creationId xmlns:a16="http://schemas.microsoft.com/office/drawing/2014/main" id="{25964287-2126-DA45-8124-65B8C4FABBBF}"/>
              </a:ext>
            </a:extLst>
          </p:cNvPr>
          <p:cNvCxnSpPr>
            <a:cxnSpLocks noChangeShapeType="1"/>
          </p:cNvCxnSpPr>
          <p:nvPr/>
        </p:nvCxnSpPr>
        <p:spPr bwMode="auto">
          <a:xfrm>
            <a:off x="3850171" y="16764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15" name="Gerade Verbindung mit Pfeil 14">
            <a:extLst>
              <a:ext uri="{FF2B5EF4-FFF2-40B4-BE49-F238E27FC236}">
                <a16:creationId xmlns:a16="http://schemas.microsoft.com/office/drawing/2014/main" id="{25066467-6071-634F-B72B-F95833D928C2}"/>
              </a:ext>
            </a:extLst>
          </p:cNvPr>
          <p:cNvCxnSpPr>
            <a:cxnSpLocks noChangeShapeType="1"/>
          </p:cNvCxnSpPr>
          <p:nvPr/>
        </p:nvCxnSpPr>
        <p:spPr bwMode="auto">
          <a:xfrm>
            <a:off x="3835857" y="31779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pic>
        <p:nvPicPr>
          <p:cNvPr id="2" name="Grafik 1">
            <a:extLst>
              <a:ext uri="{FF2B5EF4-FFF2-40B4-BE49-F238E27FC236}">
                <a16:creationId xmlns:a16="http://schemas.microsoft.com/office/drawing/2014/main" id="{E6213AD1-B249-57AF-FE9F-61372A0F3DA5}"/>
              </a:ext>
            </a:extLst>
          </p:cNvPr>
          <p:cNvPicPr>
            <a:picLocks noChangeAspect="1"/>
          </p:cNvPicPr>
          <p:nvPr/>
        </p:nvPicPr>
        <p:blipFill>
          <a:blip r:embed="rId3"/>
          <a:stretch>
            <a:fillRect/>
          </a:stretch>
        </p:blipFill>
        <p:spPr>
          <a:xfrm>
            <a:off x="48194" y="882262"/>
            <a:ext cx="381000" cy="368300"/>
          </a:xfrm>
          <a:prstGeom prst="rect">
            <a:avLst/>
          </a:prstGeom>
        </p:spPr>
      </p:pic>
      <p:pic>
        <p:nvPicPr>
          <p:cNvPr id="3" name="Grafik 2">
            <a:extLst>
              <a:ext uri="{FF2B5EF4-FFF2-40B4-BE49-F238E27FC236}">
                <a16:creationId xmlns:a16="http://schemas.microsoft.com/office/drawing/2014/main" id="{74926E7F-3C1F-A698-2DEC-6A314AB0EF09}"/>
              </a:ext>
            </a:extLst>
          </p:cNvPr>
          <p:cNvPicPr>
            <a:picLocks noChangeAspect="1"/>
          </p:cNvPicPr>
          <p:nvPr/>
        </p:nvPicPr>
        <p:blipFill>
          <a:blip r:embed="rId4"/>
          <a:stretch>
            <a:fillRect/>
          </a:stretch>
        </p:blipFill>
        <p:spPr>
          <a:xfrm>
            <a:off x="429194" y="886649"/>
            <a:ext cx="368300" cy="368300"/>
          </a:xfrm>
          <a:prstGeom prst="rect">
            <a:avLst/>
          </a:prstGeom>
        </p:spPr>
      </p:pic>
      <p:pic>
        <p:nvPicPr>
          <p:cNvPr id="5" name="Grafik 4">
            <a:extLst>
              <a:ext uri="{FF2B5EF4-FFF2-40B4-BE49-F238E27FC236}">
                <a16:creationId xmlns:a16="http://schemas.microsoft.com/office/drawing/2014/main" id="{C4243AB4-1746-84BB-D1AE-6E59FFCD4F1C}"/>
              </a:ext>
            </a:extLst>
          </p:cNvPr>
          <p:cNvPicPr>
            <a:picLocks noChangeAspect="1"/>
          </p:cNvPicPr>
          <p:nvPr/>
        </p:nvPicPr>
        <p:blipFill>
          <a:blip r:embed="rId5"/>
          <a:stretch>
            <a:fillRect/>
          </a:stretch>
        </p:blipFill>
        <p:spPr>
          <a:xfrm>
            <a:off x="48194" y="1287354"/>
            <a:ext cx="381000" cy="381000"/>
          </a:xfrm>
          <a:prstGeom prst="rect">
            <a:avLst/>
          </a:prstGeom>
        </p:spPr>
      </p:pic>
      <p:pic>
        <p:nvPicPr>
          <p:cNvPr id="6" name="Grafik 5">
            <a:extLst>
              <a:ext uri="{FF2B5EF4-FFF2-40B4-BE49-F238E27FC236}">
                <a16:creationId xmlns:a16="http://schemas.microsoft.com/office/drawing/2014/main" id="{2D9366F3-135E-17F8-4EBB-D133E9E95B23}"/>
              </a:ext>
            </a:extLst>
          </p:cNvPr>
          <p:cNvPicPr>
            <a:picLocks noChangeAspect="1"/>
          </p:cNvPicPr>
          <p:nvPr/>
        </p:nvPicPr>
        <p:blipFill>
          <a:blip r:embed="rId6"/>
          <a:stretch>
            <a:fillRect/>
          </a:stretch>
        </p:blipFill>
        <p:spPr>
          <a:xfrm>
            <a:off x="416494" y="1287354"/>
            <a:ext cx="381000" cy="381000"/>
          </a:xfrm>
          <a:prstGeom prst="rect">
            <a:avLst/>
          </a:prstGeom>
        </p:spPr>
      </p:pic>
      <p:pic>
        <p:nvPicPr>
          <p:cNvPr id="7" name="Grafik 6">
            <a:extLst>
              <a:ext uri="{FF2B5EF4-FFF2-40B4-BE49-F238E27FC236}">
                <a16:creationId xmlns:a16="http://schemas.microsoft.com/office/drawing/2014/main" id="{E0B44D51-F727-9921-324A-52D589345957}"/>
              </a:ext>
            </a:extLst>
          </p:cNvPr>
          <p:cNvPicPr>
            <a:picLocks noChangeAspect="1"/>
          </p:cNvPicPr>
          <p:nvPr/>
        </p:nvPicPr>
        <p:blipFill>
          <a:blip r:embed="rId7"/>
          <a:stretch>
            <a:fillRect/>
          </a:stretch>
        </p:blipFill>
        <p:spPr>
          <a:xfrm>
            <a:off x="56906" y="2501933"/>
            <a:ext cx="381000" cy="381000"/>
          </a:xfrm>
          <a:prstGeom prst="rect">
            <a:avLst/>
          </a:prstGeom>
        </p:spPr>
      </p:pic>
      <p:pic>
        <p:nvPicPr>
          <p:cNvPr id="21" name="Grafik 20">
            <a:extLst>
              <a:ext uri="{FF2B5EF4-FFF2-40B4-BE49-F238E27FC236}">
                <a16:creationId xmlns:a16="http://schemas.microsoft.com/office/drawing/2014/main" id="{6ECC19B5-C08B-64CB-F46B-EB319C6C8255}"/>
              </a:ext>
            </a:extLst>
          </p:cNvPr>
          <p:cNvPicPr>
            <a:picLocks/>
          </p:cNvPicPr>
          <p:nvPr/>
        </p:nvPicPr>
        <p:blipFill>
          <a:blip r:embed="rId8"/>
          <a:stretch>
            <a:fillRect/>
          </a:stretch>
        </p:blipFill>
        <p:spPr>
          <a:xfrm>
            <a:off x="442417" y="2499833"/>
            <a:ext cx="385200" cy="385200"/>
          </a:xfrm>
          <a:prstGeom prst="rect">
            <a:avLst/>
          </a:prstGeom>
        </p:spPr>
      </p:pic>
      <p:pic>
        <p:nvPicPr>
          <p:cNvPr id="22" name="Grafik 21">
            <a:extLst>
              <a:ext uri="{FF2B5EF4-FFF2-40B4-BE49-F238E27FC236}">
                <a16:creationId xmlns:a16="http://schemas.microsoft.com/office/drawing/2014/main" id="{72E3D222-4A7B-37D7-C225-AE0C5A2DC312}"/>
              </a:ext>
            </a:extLst>
          </p:cNvPr>
          <p:cNvPicPr>
            <a:picLocks noChangeAspect="1"/>
          </p:cNvPicPr>
          <p:nvPr/>
        </p:nvPicPr>
        <p:blipFill>
          <a:blip r:embed="rId9"/>
          <a:stretch>
            <a:fillRect/>
          </a:stretch>
        </p:blipFill>
        <p:spPr>
          <a:xfrm>
            <a:off x="60962" y="3774011"/>
            <a:ext cx="381000" cy="368300"/>
          </a:xfrm>
          <a:prstGeom prst="rect">
            <a:avLst/>
          </a:prstGeom>
        </p:spPr>
      </p:pic>
      <p:pic>
        <p:nvPicPr>
          <p:cNvPr id="23" name="Grafik 22">
            <a:extLst>
              <a:ext uri="{FF2B5EF4-FFF2-40B4-BE49-F238E27FC236}">
                <a16:creationId xmlns:a16="http://schemas.microsoft.com/office/drawing/2014/main" id="{BC286EDA-6A77-EFAA-E54D-BB17BED9074C}"/>
              </a:ext>
            </a:extLst>
          </p:cNvPr>
          <p:cNvPicPr>
            <a:picLocks noChangeAspect="1"/>
          </p:cNvPicPr>
          <p:nvPr/>
        </p:nvPicPr>
        <p:blipFill>
          <a:blip r:embed="rId10"/>
          <a:stretch>
            <a:fillRect/>
          </a:stretch>
        </p:blipFill>
        <p:spPr>
          <a:xfrm>
            <a:off x="429636" y="3778192"/>
            <a:ext cx="393700" cy="368300"/>
          </a:xfrm>
          <a:prstGeom prst="rect">
            <a:avLst/>
          </a:prstGeom>
        </p:spPr>
      </p:pic>
      <p:pic>
        <p:nvPicPr>
          <p:cNvPr id="24" name="Grafik 23">
            <a:extLst>
              <a:ext uri="{FF2B5EF4-FFF2-40B4-BE49-F238E27FC236}">
                <a16:creationId xmlns:a16="http://schemas.microsoft.com/office/drawing/2014/main" id="{3B707CC2-1AA1-7CFB-9BCC-3017D1B90D7D}"/>
              </a:ext>
            </a:extLst>
          </p:cNvPr>
          <p:cNvPicPr>
            <a:picLocks noChangeAspect="1"/>
          </p:cNvPicPr>
          <p:nvPr/>
        </p:nvPicPr>
        <p:blipFill>
          <a:blip r:embed="rId11"/>
          <a:stretch>
            <a:fillRect/>
          </a:stretch>
        </p:blipFill>
        <p:spPr>
          <a:xfrm>
            <a:off x="70938" y="4198620"/>
            <a:ext cx="381000" cy="368300"/>
          </a:xfrm>
          <a:prstGeom prst="rect">
            <a:avLst/>
          </a:prstGeom>
        </p:spPr>
      </p:pic>
      <p:pic>
        <p:nvPicPr>
          <p:cNvPr id="25" name="Grafik 24">
            <a:extLst>
              <a:ext uri="{FF2B5EF4-FFF2-40B4-BE49-F238E27FC236}">
                <a16:creationId xmlns:a16="http://schemas.microsoft.com/office/drawing/2014/main" id="{8C96C2F7-B4FF-6B70-B832-543B3415D23E}"/>
              </a:ext>
            </a:extLst>
          </p:cNvPr>
          <p:cNvPicPr>
            <a:picLocks noChangeAspect="1"/>
          </p:cNvPicPr>
          <p:nvPr/>
        </p:nvPicPr>
        <p:blipFill>
          <a:blip r:embed="rId12"/>
          <a:stretch>
            <a:fillRect/>
          </a:stretch>
        </p:blipFill>
        <p:spPr>
          <a:xfrm>
            <a:off x="457865" y="4198620"/>
            <a:ext cx="381000" cy="368300"/>
          </a:xfrm>
          <a:prstGeom prst="rect">
            <a:avLst/>
          </a:prstGeom>
        </p:spPr>
      </p:pic>
      <p:sp>
        <p:nvSpPr>
          <p:cNvPr id="12" name="Abgerundetes Rechteck 11">
            <a:extLst>
              <a:ext uri="{FF2B5EF4-FFF2-40B4-BE49-F238E27FC236}">
                <a16:creationId xmlns:a16="http://schemas.microsoft.com/office/drawing/2014/main" id="{CD1D5DA8-E805-C632-C087-49EF972815B2}"/>
              </a:ext>
            </a:extLst>
          </p:cNvPr>
          <p:cNvSpPr/>
          <p:nvPr/>
        </p:nvSpPr>
        <p:spPr>
          <a:xfrm rot="20413551">
            <a:off x="4563298" y="1337005"/>
            <a:ext cx="4461003" cy="214743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Schauen Sie die Materialien </a:t>
            </a:r>
          </a:p>
          <a:p>
            <a:pPr algn="ctr"/>
            <a:r>
              <a:rPr lang="de-DE" dirty="0"/>
              <a:t>•</a:t>
            </a:r>
            <a:r>
              <a:rPr lang="de-DE" altLang="de-DE" i="1" dirty="0">
                <a:solidFill>
                  <a:srgbClr val="FFFFFF"/>
                </a:solidFill>
                <a:latin typeface="Calibri" panose="020F0502020204030204" pitchFamily="34" charset="0"/>
              </a:rPr>
              <a:t> Ein </a:t>
            </a:r>
            <a:r>
              <a:rPr lang="de-DE" altLang="de-DE" i="1" dirty="0" err="1">
                <a:solidFill>
                  <a:srgbClr val="FFFFFF"/>
                </a:solidFill>
                <a:latin typeface="Calibri" panose="020F0502020204030204" pitchFamily="34" charset="0"/>
              </a:rPr>
              <a:t>Irish</a:t>
            </a:r>
            <a:r>
              <a:rPr lang="de-DE" altLang="de-DE" i="1" dirty="0">
                <a:solidFill>
                  <a:srgbClr val="FFFFFF"/>
                </a:solidFill>
                <a:latin typeface="Calibri" panose="020F0502020204030204" pitchFamily="34" charset="0"/>
              </a:rPr>
              <a:t> </a:t>
            </a:r>
            <a:r>
              <a:rPr lang="de-DE" altLang="de-DE" i="1" dirty="0" err="1">
                <a:solidFill>
                  <a:srgbClr val="FFFFFF"/>
                </a:solidFill>
                <a:latin typeface="Calibri" panose="020F0502020204030204" pitchFamily="34" charset="0"/>
              </a:rPr>
              <a:t>Red</a:t>
            </a:r>
            <a:r>
              <a:rPr lang="de-DE" altLang="de-DE" i="1" dirty="0">
                <a:solidFill>
                  <a:srgbClr val="FFFFFF"/>
                </a:solidFill>
                <a:latin typeface="Calibri" panose="020F0502020204030204" pitchFamily="34" charset="0"/>
              </a:rPr>
              <a:t> Setter in der Stadtwohnung</a:t>
            </a:r>
            <a:endParaRPr lang="de-DE" dirty="0"/>
          </a:p>
          <a:p>
            <a:pPr algn="ctr"/>
            <a:r>
              <a:rPr lang="de-DE" dirty="0"/>
              <a:t>•</a:t>
            </a:r>
            <a:r>
              <a:rPr lang="de-DE" altLang="de-DE" i="1" dirty="0">
                <a:solidFill>
                  <a:srgbClr val="FFFFFF"/>
                </a:solidFill>
                <a:latin typeface="Calibri" panose="020F0502020204030204" pitchFamily="34" charset="0"/>
              </a:rPr>
              <a:t> Noch mehr Fischfang?</a:t>
            </a:r>
            <a:endParaRPr lang="de-DE" dirty="0"/>
          </a:p>
          <a:p>
            <a:pPr algn="ctr"/>
            <a:r>
              <a:rPr lang="de-DE" dirty="0"/>
              <a:t>• </a:t>
            </a:r>
            <a:r>
              <a:rPr lang="de-DE" altLang="de-DE" i="1" dirty="0">
                <a:solidFill>
                  <a:srgbClr val="FFFFFF"/>
                </a:solidFill>
                <a:latin typeface="Calibri" panose="020F0502020204030204" pitchFamily="34" charset="0"/>
              </a:rPr>
              <a:t>Bio-Eier oder Eier aus Bodenhaltung?</a:t>
            </a:r>
            <a:endParaRPr lang="de-DE" dirty="0"/>
          </a:p>
          <a:p>
            <a:pPr algn="ctr"/>
            <a:r>
              <a:rPr lang="de-DE" dirty="0"/>
              <a:t>durch. Richten Sie Ihren Fokus auf die angesteuerten Teilkompetenzen und auf die Fachlichkeit</a:t>
            </a:r>
          </a:p>
        </p:txBody>
      </p:sp>
    </p:spTree>
    <p:extLst>
      <p:ext uri="{BB962C8B-B14F-4D97-AF65-F5344CB8AC3E}">
        <p14:creationId xmlns:p14="http://schemas.microsoft.com/office/powerpoint/2010/main" val="406998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Weitere Unterrichtsmaterialien: Heimtiere/ Nutztiere/ Fischfang </a:t>
            </a:r>
            <a:r>
              <a:rPr lang="de-DE" altLang="de-DE" sz="1400" i="1" dirty="0">
                <a:solidFill>
                  <a:schemeClr val="bg1"/>
                </a:solidFill>
                <a:latin typeface="Calibri" panose="020F0502020204030204" pitchFamily="34" charset="0"/>
              </a:rPr>
              <a:t>(Landesbildungsserver BaWü)</a:t>
            </a:r>
          </a:p>
        </p:txBody>
      </p:sp>
      <p:sp>
        <p:nvSpPr>
          <p:cNvPr id="16" name="Abgerundete rechteckige Legende 15">
            <a:extLst>
              <a:ext uri="{FF2B5EF4-FFF2-40B4-BE49-F238E27FC236}">
                <a16:creationId xmlns:a16="http://schemas.microsoft.com/office/drawing/2014/main" id="{276107D1-66EF-0842-9D33-BAF97B9AF36C}"/>
              </a:ext>
            </a:extLst>
          </p:cNvPr>
          <p:cNvSpPr>
            <a:spLocks noChangeArrowheads="1"/>
          </p:cNvSpPr>
          <p:nvPr/>
        </p:nvSpPr>
        <p:spPr bwMode="auto">
          <a:xfrm>
            <a:off x="4870457" y="3786192"/>
            <a:ext cx="4165576" cy="651754"/>
          </a:xfrm>
          <a:prstGeom prst="wedgeRoundRectCallout">
            <a:avLst>
              <a:gd name="adj1" fmla="val -67408"/>
              <a:gd name="adj2" fmla="val -2334"/>
              <a:gd name="adj3" fmla="val 16667"/>
            </a:avLst>
          </a:prstGeom>
          <a:solidFill>
            <a:srgbClr val="A3262A"/>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50" i="1" dirty="0" err="1">
                <a:solidFill>
                  <a:srgbClr val="FFFFFF"/>
                </a:solidFill>
                <a:latin typeface="Calibri" panose="020F0502020204030204" pitchFamily="34" charset="0"/>
              </a:rPr>
              <a:t>Bewertung_“GE</a:t>
            </a:r>
            <a:r>
              <a:rPr lang="de-DE" altLang="de-DE" sz="1650" i="1" dirty="0">
                <a:solidFill>
                  <a:srgbClr val="FFFFFF"/>
                </a:solidFill>
                <a:latin typeface="Calibri" panose="020F0502020204030204" pitchFamily="34" charset="0"/>
              </a:rPr>
              <a:t>“: Kaufentscheidung: Bio-Eier oder Bodenhaltung??</a:t>
            </a:r>
          </a:p>
        </p:txBody>
      </p:sp>
      <p:sp>
        <p:nvSpPr>
          <p:cNvPr id="17" name="Abgerundete rechteckige Legende 16">
            <a:extLst>
              <a:ext uri="{FF2B5EF4-FFF2-40B4-BE49-F238E27FC236}">
                <a16:creationId xmlns:a16="http://schemas.microsoft.com/office/drawing/2014/main" id="{039676F5-B901-8A44-B342-5B46F4ABAA12}"/>
              </a:ext>
            </a:extLst>
          </p:cNvPr>
          <p:cNvSpPr>
            <a:spLocks noChangeArrowheads="1"/>
          </p:cNvSpPr>
          <p:nvPr/>
        </p:nvSpPr>
        <p:spPr bwMode="auto">
          <a:xfrm>
            <a:off x="4870457" y="2363975"/>
            <a:ext cx="4165576" cy="722131"/>
          </a:xfrm>
          <a:prstGeom prst="wedgeRoundRectCallout">
            <a:avLst>
              <a:gd name="adj1" fmla="val -67408"/>
              <a:gd name="adj2" fmla="val -2334"/>
              <a:gd name="adj3" fmla="val 16667"/>
            </a:avLst>
          </a:prstGeom>
          <a:solidFill>
            <a:srgbClr val="A3262A"/>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50" i="1" dirty="0" err="1">
                <a:solidFill>
                  <a:srgbClr val="FFFFFF"/>
                </a:solidFill>
                <a:latin typeface="Calibri" panose="020F0502020204030204" pitchFamily="34" charset="0"/>
              </a:rPr>
              <a:t>Bewertung_“A</a:t>
            </a:r>
            <a:r>
              <a:rPr lang="de-DE" altLang="de-DE" sz="1650" i="1" dirty="0">
                <a:solidFill>
                  <a:srgbClr val="FFFFFF"/>
                </a:solidFill>
                <a:latin typeface="Calibri" panose="020F0502020204030204" pitchFamily="34" charset="0"/>
              </a:rPr>
              <a:t>“: Noch mehr Fischfang?</a:t>
            </a:r>
          </a:p>
        </p:txBody>
      </p:sp>
      <p:sp>
        <p:nvSpPr>
          <p:cNvPr id="18" name="Abgerundete rechteckige Legende 17">
            <a:extLst>
              <a:ext uri="{FF2B5EF4-FFF2-40B4-BE49-F238E27FC236}">
                <a16:creationId xmlns:a16="http://schemas.microsoft.com/office/drawing/2014/main" id="{4178E27D-8B72-4D4E-BE74-53576DF6B4BD}"/>
              </a:ext>
            </a:extLst>
          </p:cNvPr>
          <p:cNvSpPr>
            <a:spLocks noChangeArrowheads="1"/>
          </p:cNvSpPr>
          <p:nvPr/>
        </p:nvSpPr>
        <p:spPr bwMode="auto">
          <a:xfrm>
            <a:off x="4878216" y="934158"/>
            <a:ext cx="4165576" cy="722131"/>
          </a:xfrm>
          <a:prstGeom prst="wedgeRoundRectCallout">
            <a:avLst>
              <a:gd name="adj1" fmla="val -67408"/>
              <a:gd name="adj2" fmla="val -2334"/>
              <a:gd name="adj3" fmla="val 16667"/>
            </a:avLst>
          </a:prstGeom>
          <a:solidFill>
            <a:srgbClr val="A3262A"/>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50" i="1" dirty="0" err="1">
                <a:solidFill>
                  <a:srgbClr val="FFFFFF"/>
                </a:solidFill>
                <a:latin typeface="Calibri" panose="020F0502020204030204" pitchFamily="34" charset="0"/>
              </a:rPr>
              <a:t>Bewertung_„WA</a:t>
            </a:r>
            <a:r>
              <a:rPr lang="de-DE" altLang="de-DE" sz="1650" i="1" dirty="0">
                <a:solidFill>
                  <a:srgbClr val="FFFFFF"/>
                </a:solidFill>
                <a:latin typeface="Calibri" panose="020F0502020204030204" pitchFamily="34" charset="0"/>
              </a:rPr>
              <a:t>“: Ein </a:t>
            </a:r>
            <a:r>
              <a:rPr lang="de-DE" altLang="de-DE" sz="1650" i="1" dirty="0" err="1">
                <a:solidFill>
                  <a:srgbClr val="FFFFFF"/>
                </a:solidFill>
                <a:latin typeface="Calibri" panose="020F0502020204030204" pitchFamily="34" charset="0"/>
              </a:rPr>
              <a:t>Irish</a:t>
            </a:r>
            <a:r>
              <a:rPr lang="de-DE" altLang="de-DE" sz="1650" i="1" dirty="0">
                <a:solidFill>
                  <a:srgbClr val="FFFFFF"/>
                </a:solidFill>
                <a:latin typeface="Calibri" panose="020F0502020204030204" pitchFamily="34" charset="0"/>
              </a:rPr>
              <a:t> </a:t>
            </a:r>
            <a:r>
              <a:rPr lang="de-DE" altLang="de-DE" sz="1650" i="1" dirty="0" err="1">
                <a:solidFill>
                  <a:srgbClr val="FFFFFF"/>
                </a:solidFill>
                <a:latin typeface="Calibri" panose="020F0502020204030204" pitchFamily="34" charset="0"/>
              </a:rPr>
              <a:t>Red</a:t>
            </a:r>
            <a:r>
              <a:rPr lang="de-DE" altLang="de-DE" sz="1650" i="1" dirty="0">
                <a:solidFill>
                  <a:srgbClr val="FFFFFF"/>
                </a:solidFill>
                <a:latin typeface="Calibri" panose="020F0502020204030204" pitchFamily="34" charset="0"/>
              </a:rPr>
              <a:t> Setter in der Stadtwohnung?</a:t>
            </a:r>
          </a:p>
        </p:txBody>
      </p:sp>
      <p:sp>
        <p:nvSpPr>
          <p:cNvPr id="12" name="Abgerundetes Rechteck 11">
            <a:extLst>
              <a:ext uri="{FF2B5EF4-FFF2-40B4-BE49-F238E27FC236}">
                <a16:creationId xmlns:a16="http://schemas.microsoft.com/office/drawing/2014/main" id="{59C1E3DD-F797-3466-55D8-03362EAABBFE}"/>
              </a:ext>
            </a:extLst>
          </p:cNvPr>
          <p:cNvSpPr>
            <a:spLocks noChangeArrowheads="1"/>
          </p:cNvSpPr>
          <p:nvPr/>
        </p:nvSpPr>
        <p:spPr bwMode="auto">
          <a:xfrm>
            <a:off x="107950" y="940943"/>
            <a:ext cx="4165577" cy="791706"/>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22300" defTabSz="685800"/>
            <a:r>
              <a:rPr lang="de-DE" altLang="de-DE" sz="1650" b="1" dirty="0">
                <a:solidFill>
                  <a:srgbClr val="0059B5"/>
                </a:solidFill>
                <a:latin typeface="Calibri" panose="020F0502020204030204" pitchFamily="34" charset="0"/>
              </a:rPr>
              <a:t>Teilbereich </a:t>
            </a:r>
            <a:r>
              <a:rPr lang="de-DE" altLang="de-DE" b="1" dirty="0">
                <a:solidFill>
                  <a:srgbClr val="7030A0"/>
                </a:solidFill>
                <a:latin typeface="Calibri" panose="020F0502020204030204" pitchFamily="34" charset="0"/>
              </a:rPr>
              <a:t>W</a:t>
            </a:r>
            <a:r>
              <a:rPr lang="de-DE" altLang="de-DE" b="1" dirty="0">
                <a:solidFill>
                  <a:srgbClr val="0059B5"/>
                </a:solidFill>
                <a:latin typeface="Calibri" panose="020F0502020204030204" pitchFamily="34" charset="0"/>
              </a:rPr>
              <a:t>A</a:t>
            </a:r>
            <a:endParaRPr lang="de-DE" altLang="de-DE" sz="1650" b="1" dirty="0">
              <a:solidFill>
                <a:srgbClr val="0059B5"/>
              </a:solidFill>
              <a:latin typeface="Calibri" panose="020F0502020204030204" pitchFamily="34" charset="0"/>
            </a:endParaRPr>
          </a:p>
          <a:p>
            <a:pPr marL="622300" defTabSz="685800"/>
            <a:r>
              <a:rPr lang="de-DE" altLang="de-DE" sz="1650" dirty="0">
                <a:latin typeface="Calibri" panose="020F0502020204030204" pitchFamily="34" charset="0"/>
              </a:rPr>
              <a:t>Dilemmasituation, Handlungsoptionen</a:t>
            </a:r>
          </a:p>
        </p:txBody>
      </p:sp>
      <p:sp>
        <p:nvSpPr>
          <p:cNvPr id="13" name="Abgerundetes Rechteck 12">
            <a:extLst>
              <a:ext uri="{FF2B5EF4-FFF2-40B4-BE49-F238E27FC236}">
                <a16:creationId xmlns:a16="http://schemas.microsoft.com/office/drawing/2014/main" id="{D8B87E54-3134-A252-B44D-802E575C1D19}"/>
              </a:ext>
            </a:extLst>
          </p:cNvPr>
          <p:cNvSpPr>
            <a:spLocks noChangeArrowheads="1"/>
          </p:cNvSpPr>
          <p:nvPr/>
        </p:nvSpPr>
        <p:spPr bwMode="auto">
          <a:xfrm>
            <a:off x="107932" y="2156664"/>
            <a:ext cx="4165594"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b="1" dirty="0">
                <a:solidFill>
                  <a:srgbClr val="00B050"/>
                </a:solidFill>
                <a:latin typeface="Calibri" panose="020F0502020204030204" pitchFamily="34" charset="0"/>
              </a:rPr>
              <a:t>A</a:t>
            </a:r>
            <a:endParaRPr lang="de-DE" altLang="de-DE" sz="1650" b="1" dirty="0">
              <a:solidFill>
                <a:srgbClr val="0059B5"/>
              </a:solidFill>
              <a:latin typeface="Calibri" panose="020F0502020204030204" pitchFamily="34" charset="0"/>
            </a:endParaRPr>
          </a:p>
          <a:p>
            <a:pPr marL="671513" defTabSz="685800"/>
            <a:r>
              <a:rPr lang="de-DE" altLang="de-DE" sz="1650" dirty="0">
                <a:latin typeface="Calibri" panose="020F0502020204030204" pitchFamily="34" charset="0"/>
              </a:rPr>
              <a:t>Verknüpfung von Sachaussagen mit wertebezogenen Aussagen</a:t>
            </a:r>
          </a:p>
        </p:txBody>
      </p:sp>
      <p:sp>
        <p:nvSpPr>
          <p:cNvPr id="14" name="Abgerundetes Rechteck 13">
            <a:extLst>
              <a:ext uri="{FF2B5EF4-FFF2-40B4-BE49-F238E27FC236}">
                <a16:creationId xmlns:a16="http://schemas.microsoft.com/office/drawing/2014/main" id="{C556C1F5-D88F-13DD-CFF8-FE11E3FEEF8E}"/>
              </a:ext>
            </a:extLst>
          </p:cNvPr>
          <p:cNvSpPr>
            <a:spLocks noChangeArrowheads="1"/>
          </p:cNvSpPr>
          <p:nvPr/>
        </p:nvSpPr>
        <p:spPr bwMode="auto">
          <a:xfrm>
            <a:off x="107951" y="3653313"/>
            <a:ext cx="4165594"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71513" defTabSz="685800"/>
            <a:r>
              <a:rPr lang="de-DE" altLang="de-DE" sz="1650" b="1" dirty="0">
                <a:solidFill>
                  <a:srgbClr val="0059B5"/>
                </a:solidFill>
                <a:latin typeface="Calibri" panose="020F0502020204030204" pitchFamily="34" charset="0"/>
              </a:rPr>
              <a:t>Teilbereich </a:t>
            </a:r>
            <a:r>
              <a:rPr lang="de-DE" altLang="de-DE" b="1" dirty="0">
                <a:solidFill>
                  <a:srgbClr val="FFC000"/>
                </a:solidFill>
                <a:latin typeface="Calibri" panose="020F0502020204030204" pitchFamily="34" charset="0"/>
              </a:rPr>
              <a:t>G</a:t>
            </a:r>
            <a:r>
              <a:rPr lang="de-DE" altLang="de-DE" b="1" dirty="0">
                <a:solidFill>
                  <a:srgbClr val="FF0000"/>
                </a:solidFill>
                <a:latin typeface="Calibri" panose="020F0502020204030204" pitchFamily="34" charset="0"/>
              </a:rPr>
              <a:t>E</a:t>
            </a:r>
            <a:endParaRPr lang="de-DE" altLang="de-DE" sz="1650" b="1" dirty="0">
              <a:solidFill>
                <a:srgbClr val="0059B5"/>
              </a:solidFill>
              <a:latin typeface="Calibri" panose="020F0502020204030204" pitchFamily="34" charset="0"/>
            </a:endParaRPr>
          </a:p>
          <a:p>
            <a:pPr marL="671513" defTabSz="685800"/>
            <a:r>
              <a:rPr lang="de-DE" altLang="de-DE" sz="1650" dirty="0">
                <a:latin typeface="Calibri" panose="020F0502020204030204" pitchFamily="34" charset="0"/>
              </a:rPr>
              <a:t>Entscheidungsstrategie, Gewichtung relevanter Werte</a:t>
            </a:r>
          </a:p>
        </p:txBody>
      </p:sp>
      <p:cxnSp>
        <p:nvCxnSpPr>
          <p:cNvPr id="19" name="Gerade Verbindung mit Pfeil 18">
            <a:extLst>
              <a:ext uri="{FF2B5EF4-FFF2-40B4-BE49-F238E27FC236}">
                <a16:creationId xmlns:a16="http://schemas.microsoft.com/office/drawing/2014/main" id="{378C9C71-ACD8-F843-D28E-8C6EA884BFA7}"/>
              </a:ext>
            </a:extLst>
          </p:cNvPr>
          <p:cNvCxnSpPr>
            <a:cxnSpLocks noChangeShapeType="1"/>
          </p:cNvCxnSpPr>
          <p:nvPr/>
        </p:nvCxnSpPr>
        <p:spPr bwMode="auto">
          <a:xfrm>
            <a:off x="3850171" y="16764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20" name="Gerade Verbindung mit Pfeil 19">
            <a:extLst>
              <a:ext uri="{FF2B5EF4-FFF2-40B4-BE49-F238E27FC236}">
                <a16:creationId xmlns:a16="http://schemas.microsoft.com/office/drawing/2014/main" id="{03A181C9-D25F-82B0-CD15-BC2D5B2823FC}"/>
              </a:ext>
            </a:extLst>
          </p:cNvPr>
          <p:cNvCxnSpPr>
            <a:cxnSpLocks noChangeShapeType="1"/>
          </p:cNvCxnSpPr>
          <p:nvPr/>
        </p:nvCxnSpPr>
        <p:spPr bwMode="auto">
          <a:xfrm>
            <a:off x="3835857" y="3177937"/>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pic>
        <p:nvPicPr>
          <p:cNvPr id="26" name="Grafik 25">
            <a:extLst>
              <a:ext uri="{FF2B5EF4-FFF2-40B4-BE49-F238E27FC236}">
                <a16:creationId xmlns:a16="http://schemas.microsoft.com/office/drawing/2014/main" id="{87F18A5D-C9EF-ECBB-65D6-83D9F7B88E99}"/>
              </a:ext>
            </a:extLst>
          </p:cNvPr>
          <p:cNvPicPr>
            <a:picLocks noChangeAspect="1"/>
          </p:cNvPicPr>
          <p:nvPr/>
        </p:nvPicPr>
        <p:blipFill>
          <a:blip r:embed="rId3"/>
          <a:stretch>
            <a:fillRect/>
          </a:stretch>
        </p:blipFill>
        <p:spPr>
          <a:xfrm>
            <a:off x="48194" y="882262"/>
            <a:ext cx="381000" cy="368300"/>
          </a:xfrm>
          <a:prstGeom prst="rect">
            <a:avLst/>
          </a:prstGeom>
        </p:spPr>
      </p:pic>
      <p:pic>
        <p:nvPicPr>
          <p:cNvPr id="27" name="Grafik 26">
            <a:extLst>
              <a:ext uri="{FF2B5EF4-FFF2-40B4-BE49-F238E27FC236}">
                <a16:creationId xmlns:a16="http://schemas.microsoft.com/office/drawing/2014/main" id="{E8696C0D-27BA-5FAB-DBFA-B740106FFA3F}"/>
              </a:ext>
            </a:extLst>
          </p:cNvPr>
          <p:cNvPicPr>
            <a:picLocks noChangeAspect="1"/>
          </p:cNvPicPr>
          <p:nvPr/>
        </p:nvPicPr>
        <p:blipFill>
          <a:blip r:embed="rId4"/>
          <a:stretch>
            <a:fillRect/>
          </a:stretch>
        </p:blipFill>
        <p:spPr>
          <a:xfrm>
            <a:off x="429194" y="886649"/>
            <a:ext cx="368300" cy="368300"/>
          </a:xfrm>
          <a:prstGeom prst="rect">
            <a:avLst/>
          </a:prstGeom>
        </p:spPr>
      </p:pic>
      <p:pic>
        <p:nvPicPr>
          <p:cNvPr id="28" name="Grafik 27">
            <a:extLst>
              <a:ext uri="{FF2B5EF4-FFF2-40B4-BE49-F238E27FC236}">
                <a16:creationId xmlns:a16="http://schemas.microsoft.com/office/drawing/2014/main" id="{39FD7FC4-2612-2908-883B-ADE953F39CB6}"/>
              </a:ext>
            </a:extLst>
          </p:cNvPr>
          <p:cNvPicPr>
            <a:picLocks noChangeAspect="1"/>
          </p:cNvPicPr>
          <p:nvPr/>
        </p:nvPicPr>
        <p:blipFill>
          <a:blip r:embed="rId5"/>
          <a:stretch>
            <a:fillRect/>
          </a:stretch>
        </p:blipFill>
        <p:spPr>
          <a:xfrm>
            <a:off x="48194" y="1287354"/>
            <a:ext cx="381000" cy="381000"/>
          </a:xfrm>
          <a:prstGeom prst="rect">
            <a:avLst/>
          </a:prstGeom>
        </p:spPr>
      </p:pic>
      <p:pic>
        <p:nvPicPr>
          <p:cNvPr id="29" name="Grafik 28">
            <a:extLst>
              <a:ext uri="{FF2B5EF4-FFF2-40B4-BE49-F238E27FC236}">
                <a16:creationId xmlns:a16="http://schemas.microsoft.com/office/drawing/2014/main" id="{68630767-66EB-86AC-04FF-629785A716A3}"/>
              </a:ext>
            </a:extLst>
          </p:cNvPr>
          <p:cNvPicPr>
            <a:picLocks noChangeAspect="1"/>
          </p:cNvPicPr>
          <p:nvPr/>
        </p:nvPicPr>
        <p:blipFill>
          <a:blip r:embed="rId6"/>
          <a:stretch>
            <a:fillRect/>
          </a:stretch>
        </p:blipFill>
        <p:spPr>
          <a:xfrm>
            <a:off x="416494" y="1287354"/>
            <a:ext cx="381000" cy="381000"/>
          </a:xfrm>
          <a:prstGeom prst="rect">
            <a:avLst/>
          </a:prstGeom>
        </p:spPr>
      </p:pic>
      <p:pic>
        <p:nvPicPr>
          <p:cNvPr id="30" name="Grafik 29">
            <a:extLst>
              <a:ext uri="{FF2B5EF4-FFF2-40B4-BE49-F238E27FC236}">
                <a16:creationId xmlns:a16="http://schemas.microsoft.com/office/drawing/2014/main" id="{B32E1ABD-BC38-0A85-2042-CDBAF3896FCE}"/>
              </a:ext>
            </a:extLst>
          </p:cNvPr>
          <p:cNvPicPr>
            <a:picLocks noChangeAspect="1"/>
          </p:cNvPicPr>
          <p:nvPr/>
        </p:nvPicPr>
        <p:blipFill>
          <a:blip r:embed="rId7"/>
          <a:stretch>
            <a:fillRect/>
          </a:stretch>
        </p:blipFill>
        <p:spPr>
          <a:xfrm>
            <a:off x="56906" y="2501933"/>
            <a:ext cx="381000" cy="381000"/>
          </a:xfrm>
          <a:prstGeom prst="rect">
            <a:avLst/>
          </a:prstGeom>
        </p:spPr>
      </p:pic>
      <p:pic>
        <p:nvPicPr>
          <p:cNvPr id="31" name="Grafik 30">
            <a:extLst>
              <a:ext uri="{FF2B5EF4-FFF2-40B4-BE49-F238E27FC236}">
                <a16:creationId xmlns:a16="http://schemas.microsoft.com/office/drawing/2014/main" id="{680BA901-6664-9DFC-BFDF-5240C95678A5}"/>
              </a:ext>
            </a:extLst>
          </p:cNvPr>
          <p:cNvPicPr>
            <a:picLocks/>
          </p:cNvPicPr>
          <p:nvPr/>
        </p:nvPicPr>
        <p:blipFill>
          <a:blip r:embed="rId8"/>
          <a:stretch>
            <a:fillRect/>
          </a:stretch>
        </p:blipFill>
        <p:spPr>
          <a:xfrm>
            <a:off x="442417" y="2499833"/>
            <a:ext cx="385200" cy="385200"/>
          </a:xfrm>
          <a:prstGeom prst="rect">
            <a:avLst/>
          </a:prstGeom>
        </p:spPr>
      </p:pic>
      <p:pic>
        <p:nvPicPr>
          <p:cNvPr id="32" name="Grafik 31">
            <a:extLst>
              <a:ext uri="{FF2B5EF4-FFF2-40B4-BE49-F238E27FC236}">
                <a16:creationId xmlns:a16="http://schemas.microsoft.com/office/drawing/2014/main" id="{98829960-C571-1129-44BC-7C6E024CF3E8}"/>
              </a:ext>
            </a:extLst>
          </p:cNvPr>
          <p:cNvPicPr>
            <a:picLocks noChangeAspect="1"/>
          </p:cNvPicPr>
          <p:nvPr/>
        </p:nvPicPr>
        <p:blipFill>
          <a:blip r:embed="rId9"/>
          <a:stretch>
            <a:fillRect/>
          </a:stretch>
        </p:blipFill>
        <p:spPr>
          <a:xfrm>
            <a:off x="60962" y="3774011"/>
            <a:ext cx="381000" cy="368300"/>
          </a:xfrm>
          <a:prstGeom prst="rect">
            <a:avLst/>
          </a:prstGeom>
        </p:spPr>
      </p:pic>
      <p:pic>
        <p:nvPicPr>
          <p:cNvPr id="33" name="Grafik 32">
            <a:extLst>
              <a:ext uri="{FF2B5EF4-FFF2-40B4-BE49-F238E27FC236}">
                <a16:creationId xmlns:a16="http://schemas.microsoft.com/office/drawing/2014/main" id="{C2F44169-4ECD-06F6-1522-C9FC58376D62}"/>
              </a:ext>
            </a:extLst>
          </p:cNvPr>
          <p:cNvPicPr>
            <a:picLocks noChangeAspect="1"/>
          </p:cNvPicPr>
          <p:nvPr/>
        </p:nvPicPr>
        <p:blipFill>
          <a:blip r:embed="rId10"/>
          <a:stretch>
            <a:fillRect/>
          </a:stretch>
        </p:blipFill>
        <p:spPr>
          <a:xfrm>
            <a:off x="429636" y="3778192"/>
            <a:ext cx="393700" cy="368300"/>
          </a:xfrm>
          <a:prstGeom prst="rect">
            <a:avLst/>
          </a:prstGeom>
        </p:spPr>
      </p:pic>
      <p:pic>
        <p:nvPicPr>
          <p:cNvPr id="34" name="Grafik 33">
            <a:extLst>
              <a:ext uri="{FF2B5EF4-FFF2-40B4-BE49-F238E27FC236}">
                <a16:creationId xmlns:a16="http://schemas.microsoft.com/office/drawing/2014/main" id="{D6F330C8-9BAF-42C0-2CB1-A74E6A283771}"/>
              </a:ext>
            </a:extLst>
          </p:cNvPr>
          <p:cNvPicPr>
            <a:picLocks noChangeAspect="1"/>
          </p:cNvPicPr>
          <p:nvPr/>
        </p:nvPicPr>
        <p:blipFill>
          <a:blip r:embed="rId11"/>
          <a:stretch>
            <a:fillRect/>
          </a:stretch>
        </p:blipFill>
        <p:spPr>
          <a:xfrm>
            <a:off x="70938" y="4198620"/>
            <a:ext cx="381000" cy="368300"/>
          </a:xfrm>
          <a:prstGeom prst="rect">
            <a:avLst/>
          </a:prstGeom>
        </p:spPr>
      </p:pic>
      <p:pic>
        <p:nvPicPr>
          <p:cNvPr id="35" name="Grafik 34">
            <a:extLst>
              <a:ext uri="{FF2B5EF4-FFF2-40B4-BE49-F238E27FC236}">
                <a16:creationId xmlns:a16="http://schemas.microsoft.com/office/drawing/2014/main" id="{05A2932D-8162-C0F4-65ED-393865FD65A9}"/>
              </a:ext>
            </a:extLst>
          </p:cNvPr>
          <p:cNvPicPr>
            <a:picLocks noChangeAspect="1"/>
          </p:cNvPicPr>
          <p:nvPr/>
        </p:nvPicPr>
        <p:blipFill>
          <a:blip r:embed="rId12"/>
          <a:stretch>
            <a:fillRect/>
          </a:stretch>
        </p:blipFill>
        <p:spPr>
          <a:xfrm>
            <a:off x="457865" y="4198620"/>
            <a:ext cx="381000" cy="368300"/>
          </a:xfrm>
          <a:prstGeom prst="rect">
            <a:avLst/>
          </a:prstGeom>
        </p:spPr>
      </p:pic>
    </p:spTree>
    <p:extLst>
      <p:ext uri="{BB962C8B-B14F-4D97-AF65-F5344CB8AC3E}">
        <p14:creationId xmlns:p14="http://schemas.microsoft.com/office/powerpoint/2010/main" val="211150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9E9F53D-EC73-0A40-9292-27F42B730D38}"/>
              </a:ext>
            </a:extLst>
          </p:cNvPr>
          <p:cNvSpPr txBox="1"/>
          <p:nvPr/>
        </p:nvSpPr>
        <p:spPr>
          <a:xfrm>
            <a:off x="0" y="676945"/>
            <a:ext cx="9144000" cy="3293209"/>
          </a:xfrm>
          <a:prstGeom prst="rect">
            <a:avLst/>
          </a:prstGeom>
          <a:noFill/>
        </p:spPr>
        <p:txBody>
          <a:bodyPr wrap="square" rtlCol="0">
            <a:spAutoFit/>
          </a:bodyPr>
          <a:lstStyle/>
          <a:p>
            <a:pPr marL="133350" indent="-125016"/>
            <a:r>
              <a:rPr lang="de-DE" sz="1300" dirty="0"/>
              <a:t>Behörde </a:t>
            </a:r>
            <a:r>
              <a:rPr lang="de-DE" sz="1300" dirty="0" err="1"/>
              <a:t>für</a:t>
            </a:r>
            <a:r>
              <a:rPr lang="de-DE" sz="1300" dirty="0"/>
              <a:t> Schule und Berufsbildung Hamburg. 2019. Argumentieren, Urteilen, Entscheiden. Hinweise und Beispiele zur fachlichen und sprachlichen Förderung von Bewertungskompetenz im naturwissenschaftlichen Unterricht, Sekundarstufe I und II. online : </a:t>
            </a:r>
            <a:r>
              <a:rPr lang="de-DE" sz="1300" dirty="0">
                <a:hlinkClick r:id="rId2"/>
              </a:rPr>
              <a:t>https://bildungsserver. hamburg.de/contentblob/13020154/739f5d8422d08a4d1acba66b05be7b9d/data/urteilskompetenz.pdf</a:t>
            </a:r>
            <a:endParaRPr lang="de-DE" sz="1300" dirty="0"/>
          </a:p>
          <a:p>
            <a:pPr marL="177800" indent="-166688"/>
            <a:r>
              <a:rPr lang="de-DE" sz="1300" dirty="0" err="1"/>
              <a:t>Bögeholz</a:t>
            </a:r>
            <a:r>
              <a:rPr lang="de-DE" sz="1300" dirty="0"/>
              <a:t> S, </a:t>
            </a:r>
            <a:r>
              <a:rPr lang="de-DE" sz="1300" dirty="0" err="1"/>
              <a:t>Hößle</a:t>
            </a:r>
            <a:r>
              <a:rPr lang="de-DE" sz="1300" dirty="0"/>
              <a:t> C, </a:t>
            </a:r>
            <a:r>
              <a:rPr lang="de-DE" sz="1300" dirty="0" err="1"/>
              <a:t>Langlet</a:t>
            </a:r>
            <a:r>
              <a:rPr lang="de-DE" sz="1300" dirty="0"/>
              <a:t> J, Sander E, Schlüter K. 2004. Bewerten – Urteilen – Entscheiden im biologischen Kontext: Modelle in der Biologiedidaktik. </a:t>
            </a:r>
            <a:r>
              <a:rPr lang="de-DE" sz="1300" dirty="0" err="1"/>
              <a:t>Zeitscht</a:t>
            </a:r>
            <a:r>
              <a:rPr lang="de-DE" sz="1300" dirty="0"/>
              <a:t>. F. Didaktik in den </a:t>
            </a:r>
            <a:r>
              <a:rPr lang="de-DE" sz="1300" dirty="0" err="1"/>
              <a:t>Nat.wiss</a:t>
            </a:r>
            <a:r>
              <a:rPr lang="de-DE" sz="1300" dirty="0"/>
              <a:t>. 10: 89-115. online: ftp://</a:t>
            </a:r>
            <a:r>
              <a:rPr lang="de-DE" sz="1300" dirty="0" err="1"/>
              <a:t>ftp.rz.uni-kiel.de</a:t>
            </a:r>
            <a:r>
              <a:rPr lang="de-DE" sz="1300" dirty="0"/>
              <a:t>/</a:t>
            </a:r>
            <a:r>
              <a:rPr lang="de-DE" sz="1300" dirty="0" err="1"/>
              <a:t>pub</a:t>
            </a:r>
            <a:r>
              <a:rPr lang="de-DE" sz="1300" dirty="0"/>
              <a:t>/</a:t>
            </a:r>
            <a:r>
              <a:rPr lang="de-DE" sz="1300" dirty="0" err="1"/>
              <a:t>ipn</a:t>
            </a:r>
            <a:r>
              <a:rPr lang="de-DE" sz="1300" dirty="0"/>
              <a:t>/</a:t>
            </a:r>
            <a:r>
              <a:rPr lang="de-DE" sz="1300" dirty="0" err="1"/>
              <a:t>zfdn</a:t>
            </a:r>
            <a:r>
              <a:rPr lang="de-DE" sz="1300" dirty="0"/>
              <a:t>/2004/5.Boegeholz_etal._089-116.pdf [Zugriff 30.12.21] </a:t>
            </a:r>
          </a:p>
          <a:p>
            <a:pPr marL="177800" indent="-166688"/>
            <a:r>
              <a:rPr lang="de-DE" sz="1300" dirty="0"/>
              <a:t>Böttcher F, Hackmann A, </a:t>
            </a:r>
            <a:r>
              <a:rPr lang="de-DE" sz="1300" dirty="0" err="1"/>
              <a:t>Meisert</a:t>
            </a:r>
            <a:r>
              <a:rPr lang="de-DE" sz="1300" dirty="0"/>
              <a:t> A. 2016. Argumente entwickeln, </a:t>
            </a:r>
            <a:r>
              <a:rPr lang="de-DE" sz="1300" dirty="0" err="1"/>
              <a:t>prüfen</a:t>
            </a:r>
            <a:r>
              <a:rPr lang="de-DE" sz="1300" dirty="0"/>
              <a:t> und gewichten: Bewertungskompetenz im Biologieunterricht </a:t>
            </a:r>
            <a:r>
              <a:rPr lang="de-DE" sz="1300" dirty="0" err="1"/>
              <a:t>kontextübergreifend</a:t>
            </a:r>
            <a:r>
              <a:rPr lang="de-DE" sz="1300" dirty="0"/>
              <a:t> fördern − Konzeptentwicklung. MNU Journal 69 (3): 150-157 inkl. online- Ergänzung</a:t>
            </a:r>
          </a:p>
          <a:p>
            <a:pPr marL="133350" indent="-125016"/>
            <a:r>
              <a:rPr lang="de-DE" sz="1300" dirty="0" err="1"/>
              <a:t>Giffhorn</a:t>
            </a:r>
            <a:r>
              <a:rPr lang="de-DE" sz="1300" dirty="0"/>
              <a:t> B &amp; Grabowski K. 2016. Sollen wir </a:t>
            </a:r>
            <a:r>
              <a:rPr lang="de-DE" sz="1300" dirty="0" err="1"/>
              <a:t>Exxtra</a:t>
            </a:r>
            <a:r>
              <a:rPr lang="de-DE" sz="1300" dirty="0"/>
              <a:t> </a:t>
            </a:r>
            <a:r>
              <a:rPr lang="de-DE" sz="1300" dirty="0" err="1"/>
              <a:t>Crunchy</a:t>
            </a:r>
            <a:r>
              <a:rPr lang="de-DE" sz="1300" dirty="0"/>
              <a:t> Super </a:t>
            </a:r>
            <a:r>
              <a:rPr lang="de-DE" sz="1300" dirty="0" err="1"/>
              <a:t>Cribbel</a:t>
            </a:r>
            <a:r>
              <a:rPr lang="de-DE" sz="1300" dirty="0"/>
              <a:t> Chips essen? Ein Unterrichtsvorschlag zur Bewertungskompetenz. MNU Journal 69 (3): 187-190</a:t>
            </a:r>
          </a:p>
          <a:p>
            <a:pPr marL="133350" indent="-125016"/>
            <a:r>
              <a:rPr lang="de-DE" sz="1300" dirty="0" err="1"/>
              <a:t>Hößle</a:t>
            </a:r>
            <a:r>
              <a:rPr lang="de-DE" sz="1300" dirty="0"/>
              <a:t> C, Alfs N. 2014. Doping, Gentechnik, Zirkustiere, Bioethik im Unterricht. </a:t>
            </a:r>
            <a:r>
              <a:rPr lang="de-DE" sz="1300" dirty="0" err="1"/>
              <a:t>Aulis</a:t>
            </a:r>
            <a:r>
              <a:rPr lang="de-DE" sz="1300" dirty="0"/>
              <a:t> Verlag, ISBN: 978-3-7614-2867-2</a:t>
            </a:r>
          </a:p>
          <a:p>
            <a:pPr marL="133350" indent="-125016"/>
            <a:r>
              <a:rPr lang="de-DE" sz="1300" dirty="0" err="1"/>
              <a:t>Hößle</a:t>
            </a:r>
            <a:r>
              <a:rPr lang="de-DE" sz="1300" dirty="0"/>
              <a:t> C. 2021; Vortrag Univ. Rostock; online verfügbar: </a:t>
            </a:r>
            <a:r>
              <a:rPr lang="de-DE" sz="1300" dirty="0">
                <a:hlinkClick r:id="rId3"/>
              </a:rPr>
              <a:t>https://www.biodidaktik.uni-rostock.de/aktuelles/emu-biologie/</a:t>
            </a:r>
            <a:r>
              <a:rPr lang="de-DE" sz="1300" dirty="0"/>
              <a:t> </a:t>
            </a:r>
          </a:p>
          <a:p>
            <a:pPr marL="133350" indent="-125016"/>
            <a:r>
              <a:rPr lang="de-DE" sz="1300" dirty="0" err="1"/>
              <a:t>LehrerInnenfortbildungsserver</a:t>
            </a:r>
            <a:r>
              <a:rPr lang="de-DE" sz="1300" dirty="0"/>
              <a:t> Baden-Württemberg. 2004. https://</a:t>
            </a:r>
            <a:r>
              <a:rPr lang="de-DE" sz="1300" dirty="0" err="1"/>
              <a:t>lehrerfortbildung-bw.de</a:t>
            </a:r>
            <a:r>
              <a:rPr lang="de-DE" sz="1300" dirty="0"/>
              <a:t>/</a:t>
            </a:r>
            <a:r>
              <a:rPr lang="de-DE" sz="1300" dirty="0" err="1"/>
              <a:t>u_gewi</a:t>
            </a:r>
            <a:r>
              <a:rPr lang="de-DE" sz="1300" dirty="0"/>
              <a:t>/</a:t>
            </a:r>
            <a:r>
              <a:rPr lang="de-DE" sz="1300" dirty="0" err="1"/>
              <a:t>ethik</a:t>
            </a:r>
            <a:r>
              <a:rPr lang="de-DE" sz="1300" dirty="0"/>
              <a:t>/</a:t>
            </a:r>
            <a:r>
              <a:rPr lang="de-DE" sz="1300" dirty="0" err="1"/>
              <a:t>gym</a:t>
            </a:r>
            <a:r>
              <a:rPr lang="de-DE" sz="1300" dirty="0"/>
              <a:t>/bp2004/fb2/</a:t>
            </a:r>
            <a:r>
              <a:rPr lang="de-DE" sz="1300" dirty="0" err="1"/>
              <a:t>index.html</a:t>
            </a:r>
            <a:endParaRPr lang="de-DE" sz="1300" dirty="0"/>
          </a:p>
          <a:p>
            <a:pPr marL="133350" indent="-125016"/>
            <a:r>
              <a:rPr lang="de-DE" sz="1300" dirty="0" err="1"/>
              <a:t>Lübeck</a:t>
            </a:r>
            <a:r>
              <a:rPr lang="de-DE" sz="1300" dirty="0"/>
              <a:t> et al. 2018. Der Kompetenzbereich Bewertung im Biologieunterricht. Möglichkeiten zur systematischen Konstruktion von Lernaufgaben, </a:t>
            </a:r>
            <a:r>
              <a:rPr lang="de-DE" sz="1300" dirty="0" err="1"/>
              <a:t>Qualis</a:t>
            </a:r>
            <a:r>
              <a:rPr lang="de-DE" sz="1300" dirty="0"/>
              <a:t> NRW; </a:t>
            </a:r>
            <a:r>
              <a:rPr lang="de-DE" sz="1300" dirty="0" err="1"/>
              <a:t>Waxmann</a:t>
            </a:r>
            <a:r>
              <a:rPr lang="de-DE" sz="1300" dirty="0"/>
              <a:t> Verlag; </a:t>
            </a:r>
            <a:r>
              <a:rPr lang="de-DE" sz="1300" dirty="0" err="1"/>
              <a:t>www.waxmann.com</a:t>
            </a:r>
            <a:r>
              <a:rPr lang="de-DE" sz="1300" dirty="0"/>
              <a:t>/buch3696</a:t>
            </a:r>
          </a:p>
        </p:txBody>
      </p:sp>
      <p:sp>
        <p:nvSpPr>
          <p:cNvPr id="5" name="Textfeld 4">
            <a:extLst>
              <a:ext uri="{FF2B5EF4-FFF2-40B4-BE49-F238E27FC236}">
                <a16:creationId xmlns:a16="http://schemas.microsoft.com/office/drawing/2014/main" id="{146533D1-1712-BC41-B6B6-C7B493D64877}"/>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Literaturhinweise (Auszug)</a:t>
            </a:r>
          </a:p>
        </p:txBody>
      </p:sp>
    </p:spTree>
    <p:extLst>
      <p:ext uri="{BB962C8B-B14F-4D97-AF65-F5344CB8AC3E}">
        <p14:creationId xmlns:p14="http://schemas.microsoft.com/office/powerpoint/2010/main" val="321093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Die </a:t>
            </a:r>
            <a:r>
              <a:rPr lang="de-DE" altLang="de-DE" sz="1800" dirty="0" err="1">
                <a:solidFill>
                  <a:schemeClr val="bg1"/>
                </a:solidFill>
                <a:latin typeface="Calibri" panose="020F0502020204030204" pitchFamily="34" charset="0"/>
              </a:rPr>
              <a:t>Schrittigkeit</a:t>
            </a:r>
            <a:r>
              <a:rPr lang="de-DE" altLang="de-DE" sz="1800" dirty="0">
                <a:solidFill>
                  <a:schemeClr val="bg1"/>
                </a:solidFill>
                <a:latin typeface="Calibri" panose="020F0502020204030204" pitchFamily="34" charset="0"/>
              </a:rPr>
              <a:t> des naturwissenschaftlichen Erkenntnisweges</a:t>
            </a:r>
          </a:p>
        </p:txBody>
      </p:sp>
      <p:sp>
        <p:nvSpPr>
          <p:cNvPr id="10" name="Abgerundetes Rechteck 9">
            <a:extLst>
              <a:ext uri="{FF2B5EF4-FFF2-40B4-BE49-F238E27FC236}">
                <a16:creationId xmlns:a16="http://schemas.microsoft.com/office/drawing/2014/main" id="{4CB0768A-0261-FA41-A4F3-4844B068AE90}"/>
              </a:ext>
            </a:extLst>
          </p:cNvPr>
          <p:cNvSpPr>
            <a:spLocks noChangeArrowheads="1"/>
          </p:cNvSpPr>
          <p:nvPr/>
        </p:nvSpPr>
        <p:spPr bwMode="auto">
          <a:xfrm>
            <a:off x="1385967" y="831538"/>
            <a:ext cx="2298302" cy="38308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Fragestellung</a:t>
            </a:r>
          </a:p>
        </p:txBody>
      </p:sp>
      <p:sp>
        <p:nvSpPr>
          <p:cNvPr id="13" name="Abgerundetes Rechteck 12">
            <a:extLst>
              <a:ext uri="{FF2B5EF4-FFF2-40B4-BE49-F238E27FC236}">
                <a16:creationId xmlns:a16="http://schemas.microsoft.com/office/drawing/2014/main" id="{8A7DD67C-2CDC-3745-ACA6-D12676843AE4}"/>
              </a:ext>
            </a:extLst>
          </p:cNvPr>
          <p:cNvSpPr>
            <a:spLocks noChangeArrowheads="1"/>
          </p:cNvSpPr>
          <p:nvPr/>
        </p:nvSpPr>
        <p:spPr bwMode="auto">
          <a:xfrm>
            <a:off x="1389703" y="1840780"/>
            <a:ext cx="2292642" cy="38308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Hypothese</a:t>
            </a:r>
          </a:p>
        </p:txBody>
      </p:sp>
      <p:cxnSp>
        <p:nvCxnSpPr>
          <p:cNvPr id="16" name="Gerade Verbindung mit Pfeil 15">
            <a:extLst>
              <a:ext uri="{FF2B5EF4-FFF2-40B4-BE49-F238E27FC236}">
                <a16:creationId xmlns:a16="http://schemas.microsoft.com/office/drawing/2014/main" id="{41464927-E10F-A946-95A2-2AEAEDDE2883}"/>
              </a:ext>
            </a:extLst>
          </p:cNvPr>
          <p:cNvCxnSpPr>
            <a:cxnSpLocks noChangeShapeType="1"/>
          </p:cNvCxnSpPr>
          <p:nvPr/>
        </p:nvCxnSpPr>
        <p:spPr bwMode="auto">
          <a:xfrm>
            <a:off x="2532288" y="2254847"/>
            <a:ext cx="0" cy="56674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sp>
        <p:nvSpPr>
          <p:cNvPr id="23" name="Abgerundetes Rechteck 22">
            <a:extLst>
              <a:ext uri="{FF2B5EF4-FFF2-40B4-BE49-F238E27FC236}">
                <a16:creationId xmlns:a16="http://schemas.microsoft.com/office/drawing/2014/main" id="{8190D2C8-EF02-0E41-84BD-4F9CAED50831}"/>
              </a:ext>
            </a:extLst>
          </p:cNvPr>
          <p:cNvSpPr>
            <a:spLocks noChangeArrowheads="1"/>
          </p:cNvSpPr>
          <p:nvPr/>
        </p:nvSpPr>
        <p:spPr bwMode="auto">
          <a:xfrm>
            <a:off x="1385967" y="2852570"/>
            <a:ext cx="2292642" cy="38308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a:latin typeface="Calibri" panose="020F0502020204030204" pitchFamily="34" charset="0"/>
              </a:rPr>
              <a:t>Experiment</a:t>
            </a:r>
          </a:p>
        </p:txBody>
      </p:sp>
      <p:grpSp>
        <p:nvGrpSpPr>
          <p:cNvPr id="25" name="Gruppierung 34">
            <a:extLst>
              <a:ext uri="{FF2B5EF4-FFF2-40B4-BE49-F238E27FC236}">
                <a16:creationId xmlns:a16="http://schemas.microsoft.com/office/drawing/2014/main" id="{E36AD28F-7BF8-6E45-BD49-1675729F5A32}"/>
              </a:ext>
            </a:extLst>
          </p:cNvPr>
          <p:cNvGrpSpPr>
            <a:grpSpLocks/>
          </p:cNvGrpSpPr>
          <p:nvPr/>
        </p:nvGrpSpPr>
        <p:grpSpPr bwMode="auto">
          <a:xfrm>
            <a:off x="3701202" y="1994364"/>
            <a:ext cx="673200" cy="2115741"/>
            <a:chOff x="7443556" y="1815724"/>
            <a:chExt cx="897530" cy="3212810"/>
          </a:xfrm>
          <a:effectLst/>
        </p:grpSpPr>
        <p:cxnSp>
          <p:nvCxnSpPr>
            <p:cNvPr id="27" name="Gerade Verbindung 26">
              <a:extLst>
                <a:ext uri="{FF2B5EF4-FFF2-40B4-BE49-F238E27FC236}">
                  <a16:creationId xmlns:a16="http://schemas.microsoft.com/office/drawing/2014/main" id="{24D55E96-A90A-184B-9E39-C55ECAD8977F}"/>
                </a:ext>
              </a:extLst>
            </p:cNvPr>
            <p:cNvCxnSpPr>
              <a:cxnSpLocks noChangeShapeType="1"/>
            </p:cNvCxnSpPr>
            <p:nvPr/>
          </p:nvCxnSpPr>
          <p:spPr bwMode="auto">
            <a:xfrm flipV="1">
              <a:off x="8260129" y="1815724"/>
              <a:ext cx="0" cy="3212810"/>
            </a:xfrm>
            <a:prstGeom prst="line">
              <a:avLst/>
            </a:prstGeom>
            <a:noFill/>
            <a:ln w="152400">
              <a:solidFill>
                <a:srgbClr val="4A7EBB"/>
              </a:solidFill>
              <a:round/>
              <a:headEnd/>
              <a:tailEnd/>
            </a:ln>
            <a:effectLst/>
            <a:extLst>
              <a:ext uri="{909E8E84-426E-40DD-AFC4-6F175D3DCCD1}">
                <a14:hiddenFill xmlns:a14="http://schemas.microsoft.com/office/drawing/2010/main">
                  <a:noFill/>
                </a14:hiddenFill>
              </a:ext>
            </a:extLst>
          </p:spPr>
        </p:cxnSp>
        <p:cxnSp>
          <p:nvCxnSpPr>
            <p:cNvPr id="28" name="Gerade Verbindung mit Pfeil 27">
              <a:extLst>
                <a:ext uri="{FF2B5EF4-FFF2-40B4-BE49-F238E27FC236}">
                  <a16:creationId xmlns:a16="http://schemas.microsoft.com/office/drawing/2014/main" id="{E32DBE21-DF3C-C04C-8287-0446E0C1FA56}"/>
                </a:ext>
              </a:extLst>
            </p:cNvPr>
            <p:cNvCxnSpPr>
              <a:cxnSpLocks noChangeShapeType="1"/>
            </p:cNvCxnSpPr>
            <p:nvPr/>
          </p:nvCxnSpPr>
          <p:spPr bwMode="auto">
            <a:xfrm rot="10800000" flipV="1">
              <a:off x="7443556" y="1899618"/>
              <a:ext cx="897530" cy="0"/>
            </a:xfrm>
            <a:prstGeom prst="straightConnector1">
              <a:avLst/>
            </a:prstGeom>
            <a:noFill/>
            <a:ln w="152400">
              <a:solidFill>
                <a:srgbClr val="4A7EBB"/>
              </a:solidFill>
              <a:round/>
              <a:headEnd/>
              <a:tailEnd type="triangle" w="med" len="sm"/>
            </a:ln>
            <a:extLst>
              <a:ext uri="{909E8E84-426E-40DD-AFC4-6F175D3DCCD1}">
                <a14:hiddenFill xmlns:a14="http://schemas.microsoft.com/office/drawing/2010/main">
                  <a:noFill/>
                </a14:hiddenFill>
              </a:ext>
            </a:extLst>
          </p:spPr>
        </p:cxnSp>
      </p:grpSp>
      <p:sp>
        <p:nvSpPr>
          <p:cNvPr id="26" name="Abgerundetes Rechteck 25">
            <a:extLst>
              <a:ext uri="{FF2B5EF4-FFF2-40B4-BE49-F238E27FC236}">
                <a16:creationId xmlns:a16="http://schemas.microsoft.com/office/drawing/2014/main" id="{5C3285A6-1B5B-9443-BE4F-7A5F3B22A144}"/>
              </a:ext>
            </a:extLst>
          </p:cNvPr>
          <p:cNvSpPr>
            <a:spLocks noChangeArrowheads="1"/>
          </p:cNvSpPr>
          <p:nvPr/>
        </p:nvSpPr>
        <p:spPr bwMode="auto">
          <a:xfrm>
            <a:off x="2638851" y="3844959"/>
            <a:ext cx="2298303" cy="664012"/>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Bestätigung </a:t>
            </a:r>
            <a:r>
              <a:rPr lang="de-DE" altLang="de-DE" sz="1650" b="1" dirty="0">
                <a:latin typeface="Calibri" panose="020F0502020204030204" pitchFamily="34" charset="0"/>
                <a:sym typeface="Wingdings" pitchFamily="2" charset="2"/>
              </a:rPr>
              <a:t> </a:t>
            </a:r>
            <a:r>
              <a:rPr lang="de-DE" altLang="de-DE" sz="1650" b="1" dirty="0">
                <a:latin typeface="Calibri" panose="020F0502020204030204" pitchFamily="34" charset="0"/>
              </a:rPr>
              <a:t>verfeinerte Hypothese</a:t>
            </a:r>
          </a:p>
        </p:txBody>
      </p:sp>
      <p:sp>
        <p:nvSpPr>
          <p:cNvPr id="30" name="Abgerundete rechteckige Legende 29">
            <a:extLst>
              <a:ext uri="{FF2B5EF4-FFF2-40B4-BE49-F238E27FC236}">
                <a16:creationId xmlns:a16="http://schemas.microsoft.com/office/drawing/2014/main" id="{55774085-4D18-4944-A48B-09796D04A2EA}"/>
              </a:ext>
            </a:extLst>
          </p:cNvPr>
          <p:cNvSpPr>
            <a:spLocks noChangeArrowheads="1"/>
          </p:cNvSpPr>
          <p:nvPr/>
        </p:nvSpPr>
        <p:spPr bwMode="auto">
          <a:xfrm>
            <a:off x="5428093" y="789615"/>
            <a:ext cx="2233335" cy="622184"/>
          </a:xfrm>
          <a:prstGeom prst="wedgeRoundRectCallout">
            <a:avLst>
              <a:gd name="adj1" fmla="val -124248"/>
              <a:gd name="adj2" fmla="val 7762"/>
              <a:gd name="adj3" fmla="val 16667"/>
            </a:avLst>
          </a:prstGeom>
          <a:solidFill>
            <a:srgbClr val="A3262A"/>
          </a:solidFill>
          <a:ln>
            <a:noFill/>
          </a:ln>
          <a:effectLst>
            <a:outerShdw blurRad="40000" dist="23000" dir="5400000" rotWithShape="0">
              <a:srgbClr val="808080"/>
            </a:outerShdw>
          </a:effectLst>
        </p:spPr>
        <p:txBody>
          <a:bodyPr wrap="square" lIns="27000" tIns="27000" rIns="27000" bIns="27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Teilkompetenz 1:</a:t>
            </a:r>
          </a:p>
          <a:p>
            <a:pPr algn="ctr" defTabSz="685800"/>
            <a:r>
              <a:rPr lang="de-DE" altLang="de-DE" sz="1650" i="1" dirty="0">
                <a:solidFill>
                  <a:srgbClr val="FFFFFF"/>
                </a:solidFill>
                <a:latin typeface="Calibri" panose="020F0502020204030204" pitchFamily="34" charset="0"/>
              </a:rPr>
              <a:t>Fragen formulieren</a:t>
            </a:r>
          </a:p>
        </p:txBody>
      </p:sp>
      <p:sp>
        <p:nvSpPr>
          <p:cNvPr id="31" name="Abgerundete rechteckige Legende 30">
            <a:extLst>
              <a:ext uri="{FF2B5EF4-FFF2-40B4-BE49-F238E27FC236}">
                <a16:creationId xmlns:a16="http://schemas.microsoft.com/office/drawing/2014/main" id="{8F07E883-A968-BD41-AA1D-22BF882867B5}"/>
              </a:ext>
            </a:extLst>
          </p:cNvPr>
          <p:cNvSpPr>
            <a:spLocks noChangeArrowheads="1"/>
          </p:cNvSpPr>
          <p:nvPr/>
        </p:nvSpPr>
        <p:spPr bwMode="auto">
          <a:xfrm>
            <a:off x="5428093" y="1566444"/>
            <a:ext cx="2233335" cy="622184"/>
          </a:xfrm>
          <a:prstGeom prst="wedgeRoundRectCallout">
            <a:avLst>
              <a:gd name="adj1" fmla="val -123592"/>
              <a:gd name="adj2" fmla="val 22590"/>
              <a:gd name="adj3" fmla="val 16667"/>
            </a:avLst>
          </a:prstGeom>
          <a:solidFill>
            <a:srgbClr val="A3262A"/>
          </a:solidFill>
          <a:ln>
            <a:noFill/>
          </a:ln>
          <a:effectLst>
            <a:outerShdw blurRad="40000" dist="23000" dir="5400000" rotWithShape="0">
              <a:srgbClr val="808080"/>
            </a:outerShdw>
          </a:effectLst>
        </p:spPr>
        <p:txBody>
          <a:bodyPr wrap="square" lIns="27000" tIns="27000" rIns="27000" bIns="27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Teilkompetenz 2: Hypothesen generieren</a:t>
            </a:r>
          </a:p>
        </p:txBody>
      </p:sp>
      <p:sp>
        <p:nvSpPr>
          <p:cNvPr id="32" name="Abgerundete rechteckige Legende 31">
            <a:extLst>
              <a:ext uri="{FF2B5EF4-FFF2-40B4-BE49-F238E27FC236}">
                <a16:creationId xmlns:a16="http://schemas.microsoft.com/office/drawing/2014/main" id="{BC829E2B-D9A4-8149-A5C0-562AFA85D3C6}"/>
              </a:ext>
            </a:extLst>
          </p:cNvPr>
          <p:cNvSpPr>
            <a:spLocks noChangeArrowheads="1"/>
          </p:cNvSpPr>
          <p:nvPr/>
        </p:nvSpPr>
        <p:spPr bwMode="auto">
          <a:xfrm>
            <a:off x="5397137" y="2388472"/>
            <a:ext cx="2269717" cy="622184"/>
          </a:xfrm>
          <a:prstGeom prst="wedgeRoundRectCallout">
            <a:avLst>
              <a:gd name="adj1" fmla="val -123362"/>
              <a:gd name="adj2" fmla="val 68321"/>
              <a:gd name="adj3" fmla="val 16667"/>
            </a:avLst>
          </a:prstGeom>
          <a:solidFill>
            <a:srgbClr val="A3262A"/>
          </a:solidFill>
          <a:ln>
            <a:noFill/>
          </a:ln>
          <a:effectLst>
            <a:outerShdw blurRad="40000" dist="23000" dir="5400000" rotWithShape="0">
              <a:srgbClr val="808080"/>
            </a:outerShdw>
          </a:effectLst>
        </p:spPr>
        <p:txBody>
          <a:bodyPr wrap="square" lIns="27000" tIns="27000" rIns="27000" bIns="27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Teilkompetenz 3: Experimente planen</a:t>
            </a:r>
          </a:p>
        </p:txBody>
      </p:sp>
      <p:sp>
        <p:nvSpPr>
          <p:cNvPr id="33" name="Abgerundete rechteckige Legende 32">
            <a:extLst>
              <a:ext uri="{FF2B5EF4-FFF2-40B4-BE49-F238E27FC236}">
                <a16:creationId xmlns:a16="http://schemas.microsoft.com/office/drawing/2014/main" id="{CC95F59D-2434-1643-8C93-8B42BE50876B}"/>
              </a:ext>
            </a:extLst>
          </p:cNvPr>
          <p:cNvSpPr>
            <a:spLocks noChangeArrowheads="1"/>
          </p:cNvSpPr>
          <p:nvPr/>
        </p:nvSpPr>
        <p:spPr bwMode="auto">
          <a:xfrm>
            <a:off x="5397137" y="3162397"/>
            <a:ext cx="2298301" cy="903112"/>
          </a:xfrm>
          <a:prstGeom prst="wedgeRoundRectCallout">
            <a:avLst>
              <a:gd name="adj1" fmla="val -68914"/>
              <a:gd name="adj2" fmla="val 43426"/>
              <a:gd name="adj3" fmla="val 16667"/>
            </a:avLst>
          </a:prstGeom>
          <a:solidFill>
            <a:srgbClr val="A3262A"/>
          </a:solidFill>
          <a:ln>
            <a:noFill/>
          </a:ln>
          <a:effectLst>
            <a:outerShdw blurRad="40000" dist="23000" dir="5400000" rotWithShape="0">
              <a:srgbClr val="808080"/>
            </a:outerShdw>
          </a:effectLst>
        </p:spPr>
        <p:txBody>
          <a:bodyPr wrap="square" lIns="27000" tIns="27000" rIns="27000" bIns="27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Teilkompetenz 4: </a:t>
            </a:r>
          </a:p>
          <a:p>
            <a:pPr algn="ctr" defTabSz="685800"/>
            <a:r>
              <a:rPr lang="de-DE" altLang="de-DE" sz="1650" i="1" dirty="0">
                <a:solidFill>
                  <a:srgbClr val="FFFFFF"/>
                </a:solidFill>
                <a:latin typeface="Calibri" panose="020F0502020204030204" pitchFamily="34" charset="0"/>
              </a:rPr>
              <a:t>Auswerten &amp; Schlussfolgern</a:t>
            </a:r>
          </a:p>
        </p:txBody>
      </p:sp>
      <p:cxnSp>
        <p:nvCxnSpPr>
          <p:cNvPr id="35" name="Gerade Verbindung 27">
            <a:extLst>
              <a:ext uri="{FF2B5EF4-FFF2-40B4-BE49-F238E27FC236}">
                <a16:creationId xmlns:a16="http://schemas.microsoft.com/office/drawing/2014/main" id="{BF609FE7-3D3A-B14E-AE20-829B74111F89}"/>
              </a:ext>
            </a:extLst>
          </p:cNvPr>
          <p:cNvCxnSpPr>
            <a:cxnSpLocks noChangeShapeType="1"/>
          </p:cNvCxnSpPr>
          <p:nvPr/>
        </p:nvCxnSpPr>
        <p:spPr bwMode="auto">
          <a:xfrm flipV="1">
            <a:off x="782803" y="2060192"/>
            <a:ext cx="0" cy="2268143"/>
          </a:xfrm>
          <a:prstGeom prst="line">
            <a:avLst/>
          </a:prstGeom>
          <a:noFill/>
          <a:ln w="152400">
            <a:solidFill>
              <a:srgbClr val="4A7EBB"/>
            </a:solidFill>
            <a:round/>
            <a:headEnd/>
            <a:tailEnd/>
          </a:ln>
          <a:extLst>
            <a:ext uri="{909E8E84-426E-40DD-AFC4-6F175D3DCCD1}">
              <a14:hiddenFill xmlns:a14="http://schemas.microsoft.com/office/drawing/2010/main">
                <a:noFill/>
              </a14:hiddenFill>
            </a:ext>
          </a:extLst>
        </p:spPr>
      </p:cxnSp>
      <p:cxnSp>
        <p:nvCxnSpPr>
          <p:cNvPr id="36" name="Gerade Verbindung mit Pfeil 35">
            <a:extLst>
              <a:ext uri="{FF2B5EF4-FFF2-40B4-BE49-F238E27FC236}">
                <a16:creationId xmlns:a16="http://schemas.microsoft.com/office/drawing/2014/main" id="{38D8B8CD-AFDE-DD44-BD80-A4BB36B17703}"/>
              </a:ext>
            </a:extLst>
          </p:cNvPr>
          <p:cNvCxnSpPr>
            <a:cxnSpLocks/>
          </p:cNvCxnSpPr>
          <p:nvPr/>
        </p:nvCxnSpPr>
        <p:spPr bwMode="auto">
          <a:xfrm>
            <a:off x="712540" y="2060192"/>
            <a:ext cx="673427" cy="0"/>
          </a:xfrm>
          <a:prstGeom prst="straightConnector1">
            <a:avLst/>
          </a:prstGeom>
          <a:ln w="152400">
            <a:solidFill>
              <a:srgbClr val="4A7EBB"/>
            </a:solidFill>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Abgerundetes Rechteck 36">
            <a:extLst>
              <a:ext uri="{FF2B5EF4-FFF2-40B4-BE49-F238E27FC236}">
                <a16:creationId xmlns:a16="http://schemas.microsoft.com/office/drawing/2014/main" id="{32E326A0-E3EA-A04A-A09A-BB439CAB3152}"/>
              </a:ext>
            </a:extLst>
          </p:cNvPr>
          <p:cNvSpPr>
            <a:spLocks noChangeArrowheads="1"/>
          </p:cNvSpPr>
          <p:nvPr/>
        </p:nvSpPr>
        <p:spPr bwMode="auto">
          <a:xfrm>
            <a:off x="242646" y="3844959"/>
            <a:ext cx="2201910" cy="664012"/>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Widerlegung </a:t>
            </a:r>
            <a:r>
              <a:rPr lang="de-DE" altLang="de-DE" sz="1650" b="1" dirty="0">
                <a:latin typeface="Calibri" panose="020F0502020204030204" pitchFamily="34" charset="0"/>
                <a:sym typeface="Wingdings" pitchFamily="2" charset="2"/>
              </a:rPr>
              <a:t> </a:t>
            </a:r>
            <a:r>
              <a:rPr lang="de-DE" altLang="de-DE" sz="1650" b="1" dirty="0">
                <a:latin typeface="Calibri" panose="020F0502020204030204" pitchFamily="34" charset="0"/>
              </a:rPr>
              <a:t>neue Hypothese</a:t>
            </a:r>
          </a:p>
        </p:txBody>
      </p:sp>
      <p:cxnSp>
        <p:nvCxnSpPr>
          <p:cNvPr id="40" name="Gerade Verbindung mit Pfeil 39">
            <a:extLst>
              <a:ext uri="{FF2B5EF4-FFF2-40B4-BE49-F238E27FC236}">
                <a16:creationId xmlns:a16="http://schemas.microsoft.com/office/drawing/2014/main" id="{A8C92702-33FD-6849-A501-1BEE6FC132C6}"/>
              </a:ext>
            </a:extLst>
          </p:cNvPr>
          <p:cNvCxnSpPr>
            <a:cxnSpLocks noChangeShapeType="1"/>
          </p:cNvCxnSpPr>
          <p:nvPr/>
        </p:nvCxnSpPr>
        <p:spPr bwMode="auto">
          <a:xfrm>
            <a:off x="1951717" y="3265849"/>
            <a:ext cx="0" cy="56674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41" name="Gerade Verbindung mit Pfeil 40">
            <a:extLst>
              <a:ext uri="{FF2B5EF4-FFF2-40B4-BE49-F238E27FC236}">
                <a16:creationId xmlns:a16="http://schemas.microsoft.com/office/drawing/2014/main" id="{D78D0626-79A4-024F-A77E-7CA2A61FA1BA}"/>
              </a:ext>
            </a:extLst>
          </p:cNvPr>
          <p:cNvCxnSpPr>
            <a:cxnSpLocks noChangeShapeType="1"/>
          </p:cNvCxnSpPr>
          <p:nvPr/>
        </p:nvCxnSpPr>
        <p:spPr bwMode="auto">
          <a:xfrm>
            <a:off x="3046753" y="3265849"/>
            <a:ext cx="0" cy="56674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42" name="Gerade Verbindung mit Pfeil 41">
            <a:extLst>
              <a:ext uri="{FF2B5EF4-FFF2-40B4-BE49-F238E27FC236}">
                <a16:creationId xmlns:a16="http://schemas.microsoft.com/office/drawing/2014/main" id="{F7C1000A-38F6-BA42-8AFA-9A83B3AD9433}"/>
              </a:ext>
            </a:extLst>
          </p:cNvPr>
          <p:cNvCxnSpPr>
            <a:cxnSpLocks noChangeShapeType="1"/>
          </p:cNvCxnSpPr>
          <p:nvPr/>
        </p:nvCxnSpPr>
        <p:spPr bwMode="auto">
          <a:xfrm>
            <a:off x="2536797" y="1245012"/>
            <a:ext cx="0" cy="56674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sp>
        <p:nvSpPr>
          <p:cNvPr id="43" name="Textfeld 42">
            <a:extLst>
              <a:ext uri="{FF2B5EF4-FFF2-40B4-BE49-F238E27FC236}">
                <a16:creationId xmlns:a16="http://schemas.microsoft.com/office/drawing/2014/main" id="{78DA85CA-A59C-8542-B498-F1BBC95BC1BD}"/>
              </a:ext>
            </a:extLst>
          </p:cNvPr>
          <p:cNvSpPr txBox="1"/>
          <p:nvPr/>
        </p:nvSpPr>
        <p:spPr>
          <a:xfrm>
            <a:off x="5133188" y="4324305"/>
            <a:ext cx="3910604" cy="369332"/>
          </a:xfrm>
          <a:prstGeom prst="rect">
            <a:avLst/>
          </a:prstGeom>
          <a:noFill/>
        </p:spPr>
        <p:txBody>
          <a:bodyPr wrap="square" rtlCol="0">
            <a:spAutoFit/>
          </a:bodyPr>
          <a:lstStyle/>
          <a:p>
            <a:r>
              <a:rPr lang="de-DE" dirty="0"/>
              <a:t>► </a:t>
            </a:r>
            <a:r>
              <a:rPr lang="de-DE" dirty="0" err="1"/>
              <a:t>Schrittigkeit</a:t>
            </a:r>
            <a:r>
              <a:rPr lang="de-DE" dirty="0"/>
              <a:t> mit Teilkompetenzen</a:t>
            </a:r>
          </a:p>
        </p:txBody>
      </p:sp>
    </p:spTree>
    <p:extLst>
      <p:ext uri="{BB962C8B-B14F-4D97-AF65-F5344CB8AC3E}">
        <p14:creationId xmlns:p14="http://schemas.microsoft.com/office/powerpoint/2010/main" val="358040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
            <a:extLst>
              <a:ext uri="{FF2B5EF4-FFF2-40B4-BE49-F238E27FC236}">
                <a16:creationId xmlns:a16="http://schemas.microsoft.com/office/drawing/2014/main" id="{EF11ED4E-F560-E34F-938D-F47EB7686867}"/>
              </a:ext>
            </a:extLst>
          </p:cNvPr>
          <p:cNvGrpSpPr>
            <a:grpSpLocks/>
          </p:cNvGrpSpPr>
          <p:nvPr/>
        </p:nvGrpSpPr>
        <p:grpSpPr bwMode="auto">
          <a:xfrm>
            <a:off x="1073945" y="620322"/>
            <a:ext cx="3729285" cy="848916"/>
            <a:chOff x="-56" y="705"/>
            <a:chExt cx="3468" cy="713"/>
          </a:xfrm>
        </p:grpSpPr>
        <p:sp>
          <p:nvSpPr>
            <p:cNvPr id="7" name="Abgerundetes Rechteck 6">
              <a:extLst>
                <a:ext uri="{FF2B5EF4-FFF2-40B4-BE49-F238E27FC236}">
                  <a16:creationId xmlns:a16="http://schemas.microsoft.com/office/drawing/2014/main" id="{B9F1EA31-5E5D-4544-AF98-1366042F0E29}"/>
                </a:ext>
              </a:extLst>
            </p:cNvPr>
            <p:cNvSpPr>
              <a:spLocks noChangeArrowheads="1"/>
            </p:cNvSpPr>
            <p:nvPr/>
          </p:nvSpPr>
          <p:spPr bwMode="auto">
            <a:xfrm>
              <a:off x="-56" y="705"/>
              <a:ext cx="3468" cy="446"/>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00" b="1" dirty="0" err="1">
                  <a:latin typeface="Calibri" panose="020F0502020204030204" pitchFamily="34" charset="0"/>
                </a:rPr>
                <a:t>Dilemmasituation</a:t>
              </a:r>
              <a:r>
                <a:rPr lang="de-DE" altLang="de-DE" sz="1400" b="1" dirty="0">
                  <a:latin typeface="Calibri" panose="020F0502020204030204" pitchFamily="34" charset="0"/>
                </a:rPr>
                <a:t> </a:t>
              </a:r>
              <a:r>
                <a:rPr lang="de-DE" altLang="de-DE" sz="1400" i="1" dirty="0">
                  <a:latin typeface="Calibri" panose="020F0502020204030204" pitchFamily="34" charset="0"/>
                </a:rPr>
                <a:t>(</a:t>
              </a:r>
              <a:r>
                <a:rPr lang="de-DE" altLang="de-DE" sz="1400" b="1" i="1" u="sng" dirty="0">
                  <a:latin typeface="Calibri" panose="020F0502020204030204" pitchFamily="34" charset="0"/>
                </a:rPr>
                <a:t>W</a:t>
              </a:r>
              <a:r>
                <a:rPr lang="de-DE" altLang="de-DE" sz="1400" i="1" dirty="0">
                  <a:latin typeface="Calibri" panose="020F0502020204030204" pitchFamily="34" charset="0"/>
                </a:rPr>
                <a:t>ahrnehmen)</a:t>
              </a:r>
            </a:p>
            <a:p>
              <a:pPr algn="ctr" defTabSz="685800"/>
              <a:r>
                <a:rPr lang="de-DE" altLang="de-DE" sz="1200" dirty="0">
                  <a:latin typeface="Calibri" panose="020F0502020204030204" pitchFamily="34" charset="0"/>
                </a:rPr>
                <a:t>(Entscheidungskonflikt zwischen gleichermaßen unerwünschten/ erwünschten Alternativen)</a:t>
              </a:r>
            </a:p>
          </p:txBody>
        </p:sp>
        <p:cxnSp>
          <p:nvCxnSpPr>
            <p:cNvPr id="8" name="Gerade Verbindung mit Pfeil 7">
              <a:extLst>
                <a:ext uri="{FF2B5EF4-FFF2-40B4-BE49-F238E27FC236}">
                  <a16:creationId xmlns:a16="http://schemas.microsoft.com/office/drawing/2014/main" id="{9173E5BC-6CD0-134E-8A4D-1BD6A1215FD8}"/>
                </a:ext>
              </a:extLst>
            </p:cNvPr>
            <p:cNvCxnSpPr>
              <a:cxnSpLocks noChangeShapeType="1"/>
            </p:cNvCxnSpPr>
            <p:nvPr/>
          </p:nvCxnSpPr>
          <p:spPr bwMode="auto">
            <a:xfrm>
              <a:off x="1643" y="1187"/>
              <a:ext cx="0" cy="231"/>
            </a:xfrm>
            <a:prstGeom prst="straightConnector1">
              <a:avLst/>
            </a:prstGeom>
            <a:noFill/>
            <a:ln w="152400">
              <a:solidFill>
                <a:schemeClr val="accent1"/>
              </a:solidFill>
              <a:round/>
              <a:headEnd/>
              <a:tailEnd type="triangle" w="med" len="sm"/>
            </a:ln>
            <a:effectLst/>
            <a:extLst>
              <a:ext uri="{909E8E84-426E-40DD-AFC4-6F175D3DCCD1}">
                <a14:hiddenFill xmlns:a14="http://schemas.microsoft.com/office/drawing/2010/main">
                  <a:noFill/>
                </a14:hiddenFill>
              </a:ext>
            </a:extLst>
          </p:spPr>
        </p:cxnSp>
      </p:grpSp>
      <p:grpSp>
        <p:nvGrpSpPr>
          <p:cNvPr id="9" name="Group 29">
            <a:extLst>
              <a:ext uri="{FF2B5EF4-FFF2-40B4-BE49-F238E27FC236}">
                <a16:creationId xmlns:a16="http://schemas.microsoft.com/office/drawing/2014/main" id="{F4FA1256-F65E-A44A-BEF9-3C8D11B742FB}"/>
              </a:ext>
            </a:extLst>
          </p:cNvPr>
          <p:cNvGrpSpPr>
            <a:grpSpLocks/>
          </p:cNvGrpSpPr>
          <p:nvPr/>
        </p:nvGrpSpPr>
        <p:grpSpPr bwMode="auto">
          <a:xfrm>
            <a:off x="1073944" y="1484772"/>
            <a:ext cx="3729285" cy="870347"/>
            <a:chOff x="-56" y="705"/>
            <a:chExt cx="3468" cy="731"/>
          </a:xfrm>
        </p:grpSpPr>
        <p:sp>
          <p:nvSpPr>
            <p:cNvPr id="10" name="Abgerundetes Rechteck 9">
              <a:extLst>
                <a:ext uri="{FF2B5EF4-FFF2-40B4-BE49-F238E27FC236}">
                  <a16:creationId xmlns:a16="http://schemas.microsoft.com/office/drawing/2014/main" id="{7408DAD6-3BFF-494F-BC3A-5E924C5913AE}"/>
                </a:ext>
              </a:extLst>
            </p:cNvPr>
            <p:cNvSpPr>
              <a:spLocks noChangeArrowheads="1"/>
            </p:cNvSpPr>
            <p:nvPr/>
          </p:nvSpPr>
          <p:spPr bwMode="auto">
            <a:xfrm>
              <a:off x="-56" y="705"/>
              <a:ext cx="3468" cy="446"/>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00" b="1" dirty="0">
                  <a:latin typeface="Calibri" panose="020F0502020204030204" pitchFamily="34" charset="0"/>
                </a:rPr>
                <a:t>Handlungsoptionen </a:t>
              </a:r>
              <a:r>
                <a:rPr lang="de-DE" altLang="de-DE" sz="1400" i="1" dirty="0">
                  <a:latin typeface="Calibri" panose="020F0502020204030204" pitchFamily="34" charset="0"/>
                </a:rPr>
                <a:t>(</a:t>
              </a:r>
              <a:r>
                <a:rPr lang="de-DE" altLang="de-DE" sz="1400" b="1" i="1" u="sng" dirty="0">
                  <a:latin typeface="Calibri" panose="020F0502020204030204" pitchFamily="34" charset="0"/>
                </a:rPr>
                <a:t>A</a:t>
              </a:r>
              <a:r>
                <a:rPr lang="de-DE" altLang="de-DE" sz="1400" i="1" dirty="0">
                  <a:latin typeface="Calibri" panose="020F0502020204030204" pitchFamily="34" charset="0"/>
                </a:rPr>
                <a:t>nalysieren)</a:t>
              </a:r>
              <a:endParaRPr lang="de-DE" altLang="de-DE" sz="1400" b="1" dirty="0">
                <a:latin typeface="Calibri" panose="020F0502020204030204" pitchFamily="34" charset="0"/>
              </a:endParaRPr>
            </a:p>
            <a:p>
              <a:pPr algn="ctr" defTabSz="685800"/>
              <a:r>
                <a:rPr lang="de-DE" altLang="de-DE" sz="1200" dirty="0">
                  <a:latin typeface="Calibri" panose="020F0502020204030204" pitchFamily="34" charset="0"/>
                </a:rPr>
                <a:t>(Auflistung möglicher Lösungen)</a:t>
              </a:r>
            </a:p>
          </p:txBody>
        </p:sp>
        <p:cxnSp>
          <p:nvCxnSpPr>
            <p:cNvPr id="11" name="Gerade Verbindung mit Pfeil 10">
              <a:extLst>
                <a:ext uri="{FF2B5EF4-FFF2-40B4-BE49-F238E27FC236}">
                  <a16:creationId xmlns:a16="http://schemas.microsoft.com/office/drawing/2014/main" id="{D7D1F350-CF94-B24E-9044-F67372247146}"/>
                </a:ext>
              </a:extLst>
            </p:cNvPr>
            <p:cNvCxnSpPr>
              <a:cxnSpLocks noChangeShapeType="1"/>
            </p:cNvCxnSpPr>
            <p:nvPr/>
          </p:nvCxnSpPr>
          <p:spPr bwMode="auto">
            <a:xfrm>
              <a:off x="1645" y="1184"/>
              <a:ext cx="0" cy="252"/>
            </a:xfrm>
            <a:prstGeom prst="straightConnector1">
              <a:avLst/>
            </a:prstGeom>
            <a:noFill/>
            <a:ln w="152400">
              <a:solidFill>
                <a:schemeClr val="accent1"/>
              </a:solidFill>
              <a:round/>
              <a:headEnd/>
              <a:tailEnd type="triangle" w="med" len="sm"/>
            </a:ln>
            <a:effectLst/>
            <a:extLst>
              <a:ext uri="{909E8E84-426E-40DD-AFC4-6F175D3DCCD1}">
                <a14:hiddenFill xmlns:a14="http://schemas.microsoft.com/office/drawing/2010/main">
                  <a:noFill/>
                </a14:hiddenFill>
              </a:ext>
            </a:extLst>
          </p:spPr>
        </p:cxnSp>
      </p:grpSp>
      <p:grpSp>
        <p:nvGrpSpPr>
          <p:cNvPr id="13" name="Group 29">
            <a:extLst>
              <a:ext uri="{FF2B5EF4-FFF2-40B4-BE49-F238E27FC236}">
                <a16:creationId xmlns:a16="http://schemas.microsoft.com/office/drawing/2014/main" id="{B77E570D-79ED-8A47-B152-42E29AD18205}"/>
              </a:ext>
            </a:extLst>
          </p:cNvPr>
          <p:cNvGrpSpPr>
            <a:grpSpLocks/>
          </p:cNvGrpSpPr>
          <p:nvPr/>
        </p:nvGrpSpPr>
        <p:grpSpPr bwMode="auto">
          <a:xfrm>
            <a:off x="1073943" y="2369840"/>
            <a:ext cx="3729285" cy="870347"/>
            <a:chOff x="-56" y="705"/>
            <a:chExt cx="3468" cy="731"/>
          </a:xfrm>
        </p:grpSpPr>
        <p:sp>
          <p:nvSpPr>
            <p:cNvPr id="14" name="Abgerundetes Rechteck 13">
              <a:extLst>
                <a:ext uri="{FF2B5EF4-FFF2-40B4-BE49-F238E27FC236}">
                  <a16:creationId xmlns:a16="http://schemas.microsoft.com/office/drawing/2014/main" id="{9CBB1222-828D-3A43-9EE2-B49B0922D1AB}"/>
                </a:ext>
              </a:extLst>
            </p:cNvPr>
            <p:cNvSpPr>
              <a:spLocks noChangeArrowheads="1"/>
            </p:cNvSpPr>
            <p:nvPr/>
          </p:nvSpPr>
          <p:spPr bwMode="auto">
            <a:xfrm>
              <a:off x="-56" y="705"/>
              <a:ext cx="3468" cy="446"/>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00" b="1" dirty="0" err="1">
                  <a:latin typeface="Calibri" panose="020F0502020204030204" pitchFamily="34" charset="0"/>
                </a:rPr>
                <a:t>BeWERTungskriterien</a:t>
              </a:r>
              <a:r>
                <a:rPr lang="de-DE" altLang="de-DE" sz="1400" b="1" dirty="0">
                  <a:latin typeface="Calibri" panose="020F0502020204030204" pitchFamily="34" charset="0"/>
                </a:rPr>
                <a:t> </a:t>
              </a:r>
              <a:r>
                <a:rPr lang="de-DE" altLang="de-DE" sz="1400" i="1" dirty="0">
                  <a:latin typeface="Calibri" panose="020F0502020204030204" pitchFamily="34" charset="0"/>
                </a:rPr>
                <a:t>(</a:t>
              </a:r>
              <a:r>
                <a:rPr lang="de-DE" altLang="de-DE" sz="1400" b="1" i="1" u="sng" dirty="0">
                  <a:latin typeface="Calibri" panose="020F0502020204030204" pitchFamily="34" charset="0"/>
                </a:rPr>
                <a:t>A</a:t>
              </a:r>
              <a:r>
                <a:rPr lang="de-DE" altLang="de-DE" sz="1400" i="1" dirty="0">
                  <a:latin typeface="Calibri" panose="020F0502020204030204" pitchFamily="34" charset="0"/>
                </a:rPr>
                <a:t>rgumentieren)</a:t>
              </a:r>
              <a:endParaRPr lang="de-DE" altLang="de-DE" sz="1400" b="1" dirty="0">
                <a:latin typeface="Calibri" panose="020F0502020204030204" pitchFamily="34" charset="0"/>
              </a:endParaRPr>
            </a:p>
            <a:p>
              <a:pPr algn="ctr" defTabSz="685800"/>
              <a:r>
                <a:rPr lang="de-DE" altLang="de-DE" sz="1350" dirty="0">
                  <a:latin typeface="Calibri" panose="020F0502020204030204" pitchFamily="34" charset="0"/>
                </a:rPr>
                <a:t>(zugrundeliegende WERTE)</a:t>
              </a:r>
            </a:p>
          </p:txBody>
        </p:sp>
        <p:cxnSp>
          <p:nvCxnSpPr>
            <p:cNvPr id="15" name="Gerade Verbindung mit Pfeil 14">
              <a:extLst>
                <a:ext uri="{FF2B5EF4-FFF2-40B4-BE49-F238E27FC236}">
                  <a16:creationId xmlns:a16="http://schemas.microsoft.com/office/drawing/2014/main" id="{50177608-AD3C-4446-A54D-6BB40432FB9D}"/>
                </a:ext>
              </a:extLst>
            </p:cNvPr>
            <p:cNvCxnSpPr>
              <a:cxnSpLocks noChangeShapeType="1"/>
            </p:cNvCxnSpPr>
            <p:nvPr/>
          </p:nvCxnSpPr>
          <p:spPr bwMode="auto">
            <a:xfrm>
              <a:off x="1643" y="1184"/>
              <a:ext cx="0" cy="252"/>
            </a:xfrm>
            <a:prstGeom prst="straightConnector1">
              <a:avLst/>
            </a:prstGeom>
            <a:noFill/>
            <a:ln w="152400">
              <a:solidFill>
                <a:schemeClr val="accent1"/>
              </a:solidFill>
              <a:round/>
              <a:headEnd/>
              <a:tailEnd type="triangle" w="med" len="sm"/>
            </a:ln>
            <a:effectLst/>
            <a:extLst>
              <a:ext uri="{909E8E84-426E-40DD-AFC4-6F175D3DCCD1}">
                <a14:hiddenFill xmlns:a14="http://schemas.microsoft.com/office/drawing/2010/main">
                  <a:noFill/>
                </a14:hiddenFill>
              </a:ext>
            </a:extLst>
          </p:spPr>
        </p:cxnSp>
      </p:grpSp>
      <p:grpSp>
        <p:nvGrpSpPr>
          <p:cNvPr id="16" name="Group 29">
            <a:extLst>
              <a:ext uri="{FF2B5EF4-FFF2-40B4-BE49-F238E27FC236}">
                <a16:creationId xmlns:a16="http://schemas.microsoft.com/office/drawing/2014/main" id="{5B1D5665-6F1A-2C4E-9315-B8161AE7375D}"/>
              </a:ext>
            </a:extLst>
          </p:cNvPr>
          <p:cNvGrpSpPr>
            <a:grpSpLocks/>
          </p:cNvGrpSpPr>
          <p:nvPr/>
        </p:nvGrpSpPr>
        <p:grpSpPr bwMode="auto">
          <a:xfrm>
            <a:off x="1073943" y="3257782"/>
            <a:ext cx="3729285" cy="881063"/>
            <a:chOff x="-56" y="705"/>
            <a:chExt cx="3468" cy="740"/>
          </a:xfrm>
        </p:grpSpPr>
        <p:sp>
          <p:nvSpPr>
            <p:cNvPr id="17" name="Abgerundetes Rechteck 16">
              <a:extLst>
                <a:ext uri="{FF2B5EF4-FFF2-40B4-BE49-F238E27FC236}">
                  <a16:creationId xmlns:a16="http://schemas.microsoft.com/office/drawing/2014/main" id="{2245813C-689F-B241-9E29-D7DBB3FC077A}"/>
                </a:ext>
              </a:extLst>
            </p:cNvPr>
            <p:cNvSpPr>
              <a:spLocks noChangeArrowheads="1"/>
            </p:cNvSpPr>
            <p:nvPr/>
          </p:nvSpPr>
          <p:spPr bwMode="auto">
            <a:xfrm>
              <a:off x="-56" y="705"/>
              <a:ext cx="3468" cy="446"/>
            </a:xfrm>
            <a:prstGeom prst="roundRect">
              <a:avLst>
                <a:gd name="adj" fmla="val 16667"/>
              </a:avLst>
            </a:prstGeom>
            <a:solidFill>
              <a:schemeClr val="bg2">
                <a:lumMod val="90000"/>
              </a:schemeClr>
            </a:solidFill>
            <a:ln w="9525">
              <a:noFill/>
              <a:round/>
              <a:headEnd/>
              <a:tailEnd/>
            </a:ln>
            <a:effectLst/>
          </p:spPr>
          <p:txBody>
            <a:bodyPr lIns="13500" rIns="135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00" b="1" dirty="0">
                  <a:latin typeface="Calibri" panose="020F0502020204030204" pitchFamily="34" charset="0"/>
                </a:rPr>
                <a:t>Bewertung </a:t>
              </a:r>
              <a:r>
                <a:rPr lang="de-DE" altLang="de-DE" sz="1400" i="1" dirty="0">
                  <a:latin typeface="Calibri" panose="020F0502020204030204" pitchFamily="34" charset="0"/>
                </a:rPr>
                <a:t>(</a:t>
              </a:r>
              <a:r>
                <a:rPr lang="de-DE" altLang="de-DE" sz="1400" b="1" i="1" u="sng" dirty="0">
                  <a:latin typeface="Calibri" panose="020F0502020204030204" pitchFamily="34" charset="0"/>
                </a:rPr>
                <a:t>G</a:t>
              </a:r>
              <a:r>
                <a:rPr lang="de-DE" altLang="de-DE" sz="1400" i="1" dirty="0">
                  <a:latin typeface="Calibri" panose="020F0502020204030204" pitchFamily="34" charset="0"/>
                </a:rPr>
                <a:t>ewichten)</a:t>
              </a:r>
              <a:endParaRPr lang="de-DE" altLang="de-DE" sz="1400" b="1" dirty="0">
                <a:latin typeface="Calibri" panose="020F0502020204030204" pitchFamily="34" charset="0"/>
              </a:endParaRPr>
            </a:p>
            <a:p>
              <a:pPr algn="ctr" defTabSz="685800"/>
              <a:r>
                <a:rPr lang="de-DE" altLang="de-DE" sz="1200" dirty="0">
                  <a:latin typeface="Calibri" panose="020F0502020204030204" pitchFamily="34" charset="0"/>
                </a:rPr>
                <a:t>(Analyse anhand gewichteter Bewertungskriterien)</a:t>
              </a:r>
            </a:p>
          </p:txBody>
        </p:sp>
        <p:cxnSp>
          <p:nvCxnSpPr>
            <p:cNvPr id="18" name="Gerade Verbindung mit Pfeil 17">
              <a:extLst>
                <a:ext uri="{FF2B5EF4-FFF2-40B4-BE49-F238E27FC236}">
                  <a16:creationId xmlns:a16="http://schemas.microsoft.com/office/drawing/2014/main" id="{3E73C640-AF9E-7944-BC66-9A7F60F1269A}"/>
                </a:ext>
              </a:extLst>
            </p:cNvPr>
            <p:cNvCxnSpPr>
              <a:cxnSpLocks noChangeShapeType="1"/>
            </p:cNvCxnSpPr>
            <p:nvPr/>
          </p:nvCxnSpPr>
          <p:spPr bwMode="auto">
            <a:xfrm>
              <a:off x="1643" y="1193"/>
              <a:ext cx="0" cy="252"/>
            </a:xfrm>
            <a:prstGeom prst="straightConnector1">
              <a:avLst/>
            </a:prstGeom>
            <a:noFill/>
            <a:ln w="152400">
              <a:solidFill>
                <a:schemeClr val="accent1"/>
              </a:solidFill>
              <a:round/>
              <a:headEnd/>
              <a:tailEnd type="triangle" w="med" len="sm"/>
            </a:ln>
            <a:effectLst/>
            <a:extLst>
              <a:ext uri="{909E8E84-426E-40DD-AFC4-6F175D3DCCD1}">
                <a14:hiddenFill xmlns:a14="http://schemas.microsoft.com/office/drawing/2010/main">
                  <a:noFill/>
                </a14:hiddenFill>
              </a:ext>
            </a:extLst>
          </p:spPr>
        </p:cxnSp>
      </p:grpSp>
      <p:sp>
        <p:nvSpPr>
          <p:cNvPr id="19" name="Abgerundetes Rechteck 18">
            <a:extLst>
              <a:ext uri="{FF2B5EF4-FFF2-40B4-BE49-F238E27FC236}">
                <a16:creationId xmlns:a16="http://schemas.microsoft.com/office/drawing/2014/main" id="{85BE78FD-741C-8A49-B011-EE0C67FA6620}"/>
              </a:ext>
            </a:extLst>
          </p:cNvPr>
          <p:cNvSpPr>
            <a:spLocks noChangeArrowheads="1"/>
          </p:cNvSpPr>
          <p:nvPr/>
        </p:nvSpPr>
        <p:spPr bwMode="auto">
          <a:xfrm>
            <a:off x="1073984" y="4160546"/>
            <a:ext cx="3781471" cy="531020"/>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400" b="1" dirty="0">
                <a:latin typeface="Calibri" panose="020F0502020204030204" pitchFamily="34" charset="0"/>
              </a:rPr>
              <a:t>Entscheidung </a:t>
            </a:r>
            <a:r>
              <a:rPr lang="de-DE" altLang="de-DE" sz="1400" i="1" dirty="0">
                <a:latin typeface="Calibri" panose="020F0502020204030204" pitchFamily="34" charset="0"/>
              </a:rPr>
              <a:t>(</a:t>
            </a:r>
            <a:r>
              <a:rPr lang="de-DE" altLang="de-DE" sz="1400" b="1" i="1" u="sng" dirty="0">
                <a:latin typeface="Calibri" panose="020F0502020204030204" pitchFamily="34" charset="0"/>
              </a:rPr>
              <a:t>E</a:t>
            </a:r>
            <a:r>
              <a:rPr lang="de-DE" altLang="de-DE" sz="1400" i="1" dirty="0">
                <a:latin typeface="Calibri" panose="020F0502020204030204" pitchFamily="34" charset="0"/>
              </a:rPr>
              <a:t>ntscheiden)</a:t>
            </a:r>
          </a:p>
        </p:txBody>
      </p:sp>
      <p:sp>
        <p:nvSpPr>
          <p:cNvPr id="21" name="Abgerundete rechteckige Legende 20">
            <a:extLst>
              <a:ext uri="{FF2B5EF4-FFF2-40B4-BE49-F238E27FC236}">
                <a16:creationId xmlns:a16="http://schemas.microsoft.com/office/drawing/2014/main" id="{7F5AB57E-85A9-954E-AC61-700981209E9A}"/>
              </a:ext>
            </a:extLst>
          </p:cNvPr>
          <p:cNvSpPr>
            <a:spLocks noChangeArrowheads="1"/>
          </p:cNvSpPr>
          <p:nvPr/>
        </p:nvSpPr>
        <p:spPr bwMode="auto">
          <a:xfrm>
            <a:off x="5031027" y="696404"/>
            <a:ext cx="3212876" cy="634855"/>
          </a:xfrm>
          <a:prstGeom prst="wedgeRoundRectCallout">
            <a:avLst>
              <a:gd name="adj1" fmla="val -67758"/>
              <a:gd name="adj2" fmla="val -22755"/>
              <a:gd name="adj3" fmla="val 16667"/>
            </a:avLst>
          </a:prstGeom>
          <a:solidFill>
            <a:srgbClr val="A3262A"/>
          </a:solidFill>
          <a:ln>
            <a:noFill/>
          </a:ln>
          <a:effectLst>
            <a:outerShdw blurRad="40000" dist="23000" dir="5400000" rotWithShape="0">
              <a:srgbClr val="808080"/>
            </a:outerShdw>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Entscheidungssituation erkennen, Entscheidungsfrage formulieren</a:t>
            </a:r>
          </a:p>
        </p:txBody>
      </p:sp>
      <p:sp>
        <p:nvSpPr>
          <p:cNvPr id="25" name="Abgerundete rechteckige Legende 24">
            <a:extLst>
              <a:ext uri="{FF2B5EF4-FFF2-40B4-BE49-F238E27FC236}">
                <a16:creationId xmlns:a16="http://schemas.microsoft.com/office/drawing/2014/main" id="{32DB55FA-FA40-0044-8551-EF3ABC43CEEA}"/>
              </a:ext>
            </a:extLst>
          </p:cNvPr>
          <p:cNvSpPr>
            <a:spLocks noChangeArrowheads="1"/>
          </p:cNvSpPr>
          <p:nvPr/>
        </p:nvSpPr>
        <p:spPr bwMode="auto">
          <a:xfrm>
            <a:off x="5031027" y="1435679"/>
            <a:ext cx="3212876" cy="634855"/>
          </a:xfrm>
          <a:prstGeom prst="wedgeRoundRectCallout">
            <a:avLst>
              <a:gd name="adj1" fmla="val -67977"/>
              <a:gd name="adj2" fmla="val 3934"/>
              <a:gd name="adj3" fmla="val 16667"/>
            </a:avLst>
          </a:prstGeom>
          <a:solidFill>
            <a:srgbClr val="A3262A"/>
          </a:solidFill>
          <a:ln>
            <a:noFill/>
          </a:ln>
          <a:effectLst>
            <a:outerShdw blurRad="40000" dist="23000" dir="5400000" rotWithShape="0">
              <a:srgbClr val="808080"/>
            </a:outerShdw>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Handlungsoptionen formulieren, Perspektivwechsel vollziehen</a:t>
            </a:r>
          </a:p>
        </p:txBody>
      </p:sp>
      <p:sp>
        <p:nvSpPr>
          <p:cNvPr id="26" name="Abgerundete rechteckige Legende 25">
            <a:extLst>
              <a:ext uri="{FF2B5EF4-FFF2-40B4-BE49-F238E27FC236}">
                <a16:creationId xmlns:a16="http://schemas.microsoft.com/office/drawing/2014/main" id="{0B05B30D-A97B-C049-BACE-8C036CAD0661}"/>
              </a:ext>
            </a:extLst>
          </p:cNvPr>
          <p:cNvSpPr>
            <a:spLocks noChangeArrowheads="1"/>
          </p:cNvSpPr>
          <p:nvPr/>
        </p:nvSpPr>
        <p:spPr bwMode="auto">
          <a:xfrm>
            <a:off x="5031026" y="2203399"/>
            <a:ext cx="3212877" cy="938911"/>
          </a:xfrm>
          <a:prstGeom prst="wedgeRoundRectCallout">
            <a:avLst>
              <a:gd name="adj1" fmla="val -66792"/>
              <a:gd name="adj2" fmla="val -726"/>
              <a:gd name="adj3" fmla="val 16667"/>
            </a:avLst>
          </a:prstGeom>
          <a:solidFill>
            <a:srgbClr val="A3262A"/>
          </a:solidFill>
          <a:ln>
            <a:noFill/>
          </a:ln>
          <a:effectLst>
            <a:outerShdw blurRad="40000" dist="23000" dir="5400000" rotWithShape="0">
              <a:srgbClr val="808080"/>
            </a:outerShdw>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Wertebezüge identifizieren, deskriptive Aussagen formulieren, normative Aussagen formulieren, schlussfolgern</a:t>
            </a:r>
          </a:p>
        </p:txBody>
      </p:sp>
      <p:sp>
        <p:nvSpPr>
          <p:cNvPr id="27" name="Abgerundete rechteckige Legende 26">
            <a:extLst>
              <a:ext uri="{FF2B5EF4-FFF2-40B4-BE49-F238E27FC236}">
                <a16:creationId xmlns:a16="http://schemas.microsoft.com/office/drawing/2014/main" id="{AFCC3B2D-0AEE-4F4F-8FD6-6B8B0DC73CFE}"/>
              </a:ext>
            </a:extLst>
          </p:cNvPr>
          <p:cNvSpPr>
            <a:spLocks noChangeArrowheads="1"/>
          </p:cNvSpPr>
          <p:nvPr/>
        </p:nvSpPr>
        <p:spPr bwMode="auto">
          <a:xfrm>
            <a:off x="5031027" y="3295607"/>
            <a:ext cx="3212876" cy="626330"/>
          </a:xfrm>
          <a:prstGeom prst="wedgeRoundRectCallout">
            <a:avLst>
              <a:gd name="adj1" fmla="val -62451"/>
              <a:gd name="adj2" fmla="val 4470"/>
              <a:gd name="adj3" fmla="val 16667"/>
            </a:avLst>
          </a:prstGeom>
          <a:solidFill>
            <a:srgbClr val="A3262A"/>
          </a:solidFill>
          <a:ln>
            <a:noFill/>
          </a:ln>
          <a:effectLst>
            <a:outerShdw blurRad="40000" dist="23000" dir="5400000" rotWithShape="0">
              <a:srgbClr val="808080"/>
            </a:outerShdw>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berührte Werte individuell gewichten, ggf. Folgen abschätzen</a:t>
            </a:r>
          </a:p>
        </p:txBody>
      </p:sp>
      <p:sp>
        <p:nvSpPr>
          <p:cNvPr id="28" name="Abgerundete rechteckige Legende 27">
            <a:extLst>
              <a:ext uri="{FF2B5EF4-FFF2-40B4-BE49-F238E27FC236}">
                <a16:creationId xmlns:a16="http://schemas.microsoft.com/office/drawing/2014/main" id="{78CF9E14-859C-674B-A991-99C4691450AC}"/>
              </a:ext>
            </a:extLst>
          </p:cNvPr>
          <p:cNvSpPr>
            <a:spLocks noChangeArrowheads="1"/>
          </p:cNvSpPr>
          <p:nvPr/>
        </p:nvSpPr>
        <p:spPr bwMode="auto">
          <a:xfrm>
            <a:off x="5031027" y="4133932"/>
            <a:ext cx="3212876" cy="626330"/>
          </a:xfrm>
          <a:prstGeom prst="wedgeRoundRectCallout">
            <a:avLst>
              <a:gd name="adj1" fmla="val -64658"/>
              <a:gd name="adj2" fmla="val 18662"/>
              <a:gd name="adj3" fmla="val 16667"/>
            </a:avLst>
          </a:prstGeom>
          <a:solidFill>
            <a:srgbClr val="A3262A"/>
          </a:solidFill>
          <a:ln>
            <a:noFill/>
          </a:ln>
          <a:effectLst>
            <a:outerShdw blurRad="40000" dist="23000" dir="5400000" rotWithShape="0">
              <a:srgbClr val="808080"/>
            </a:outerShdw>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i="1" dirty="0">
                <a:solidFill>
                  <a:srgbClr val="FFFFFF"/>
                </a:solidFill>
                <a:latin typeface="Calibri" panose="020F0502020204030204" pitchFamily="34" charset="0"/>
              </a:rPr>
              <a:t>eine persönliche Entscheidung begründen</a:t>
            </a:r>
          </a:p>
        </p:txBody>
      </p:sp>
      <p:sp>
        <p:nvSpPr>
          <p:cNvPr id="30" name="Textfeld 29">
            <a:extLst>
              <a:ext uri="{FF2B5EF4-FFF2-40B4-BE49-F238E27FC236}">
                <a16:creationId xmlns:a16="http://schemas.microsoft.com/office/drawing/2014/main" id="{0085D740-9E2E-114C-80EA-37D2EA5D5959}"/>
              </a:ext>
            </a:extLst>
          </p:cNvPr>
          <p:cNvSpPr txBox="1">
            <a:spLocks noChangeArrowheads="1"/>
          </p:cNvSpPr>
          <p:nvPr/>
        </p:nvSpPr>
        <p:spPr bwMode="auto">
          <a:xfrm>
            <a:off x="0" y="148443"/>
            <a:ext cx="9144000" cy="369332"/>
          </a:xfrm>
          <a:prstGeom prst="rect">
            <a:avLst/>
          </a:prstGeom>
          <a:solidFill>
            <a:srgbClr val="A3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err="1">
                <a:solidFill>
                  <a:schemeClr val="bg1"/>
                </a:solidFill>
                <a:latin typeface="Calibri" panose="020F0502020204030204" pitchFamily="34" charset="0"/>
              </a:rPr>
              <a:t>Schrittigkeit</a:t>
            </a:r>
            <a:r>
              <a:rPr lang="de-DE" altLang="de-DE" sz="1800" dirty="0">
                <a:solidFill>
                  <a:schemeClr val="bg1"/>
                </a:solidFill>
                <a:latin typeface="Calibri" panose="020F0502020204030204" pitchFamily="34" charset="0"/>
              </a:rPr>
              <a:t> einer Bewertungssituation (Abgleich Ethik &amp; Biologie)</a:t>
            </a:r>
          </a:p>
        </p:txBody>
      </p:sp>
      <p:grpSp>
        <p:nvGrpSpPr>
          <p:cNvPr id="2" name="Gruppieren 1">
            <a:extLst>
              <a:ext uri="{FF2B5EF4-FFF2-40B4-BE49-F238E27FC236}">
                <a16:creationId xmlns:a16="http://schemas.microsoft.com/office/drawing/2014/main" id="{20150647-3E5D-3B4B-9A3F-C2BAE2291419}"/>
              </a:ext>
            </a:extLst>
          </p:cNvPr>
          <p:cNvGrpSpPr/>
          <p:nvPr/>
        </p:nvGrpSpPr>
        <p:grpSpPr>
          <a:xfrm>
            <a:off x="213496" y="1157027"/>
            <a:ext cx="860492" cy="3321211"/>
            <a:chOff x="248331" y="643857"/>
            <a:chExt cx="860492" cy="3321211"/>
          </a:xfrm>
        </p:grpSpPr>
        <p:sp>
          <p:nvSpPr>
            <p:cNvPr id="32" name="Abgerundetes Rechteck 31">
              <a:extLst>
                <a:ext uri="{FF2B5EF4-FFF2-40B4-BE49-F238E27FC236}">
                  <a16:creationId xmlns:a16="http://schemas.microsoft.com/office/drawing/2014/main" id="{DDDDA573-ACB5-F145-A61C-BEF6ACC074E3}"/>
                </a:ext>
              </a:extLst>
            </p:cNvPr>
            <p:cNvSpPr>
              <a:spLocks noChangeArrowheads="1"/>
            </p:cNvSpPr>
            <p:nvPr/>
          </p:nvSpPr>
          <p:spPr bwMode="auto">
            <a:xfrm rot="16200000">
              <a:off x="-1241937" y="2134125"/>
              <a:ext cx="3321211" cy="340675"/>
            </a:xfrm>
            <a:prstGeom prst="roundRect">
              <a:avLst>
                <a:gd name="adj" fmla="val 16667"/>
              </a:avLst>
            </a:prstGeom>
            <a:solidFill>
              <a:schemeClr val="accent6">
                <a:lumMod val="40000"/>
                <a:lumOff val="6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fachliches Hintergrundwissen</a:t>
              </a:r>
              <a:endParaRPr lang="de-DE" altLang="de-DE" sz="1650" dirty="0">
                <a:latin typeface="Calibri" panose="020F0502020204030204" pitchFamily="34" charset="0"/>
              </a:endParaRPr>
            </a:p>
          </p:txBody>
        </p:sp>
        <p:cxnSp>
          <p:nvCxnSpPr>
            <p:cNvPr id="36" name="Gerade Verbindung mit Pfeil 35">
              <a:extLst>
                <a:ext uri="{FF2B5EF4-FFF2-40B4-BE49-F238E27FC236}">
                  <a16:creationId xmlns:a16="http://schemas.microsoft.com/office/drawing/2014/main" id="{B6D6E571-0377-AC4E-8A2C-1CCAFF67E255}"/>
                </a:ext>
              </a:extLst>
            </p:cNvPr>
            <p:cNvCxnSpPr>
              <a:cxnSpLocks/>
            </p:cNvCxnSpPr>
            <p:nvPr/>
          </p:nvCxnSpPr>
          <p:spPr>
            <a:xfrm>
              <a:off x="589010" y="857610"/>
              <a:ext cx="519813" cy="0"/>
            </a:xfrm>
            <a:prstGeom prst="straightConnector1">
              <a:avLst/>
            </a:prstGeom>
            <a:ln w="31750">
              <a:solidFill>
                <a:schemeClr val="accent6">
                  <a:lumMod val="60000"/>
                  <a:lumOff val="4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CA4A38A6-03F4-AA41-8A75-C45A7F6301CE}"/>
                </a:ext>
              </a:extLst>
            </p:cNvPr>
            <p:cNvCxnSpPr>
              <a:cxnSpLocks/>
            </p:cNvCxnSpPr>
            <p:nvPr/>
          </p:nvCxnSpPr>
          <p:spPr>
            <a:xfrm>
              <a:off x="589009" y="1714634"/>
              <a:ext cx="519813" cy="0"/>
            </a:xfrm>
            <a:prstGeom prst="straightConnector1">
              <a:avLst/>
            </a:prstGeom>
            <a:ln w="31750">
              <a:solidFill>
                <a:schemeClr val="accent6">
                  <a:lumMod val="60000"/>
                  <a:lumOff val="4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9CE9ED67-2526-584E-AD7F-C8EBAC9120ED}"/>
                </a:ext>
              </a:extLst>
            </p:cNvPr>
            <p:cNvCxnSpPr>
              <a:cxnSpLocks/>
            </p:cNvCxnSpPr>
            <p:nvPr/>
          </p:nvCxnSpPr>
          <p:spPr>
            <a:xfrm>
              <a:off x="589009" y="2642738"/>
              <a:ext cx="519813" cy="0"/>
            </a:xfrm>
            <a:prstGeom prst="straightConnector1">
              <a:avLst/>
            </a:prstGeom>
            <a:ln w="31750">
              <a:solidFill>
                <a:schemeClr val="accent6">
                  <a:lumMod val="60000"/>
                  <a:lumOff val="4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890572A0-96CF-5D47-8621-6A97DC928245}"/>
                </a:ext>
              </a:extLst>
            </p:cNvPr>
            <p:cNvCxnSpPr>
              <a:cxnSpLocks/>
            </p:cNvCxnSpPr>
            <p:nvPr/>
          </p:nvCxnSpPr>
          <p:spPr>
            <a:xfrm>
              <a:off x="589006" y="3525217"/>
              <a:ext cx="519813" cy="0"/>
            </a:xfrm>
            <a:prstGeom prst="straightConnector1">
              <a:avLst/>
            </a:prstGeom>
            <a:ln w="31750">
              <a:solidFill>
                <a:schemeClr val="accent6">
                  <a:lumMod val="60000"/>
                  <a:lumOff val="4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grpSp>
      <p:sp>
        <p:nvSpPr>
          <p:cNvPr id="42" name="Textfeld 41">
            <a:extLst>
              <a:ext uri="{FF2B5EF4-FFF2-40B4-BE49-F238E27FC236}">
                <a16:creationId xmlns:a16="http://schemas.microsoft.com/office/drawing/2014/main" id="{BCF2BA76-037F-D145-9729-529416F1FE4D}"/>
              </a:ext>
            </a:extLst>
          </p:cNvPr>
          <p:cNvSpPr txBox="1"/>
          <p:nvPr/>
        </p:nvSpPr>
        <p:spPr>
          <a:xfrm rot="5400000">
            <a:off x="7441329" y="2669099"/>
            <a:ext cx="2011744" cy="369332"/>
          </a:xfrm>
          <a:prstGeom prst="rect">
            <a:avLst/>
          </a:prstGeom>
          <a:noFill/>
        </p:spPr>
        <p:txBody>
          <a:bodyPr wrap="square" rtlCol="0">
            <a:spAutoFit/>
          </a:bodyPr>
          <a:lstStyle/>
          <a:p>
            <a:r>
              <a:rPr lang="de-DE" b="1" dirty="0">
                <a:solidFill>
                  <a:srgbClr val="A3262A"/>
                </a:solidFill>
              </a:rPr>
              <a:t>Teilkompetenzen</a:t>
            </a:r>
          </a:p>
        </p:txBody>
      </p:sp>
      <p:sp>
        <p:nvSpPr>
          <p:cNvPr id="43" name="Textfeld 42">
            <a:extLst>
              <a:ext uri="{FF2B5EF4-FFF2-40B4-BE49-F238E27FC236}">
                <a16:creationId xmlns:a16="http://schemas.microsoft.com/office/drawing/2014/main" id="{820FE02F-2E1F-E747-8598-72BD064AE2AD}"/>
              </a:ext>
            </a:extLst>
          </p:cNvPr>
          <p:cNvSpPr txBox="1"/>
          <p:nvPr/>
        </p:nvSpPr>
        <p:spPr>
          <a:xfrm rot="16200000">
            <a:off x="6777188" y="2555976"/>
            <a:ext cx="4392568" cy="369332"/>
          </a:xfrm>
          <a:prstGeom prst="rect">
            <a:avLst/>
          </a:prstGeom>
          <a:noFill/>
        </p:spPr>
        <p:txBody>
          <a:bodyPr wrap="square" rtlCol="0">
            <a:spAutoFit/>
          </a:bodyPr>
          <a:lstStyle/>
          <a:p>
            <a:r>
              <a:rPr lang="de-DE" sz="900" dirty="0"/>
              <a:t>n. </a:t>
            </a:r>
            <a:r>
              <a:rPr lang="de-DE" sz="900" dirty="0">
                <a:hlinkClick r:id="rId3"/>
              </a:rPr>
              <a:t>https://lehrerfortbildung-bw.de/u_gewi/ethik/gym/bp2004/fb2/index.html</a:t>
            </a:r>
            <a:r>
              <a:rPr lang="de-DE" sz="900" dirty="0"/>
              <a:t>, </a:t>
            </a:r>
            <a:r>
              <a:rPr lang="de-DE" sz="900" dirty="0" err="1"/>
              <a:t>Giffhorn</a:t>
            </a:r>
            <a:r>
              <a:rPr lang="de-DE" sz="900" dirty="0"/>
              <a:t> B &amp; Grabowski K. 2016, Lübeck (2018), Behörde </a:t>
            </a:r>
            <a:r>
              <a:rPr lang="de-DE" sz="900" dirty="0" err="1"/>
              <a:t>für</a:t>
            </a:r>
            <a:r>
              <a:rPr lang="de-DE" sz="900" dirty="0"/>
              <a:t> Schule und Berufsbildung HH. 2019 </a:t>
            </a:r>
          </a:p>
        </p:txBody>
      </p:sp>
    </p:spTree>
    <p:extLst>
      <p:ext uri="{BB962C8B-B14F-4D97-AF65-F5344CB8AC3E}">
        <p14:creationId xmlns:p14="http://schemas.microsoft.com/office/powerpoint/2010/main" val="12951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Bewertungsschritte: Gruppierung für die Schwerpunktsetzung bei der Unterrichtsplanung</a:t>
            </a:r>
          </a:p>
        </p:txBody>
      </p:sp>
      <p:sp>
        <p:nvSpPr>
          <p:cNvPr id="31" name="Geschweifte Klammer rechts 30">
            <a:extLst>
              <a:ext uri="{FF2B5EF4-FFF2-40B4-BE49-F238E27FC236}">
                <a16:creationId xmlns:a16="http://schemas.microsoft.com/office/drawing/2014/main" id="{152DE7E8-DFB9-234B-B469-23D4A9341830}"/>
              </a:ext>
            </a:extLst>
          </p:cNvPr>
          <p:cNvSpPr/>
          <p:nvPr/>
        </p:nvSpPr>
        <p:spPr>
          <a:xfrm>
            <a:off x="4397056" y="2145980"/>
            <a:ext cx="227887" cy="1080063"/>
          </a:xfrm>
          <a:prstGeom prst="rightBrace">
            <a:avLst>
              <a:gd name="adj1" fmla="val 47727"/>
              <a:gd name="adj2" fmla="val 50000"/>
            </a:avLst>
          </a:prstGeom>
          <a:ln w="25400">
            <a:solidFill>
              <a:srgbClr val="0059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b="1"/>
          </a:p>
        </p:txBody>
      </p:sp>
      <p:sp>
        <p:nvSpPr>
          <p:cNvPr id="26" name="Abgerundetes Rechteck 25">
            <a:extLst>
              <a:ext uri="{FF2B5EF4-FFF2-40B4-BE49-F238E27FC236}">
                <a16:creationId xmlns:a16="http://schemas.microsoft.com/office/drawing/2014/main" id="{192F43D5-0980-D742-BAC2-F54BF9FB84F2}"/>
              </a:ext>
            </a:extLst>
          </p:cNvPr>
          <p:cNvSpPr>
            <a:spLocks noChangeArrowheads="1"/>
          </p:cNvSpPr>
          <p:nvPr/>
        </p:nvSpPr>
        <p:spPr bwMode="auto">
          <a:xfrm>
            <a:off x="729568" y="672567"/>
            <a:ext cx="3513353" cy="362888"/>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err="1">
                <a:latin typeface="Calibri" panose="020F0502020204030204" pitchFamily="34" charset="0"/>
              </a:rPr>
              <a:t>Dilemmasituation</a:t>
            </a:r>
            <a:r>
              <a:rPr lang="de-DE" altLang="de-DE" sz="1650" b="1" dirty="0">
                <a:latin typeface="Calibri" panose="020F0502020204030204" pitchFamily="34" charset="0"/>
              </a:rPr>
              <a:t> </a:t>
            </a:r>
            <a:r>
              <a:rPr lang="de-DE" altLang="de-DE" sz="1650" i="1" dirty="0">
                <a:latin typeface="Calibri" panose="020F0502020204030204" pitchFamily="34" charset="0"/>
              </a:rPr>
              <a:t>(</a:t>
            </a:r>
            <a:r>
              <a:rPr lang="de-DE" altLang="de-DE" sz="1650" b="1" i="1" u="sng" dirty="0">
                <a:latin typeface="Calibri" panose="020F0502020204030204" pitchFamily="34" charset="0"/>
              </a:rPr>
              <a:t>W</a:t>
            </a:r>
            <a:r>
              <a:rPr lang="de-DE" altLang="de-DE" sz="1650" i="1" dirty="0">
                <a:latin typeface="Calibri" panose="020F0502020204030204" pitchFamily="34" charset="0"/>
              </a:rPr>
              <a:t>ahrnehmen)</a:t>
            </a:r>
          </a:p>
        </p:txBody>
      </p:sp>
      <p:sp>
        <p:nvSpPr>
          <p:cNvPr id="28" name="Abgerundetes Rechteck 27">
            <a:extLst>
              <a:ext uri="{FF2B5EF4-FFF2-40B4-BE49-F238E27FC236}">
                <a16:creationId xmlns:a16="http://schemas.microsoft.com/office/drawing/2014/main" id="{BA00104B-1246-684C-98A0-86C54597D6E7}"/>
              </a:ext>
            </a:extLst>
          </p:cNvPr>
          <p:cNvSpPr>
            <a:spLocks noChangeArrowheads="1"/>
          </p:cNvSpPr>
          <p:nvPr/>
        </p:nvSpPr>
        <p:spPr bwMode="auto">
          <a:xfrm>
            <a:off x="729569" y="1403217"/>
            <a:ext cx="3513353" cy="362888"/>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Handlungsoptionen </a:t>
            </a:r>
            <a:r>
              <a:rPr lang="de-DE" altLang="de-DE" sz="1650" i="1" dirty="0">
                <a:latin typeface="Calibri" panose="020F0502020204030204" pitchFamily="34" charset="0"/>
              </a:rPr>
              <a:t>(</a:t>
            </a:r>
            <a:r>
              <a:rPr lang="de-DE" altLang="de-DE" sz="1650" b="1" i="1" u="sng" dirty="0">
                <a:latin typeface="Calibri" panose="020F0502020204030204" pitchFamily="34" charset="0"/>
              </a:rPr>
              <a:t>A</a:t>
            </a:r>
            <a:r>
              <a:rPr lang="de-DE" altLang="de-DE" sz="1650" i="1" dirty="0">
                <a:latin typeface="Calibri" panose="020F0502020204030204" pitchFamily="34" charset="0"/>
              </a:rPr>
              <a:t>nalysieren)</a:t>
            </a:r>
            <a:endParaRPr lang="de-DE" altLang="de-DE" sz="1650" b="1" dirty="0">
              <a:latin typeface="Calibri" panose="020F0502020204030204" pitchFamily="34" charset="0"/>
            </a:endParaRPr>
          </a:p>
        </p:txBody>
      </p:sp>
      <p:sp>
        <p:nvSpPr>
          <p:cNvPr id="30" name="Abgerundetes Rechteck 29">
            <a:extLst>
              <a:ext uri="{FF2B5EF4-FFF2-40B4-BE49-F238E27FC236}">
                <a16:creationId xmlns:a16="http://schemas.microsoft.com/office/drawing/2014/main" id="{C24E2CE5-98F9-034F-A00D-30894BC454DD}"/>
              </a:ext>
            </a:extLst>
          </p:cNvPr>
          <p:cNvSpPr>
            <a:spLocks noChangeArrowheads="1"/>
          </p:cNvSpPr>
          <p:nvPr/>
        </p:nvSpPr>
        <p:spPr bwMode="auto">
          <a:xfrm>
            <a:off x="734302" y="3575535"/>
            <a:ext cx="3508620" cy="362888"/>
          </a:xfrm>
          <a:prstGeom prst="roundRect">
            <a:avLst>
              <a:gd name="adj" fmla="val 16667"/>
            </a:avLst>
          </a:prstGeom>
          <a:solidFill>
            <a:schemeClr val="bg2">
              <a:lumMod val="90000"/>
            </a:schemeClr>
          </a:solidFill>
          <a:ln w="9525">
            <a:noFill/>
            <a:round/>
            <a:headEnd/>
            <a:tailEnd/>
          </a:ln>
          <a:effectLst/>
        </p:spPr>
        <p:txBody>
          <a:bodyPr lIns="13500" rIns="135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Bewertung </a:t>
            </a:r>
            <a:r>
              <a:rPr lang="de-DE" altLang="de-DE" sz="1650" i="1" dirty="0">
                <a:latin typeface="Calibri" panose="020F0502020204030204" pitchFamily="34" charset="0"/>
              </a:rPr>
              <a:t>(</a:t>
            </a:r>
            <a:r>
              <a:rPr lang="de-DE" altLang="de-DE" sz="1650" b="1" i="1" u="sng" dirty="0">
                <a:latin typeface="Calibri" panose="020F0502020204030204" pitchFamily="34" charset="0"/>
              </a:rPr>
              <a:t>G</a:t>
            </a:r>
            <a:r>
              <a:rPr lang="de-DE" altLang="de-DE" sz="1650" i="1" dirty="0">
                <a:latin typeface="Calibri" panose="020F0502020204030204" pitchFamily="34" charset="0"/>
              </a:rPr>
              <a:t>ewichten)</a:t>
            </a:r>
            <a:endParaRPr lang="de-DE" altLang="de-DE" sz="1650" b="1" dirty="0">
              <a:latin typeface="Calibri" panose="020F0502020204030204" pitchFamily="34" charset="0"/>
            </a:endParaRPr>
          </a:p>
        </p:txBody>
      </p:sp>
      <p:sp>
        <p:nvSpPr>
          <p:cNvPr id="32" name="Abgerundetes Rechteck 31">
            <a:extLst>
              <a:ext uri="{FF2B5EF4-FFF2-40B4-BE49-F238E27FC236}">
                <a16:creationId xmlns:a16="http://schemas.microsoft.com/office/drawing/2014/main" id="{D227A0A8-73A6-844E-8457-EDD8360913AB}"/>
              </a:ext>
            </a:extLst>
          </p:cNvPr>
          <p:cNvSpPr>
            <a:spLocks noChangeArrowheads="1"/>
          </p:cNvSpPr>
          <p:nvPr/>
        </p:nvSpPr>
        <p:spPr bwMode="auto">
          <a:xfrm>
            <a:off x="729560" y="4297949"/>
            <a:ext cx="3508620" cy="362889"/>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a:latin typeface="Calibri" panose="020F0502020204030204" pitchFamily="34" charset="0"/>
              </a:rPr>
              <a:t>Entscheidung </a:t>
            </a:r>
            <a:r>
              <a:rPr lang="de-DE" altLang="de-DE" sz="1650" i="1" dirty="0">
                <a:latin typeface="Calibri" panose="020F0502020204030204" pitchFamily="34" charset="0"/>
              </a:rPr>
              <a:t>(</a:t>
            </a:r>
            <a:r>
              <a:rPr lang="de-DE" altLang="de-DE" sz="1650" b="1" i="1" u="sng" dirty="0">
                <a:latin typeface="Calibri" panose="020F0502020204030204" pitchFamily="34" charset="0"/>
              </a:rPr>
              <a:t>E</a:t>
            </a:r>
            <a:r>
              <a:rPr lang="de-DE" altLang="de-DE" sz="1650" i="1" dirty="0">
                <a:latin typeface="Calibri" panose="020F0502020204030204" pitchFamily="34" charset="0"/>
              </a:rPr>
              <a:t>ntscheiden)</a:t>
            </a:r>
          </a:p>
        </p:txBody>
      </p:sp>
      <p:cxnSp>
        <p:nvCxnSpPr>
          <p:cNvPr id="33" name="Gerade Verbindung mit Pfeil 32">
            <a:extLst>
              <a:ext uri="{FF2B5EF4-FFF2-40B4-BE49-F238E27FC236}">
                <a16:creationId xmlns:a16="http://schemas.microsoft.com/office/drawing/2014/main" id="{07E31102-F35F-914D-B5D2-6C5322FE2E89}"/>
              </a:ext>
            </a:extLst>
          </p:cNvPr>
          <p:cNvCxnSpPr>
            <a:cxnSpLocks noChangeShapeType="1"/>
          </p:cNvCxnSpPr>
          <p:nvPr/>
        </p:nvCxnSpPr>
        <p:spPr bwMode="auto">
          <a:xfrm>
            <a:off x="2411931" y="1083164"/>
            <a:ext cx="0" cy="28337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35" name="Gerade Verbindung mit Pfeil 34">
            <a:extLst>
              <a:ext uri="{FF2B5EF4-FFF2-40B4-BE49-F238E27FC236}">
                <a16:creationId xmlns:a16="http://schemas.microsoft.com/office/drawing/2014/main" id="{97792720-E3B6-3549-BBD2-A7F1AB698215}"/>
              </a:ext>
            </a:extLst>
          </p:cNvPr>
          <p:cNvCxnSpPr>
            <a:cxnSpLocks noChangeShapeType="1"/>
          </p:cNvCxnSpPr>
          <p:nvPr/>
        </p:nvCxnSpPr>
        <p:spPr bwMode="auto">
          <a:xfrm>
            <a:off x="2411931" y="1815605"/>
            <a:ext cx="0" cy="28337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36" name="Gerade Verbindung mit Pfeil 35">
            <a:extLst>
              <a:ext uri="{FF2B5EF4-FFF2-40B4-BE49-F238E27FC236}">
                <a16:creationId xmlns:a16="http://schemas.microsoft.com/office/drawing/2014/main" id="{5F8E95D5-0FD8-154B-A90C-522D81EC8446}"/>
              </a:ext>
            </a:extLst>
          </p:cNvPr>
          <p:cNvCxnSpPr>
            <a:cxnSpLocks noChangeShapeType="1"/>
          </p:cNvCxnSpPr>
          <p:nvPr/>
        </p:nvCxnSpPr>
        <p:spPr bwMode="auto">
          <a:xfrm>
            <a:off x="2411931" y="3245499"/>
            <a:ext cx="0" cy="28337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37" name="Gerade Verbindung mit Pfeil 36">
            <a:extLst>
              <a:ext uri="{FF2B5EF4-FFF2-40B4-BE49-F238E27FC236}">
                <a16:creationId xmlns:a16="http://schemas.microsoft.com/office/drawing/2014/main" id="{4EBBD264-54B6-984A-938B-475D010AB142}"/>
              </a:ext>
            </a:extLst>
          </p:cNvPr>
          <p:cNvCxnSpPr>
            <a:cxnSpLocks noChangeShapeType="1"/>
          </p:cNvCxnSpPr>
          <p:nvPr/>
        </p:nvCxnSpPr>
        <p:spPr bwMode="auto">
          <a:xfrm>
            <a:off x="2411931" y="3990947"/>
            <a:ext cx="0" cy="283370"/>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sp>
        <p:nvSpPr>
          <p:cNvPr id="38" name="Abgerundetes Rechteck 37">
            <a:extLst>
              <a:ext uri="{FF2B5EF4-FFF2-40B4-BE49-F238E27FC236}">
                <a16:creationId xmlns:a16="http://schemas.microsoft.com/office/drawing/2014/main" id="{7D134317-0726-864F-9345-76D38E94E21F}"/>
              </a:ext>
            </a:extLst>
          </p:cNvPr>
          <p:cNvSpPr>
            <a:spLocks noChangeArrowheads="1"/>
          </p:cNvSpPr>
          <p:nvPr/>
        </p:nvSpPr>
        <p:spPr bwMode="auto">
          <a:xfrm>
            <a:off x="729569" y="2129668"/>
            <a:ext cx="3508619" cy="1046295"/>
          </a:xfrm>
          <a:prstGeom prst="roundRect">
            <a:avLst>
              <a:gd name="adj" fmla="val 16667"/>
            </a:avLst>
          </a:prstGeom>
          <a:solidFill>
            <a:schemeClr val="bg2">
              <a:lumMod val="90000"/>
            </a:schemeClr>
          </a:solidFill>
          <a:ln w="9525">
            <a:noFill/>
            <a:round/>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a:r>
              <a:rPr lang="de-DE" altLang="de-DE" sz="1650" b="1" dirty="0" err="1">
                <a:latin typeface="Calibri" panose="020F0502020204030204" pitchFamily="34" charset="0"/>
              </a:rPr>
              <a:t>BeWERTungskriterien</a:t>
            </a:r>
            <a:r>
              <a:rPr lang="de-DE" altLang="de-DE" sz="1650" b="1" dirty="0">
                <a:latin typeface="Calibri" panose="020F0502020204030204" pitchFamily="34" charset="0"/>
              </a:rPr>
              <a:t> </a:t>
            </a:r>
            <a:r>
              <a:rPr lang="de-DE" altLang="de-DE" sz="1650" i="1" dirty="0">
                <a:latin typeface="Calibri" panose="020F0502020204030204" pitchFamily="34" charset="0"/>
              </a:rPr>
              <a:t>(</a:t>
            </a:r>
            <a:r>
              <a:rPr lang="de-DE" altLang="de-DE" sz="1650" b="1" i="1" u="sng" dirty="0">
                <a:latin typeface="Calibri" panose="020F0502020204030204" pitchFamily="34" charset="0"/>
              </a:rPr>
              <a:t>A</a:t>
            </a:r>
            <a:r>
              <a:rPr lang="de-DE" altLang="de-DE" sz="1650" i="1" dirty="0">
                <a:latin typeface="Calibri" panose="020F0502020204030204" pitchFamily="34" charset="0"/>
              </a:rPr>
              <a:t>rgumentieren)</a:t>
            </a:r>
            <a:endParaRPr lang="de-DE" altLang="de-DE" sz="1650" b="1" dirty="0">
              <a:latin typeface="Calibri" panose="020F0502020204030204" pitchFamily="34" charset="0"/>
            </a:endParaRPr>
          </a:p>
        </p:txBody>
      </p:sp>
      <p:sp>
        <p:nvSpPr>
          <p:cNvPr id="42" name="Geschweifte Klammer rechts 41">
            <a:extLst>
              <a:ext uri="{FF2B5EF4-FFF2-40B4-BE49-F238E27FC236}">
                <a16:creationId xmlns:a16="http://schemas.microsoft.com/office/drawing/2014/main" id="{8EA91491-826A-1349-9BDB-E38638E0BD05}"/>
              </a:ext>
            </a:extLst>
          </p:cNvPr>
          <p:cNvSpPr/>
          <p:nvPr/>
        </p:nvSpPr>
        <p:spPr>
          <a:xfrm>
            <a:off x="4397056" y="705449"/>
            <a:ext cx="227887" cy="1080063"/>
          </a:xfrm>
          <a:prstGeom prst="rightBrace">
            <a:avLst>
              <a:gd name="adj1" fmla="val 47727"/>
              <a:gd name="adj2" fmla="val 50000"/>
            </a:avLst>
          </a:prstGeom>
          <a:ln w="25400">
            <a:solidFill>
              <a:srgbClr val="0059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b="1"/>
          </a:p>
        </p:txBody>
      </p:sp>
      <p:sp>
        <p:nvSpPr>
          <p:cNvPr id="43" name="Geschweifte Klammer rechts 42">
            <a:extLst>
              <a:ext uri="{FF2B5EF4-FFF2-40B4-BE49-F238E27FC236}">
                <a16:creationId xmlns:a16="http://schemas.microsoft.com/office/drawing/2014/main" id="{FA5A6AAE-F2E0-2746-B7FC-6F968AD96C6D}"/>
              </a:ext>
            </a:extLst>
          </p:cNvPr>
          <p:cNvSpPr/>
          <p:nvPr/>
        </p:nvSpPr>
        <p:spPr>
          <a:xfrm>
            <a:off x="4397055" y="3592600"/>
            <a:ext cx="227887" cy="1080063"/>
          </a:xfrm>
          <a:prstGeom prst="rightBrace">
            <a:avLst>
              <a:gd name="adj1" fmla="val 47727"/>
              <a:gd name="adj2" fmla="val 50000"/>
            </a:avLst>
          </a:prstGeom>
          <a:ln w="25400">
            <a:solidFill>
              <a:srgbClr val="0059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b="1"/>
          </a:p>
        </p:txBody>
      </p:sp>
      <p:pic>
        <p:nvPicPr>
          <p:cNvPr id="5" name="Grafik 4">
            <a:extLst>
              <a:ext uri="{FF2B5EF4-FFF2-40B4-BE49-F238E27FC236}">
                <a16:creationId xmlns:a16="http://schemas.microsoft.com/office/drawing/2014/main" id="{07E37607-8E5B-BD1C-1A39-6E52CF4D12FF}"/>
              </a:ext>
            </a:extLst>
          </p:cNvPr>
          <p:cNvPicPr>
            <a:picLocks noChangeAspect="1"/>
          </p:cNvPicPr>
          <p:nvPr/>
        </p:nvPicPr>
        <p:blipFill>
          <a:blip r:embed="rId3"/>
          <a:stretch>
            <a:fillRect/>
          </a:stretch>
        </p:blipFill>
        <p:spPr>
          <a:xfrm>
            <a:off x="4883925" y="536971"/>
            <a:ext cx="3209049" cy="1492581"/>
          </a:xfrm>
          <a:prstGeom prst="rect">
            <a:avLst/>
          </a:prstGeom>
        </p:spPr>
      </p:pic>
      <p:pic>
        <p:nvPicPr>
          <p:cNvPr id="7" name="Grafik 6">
            <a:extLst>
              <a:ext uri="{FF2B5EF4-FFF2-40B4-BE49-F238E27FC236}">
                <a16:creationId xmlns:a16="http://schemas.microsoft.com/office/drawing/2014/main" id="{16E10FE8-007F-D44E-4DFC-C27BBA3E3414}"/>
              </a:ext>
            </a:extLst>
          </p:cNvPr>
          <p:cNvPicPr>
            <a:picLocks noChangeAspect="1"/>
          </p:cNvPicPr>
          <p:nvPr/>
        </p:nvPicPr>
        <p:blipFill>
          <a:blip r:embed="rId4"/>
          <a:stretch>
            <a:fillRect/>
          </a:stretch>
        </p:blipFill>
        <p:spPr>
          <a:xfrm>
            <a:off x="4883925" y="2176118"/>
            <a:ext cx="3276301" cy="976381"/>
          </a:xfrm>
          <a:prstGeom prst="rect">
            <a:avLst/>
          </a:prstGeom>
        </p:spPr>
      </p:pic>
      <p:pic>
        <p:nvPicPr>
          <p:cNvPr id="9" name="Grafik 8">
            <a:extLst>
              <a:ext uri="{FF2B5EF4-FFF2-40B4-BE49-F238E27FC236}">
                <a16:creationId xmlns:a16="http://schemas.microsoft.com/office/drawing/2014/main" id="{F9DE5391-C049-A5EB-0D8C-159F57BB87F3}"/>
              </a:ext>
            </a:extLst>
          </p:cNvPr>
          <p:cNvPicPr>
            <a:picLocks noChangeAspect="1"/>
          </p:cNvPicPr>
          <p:nvPr/>
        </p:nvPicPr>
        <p:blipFill>
          <a:blip r:embed="rId5"/>
          <a:stretch>
            <a:fillRect/>
          </a:stretch>
        </p:blipFill>
        <p:spPr>
          <a:xfrm>
            <a:off x="4968332" y="3289675"/>
            <a:ext cx="3191894" cy="1495206"/>
          </a:xfrm>
          <a:prstGeom prst="rect">
            <a:avLst/>
          </a:prstGeom>
        </p:spPr>
      </p:pic>
      <p:pic>
        <p:nvPicPr>
          <p:cNvPr id="10" name="Grafik 9">
            <a:extLst>
              <a:ext uri="{FF2B5EF4-FFF2-40B4-BE49-F238E27FC236}">
                <a16:creationId xmlns:a16="http://schemas.microsoft.com/office/drawing/2014/main" id="{F441EE1E-F2FD-0A84-464E-D0AD7C7F19C9}"/>
              </a:ext>
            </a:extLst>
          </p:cNvPr>
          <p:cNvPicPr>
            <a:picLocks noChangeAspect="1"/>
          </p:cNvPicPr>
          <p:nvPr/>
        </p:nvPicPr>
        <p:blipFill>
          <a:blip r:embed="rId6"/>
          <a:stretch>
            <a:fillRect/>
          </a:stretch>
        </p:blipFill>
        <p:spPr>
          <a:xfrm rot="5400000">
            <a:off x="6694886" y="2360715"/>
            <a:ext cx="3797300" cy="584200"/>
          </a:xfrm>
          <a:prstGeom prst="rect">
            <a:avLst/>
          </a:prstGeom>
        </p:spPr>
      </p:pic>
    </p:spTree>
    <p:extLst>
      <p:ext uri="{BB962C8B-B14F-4D97-AF65-F5344CB8AC3E}">
        <p14:creationId xmlns:p14="http://schemas.microsoft.com/office/powerpoint/2010/main" val="416409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2491A9-ABDE-EC40-9917-02D140A04634}"/>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Beschränkung des Unterrichts auf Teilbereiche der Bewertungsschritte</a:t>
            </a:r>
          </a:p>
        </p:txBody>
      </p:sp>
      <p:sp>
        <p:nvSpPr>
          <p:cNvPr id="72" name="Abgerundetes Rechteck 71">
            <a:extLst>
              <a:ext uri="{FF2B5EF4-FFF2-40B4-BE49-F238E27FC236}">
                <a16:creationId xmlns:a16="http://schemas.microsoft.com/office/drawing/2014/main" id="{A5193A30-A0C1-554C-A942-275F19BF2535}"/>
              </a:ext>
            </a:extLst>
          </p:cNvPr>
          <p:cNvSpPr>
            <a:spLocks noChangeArrowheads="1"/>
          </p:cNvSpPr>
          <p:nvPr/>
        </p:nvSpPr>
        <p:spPr bwMode="auto">
          <a:xfrm>
            <a:off x="107949" y="641032"/>
            <a:ext cx="4552310" cy="1072634"/>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94300" defTabSz="685800"/>
            <a:r>
              <a:rPr lang="de-DE" altLang="de-DE" sz="1650" b="1" dirty="0">
                <a:latin typeface="Calibri" panose="020F0502020204030204" pitchFamily="34" charset="0"/>
              </a:rPr>
              <a:t>Teilbereich</a:t>
            </a:r>
            <a:r>
              <a:rPr lang="de-DE" altLang="de-DE" sz="1650" b="1" dirty="0">
                <a:solidFill>
                  <a:srgbClr val="0059B5"/>
                </a:solidFill>
                <a:latin typeface="Calibri" panose="020F0502020204030204" pitchFamily="34" charset="0"/>
              </a:rPr>
              <a:t> </a:t>
            </a:r>
            <a:r>
              <a:rPr lang="de-DE" altLang="de-DE" b="1" dirty="0">
                <a:solidFill>
                  <a:srgbClr val="7030A0"/>
                </a:solidFill>
                <a:latin typeface="Calibri" panose="020F0502020204030204" pitchFamily="34" charset="0"/>
              </a:rPr>
              <a:t>W</a:t>
            </a:r>
            <a:r>
              <a:rPr lang="de-DE" altLang="de-DE" b="1" dirty="0">
                <a:solidFill>
                  <a:srgbClr val="0059B5"/>
                </a:solidFill>
                <a:latin typeface="Calibri" panose="020F0502020204030204" pitchFamily="34" charset="0"/>
              </a:rPr>
              <a:t>A</a:t>
            </a:r>
            <a:r>
              <a:rPr lang="de-DE" altLang="de-DE" sz="1650" b="1" dirty="0">
                <a:latin typeface="Calibri" panose="020F0502020204030204" pitchFamily="34" charset="0"/>
              </a:rPr>
              <a:t>: </a:t>
            </a:r>
            <a:r>
              <a:rPr lang="de-DE" altLang="de-DE" sz="1650" dirty="0">
                <a:latin typeface="Calibri" panose="020F0502020204030204" pitchFamily="34" charset="0"/>
              </a:rPr>
              <a:t>Dilemmasituation unter verschiedenen Perspektiven erfassen,  Handlungsoptionen erkennen</a:t>
            </a:r>
          </a:p>
        </p:txBody>
      </p:sp>
      <p:sp>
        <p:nvSpPr>
          <p:cNvPr id="73" name="Abgerundetes Rechteck 72">
            <a:extLst>
              <a:ext uri="{FF2B5EF4-FFF2-40B4-BE49-F238E27FC236}">
                <a16:creationId xmlns:a16="http://schemas.microsoft.com/office/drawing/2014/main" id="{FD9A829A-0267-8240-99C2-B28C88E1E19E}"/>
              </a:ext>
            </a:extLst>
          </p:cNvPr>
          <p:cNvSpPr>
            <a:spLocks noChangeArrowheads="1"/>
          </p:cNvSpPr>
          <p:nvPr/>
        </p:nvSpPr>
        <p:spPr bwMode="auto">
          <a:xfrm>
            <a:off x="107930" y="1856753"/>
            <a:ext cx="4552329" cy="1353562"/>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94300" defTabSz="685800"/>
            <a:r>
              <a:rPr lang="de-DE" altLang="de-DE" sz="1650" b="1" dirty="0">
                <a:latin typeface="Calibri" panose="020F0502020204030204" pitchFamily="34" charset="0"/>
              </a:rPr>
              <a:t>Teilbereich</a:t>
            </a:r>
            <a:r>
              <a:rPr lang="de-DE" altLang="de-DE" sz="1650" b="1" dirty="0">
                <a:solidFill>
                  <a:srgbClr val="0059B5"/>
                </a:solidFill>
                <a:latin typeface="Calibri" panose="020F0502020204030204" pitchFamily="34" charset="0"/>
              </a:rPr>
              <a:t> </a:t>
            </a:r>
            <a:r>
              <a:rPr lang="de-DE" altLang="de-DE" b="1" dirty="0">
                <a:solidFill>
                  <a:srgbClr val="00B050"/>
                </a:solidFill>
                <a:latin typeface="Calibri" panose="020F0502020204030204" pitchFamily="34" charset="0"/>
              </a:rPr>
              <a:t>A</a:t>
            </a:r>
            <a:r>
              <a:rPr lang="de-DE" altLang="de-DE" sz="1650" b="1" dirty="0">
                <a:latin typeface="Calibri" panose="020F0502020204030204" pitchFamily="34" charset="0"/>
              </a:rPr>
              <a:t>:</a:t>
            </a:r>
            <a:r>
              <a:rPr lang="de-DE" altLang="de-DE" sz="1650" b="1" dirty="0">
                <a:solidFill>
                  <a:srgbClr val="0059B5"/>
                </a:solidFill>
                <a:latin typeface="Calibri" panose="020F0502020204030204" pitchFamily="34" charset="0"/>
              </a:rPr>
              <a:t> </a:t>
            </a:r>
            <a:r>
              <a:rPr lang="de-DE" altLang="de-DE" sz="1650" dirty="0">
                <a:latin typeface="Calibri" panose="020F0502020204030204" pitchFamily="34" charset="0"/>
              </a:rPr>
              <a:t>Bewertung einer Dilemmasituation durch  Verknüpfung von Sachaussagen mit wertebezogenen Aussagen vorbereiten</a:t>
            </a:r>
          </a:p>
        </p:txBody>
      </p:sp>
      <p:sp>
        <p:nvSpPr>
          <p:cNvPr id="75" name="Abgerundetes Rechteck 74">
            <a:extLst>
              <a:ext uri="{FF2B5EF4-FFF2-40B4-BE49-F238E27FC236}">
                <a16:creationId xmlns:a16="http://schemas.microsoft.com/office/drawing/2014/main" id="{24CC630A-341F-7A44-BD2F-61660FA31BAF}"/>
              </a:ext>
            </a:extLst>
          </p:cNvPr>
          <p:cNvSpPr>
            <a:spLocks noChangeArrowheads="1"/>
          </p:cNvSpPr>
          <p:nvPr/>
        </p:nvSpPr>
        <p:spPr bwMode="auto">
          <a:xfrm>
            <a:off x="107949" y="3353402"/>
            <a:ext cx="4552329" cy="1353562"/>
          </a:xfrm>
          <a:prstGeom prst="roundRect">
            <a:avLst>
              <a:gd name="adj" fmla="val 16667"/>
            </a:avLst>
          </a:prstGeom>
          <a:solidFill>
            <a:schemeClr val="bg2">
              <a:lumMod val="90000"/>
            </a:schemeClr>
          </a:solidFill>
          <a:ln w="9525">
            <a:noFill/>
            <a:round/>
            <a:headEnd/>
            <a:tailEnd/>
          </a:ln>
          <a:effec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694300" defTabSz="685800"/>
            <a:r>
              <a:rPr lang="de-DE" altLang="de-DE" sz="1650" b="1" dirty="0">
                <a:latin typeface="Calibri" panose="020F0502020204030204" pitchFamily="34" charset="0"/>
              </a:rPr>
              <a:t>Teilbereich</a:t>
            </a:r>
            <a:r>
              <a:rPr lang="de-DE" altLang="de-DE" sz="1650" b="1" dirty="0">
                <a:solidFill>
                  <a:srgbClr val="0059B5"/>
                </a:solidFill>
                <a:latin typeface="Calibri" panose="020F0502020204030204" pitchFamily="34" charset="0"/>
              </a:rPr>
              <a:t> </a:t>
            </a:r>
            <a:r>
              <a:rPr lang="de-DE" altLang="de-DE" b="1" dirty="0">
                <a:solidFill>
                  <a:srgbClr val="FFC000"/>
                </a:solidFill>
                <a:latin typeface="Calibri" panose="020F0502020204030204" pitchFamily="34" charset="0"/>
              </a:rPr>
              <a:t>G</a:t>
            </a:r>
            <a:r>
              <a:rPr lang="de-DE" altLang="de-DE" b="1" dirty="0">
                <a:solidFill>
                  <a:srgbClr val="FF0000"/>
                </a:solidFill>
                <a:latin typeface="Calibri" panose="020F0502020204030204" pitchFamily="34" charset="0"/>
              </a:rPr>
              <a:t>E</a:t>
            </a:r>
            <a:r>
              <a:rPr lang="de-DE" altLang="de-DE" sz="1650" b="1" dirty="0">
                <a:latin typeface="Calibri" panose="020F0502020204030204" pitchFamily="34" charset="0"/>
              </a:rPr>
              <a:t>:</a:t>
            </a:r>
            <a:r>
              <a:rPr lang="de-DE" altLang="de-DE" sz="1650" b="1" dirty="0">
                <a:solidFill>
                  <a:srgbClr val="0059B5"/>
                </a:solidFill>
                <a:latin typeface="Calibri" panose="020F0502020204030204" pitchFamily="34" charset="0"/>
              </a:rPr>
              <a:t> </a:t>
            </a:r>
            <a:r>
              <a:rPr lang="de-DE" altLang="de-DE" sz="1650" dirty="0">
                <a:latin typeface="Calibri" panose="020F0502020204030204" pitchFamily="34" charset="0"/>
              </a:rPr>
              <a:t>Festlegung einer Entscheidungsstrategie für eine Dilemmasituation durch Gewichtung relevanter Werte</a:t>
            </a:r>
          </a:p>
        </p:txBody>
      </p:sp>
      <p:cxnSp>
        <p:nvCxnSpPr>
          <p:cNvPr id="76" name="Gerade Verbindung mit Pfeil 75">
            <a:extLst>
              <a:ext uri="{FF2B5EF4-FFF2-40B4-BE49-F238E27FC236}">
                <a16:creationId xmlns:a16="http://schemas.microsoft.com/office/drawing/2014/main" id="{64DACA8E-D372-5540-AD07-BB752D611421}"/>
              </a:ext>
            </a:extLst>
          </p:cNvPr>
          <p:cNvCxnSpPr>
            <a:cxnSpLocks noChangeShapeType="1"/>
          </p:cNvCxnSpPr>
          <p:nvPr/>
        </p:nvCxnSpPr>
        <p:spPr bwMode="auto">
          <a:xfrm>
            <a:off x="3850189" y="1501015"/>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cxnSp>
        <p:nvCxnSpPr>
          <p:cNvPr id="74" name="Gerade Verbindung mit Pfeil 73">
            <a:extLst>
              <a:ext uri="{FF2B5EF4-FFF2-40B4-BE49-F238E27FC236}">
                <a16:creationId xmlns:a16="http://schemas.microsoft.com/office/drawing/2014/main" id="{69AE191C-5987-824C-A881-EA4926CAD82D}"/>
              </a:ext>
            </a:extLst>
          </p:cNvPr>
          <p:cNvCxnSpPr>
            <a:cxnSpLocks noChangeShapeType="1"/>
          </p:cNvCxnSpPr>
          <p:nvPr/>
        </p:nvCxnSpPr>
        <p:spPr bwMode="auto">
          <a:xfrm>
            <a:off x="3835875" y="3002515"/>
            <a:ext cx="0" cy="546391"/>
          </a:xfrm>
          <a:prstGeom prst="straightConnector1">
            <a:avLst/>
          </a:prstGeom>
          <a:noFill/>
          <a:ln w="152400">
            <a:solidFill>
              <a:srgbClr val="4A7EBB"/>
            </a:solidFill>
            <a:round/>
            <a:headEnd/>
            <a:tailEnd type="triangle" w="med" len="sm"/>
          </a:ln>
          <a:effectLst/>
          <a:extLst>
            <a:ext uri="{909E8E84-426E-40DD-AFC4-6F175D3DCCD1}">
              <a14:hiddenFill xmlns:a14="http://schemas.microsoft.com/office/drawing/2010/main">
                <a:noFill/>
              </a14:hiddenFill>
            </a:ext>
          </a:extLst>
        </p:spPr>
      </p:cxnSp>
      <p:sp>
        <p:nvSpPr>
          <p:cNvPr id="48" name="Abgerundete rechteckige Legende 47">
            <a:extLst>
              <a:ext uri="{FF2B5EF4-FFF2-40B4-BE49-F238E27FC236}">
                <a16:creationId xmlns:a16="http://schemas.microsoft.com/office/drawing/2014/main" id="{EF9627AD-EC39-3A41-8F6F-ABBD865F649B}"/>
              </a:ext>
            </a:extLst>
          </p:cNvPr>
          <p:cNvSpPr>
            <a:spLocks noChangeArrowheads="1"/>
          </p:cNvSpPr>
          <p:nvPr/>
        </p:nvSpPr>
        <p:spPr bwMode="auto">
          <a:xfrm>
            <a:off x="5262736" y="1014877"/>
            <a:ext cx="3741987" cy="1204942"/>
          </a:xfrm>
          <a:prstGeom prst="wedgeRoundRectCallout">
            <a:avLst>
              <a:gd name="adj1" fmla="val -65667"/>
              <a:gd name="adj2" fmla="val -33163"/>
              <a:gd name="adj3" fmla="val 16667"/>
            </a:avLst>
          </a:prstGeom>
          <a:solidFill>
            <a:srgbClr val="A3262A">
              <a:alpha val="75000"/>
            </a:srgbClr>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600" b="1" dirty="0">
                <a:solidFill>
                  <a:srgbClr val="7030A0"/>
                </a:solidFill>
                <a:latin typeface="Calibri" panose="020F0502020204030204" pitchFamily="34" charset="0"/>
              </a:rPr>
              <a:t>W</a:t>
            </a:r>
            <a:r>
              <a:rPr lang="de-DE" altLang="de-DE" sz="1600" b="1" dirty="0">
                <a:solidFill>
                  <a:srgbClr val="0059B5"/>
                </a:solidFill>
                <a:latin typeface="Calibri" panose="020F0502020204030204" pitchFamily="34" charset="0"/>
              </a:rPr>
              <a:t>A</a:t>
            </a:r>
            <a:r>
              <a:rPr lang="de-DE" altLang="de-DE" sz="1600" b="1" dirty="0">
                <a:solidFill>
                  <a:schemeClr val="bg1"/>
                </a:solidFill>
                <a:latin typeface="Calibri" panose="020F0502020204030204" pitchFamily="34" charset="0"/>
              </a:rPr>
              <a:t>1</a:t>
            </a:r>
            <a:r>
              <a:rPr lang="de-DE" altLang="de-DE" sz="1650" i="1" dirty="0">
                <a:solidFill>
                  <a:srgbClr val="FFFFFF"/>
                </a:solidFill>
                <a:latin typeface="Calibri" panose="020F0502020204030204" pitchFamily="34" charset="0"/>
              </a:rPr>
              <a:t> Entscheidungssituation erkennen</a:t>
            </a:r>
          </a:p>
          <a:p>
            <a:pPr defTabSz="685800"/>
            <a:r>
              <a:rPr lang="de-DE" altLang="de-DE" sz="1800" b="1" dirty="0">
                <a:solidFill>
                  <a:srgbClr val="7030A0"/>
                </a:solidFill>
                <a:latin typeface="Calibri" panose="020F0502020204030204" pitchFamily="34" charset="0"/>
              </a:rPr>
              <a:t>W</a:t>
            </a:r>
            <a:r>
              <a:rPr lang="de-DE" altLang="de-DE" sz="1800" b="1" dirty="0">
                <a:solidFill>
                  <a:srgbClr val="0059B5"/>
                </a:solidFill>
                <a:latin typeface="Calibri" panose="020F0502020204030204" pitchFamily="34" charset="0"/>
              </a:rPr>
              <a:t>A</a:t>
            </a:r>
            <a:r>
              <a:rPr lang="de-DE" altLang="de-DE" sz="1800" b="1" dirty="0">
                <a:solidFill>
                  <a:schemeClr val="bg1"/>
                </a:solidFill>
                <a:latin typeface="Calibri" panose="020F0502020204030204" pitchFamily="34" charset="0"/>
              </a:rPr>
              <a:t>2 </a:t>
            </a:r>
            <a:r>
              <a:rPr lang="de-DE" altLang="de-DE" sz="1650" i="1" dirty="0">
                <a:solidFill>
                  <a:srgbClr val="FFFFFF"/>
                </a:solidFill>
                <a:latin typeface="Calibri" panose="020F0502020204030204" pitchFamily="34" charset="0"/>
              </a:rPr>
              <a:t>Entscheidungsfrage formulieren</a:t>
            </a:r>
          </a:p>
          <a:p>
            <a:pPr defTabSz="685800"/>
            <a:r>
              <a:rPr lang="de-DE" altLang="de-DE" sz="1800" b="1" dirty="0">
                <a:solidFill>
                  <a:srgbClr val="7030A0"/>
                </a:solidFill>
                <a:latin typeface="Calibri" panose="020F0502020204030204" pitchFamily="34" charset="0"/>
              </a:rPr>
              <a:t>W</a:t>
            </a:r>
            <a:r>
              <a:rPr lang="de-DE" altLang="de-DE" sz="1800" b="1" dirty="0">
                <a:solidFill>
                  <a:srgbClr val="0059B5"/>
                </a:solidFill>
                <a:latin typeface="Calibri" panose="020F0502020204030204" pitchFamily="34" charset="0"/>
              </a:rPr>
              <a:t>A</a:t>
            </a:r>
            <a:r>
              <a:rPr lang="de-DE" altLang="de-DE" sz="1800" b="1" dirty="0">
                <a:solidFill>
                  <a:schemeClr val="bg1"/>
                </a:solidFill>
                <a:latin typeface="Calibri" panose="020F0502020204030204" pitchFamily="34" charset="0"/>
              </a:rPr>
              <a:t>3 </a:t>
            </a:r>
            <a:r>
              <a:rPr lang="de-DE" altLang="de-DE" sz="1650" i="1" dirty="0">
                <a:solidFill>
                  <a:srgbClr val="FFFFFF"/>
                </a:solidFill>
                <a:latin typeface="Calibri" panose="020F0502020204030204" pitchFamily="34" charset="0"/>
              </a:rPr>
              <a:t>Handlungsoptionen formulieren</a:t>
            </a:r>
          </a:p>
          <a:p>
            <a:pPr defTabSz="685800"/>
            <a:r>
              <a:rPr lang="de-DE" altLang="de-DE" sz="1800" b="1" dirty="0">
                <a:solidFill>
                  <a:srgbClr val="7030A0"/>
                </a:solidFill>
                <a:latin typeface="Calibri" panose="020F0502020204030204" pitchFamily="34" charset="0"/>
              </a:rPr>
              <a:t>W</a:t>
            </a:r>
            <a:r>
              <a:rPr lang="de-DE" altLang="de-DE" sz="1800" b="1" dirty="0">
                <a:solidFill>
                  <a:srgbClr val="0059B5"/>
                </a:solidFill>
                <a:latin typeface="Calibri" panose="020F0502020204030204" pitchFamily="34" charset="0"/>
              </a:rPr>
              <a:t>A</a:t>
            </a:r>
            <a:r>
              <a:rPr lang="de-DE" altLang="de-DE" sz="1800" b="1" dirty="0">
                <a:solidFill>
                  <a:schemeClr val="bg1"/>
                </a:solidFill>
                <a:latin typeface="Calibri" panose="020F0502020204030204" pitchFamily="34" charset="0"/>
              </a:rPr>
              <a:t>4 </a:t>
            </a:r>
            <a:r>
              <a:rPr lang="de-DE" altLang="de-DE" sz="1650" i="1" dirty="0">
                <a:solidFill>
                  <a:srgbClr val="FFFFFF"/>
                </a:solidFill>
                <a:latin typeface="Calibri" panose="020F0502020204030204" pitchFamily="34" charset="0"/>
              </a:rPr>
              <a:t>Perspektivwechsel vollziehen</a:t>
            </a:r>
          </a:p>
        </p:txBody>
      </p:sp>
      <p:sp>
        <p:nvSpPr>
          <p:cNvPr id="58" name="Abgerundete rechteckige Legende 57">
            <a:extLst>
              <a:ext uri="{FF2B5EF4-FFF2-40B4-BE49-F238E27FC236}">
                <a16:creationId xmlns:a16="http://schemas.microsoft.com/office/drawing/2014/main" id="{0E890D5D-B063-0241-B9EB-E912548285F1}"/>
              </a:ext>
            </a:extLst>
          </p:cNvPr>
          <p:cNvSpPr>
            <a:spLocks noChangeArrowheads="1"/>
          </p:cNvSpPr>
          <p:nvPr/>
        </p:nvSpPr>
        <p:spPr bwMode="auto">
          <a:xfrm>
            <a:off x="5262736" y="2281682"/>
            <a:ext cx="3737270" cy="1162094"/>
          </a:xfrm>
          <a:prstGeom prst="wedgeRoundRectCallout">
            <a:avLst>
              <a:gd name="adj1" fmla="val -65744"/>
              <a:gd name="adj2" fmla="val -18685"/>
              <a:gd name="adj3" fmla="val 16667"/>
            </a:avLst>
          </a:prstGeom>
          <a:solidFill>
            <a:srgbClr val="A3262A">
              <a:alpha val="75000"/>
            </a:srgbClr>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800" b="1" dirty="0">
                <a:solidFill>
                  <a:srgbClr val="00B050"/>
                </a:solidFill>
                <a:latin typeface="Calibri" panose="020F0502020204030204" pitchFamily="34" charset="0"/>
              </a:rPr>
              <a:t>A</a:t>
            </a:r>
            <a:r>
              <a:rPr lang="de-DE" altLang="de-DE" sz="1800" b="1" dirty="0">
                <a:solidFill>
                  <a:srgbClr val="FFFFFF"/>
                </a:solidFill>
                <a:latin typeface="Calibri" panose="020F0502020204030204" pitchFamily="34" charset="0"/>
              </a:rPr>
              <a:t>1</a:t>
            </a:r>
            <a:r>
              <a:rPr lang="de-DE" altLang="de-DE" sz="1800" i="1" dirty="0">
                <a:solidFill>
                  <a:srgbClr val="FFFFFF"/>
                </a:solidFill>
                <a:latin typeface="Calibri" panose="020F0502020204030204" pitchFamily="34" charset="0"/>
              </a:rPr>
              <a:t> </a:t>
            </a:r>
            <a:r>
              <a:rPr lang="de-DE" altLang="de-DE" sz="1650" i="1" dirty="0">
                <a:solidFill>
                  <a:srgbClr val="FFFFFF"/>
                </a:solidFill>
                <a:latin typeface="Calibri" panose="020F0502020204030204" pitchFamily="34" charset="0"/>
              </a:rPr>
              <a:t>Wertebezüge identifizieren</a:t>
            </a:r>
          </a:p>
          <a:p>
            <a:pPr defTabSz="685800"/>
            <a:r>
              <a:rPr lang="de-DE" altLang="de-DE" sz="1800" b="1" dirty="0">
                <a:solidFill>
                  <a:srgbClr val="00B050"/>
                </a:solidFill>
                <a:latin typeface="Calibri" panose="020F0502020204030204" pitchFamily="34" charset="0"/>
              </a:rPr>
              <a:t>A</a:t>
            </a:r>
            <a:r>
              <a:rPr lang="de-DE" altLang="de-DE" sz="1800" b="1" dirty="0">
                <a:solidFill>
                  <a:srgbClr val="FFFFFF"/>
                </a:solidFill>
                <a:latin typeface="Calibri" panose="020F0502020204030204" pitchFamily="34" charset="0"/>
              </a:rPr>
              <a:t>2</a:t>
            </a:r>
            <a:r>
              <a:rPr lang="de-DE" altLang="de-DE" sz="1800" i="1" dirty="0">
                <a:solidFill>
                  <a:srgbClr val="FFFFFF"/>
                </a:solidFill>
                <a:latin typeface="Calibri" panose="020F0502020204030204" pitchFamily="34" charset="0"/>
              </a:rPr>
              <a:t> </a:t>
            </a:r>
            <a:r>
              <a:rPr lang="de-DE" altLang="de-DE" sz="1650" i="1" dirty="0">
                <a:solidFill>
                  <a:srgbClr val="FFFFFF"/>
                </a:solidFill>
                <a:latin typeface="Calibri" panose="020F0502020204030204" pitchFamily="34" charset="0"/>
              </a:rPr>
              <a:t>deskriptive Aussagen formulieren</a:t>
            </a:r>
          </a:p>
          <a:p>
            <a:pPr defTabSz="685800"/>
            <a:r>
              <a:rPr lang="de-DE" altLang="de-DE" sz="1800" b="1" dirty="0">
                <a:solidFill>
                  <a:srgbClr val="00B050"/>
                </a:solidFill>
                <a:latin typeface="Calibri" panose="020F0502020204030204" pitchFamily="34" charset="0"/>
              </a:rPr>
              <a:t>A</a:t>
            </a:r>
            <a:r>
              <a:rPr lang="de-DE" altLang="de-DE" sz="1800" b="1" dirty="0">
                <a:solidFill>
                  <a:srgbClr val="FFFFFF"/>
                </a:solidFill>
                <a:latin typeface="Calibri" panose="020F0502020204030204" pitchFamily="34" charset="0"/>
              </a:rPr>
              <a:t>3</a:t>
            </a:r>
            <a:r>
              <a:rPr lang="de-DE" altLang="de-DE" sz="1800" i="1" dirty="0">
                <a:solidFill>
                  <a:srgbClr val="FFFFFF"/>
                </a:solidFill>
                <a:latin typeface="Calibri" panose="020F0502020204030204" pitchFamily="34" charset="0"/>
              </a:rPr>
              <a:t> </a:t>
            </a:r>
            <a:r>
              <a:rPr lang="de-DE" altLang="de-DE" sz="1650" i="1" dirty="0">
                <a:solidFill>
                  <a:srgbClr val="FFFFFF"/>
                </a:solidFill>
                <a:latin typeface="Calibri" panose="020F0502020204030204" pitchFamily="34" charset="0"/>
              </a:rPr>
              <a:t>normative Aussagen formulieren</a:t>
            </a:r>
          </a:p>
          <a:p>
            <a:pPr defTabSz="685800"/>
            <a:r>
              <a:rPr lang="de-DE" altLang="de-DE" sz="1800" b="1" dirty="0">
                <a:solidFill>
                  <a:srgbClr val="00B050"/>
                </a:solidFill>
                <a:latin typeface="Calibri" panose="020F0502020204030204" pitchFamily="34" charset="0"/>
              </a:rPr>
              <a:t>A</a:t>
            </a:r>
            <a:r>
              <a:rPr lang="de-DE" altLang="de-DE" sz="1800" b="1" dirty="0">
                <a:solidFill>
                  <a:srgbClr val="FFFFFF"/>
                </a:solidFill>
                <a:latin typeface="Calibri" panose="020F0502020204030204" pitchFamily="34" charset="0"/>
              </a:rPr>
              <a:t>4</a:t>
            </a:r>
            <a:r>
              <a:rPr lang="de-DE" altLang="de-DE" sz="1800" i="1" dirty="0">
                <a:solidFill>
                  <a:srgbClr val="FFFFFF"/>
                </a:solidFill>
                <a:latin typeface="Calibri" panose="020F0502020204030204" pitchFamily="34" charset="0"/>
              </a:rPr>
              <a:t> </a:t>
            </a:r>
            <a:r>
              <a:rPr lang="de-DE" altLang="de-DE" sz="1650" i="1" dirty="0">
                <a:solidFill>
                  <a:srgbClr val="FFFFFF"/>
                </a:solidFill>
                <a:latin typeface="Calibri" panose="020F0502020204030204" pitchFamily="34" charset="0"/>
              </a:rPr>
              <a:t>schlussfolgern</a:t>
            </a:r>
          </a:p>
        </p:txBody>
      </p:sp>
      <p:sp>
        <p:nvSpPr>
          <p:cNvPr id="71" name="Abgerundete rechteckige Legende 70">
            <a:extLst>
              <a:ext uri="{FF2B5EF4-FFF2-40B4-BE49-F238E27FC236}">
                <a16:creationId xmlns:a16="http://schemas.microsoft.com/office/drawing/2014/main" id="{61B4F39B-6235-E74E-9837-26BB68E078E9}"/>
              </a:ext>
            </a:extLst>
          </p:cNvPr>
          <p:cNvSpPr>
            <a:spLocks noChangeArrowheads="1"/>
          </p:cNvSpPr>
          <p:nvPr/>
        </p:nvSpPr>
        <p:spPr bwMode="auto">
          <a:xfrm>
            <a:off x="5262736" y="3501188"/>
            <a:ext cx="3722783" cy="1162094"/>
          </a:xfrm>
          <a:prstGeom prst="wedgeRoundRectCallout">
            <a:avLst>
              <a:gd name="adj1" fmla="val -65548"/>
              <a:gd name="adj2" fmla="val -12820"/>
              <a:gd name="adj3" fmla="val 16667"/>
            </a:avLst>
          </a:prstGeom>
          <a:solidFill>
            <a:srgbClr val="A3262A">
              <a:alpha val="75000"/>
            </a:srgbClr>
          </a:solidFill>
          <a:ln>
            <a:noFill/>
          </a:ln>
          <a:effectLst/>
        </p:spPr>
        <p:txBody>
          <a:bodyPr lIns="27000" tIns="27000" rIns="27000" bIns="27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r>
              <a:rPr lang="de-DE" altLang="de-DE" sz="1800" b="1" dirty="0">
                <a:solidFill>
                  <a:srgbClr val="FFC000"/>
                </a:solidFill>
                <a:latin typeface="Calibri" panose="020F0502020204030204" pitchFamily="34" charset="0"/>
              </a:rPr>
              <a:t>G</a:t>
            </a:r>
            <a:r>
              <a:rPr lang="de-DE" altLang="de-DE" sz="1800" b="1" dirty="0">
                <a:solidFill>
                  <a:srgbClr val="FF0000"/>
                </a:solidFill>
                <a:latin typeface="Calibri" panose="020F0502020204030204" pitchFamily="34" charset="0"/>
              </a:rPr>
              <a:t>E</a:t>
            </a:r>
            <a:r>
              <a:rPr lang="de-DE" altLang="de-DE" sz="1800" b="1" dirty="0">
                <a:solidFill>
                  <a:schemeClr val="bg1"/>
                </a:solidFill>
                <a:latin typeface="Calibri" panose="020F0502020204030204" pitchFamily="34" charset="0"/>
              </a:rPr>
              <a:t>1</a:t>
            </a:r>
            <a:r>
              <a:rPr lang="de-DE" altLang="de-DE" sz="1800" i="1" dirty="0">
                <a:solidFill>
                  <a:srgbClr val="FFFFFF"/>
                </a:solidFill>
                <a:latin typeface="Calibri" panose="020F0502020204030204" pitchFamily="34" charset="0"/>
              </a:rPr>
              <a:t> </a:t>
            </a:r>
            <a:r>
              <a:rPr lang="de-DE" altLang="de-DE" sz="1600" i="1" dirty="0">
                <a:solidFill>
                  <a:srgbClr val="FFFFFF"/>
                </a:solidFill>
                <a:latin typeface="Calibri" panose="020F0502020204030204" pitchFamily="34" charset="0"/>
              </a:rPr>
              <a:t>berührte Werte individuell gewichten</a:t>
            </a:r>
          </a:p>
          <a:p>
            <a:pPr marL="406400" indent="-398463" defTabSz="685800"/>
            <a:r>
              <a:rPr lang="de-DE" altLang="de-DE" sz="1800" b="1" dirty="0">
                <a:solidFill>
                  <a:srgbClr val="FFC000"/>
                </a:solidFill>
                <a:latin typeface="Calibri" panose="020F0502020204030204" pitchFamily="34" charset="0"/>
              </a:rPr>
              <a:t>G</a:t>
            </a:r>
            <a:r>
              <a:rPr lang="de-DE" altLang="de-DE" sz="1800" b="1" dirty="0">
                <a:solidFill>
                  <a:srgbClr val="FF0000"/>
                </a:solidFill>
                <a:latin typeface="Calibri" panose="020F0502020204030204" pitchFamily="34" charset="0"/>
              </a:rPr>
              <a:t>E</a:t>
            </a:r>
            <a:r>
              <a:rPr lang="de-DE" altLang="de-DE" sz="1800" b="1" dirty="0">
                <a:solidFill>
                  <a:schemeClr val="bg1"/>
                </a:solidFill>
                <a:latin typeface="Calibri" panose="020F0502020204030204" pitchFamily="34" charset="0"/>
              </a:rPr>
              <a:t>2</a:t>
            </a:r>
            <a:r>
              <a:rPr lang="de-DE" altLang="de-DE" sz="1800" i="1" dirty="0">
                <a:solidFill>
                  <a:srgbClr val="FFFFFF"/>
                </a:solidFill>
                <a:latin typeface="Calibri" panose="020F0502020204030204" pitchFamily="34" charset="0"/>
              </a:rPr>
              <a:t> </a:t>
            </a:r>
            <a:r>
              <a:rPr lang="de-DE" altLang="de-DE" sz="1600" i="1" dirty="0">
                <a:solidFill>
                  <a:srgbClr val="FFFFFF"/>
                </a:solidFill>
                <a:latin typeface="Calibri" panose="020F0502020204030204" pitchFamily="34" charset="0"/>
              </a:rPr>
              <a:t>eine persönliche Entscheidung begründen</a:t>
            </a:r>
          </a:p>
          <a:p>
            <a:pPr defTabSz="685800"/>
            <a:r>
              <a:rPr lang="de-DE" altLang="de-DE" sz="1800" b="1" dirty="0">
                <a:solidFill>
                  <a:srgbClr val="FFC000"/>
                </a:solidFill>
                <a:latin typeface="Calibri" panose="020F0502020204030204" pitchFamily="34" charset="0"/>
              </a:rPr>
              <a:t>G</a:t>
            </a:r>
            <a:r>
              <a:rPr lang="de-DE" altLang="de-DE" sz="1800" b="1" dirty="0">
                <a:solidFill>
                  <a:srgbClr val="FF0000"/>
                </a:solidFill>
                <a:latin typeface="Calibri" panose="020F0502020204030204" pitchFamily="34" charset="0"/>
              </a:rPr>
              <a:t>E</a:t>
            </a:r>
            <a:r>
              <a:rPr lang="de-DE" altLang="de-DE" sz="1800" b="1" dirty="0">
                <a:solidFill>
                  <a:schemeClr val="bg1"/>
                </a:solidFill>
                <a:latin typeface="Calibri" panose="020F0502020204030204" pitchFamily="34" charset="0"/>
              </a:rPr>
              <a:t>3</a:t>
            </a:r>
            <a:r>
              <a:rPr lang="de-DE" altLang="de-DE" sz="1800" i="1" dirty="0">
                <a:solidFill>
                  <a:srgbClr val="FFFFFF"/>
                </a:solidFill>
                <a:latin typeface="Calibri" panose="020F0502020204030204" pitchFamily="34" charset="0"/>
              </a:rPr>
              <a:t> </a:t>
            </a:r>
            <a:r>
              <a:rPr lang="de-DE" altLang="de-DE" sz="1600" i="1" dirty="0">
                <a:solidFill>
                  <a:srgbClr val="FFFFFF"/>
                </a:solidFill>
                <a:latin typeface="Calibri" panose="020F0502020204030204" pitchFamily="34" charset="0"/>
              </a:rPr>
              <a:t>Folgen abschätzen</a:t>
            </a:r>
          </a:p>
        </p:txBody>
      </p:sp>
      <p:sp>
        <p:nvSpPr>
          <p:cNvPr id="77" name="Textfeld 76">
            <a:extLst>
              <a:ext uri="{FF2B5EF4-FFF2-40B4-BE49-F238E27FC236}">
                <a16:creationId xmlns:a16="http://schemas.microsoft.com/office/drawing/2014/main" id="{AD7A4241-28F8-6543-BF4A-410B096C6953}"/>
              </a:ext>
            </a:extLst>
          </p:cNvPr>
          <p:cNvSpPr txBox="1"/>
          <p:nvPr/>
        </p:nvSpPr>
        <p:spPr>
          <a:xfrm>
            <a:off x="4849472" y="592859"/>
            <a:ext cx="4307139" cy="346249"/>
          </a:xfrm>
          <a:prstGeom prst="rect">
            <a:avLst/>
          </a:prstGeom>
          <a:noFill/>
        </p:spPr>
        <p:txBody>
          <a:bodyPr wrap="square" rtlCol="0">
            <a:spAutoFit/>
          </a:bodyPr>
          <a:lstStyle/>
          <a:p>
            <a:r>
              <a:rPr lang="de-DE" sz="1650" dirty="0"/>
              <a:t>Unterricht beschränkt sich auf Teilkompetenzen:</a:t>
            </a:r>
          </a:p>
        </p:txBody>
      </p:sp>
      <p:pic>
        <p:nvPicPr>
          <p:cNvPr id="2" name="Grafik 1">
            <a:extLst>
              <a:ext uri="{FF2B5EF4-FFF2-40B4-BE49-F238E27FC236}">
                <a16:creationId xmlns:a16="http://schemas.microsoft.com/office/drawing/2014/main" id="{ACB0CDAF-53E4-0AF2-9F79-56A280EF9FC6}"/>
              </a:ext>
            </a:extLst>
          </p:cNvPr>
          <p:cNvPicPr>
            <a:picLocks noChangeAspect="1"/>
          </p:cNvPicPr>
          <p:nvPr/>
        </p:nvPicPr>
        <p:blipFill>
          <a:blip r:embed="rId3"/>
          <a:stretch>
            <a:fillRect/>
          </a:stretch>
        </p:blipFill>
        <p:spPr>
          <a:xfrm>
            <a:off x="139277" y="788556"/>
            <a:ext cx="381000" cy="368300"/>
          </a:xfrm>
          <a:prstGeom prst="rect">
            <a:avLst/>
          </a:prstGeom>
        </p:spPr>
      </p:pic>
      <p:pic>
        <p:nvPicPr>
          <p:cNvPr id="3" name="Grafik 2">
            <a:extLst>
              <a:ext uri="{FF2B5EF4-FFF2-40B4-BE49-F238E27FC236}">
                <a16:creationId xmlns:a16="http://schemas.microsoft.com/office/drawing/2014/main" id="{9883CBB5-9D66-C642-281F-B913F6CBC473}"/>
              </a:ext>
            </a:extLst>
          </p:cNvPr>
          <p:cNvPicPr>
            <a:picLocks noChangeAspect="1"/>
          </p:cNvPicPr>
          <p:nvPr/>
        </p:nvPicPr>
        <p:blipFill>
          <a:blip r:embed="rId4"/>
          <a:stretch>
            <a:fillRect/>
          </a:stretch>
        </p:blipFill>
        <p:spPr>
          <a:xfrm>
            <a:off x="520277" y="792943"/>
            <a:ext cx="368300" cy="368300"/>
          </a:xfrm>
          <a:prstGeom prst="rect">
            <a:avLst/>
          </a:prstGeom>
        </p:spPr>
      </p:pic>
      <p:pic>
        <p:nvPicPr>
          <p:cNvPr id="5" name="Grafik 4">
            <a:extLst>
              <a:ext uri="{FF2B5EF4-FFF2-40B4-BE49-F238E27FC236}">
                <a16:creationId xmlns:a16="http://schemas.microsoft.com/office/drawing/2014/main" id="{A8BFE147-73B1-364B-A0CC-06236F3E07F0}"/>
              </a:ext>
            </a:extLst>
          </p:cNvPr>
          <p:cNvPicPr>
            <a:picLocks noChangeAspect="1"/>
          </p:cNvPicPr>
          <p:nvPr/>
        </p:nvPicPr>
        <p:blipFill>
          <a:blip r:embed="rId5"/>
          <a:stretch>
            <a:fillRect/>
          </a:stretch>
        </p:blipFill>
        <p:spPr>
          <a:xfrm>
            <a:off x="139277" y="1188621"/>
            <a:ext cx="381000" cy="381000"/>
          </a:xfrm>
          <a:prstGeom prst="rect">
            <a:avLst/>
          </a:prstGeom>
        </p:spPr>
      </p:pic>
      <p:pic>
        <p:nvPicPr>
          <p:cNvPr id="6" name="Grafik 5">
            <a:extLst>
              <a:ext uri="{FF2B5EF4-FFF2-40B4-BE49-F238E27FC236}">
                <a16:creationId xmlns:a16="http://schemas.microsoft.com/office/drawing/2014/main" id="{9A4CC95C-BB46-178A-019D-676592F10999}"/>
              </a:ext>
            </a:extLst>
          </p:cNvPr>
          <p:cNvPicPr>
            <a:picLocks noChangeAspect="1"/>
          </p:cNvPicPr>
          <p:nvPr/>
        </p:nvPicPr>
        <p:blipFill>
          <a:blip r:embed="rId6"/>
          <a:stretch>
            <a:fillRect/>
          </a:stretch>
        </p:blipFill>
        <p:spPr>
          <a:xfrm>
            <a:off x="507577" y="1188621"/>
            <a:ext cx="381000" cy="381000"/>
          </a:xfrm>
          <a:prstGeom prst="rect">
            <a:avLst/>
          </a:prstGeom>
        </p:spPr>
      </p:pic>
      <p:pic>
        <p:nvPicPr>
          <p:cNvPr id="7" name="Grafik 6">
            <a:extLst>
              <a:ext uri="{FF2B5EF4-FFF2-40B4-BE49-F238E27FC236}">
                <a16:creationId xmlns:a16="http://schemas.microsoft.com/office/drawing/2014/main" id="{5103A358-B267-BFA7-303D-72AA4E91CE23}"/>
              </a:ext>
            </a:extLst>
          </p:cNvPr>
          <p:cNvPicPr>
            <a:picLocks noChangeAspect="1"/>
          </p:cNvPicPr>
          <p:nvPr/>
        </p:nvPicPr>
        <p:blipFill>
          <a:blip r:embed="rId7"/>
          <a:stretch>
            <a:fillRect/>
          </a:stretch>
        </p:blipFill>
        <p:spPr>
          <a:xfrm>
            <a:off x="143994" y="2310341"/>
            <a:ext cx="381000" cy="381000"/>
          </a:xfrm>
          <a:prstGeom prst="rect">
            <a:avLst/>
          </a:prstGeom>
        </p:spPr>
      </p:pic>
      <p:pic>
        <p:nvPicPr>
          <p:cNvPr id="8" name="Grafik 7">
            <a:extLst>
              <a:ext uri="{FF2B5EF4-FFF2-40B4-BE49-F238E27FC236}">
                <a16:creationId xmlns:a16="http://schemas.microsoft.com/office/drawing/2014/main" id="{F042FB89-1121-461D-46D9-ECD73F276936}"/>
              </a:ext>
            </a:extLst>
          </p:cNvPr>
          <p:cNvPicPr>
            <a:picLocks/>
          </p:cNvPicPr>
          <p:nvPr/>
        </p:nvPicPr>
        <p:blipFill>
          <a:blip r:embed="rId8"/>
          <a:stretch>
            <a:fillRect/>
          </a:stretch>
        </p:blipFill>
        <p:spPr>
          <a:xfrm>
            <a:off x="529505" y="2308241"/>
            <a:ext cx="385200" cy="385200"/>
          </a:xfrm>
          <a:prstGeom prst="rect">
            <a:avLst/>
          </a:prstGeom>
        </p:spPr>
      </p:pic>
      <p:pic>
        <p:nvPicPr>
          <p:cNvPr id="9" name="Grafik 8">
            <a:extLst>
              <a:ext uri="{FF2B5EF4-FFF2-40B4-BE49-F238E27FC236}">
                <a16:creationId xmlns:a16="http://schemas.microsoft.com/office/drawing/2014/main" id="{9CDF2122-560D-8568-6A96-3E9BA5CA8492}"/>
              </a:ext>
            </a:extLst>
          </p:cNvPr>
          <p:cNvPicPr>
            <a:picLocks noChangeAspect="1"/>
          </p:cNvPicPr>
          <p:nvPr/>
        </p:nvPicPr>
        <p:blipFill>
          <a:blip r:embed="rId9"/>
          <a:stretch>
            <a:fillRect/>
          </a:stretch>
        </p:blipFill>
        <p:spPr>
          <a:xfrm>
            <a:off x="148505" y="3567027"/>
            <a:ext cx="381000" cy="368300"/>
          </a:xfrm>
          <a:prstGeom prst="rect">
            <a:avLst/>
          </a:prstGeom>
        </p:spPr>
      </p:pic>
      <p:pic>
        <p:nvPicPr>
          <p:cNvPr id="11" name="Grafik 10">
            <a:extLst>
              <a:ext uri="{FF2B5EF4-FFF2-40B4-BE49-F238E27FC236}">
                <a16:creationId xmlns:a16="http://schemas.microsoft.com/office/drawing/2014/main" id="{6A3AD031-EDE8-5208-3958-55E3342455FC}"/>
              </a:ext>
            </a:extLst>
          </p:cNvPr>
          <p:cNvPicPr>
            <a:picLocks noChangeAspect="1"/>
          </p:cNvPicPr>
          <p:nvPr/>
        </p:nvPicPr>
        <p:blipFill>
          <a:blip r:embed="rId10"/>
          <a:stretch>
            <a:fillRect/>
          </a:stretch>
        </p:blipFill>
        <p:spPr>
          <a:xfrm>
            <a:off x="517179" y="3571208"/>
            <a:ext cx="393700" cy="368300"/>
          </a:xfrm>
          <a:prstGeom prst="rect">
            <a:avLst/>
          </a:prstGeom>
        </p:spPr>
      </p:pic>
      <p:pic>
        <p:nvPicPr>
          <p:cNvPr id="12" name="Grafik 11">
            <a:extLst>
              <a:ext uri="{FF2B5EF4-FFF2-40B4-BE49-F238E27FC236}">
                <a16:creationId xmlns:a16="http://schemas.microsoft.com/office/drawing/2014/main" id="{93BEFB79-94F9-A543-A5D4-02F24AA43BA7}"/>
              </a:ext>
            </a:extLst>
          </p:cNvPr>
          <p:cNvPicPr>
            <a:picLocks noChangeAspect="1"/>
          </p:cNvPicPr>
          <p:nvPr/>
        </p:nvPicPr>
        <p:blipFill>
          <a:blip r:embed="rId11"/>
          <a:stretch>
            <a:fillRect/>
          </a:stretch>
        </p:blipFill>
        <p:spPr>
          <a:xfrm>
            <a:off x="158481" y="3991636"/>
            <a:ext cx="381000" cy="368300"/>
          </a:xfrm>
          <a:prstGeom prst="rect">
            <a:avLst/>
          </a:prstGeom>
        </p:spPr>
      </p:pic>
      <p:pic>
        <p:nvPicPr>
          <p:cNvPr id="13" name="Grafik 12">
            <a:extLst>
              <a:ext uri="{FF2B5EF4-FFF2-40B4-BE49-F238E27FC236}">
                <a16:creationId xmlns:a16="http://schemas.microsoft.com/office/drawing/2014/main" id="{33F720E1-59F6-4868-C2BF-2FE35D62D700}"/>
              </a:ext>
            </a:extLst>
          </p:cNvPr>
          <p:cNvPicPr>
            <a:picLocks noChangeAspect="1"/>
          </p:cNvPicPr>
          <p:nvPr/>
        </p:nvPicPr>
        <p:blipFill>
          <a:blip r:embed="rId12"/>
          <a:stretch>
            <a:fillRect/>
          </a:stretch>
        </p:blipFill>
        <p:spPr>
          <a:xfrm>
            <a:off x="545408" y="3991636"/>
            <a:ext cx="381000" cy="368300"/>
          </a:xfrm>
          <a:prstGeom prst="rect">
            <a:avLst/>
          </a:prstGeom>
        </p:spPr>
      </p:pic>
    </p:spTree>
    <p:extLst>
      <p:ext uri="{BB962C8B-B14F-4D97-AF65-F5344CB8AC3E}">
        <p14:creationId xmlns:p14="http://schemas.microsoft.com/office/powerpoint/2010/main" val="207647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4FD94-DE56-DC19-AA75-F4E3789366DE}"/>
              </a:ext>
            </a:extLst>
          </p:cNvPr>
          <p:cNvPicPr>
            <a:picLocks noChangeAspect="1"/>
          </p:cNvPicPr>
          <p:nvPr/>
        </p:nvPicPr>
        <p:blipFill>
          <a:blip r:embed="rId2"/>
          <a:stretch>
            <a:fillRect/>
          </a:stretch>
        </p:blipFill>
        <p:spPr>
          <a:xfrm rot="20308920">
            <a:off x="1208757" y="730413"/>
            <a:ext cx="2246670" cy="3199501"/>
          </a:xfrm>
          <a:prstGeom prst="rect">
            <a:avLst/>
          </a:prstGeom>
          <a:effectLst>
            <a:outerShdw blurRad="254000" dist="38100" dir="2700000" sx="104000" sy="104000" algn="tl" rotWithShape="0">
              <a:prstClr val="black">
                <a:alpha val="37000"/>
              </a:prstClr>
            </a:outerShdw>
          </a:effectLst>
        </p:spPr>
      </p:pic>
      <p:pic>
        <p:nvPicPr>
          <p:cNvPr id="8" name="Grafik 7" descr="Ein Bild, das Text enthält.&#10;&#10;Automatisch generierte Beschreibung">
            <a:extLst>
              <a:ext uri="{FF2B5EF4-FFF2-40B4-BE49-F238E27FC236}">
                <a16:creationId xmlns:a16="http://schemas.microsoft.com/office/drawing/2014/main" id="{C041ED56-FBE7-B6FD-8307-38DD2A8FDAD5}"/>
              </a:ext>
            </a:extLst>
          </p:cNvPr>
          <p:cNvPicPr>
            <a:picLocks noChangeAspect="1"/>
          </p:cNvPicPr>
          <p:nvPr/>
        </p:nvPicPr>
        <p:blipFill>
          <a:blip r:embed="rId3"/>
          <a:stretch>
            <a:fillRect/>
          </a:stretch>
        </p:blipFill>
        <p:spPr>
          <a:xfrm rot="1251290">
            <a:off x="5812063" y="727286"/>
            <a:ext cx="2258910" cy="3195693"/>
          </a:xfrm>
          <a:prstGeom prst="rect">
            <a:avLst/>
          </a:prstGeom>
          <a:effectLst>
            <a:outerShdw blurRad="258432" dist="84937" dir="5400000" algn="t" rotWithShape="0">
              <a:prstClr val="black">
                <a:alpha val="40000"/>
              </a:prstClr>
            </a:outerShdw>
          </a:effectLst>
        </p:spPr>
      </p:pic>
      <p:sp>
        <p:nvSpPr>
          <p:cNvPr id="4" name="Textfeld 3">
            <a:extLst>
              <a:ext uri="{FF2B5EF4-FFF2-40B4-BE49-F238E27FC236}">
                <a16:creationId xmlns:a16="http://schemas.microsoft.com/office/drawing/2014/main" id="{FAAE6793-E8CD-353F-D4AF-6A74C6A6FA0E}"/>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Abgleich KMK-Standards Bewertungskompetenz und WAAGE- Teilkompetenzen</a:t>
            </a:r>
          </a:p>
        </p:txBody>
      </p:sp>
      <p:sp>
        <p:nvSpPr>
          <p:cNvPr id="9" name="Textfeld 8">
            <a:extLst>
              <a:ext uri="{FF2B5EF4-FFF2-40B4-BE49-F238E27FC236}">
                <a16:creationId xmlns:a16="http://schemas.microsoft.com/office/drawing/2014/main" id="{97D292A8-7273-98BE-8966-B0EE5EDD983D}"/>
              </a:ext>
            </a:extLst>
          </p:cNvPr>
          <p:cNvSpPr txBox="1"/>
          <p:nvPr/>
        </p:nvSpPr>
        <p:spPr>
          <a:xfrm>
            <a:off x="0" y="1133856"/>
            <a:ext cx="9119616" cy="707886"/>
          </a:xfrm>
          <a:prstGeom prst="rect">
            <a:avLst/>
          </a:prstGeom>
          <a:noFill/>
        </p:spPr>
        <p:txBody>
          <a:bodyPr wrap="square" rtlCol="0">
            <a:spAutoFit/>
          </a:bodyPr>
          <a:lstStyle/>
          <a:p>
            <a:pPr algn="ctr"/>
            <a:r>
              <a:rPr lang="de-DE" sz="2400" b="1" dirty="0"/>
              <a:t>Äquivalenz gegeben</a:t>
            </a:r>
          </a:p>
          <a:p>
            <a:pPr algn="ctr"/>
            <a:r>
              <a:rPr lang="de-DE" sz="1600" dirty="0"/>
              <a:t>(s. Folgefolie)</a:t>
            </a:r>
          </a:p>
        </p:txBody>
      </p:sp>
      <p:grpSp>
        <p:nvGrpSpPr>
          <p:cNvPr id="14" name="Gruppieren 13">
            <a:extLst>
              <a:ext uri="{FF2B5EF4-FFF2-40B4-BE49-F238E27FC236}">
                <a16:creationId xmlns:a16="http://schemas.microsoft.com/office/drawing/2014/main" id="{563347AE-89DB-EFDB-B611-B57A42438A57}"/>
              </a:ext>
            </a:extLst>
          </p:cNvPr>
          <p:cNvGrpSpPr/>
          <p:nvPr/>
        </p:nvGrpSpPr>
        <p:grpSpPr>
          <a:xfrm>
            <a:off x="1335602" y="4309399"/>
            <a:ext cx="7054964" cy="605937"/>
            <a:chOff x="1335602" y="4309399"/>
            <a:chExt cx="7054964" cy="605937"/>
          </a:xfrm>
        </p:grpSpPr>
        <p:sp>
          <p:nvSpPr>
            <p:cNvPr id="12" name="Abgerundete rechteckige Legende 11">
              <a:extLst>
                <a:ext uri="{FF2B5EF4-FFF2-40B4-BE49-F238E27FC236}">
                  <a16:creationId xmlns:a16="http://schemas.microsoft.com/office/drawing/2014/main" id="{049136E9-EB92-AD66-EAB4-6193C88692B4}"/>
                </a:ext>
              </a:extLst>
            </p:cNvPr>
            <p:cNvSpPr/>
            <p:nvPr/>
          </p:nvSpPr>
          <p:spPr>
            <a:xfrm>
              <a:off x="5141976" y="4309399"/>
              <a:ext cx="3248590" cy="605937"/>
            </a:xfrm>
            <a:prstGeom prst="wedgeRoundRectCallout">
              <a:avLst>
                <a:gd name="adj1" fmla="val -4929"/>
                <a:gd name="adj2" fmla="val -155680"/>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t>Kompetenzbeschreibungen an Unterrichtsstruktur angelehnt</a:t>
              </a:r>
            </a:p>
          </p:txBody>
        </p:sp>
        <p:sp>
          <p:nvSpPr>
            <p:cNvPr id="13" name="Abgerundete rechteckige Legende 12">
              <a:extLst>
                <a:ext uri="{FF2B5EF4-FFF2-40B4-BE49-F238E27FC236}">
                  <a16:creationId xmlns:a16="http://schemas.microsoft.com/office/drawing/2014/main" id="{E00AC45A-BA73-C71A-61C8-6DC5FD53AB23}"/>
                </a:ext>
              </a:extLst>
            </p:cNvPr>
            <p:cNvSpPr/>
            <p:nvPr/>
          </p:nvSpPr>
          <p:spPr>
            <a:xfrm>
              <a:off x="1335602" y="4309399"/>
              <a:ext cx="3370510" cy="605937"/>
            </a:xfrm>
            <a:prstGeom prst="wedgeRoundRectCallout">
              <a:avLst>
                <a:gd name="adj1" fmla="val -25571"/>
                <a:gd name="adj2" fmla="val -141595"/>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t>Kompetenzbeschreibungen nicht an Unterrichtsstruktur angelehnt</a:t>
              </a:r>
            </a:p>
          </p:txBody>
        </p:sp>
      </p:grpSp>
    </p:spTree>
    <p:extLst>
      <p:ext uri="{BB962C8B-B14F-4D97-AF65-F5344CB8AC3E}">
        <p14:creationId xmlns:p14="http://schemas.microsoft.com/office/powerpoint/2010/main" val="414407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a:extLst>
              <a:ext uri="{FF2B5EF4-FFF2-40B4-BE49-F238E27FC236}">
                <a16:creationId xmlns:a16="http://schemas.microsoft.com/office/drawing/2014/main" id="{A4A2B0AF-066A-7DA0-13A5-CC5B28AAF4C0}"/>
              </a:ext>
            </a:extLst>
          </p:cNvPr>
          <p:cNvSpPr/>
          <p:nvPr/>
        </p:nvSpPr>
        <p:spPr>
          <a:xfrm>
            <a:off x="142179" y="57150"/>
            <a:ext cx="4201222" cy="5026412"/>
          </a:xfrm>
          <a:prstGeom prst="roundRect">
            <a:avLst/>
          </a:prstGeom>
          <a:solidFill>
            <a:srgbClr val="92D050">
              <a:alpha val="7425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8999" bIns="0" rtlCol="0" anchor="ctr"/>
          <a:lstStyle/>
          <a:p>
            <a:pPr marL="296466" indent="-296466">
              <a:spcBef>
                <a:spcPts val="525"/>
              </a:spcBef>
              <a:tabLst>
                <a:tab pos="194072" algn="r"/>
                <a:tab pos="296466" algn="l"/>
              </a:tabLst>
            </a:pPr>
            <a:r>
              <a:rPr lang="de-DE" sz="1013" b="1" i="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Sachverhalte und Informationen multiperspektivisch beurteilen</a:t>
            </a:r>
            <a:endParaRPr lang="de-DE" sz="1013"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B1	analysieren Sachverhalte im Hinblick auf ihre Bewertungs-relevanz</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B2	betrachten Sachverhalte aus unterschiedlichen Perspektiven</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B3	unterscheiden deskriptive und normative Aussagen</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B4	identifizieren Werte, die normativen Aussagen zugrunde liegen</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B5	beurteilen Quellen hinsichtlich ihrer Herkunft und in Bezug auf spezifische Interessenlagen</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B6	beurteilen Möglichkeiten und Grenzen biologischer Sichtweisen</a:t>
            </a:r>
          </a:p>
          <a:p>
            <a:pPr marL="296466" indent="-296466">
              <a:spcBef>
                <a:spcPts val="525"/>
              </a:spcBef>
              <a:tabLst>
                <a:tab pos="194072" algn="r"/>
                <a:tab pos="296466" algn="l"/>
              </a:tabLst>
            </a:pPr>
            <a:r>
              <a:rPr lang="de-DE" sz="1013" b="1" i="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Kriteriengeleitet Meinungen bilden und Entscheidungen treffen </a:t>
            </a:r>
            <a:endParaRPr lang="de-DE" sz="1013"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B7	stellen Bewertungskriterien auf, auch unter </a:t>
            </a:r>
            <a:r>
              <a:rPr lang="de-DE" sz="1013"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Berücksichtigung</a:t>
            </a: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außerfachlicher Aspekte </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B8	entwickeln anhand relevanter Bewertungskriterien Handlungs-optionen in gesellschaftlich- oder alltagsrelevanten </a:t>
            </a:r>
            <a:r>
              <a:rPr lang="de-DE" sz="1013"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Entschei-dungssituationen</a:t>
            </a: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mit fachlichem Bezug und wägen sie ab</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B9	bilden sich kriteriengeleitet Meinungen und treffen </a:t>
            </a:r>
            <a:r>
              <a:rPr lang="de-DE" sz="1013"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Entschei-dungen</a:t>
            </a: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auf der Grundlage von Sachinformationen und Werten</a:t>
            </a:r>
          </a:p>
          <a:p>
            <a:pPr marL="296466" indent="-296466">
              <a:spcBef>
                <a:spcPts val="525"/>
              </a:spcBef>
              <a:tabLst>
                <a:tab pos="194072" algn="r"/>
                <a:tab pos="296466" algn="l"/>
              </a:tabLst>
            </a:pPr>
            <a:r>
              <a:rPr lang="de-DE" sz="1013" b="1" i="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Entscheidungsprozesse und Folgen reflektieren </a:t>
            </a:r>
            <a:endParaRPr lang="de-DE" sz="1013"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B10	reflektieren kurz- und langfristige, lokale und globale Folgen eigener und gesellschaftlicher Entscheidungen</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B11 	reflektieren den Prozess der Bewertung aus persönlicher, gesellschaftlicher und ethischer Perspektive</a:t>
            </a:r>
          </a:p>
          <a:p>
            <a:pPr marL="296466" indent="-296466">
              <a:spcBef>
                <a:spcPts val="225"/>
              </a:spcBef>
              <a:tabLst>
                <a:tab pos="194072" algn="r"/>
                <a:tab pos="296466" algn="l"/>
              </a:tabLst>
            </a:pPr>
            <a:r>
              <a:rPr lang="de-DE" sz="1013"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B12	beurteilen und bewerten Auswirkungen von Anwendungen der Biologie im Sinne einer nachhaltigen Entwicklung aus ökologischer, ökonomischer, politischer und sozialer Perspektive </a:t>
            </a:r>
          </a:p>
        </p:txBody>
      </p:sp>
      <p:grpSp>
        <p:nvGrpSpPr>
          <p:cNvPr id="144" name="Gruppieren 143">
            <a:extLst>
              <a:ext uri="{FF2B5EF4-FFF2-40B4-BE49-F238E27FC236}">
                <a16:creationId xmlns:a16="http://schemas.microsoft.com/office/drawing/2014/main" id="{904875C2-BB95-8AE3-C3FB-AA74CF6D545B}"/>
              </a:ext>
            </a:extLst>
          </p:cNvPr>
          <p:cNvGrpSpPr/>
          <p:nvPr/>
        </p:nvGrpSpPr>
        <p:grpSpPr>
          <a:xfrm>
            <a:off x="4812032" y="57151"/>
            <a:ext cx="4201222" cy="5026412"/>
            <a:chOff x="6416042" y="76200"/>
            <a:chExt cx="5601629" cy="6701883"/>
          </a:xfrm>
        </p:grpSpPr>
        <p:sp>
          <p:nvSpPr>
            <p:cNvPr id="6" name="Abgerundetes Rechteck 5">
              <a:extLst>
                <a:ext uri="{FF2B5EF4-FFF2-40B4-BE49-F238E27FC236}">
                  <a16:creationId xmlns:a16="http://schemas.microsoft.com/office/drawing/2014/main" id="{95CA0BB0-D2DA-9925-7E40-FE574319F0D1}"/>
                </a:ext>
              </a:extLst>
            </p:cNvPr>
            <p:cNvSpPr/>
            <p:nvPr/>
          </p:nvSpPr>
          <p:spPr>
            <a:xfrm>
              <a:off x="6416042" y="76200"/>
              <a:ext cx="5601629" cy="6701883"/>
            </a:xfrm>
            <a:prstGeom prst="roundRect">
              <a:avLst/>
            </a:prstGeom>
            <a:solidFill>
              <a:srgbClr val="C00000">
                <a:alpha val="7425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 tIns="13500" rIns="13500" bIns="13500" rtlCol="0" anchor="t" anchorCtr="0"/>
            <a:lstStyle/>
            <a:p>
              <a:pPr marL="333375" indent="-323850" defTabSz="685783">
                <a:tabLst>
                  <a:tab pos="295275" algn="r"/>
                  <a:tab pos="329804" algn="l"/>
                </a:tabLst>
              </a:pPr>
              <a:r>
                <a:rPr lang="de-DE" altLang="de-DE" sz="1050" b="1" dirty="0">
                  <a:solidFill>
                    <a:srgbClr val="7030A0"/>
                  </a:solidFill>
                  <a:latin typeface="Calibri" panose="020F0502020204030204" pitchFamily="34" charset="0"/>
                </a:rPr>
                <a:t>	</a:t>
              </a:r>
              <a:r>
                <a:rPr lang="de-DE" altLang="de-DE" sz="1350" b="1" dirty="0">
                  <a:solidFill>
                    <a:srgbClr val="7030A0"/>
                  </a:solidFill>
                  <a:latin typeface="Calibri" panose="020F0502020204030204" pitchFamily="34" charset="0"/>
                </a:rPr>
                <a:t> 	</a:t>
              </a:r>
              <a:r>
                <a:rPr lang="de-DE" altLang="de-DE" sz="1125" dirty="0">
                  <a:latin typeface="Calibri" panose="020F0502020204030204" pitchFamily="34" charset="0"/>
                </a:rPr>
                <a:t>Eine Dilemmasituation unter verschiedenen</a:t>
              </a:r>
            </a:p>
            <a:p>
              <a:pPr marL="333375" indent="-323850" defTabSz="685783">
                <a:tabLst>
                  <a:tab pos="295275" algn="r"/>
                  <a:tab pos="329804" algn="l"/>
                </a:tabLst>
              </a:pPr>
              <a:r>
                <a:rPr lang="de-DE" altLang="de-DE" sz="1125" dirty="0">
                  <a:latin typeface="Calibri" panose="020F0502020204030204" pitchFamily="34" charset="0"/>
                </a:rPr>
                <a:t>				Perspektiven erfassen und Handlungsoptionen</a:t>
              </a:r>
            </a:p>
            <a:p>
              <a:pPr marL="333375" indent="-323850" defTabSz="685783">
                <a:tabLst>
                  <a:tab pos="295275" algn="r"/>
                  <a:tab pos="329804" algn="l"/>
                </a:tabLst>
              </a:pPr>
              <a:r>
                <a:rPr lang="de-DE" altLang="de-DE" sz="1125" dirty="0">
                  <a:latin typeface="Calibri" panose="020F0502020204030204" pitchFamily="34" charset="0"/>
                </a:rPr>
                <a:t>				erkennen </a:t>
              </a:r>
            </a:p>
            <a:p>
              <a:pPr marL="333375" indent="-323850" defTabSz="685783">
                <a:tabLst>
                  <a:tab pos="295275" algn="r"/>
                  <a:tab pos="329804" algn="l"/>
                </a:tabLst>
              </a:pPr>
              <a:r>
                <a:rPr lang="de-DE" altLang="de-DE" sz="1013" b="1" dirty="0">
                  <a:solidFill>
                    <a:srgbClr val="7030A0"/>
                  </a:solidFill>
                  <a:latin typeface="Calibri" panose="020F0502020204030204" pitchFamily="34" charset="0"/>
                </a:rPr>
                <a:t>	W</a:t>
              </a:r>
              <a:r>
                <a:rPr lang="de-DE" altLang="de-DE" sz="1013" b="1" dirty="0">
                  <a:solidFill>
                    <a:srgbClr val="0059B5"/>
                  </a:solidFill>
                  <a:latin typeface="Calibri" panose="020F0502020204030204" pitchFamily="34" charset="0"/>
                </a:rPr>
                <a:t>A</a:t>
              </a:r>
              <a:r>
                <a:rPr lang="de-DE" altLang="de-DE" sz="1013" b="1" dirty="0">
                  <a:solidFill>
                    <a:schemeClr val="bg1"/>
                  </a:solidFill>
                  <a:latin typeface="Calibri" panose="020F0502020204030204" pitchFamily="34" charset="0"/>
                </a:rPr>
                <a:t>1</a:t>
              </a:r>
              <a:r>
                <a:rPr lang="de-DE" altLang="de-DE" sz="1013" b="1" i="1" dirty="0">
                  <a:solidFill>
                    <a:srgbClr val="FFFFFF"/>
                  </a:solidFill>
                  <a:latin typeface="Calibri" panose="020F0502020204030204" pitchFamily="34" charset="0"/>
                </a:rPr>
                <a:t>		</a:t>
              </a:r>
              <a:r>
                <a:rPr lang="de-DE" altLang="de-DE" sz="1013" i="1" dirty="0">
                  <a:solidFill>
                    <a:srgbClr val="FFFFFF"/>
                  </a:solidFill>
                  <a:latin typeface="Calibri" panose="020F0502020204030204" pitchFamily="34" charset="0"/>
                </a:rPr>
                <a:t>erkennen Entscheidungskonflikte in Alltagskontexten mit </a:t>
              </a:r>
              <a:r>
                <a:rPr lang="de-DE" altLang="de-DE" sz="1013" i="1" dirty="0" err="1">
                  <a:solidFill>
                    <a:srgbClr val="FFFFFF"/>
                  </a:solidFill>
                  <a:latin typeface="Calibri" panose="020F0502020204030204" pitchFamily="34" charset="0"/>
                </a:rPr>
                <a:t>biolo-gischem</a:t>
              </a:r>
              <a:r>
                <a:rPr lang="de-DE" altLang="de-DE" sz="1013" i="1" dirty="0">
                  <a:solidFill>
                    <a:srgbClr val="FFFFFF"/>
                  </a:solidFill>
                  <a:latin typeface="Calibri" panose="020F0502020204030204" pitchFamily="34" charset="0"/>
                </a:rPr>
                <a:t> Sachbezug</a:t>
              </a:r>
            </a:p>
            <a:p>
              <a:pPr marL="333375" indent="-323850" defTabSz="685783">
                <a:tabLst>
                  <a:tab pos="295275" algn="r"/>
                  <a:tab pos="329804" algn="l"/>
                </a:tabLst>
              </a:pPr>
              <a:r>
                <a:rPr lang="de-DE" altLang="de-DE" sz="1013" b="1" i="1" dirty="0">
                  <a:solidFill>
                    <a:srgbClr val="FFFFFF"/>
                  </a:solidFill>
                  <a:latin typeface="Calibri" panose="020F0502020204030204" pitchFamily="34" charset="0"/>
                </a:rPr>
                <a:t>	</a:t>
              </a:r>
              <a:r>
                <a:rPr lang="de-DE" altLang="de-DE" sz="1013" b="1" dirty="0">
                  <a:solidFill>
                    <a:srgbClr val="7030A0"/>
                  </a:solidFill>
                  <a:latin typeface="Calibri" panose="020F0502020204030204" pitchFamily="34" charset="0"/>
                </a:rPr>
                <a:t>W</a:t>
              </a:r>
              <a:r>
                <a:rPr lang="de-DE" altLang="de-DE" sz="1013" b="1" dirty="0">
                  <a:solidFill>
                    <a:srgbClr val="0059B5"/>
                  </a:solidFill>
                  <a:latin typeface="Calibri" panose="020F0502020204030204" pitchFamily="34" charset="0"/>
                </a:rPr>
                <a:t>A</a:t>
              </a:r>
              <a:r>
                <a:rPr lang="de-DE" altLang="de-DE" sz="1013" b="1" dirty="0">
                  <a:solidFill>
                    <a:schemeClr val="bg1"/>
                  </a:solidFill>
                  <a:latin typeface="Calibri" panose="020F0502020204030204" pitchFamily="34" charset="0"/>
                </a:rPr>
                <a:t>2		</a:t>
              </a:r>
              <a:r>
                <a:rPr lang="de-DE" altLang="de-DE" sz="1013" i="1" dirty="0">
                  <a:solidFill>
                    <a:srgbClr val="FFFFFF"/>
                  </a:solidFill>
                  <a:latin typeface="Calibri" panose="020F0502020204030204" pitchFamily="34" charset="0"/>
                </a:rPr>
                <a:t>formulieren zu Entscheidungskonflikten eine Entscheidungsfrage</a:t>
              </a:r>
            </a:p>
            <a:p>
              <a:pPr marL="333375" indent="-323850" defTabSz="685783">
                <a:tabLst>
                  <a:tab pos="295275" algn="r"/>
                  <a:tab pos="329804" algn="l"/>
                </a:tabLst>
              </a:pPr>
              <a:r>
                <a:rPr lang="de-DE" altLang="de-DE" sz="1013" b="1" dirty="0">
                  <a:solidFill>
                    <a:srgbClr val="7030A0"/>
                  </a:solidFill>
                  <a:latin typeface="Calibri" panose="020F0502020204030204" pitchFamily="34" charset="0"/>
                </a:rPr>
                <a:t>	W</a:t>
              </a:r>
              <a:r>
                <a:rPr lang="de-DE" altLang="de-DE" sz="1013" b="1" dirty="0">
                  <a:solidFill>
                    <a:srgbClr val="0059B5"/>
                  </a:solidFill>
                  <a:latin typeface="Calibri" panose="020F0502020204030204" pitchFamily="34" charset="0"/>
                </a:rPr>
                <a:t>A</a:t>
              </a:r>
              <a:r>
                <a:rPr lang="de-DE" altLang="de-DE" sz="1013" b="1" dirty="0">
                  <a:solidFill>
                    <a:schemeClr val="bg1"/>
                  </a:solidFill>
                  <a:latin typeface="Calibri" panose="020F0502020204030204" pitchFamily="34" charset="0"/>
                </a:rPr>
                <a:t>3		</a:t>
              </a:r>
              <a:r>
                <a:rPr lang="de-DE" altLang="de-DE" sz="1013" i="1" dirty="0">
                  <a:solidFill>
                    <a:srgbClr val="FFFFFF"/>
                  </a:solidFill>
                  <a:latin typeface="Calibri" panose="020F0502020204030204" pitchFamily="34" charset="0"/>
                </a:rPr>
                <a:t>entwickeln und formulieren Handlungsoptionen zu einem Entscheidungskonflikt</a:t>
              </a:r>
            </a:p>
            <a:p>
              <a:pPr marL="333375" indent="-323850" defTabSz="685783">
                <a:tabLst>
                  <a:tab pos="295275" algn="r"/>
                  <a:tab pos="329804" algn="l"/>
                </a:tabLst>
              </a:pPr>
              <a:r>
                <a:rPr lang="de-DE" altLang="de-DE" sz="1013" b="1" dirty="0">
                  <a:solidFill>
                    <a:srgbClr val="7030A0"/>
                  </a:solidFill>
                  <a:latin typeface="Calibri" panose="020F0502020204030204" pitchFamily="34" charset="0"/>
                </a:rPr>
                <a:t>	W</a:t>
              </a:r>
              <a:r>
                <a:rPr lang="de-DE" altLang="de-DE" sz="1013" b="1" dirty="0">
                  <a:solidFill>
                    <a:srgbClr val="0059B5"/>
                  </a:solidFill>
                  <a:latin typeface="Calibri" panose="020F0502020204030204" pitchFamily="34" charset="0"/>
                </a:rPr>
                <a:t>A</a:t>
              </a:r>
              <a:r>
                <a:rPr lang="de-DE" altLang="de-DE" sz="1013" b="1" dirty="0">
                  <a:solidFill>
                    <a:schemeClr val="bg1"/>
                  </a:solidFill>
                  <a:latin typeface="Calibri" panose="020F0502020204030204" pitchFamily="34" charset="0"/>
                </a:rPr>
                <a:t>4		</a:t>
              </a:r>
              <a:r>
                <a:rPr lang="de-DE" altLang="de-DE" sz="1013" i="1" dirty="0">
                  <a:solidFill>
                    <a:srgbClr val="FFFFFF"/>
                  </a:solidFill>
                  <a:latin typeface="Calibri" panose="020F0502020204030204" pitchFamily="34" charset="0"/>
                </a:rPr>
                <a:t>berücksichtigen unterschiedliche Interessenslagen und </a:t>
              </a:r>
              <a:r>
                <a:rPr lang="de-DE" altLang="de-DE" sz="1013" i="1" dirty="0" err="1">
                  <a:solidFill>
                    <a:srgbClr val="FFFFFF"/>
                  </a:solidFill>
                  <a:latin typeface="Calibri" panose="020F0502020204030204" pitchFamily="34" charset="0"/>
                </a:rPr>
                <a:t>Perspek-tiven</a:t>
              </a:r>
              <a:endParaRPr lang="de-DE" altLang="de-DE" sz="1013" i="1" dirty="0">
                <a:solidFill>
                  <a:srgbClr val="FFFFFF"/>
                </a:solidFill>
                <a:latin typeface="Calibri" panose="020F0502020204030204" pitchFamily="34" charset="0"/>
              </a:endParaRPr>
            </a:p>
            <a:p>
              <a:pPr marL="333375" indent="-323850" defTabSz="685783">
                <a:tabLst>
                  <a:tab pos="295275" algn="r"/>
                  <a:tab pos="329804" algn="l"/>
                </a:tabLst>
              </a:pPr>
              <a:endParaRPr lang="de-DE" altLang="de-DE" sz="600" i="1" dirty="0">
                <a:solidFill>
                  <a:srgbClr val="FFFFFF"/>
                </a:solidFill>
                <a:latin typeface="Calibri" panose="020F0502020204030204" pitchFamily="34" charset="0"/>
              </a:endParaRPr>
            </a:p>
            <a:p>
              <a:pPr marL="333375" indent="-323850" defTabSz="685783">
                <a:tabLst>
                  <a:tab pos="295275" algn="r"/>
                  <a:tab pos="329804" algn="l"/>
                </a:tabLst>
              </a:pPr>
              <a:r>
                <a:rPr lang="de-DE" altLang="de-DE" sz="1125" b="1" dirty="0">
                  <a:solidFill>
                    <a:srgbClr val="00B050"/>
                  </a:solidFill>
                  <a:latin typeface="Calibri" panose="020F0502020204030204" pitchFamily="34" charset="0"/>
                </a:rPr>
                <a:t>				</a:t>
              </a:r>
              <a:r>
                <a:rPr lang="de-DE" altLang="de-DE" sz="1125" dirty="0">
                  <a:latin typeface="Calibri" panose="020F0502020204030204" pitchFamily="34" charset="0"/>
                </a:rPr>
                <a:t>Bewertung einer Dilemmasituation durch </a:t>
              </a:r>
              <a:r>
                <a:rPr lang="de-DE" altLang="de-DE" sz="1125" dirty="0" err="1">
                  <a:latin typeface="Calibri" panose="020F0502020204030204" pitchFamily="34" charset="0"/>
                </a:rPr>
                <a:t>Verknüp</a:t>
              </a:r>
              <a:r>
                <a:rPr lang="de-DE" altLang="de-DE" sz="1125" dirty="0">
                  <a:latin typeface="Calibri" panose="020F0502020204030204" pitchFamily="34" charset="0"/>
                </a:rPr>
                <a:t>-</a:t>
              </a:r>
            </a:p>
            <a:p>
              <a:pPr marL="333375" indent="-323850" defTabSz="685783">
                <a:tabLst>
                  <a:tab pos="295275" algn="r"/>
                  <a:tab pos="329804" algn="l"/>
                </a:tabLst>
              </a:pPr>
              <a:r>
                <a:rPr lang="de-DE" altLang="de-DE" sz="1125" dirty="0">
                  <a:latin typeface="Calibri" panose="020F0502020204030204" pitchFamily="34" charset="0"/>
                </a:rPr>
                <a:t>				</a:t>
              </a:r>
              <a:r>
                <a:rPr lang="de-DE" altLang="de-DE" sz="1125" dirty="0" err="1">
                  <a:latin typeface="Calibri" panose="020F0502020204030204" pitchFamily="34" charset="0"/>
                </a:rPr>
                <a:t>fung</a:t>
              </a:r>
              <a:r>
                <a:rPr lang="de-DE" altLang="de-DE" sz="1125" dirty="0">
                  <a:latin typeface="Calibri" panose="020F0502020204030204" pitchFamily="34" charset="0"/>
                </a:rPr>
                <a:t> von Sach- und Werteaussagen vorbereiten </a:t>
              </a:r>
            </a:p>
            <a:p>
              <a:pPr marL="333375" indent="-323850" defTabSz="685783">
                <a:tabLst>
                  <a:tab pos="295275" algn="r"/>
                  <a:tab pos="329804" algn="l"/>
                </a:tabLst>
              </a:pPr>
              <a:r>
                <a:rPr lang="de-DE" altLang="de-DE" sz="1013" b="1" dirty="0">
                  <a:solidFill>
                    <a:srgbClr val="00B050"/>
                  </a:solidFill>
                  <a:latin typeface="Calibri" panose="020F0502020204030204" pitchFamily="34" charset="0"/>
                </a:rPr>
                <a:t>	A</a:t>
              </a:r>
              <a:r>
                <a:rPr lang="de-DE" altLang="de-DE" sz="1013" b="1" dirty="0">
                  <a:solidFill>
                    <a:srgbClr val="FFFFFF"/>
                  </a:solidFill>
                  <a:latin typeface="Calibri" panose="020F0502020204030204" pitchFamily="34" charset="0"/>
                </a:rPr>
                <a:t>1</a:t>
              </a:r>
              <a:r>
                <a:rPr lang="de-DE" altLang="de-DE" sz="1013" b="1" i="1" dirty="0">
                  <a:solidFill>
                    <a:srgbClr val="FFFFFF"/>
                  </a:solidFill>
                  <a:latin typeface="Calibri" panose="020F0502020204030204" pitchFamily="34" charset="0"/>
                </a:rPr>
                <a:t>		</a:t>
              </a:r>
              <a:r>
                <a:rPr lang="de-DE" altLang="de-DE" sz="1013" i="1" dirty="0">
                  <a:solidFill>
                    <a:srgbClr val="FFFFFF"/>
                  </a:solidFill>
                  <a:latin typeface="Calibri" panose="020F0502020204030204" pitchFamily="34" charset="0"/>
                </a:rPr>
                <a:t>nennen und erkennen Wertebezüge zu einem Entscheidungs-konflikt</a:t>
              </a:r>
            </a:p>
            <a:p>
              <a:pPr marL="333375" indent="-323850" defTabSz="685783">
                <a:tabLst>
                  <a:tab pos="295275" algn="r"/>
                  <a:tab pos="329804" algn="l"/>
                </a:tabLst>
              </a:pPr>
              <a:r>
                <a:rPr lang="de-DE" altLang="de-DE" sz="1013" b="1" dirty="0">
                  <a:solidFill>
                    <a:srgbClr val="00B050"/>
                  </a:solidFill>
                  <a:latin typeface="Calibri" panose="020F0502020204030204" pitchFamily="34" charset="0"/>
                </a:rPr>
                <a:t>	A</a:t>
              </a:r>
              <a:r>
                <a:rPr lang="de-DE" altLang="de-DE" sz="1013" b="1" dirty="0">
                  <a:solidFill>
                    <a:srgbClr val="FFFFFF"/>
                  </a:solidFill>
                  <a:latin typeface="Calibri" panose="020F0502020204030204" pitchFamily="34" charset="0"/>
                </a:rPr>
                <a:t>2</a:t>
              </a:r>
              <a:r>
                <a:rPr lang="de-DE" altLang="de-DE" sz="1013" b="1" i="1" dirty="0">
                  <a:solidFill>
                    <a:srgbClr val="FFFFFF"/>
                  </a:solidFill>
                  <a:latin typeface="Calibri" panose="020F0502020204030204" pitchFamily="34" charset="0"/>
                </a:rPr>
                <a:t>		</a:t>
              </a:r>
              <a:r>
                <a:rPr lang="de-DE" altLang="de-DE" sz="1013" i="1" dirty="0">
                  <a:solidFill>
                    <a:srgbClr val="FFFFFF"/>
                  </a:solidFill>
                  <a:latin typeface="Calibri" panose="020F0502020204030204" pitchFamily="34" charset="0"/>
                </a:rPr>
                <a:t>prüfen Äußerungen auf fachliche Richtigkeit und formulieren deskriptive Aussagen zu einem Entscheidungskonflikt</a:t>
              </a:r>
            </a:p>
            <a:p>
              <a:pPr marL="333375" indent="-323850" defTabSz="685783">
                <a:tabLst>
                  <a:tab pos="295275" algn="r"/>
                  <a:tab pos="329804" algn="l"/>
                </a:tabLst>
              </a:pPr>
              <a:r>
                <a:rPr lang="de-DE" altLang="de-DE" sz="1013" b="1" dirty="0">
                  <a:solidFill>
                    <a:srgbClr val="00B050"/>
                  </a:solidFill>
                  <a:latin typeface="Calibri" panose="020F0502020204030204" pitchFamily="34" charset="0"/>
                </a:rPr>
                <a:t>	A</a:t>
              </a:r>
              <a:r>
                <a:rPr lang="de-DE" altLang="de-DE" sz="1013" b="1" dirty="0">
                  <a:solidFill>
                    <a:srgbClr val="FFFFFF"/>
                  </a:solidFill>
                  <a:latin typeface="Calibri" panose="020F0502020204030204" pitchFamily="34" charset="0"/>
                </a:rPr>
                <a:t>3</a:t>
              </a:r>
              <a:r>
                <a:rPr lang="de-DE" altLang="de-DE" sz="1013" b="1" i="1" dirty="0">
                  <a:solidFill>
                    <a:srgbClr val="FFFFFF"/>
                  </a:solidFill>
                  <a:latin typeface="Calibri" panose="020F0502020204030204" pitchFamily="34" charset="0"/>
                </a:rPr>
                <a:t>		</a:t>
              </a:r>
              <a:r>
                <a:rPr lang="de-DE" altLang="de-DE" sz="1013" i="1" dirty="0">
                  <a:solidFill>
                    <a:srgbClr val="FFFFFF"/>
                  </a:solidFill>
                  <a:latin typeface="Calibri" panose="020F0502020204030204" pitchFamily="34" charset="0"/>
                </a:rPr>
                <a:t>formulieren normative Aussagen zu einem Entscheidungskonflikt</a:t>
              </a:r>
            </a:p>
            <a:p>
              <a:pPr marL="333375" indent="-323850" defTabSz="685783">
                <a:tabLst>
                  <a:tab pos="295275" algn="r"/>
                  <a:tab pos="329804" algn="l"/>
                </a:tabLst>
              </a:pPr>
              <a:r>
                <a:rPr lang="de-DE" altLang="de-DE" sz="1013" b="1" dirty="0">
                  <a:solidFill>
                    <a:srgbClr val="00B050"/>
                  </a:solidFill>
                  <a:latin typeface="Calibri" panose="020F0502020204030204" pitchFamily="34" charset="0"/>
                </a:rPr>
                <a:t>	A</a:t>
              </a:r>
              <a:r>
                <a:rPr lang="de-DE" altLang="de-DE" sz="1013" b="1" dirty="0">
                  <a:solidFill>
                    <a:srgbClr val="FFFFFF"/>
                  </a:solidFill>
                  <a:latin typeface="Calibri" panose="020F0502020204030204" pitchFamily="34" charset="0"/>
                </a:rPr>
                <a:t>4</a:t>
              </a:r>
              <a:r>
                <a:rPr lang="de-DE" altLang="de-DE" sz="1013" i="1" dirty="0">
                  <a:solidFill>
                    <a:srgbClr val="FFFFFF"/>
                  </a:solidFill>
                  <a:latin typeface="Calibri" panose="020F0502020204030204" pitchFamily="34" charset="0"/>
                </a:rPr>
                <a:t> 		argumentieren </a:t>
              </a:r>
              <a:r>
                <a:rPr lang="de-DE" altLang="de-DE" sz="1013" i="1" dirty="0" err="1">
                  <a:solidFill>
                    <a:srgbClr val="FFFFFF"/>
                  </a:solidFill>
                  <a:latin typeface="Calibri" panose="020F0502020204030204" pitchFamily="34" charset="0"/>
                </a:rPr>
                <a:t>kriterien</a:t>
              </a:r>
              <a:r>
                <a:rPr lang="de-DE" altLang="de-DE" sz="1013" i="1" dirty="0">
                  <a:solidFill>
                    <a:srgbClr val="FFFFFF"/>
                  </a:solidFill>
                  <a:latin typeface="Calibri" panose="020F0502020204030204" pitchFamily="34" charset="0"/>
                </a:rPr>
                <a:t>- bzw. wertegeleitet durch Kombination von  deskriptiven und normativen Aussagen</a:t>
              </a:r>
            </a:p>
            <a:p>
              <a:pPr marL="333375" indent="-323850" defTabSz="685783">
                <a:tabLst>
                  <a:tab pos="295275" algn="r"/>
                  <a:tab pos="329804" algn="l"/>
                </a:tabLst>
              </a:pPr>
              <a:endParaRPr lang="de-DE" altLang="de-DE" sz="600" i="1" dirty="0">
                <a:solidFill>
                  <a:srgbClr val="FFFFFF"/>
                </a:solidFill>
                <a:latin typeface="Calibri" panose="020F0502020204030204" pitchFamily="34" charset="0"/>
              </a:endParaRPr>
            </a:p>
            <a:p>
              <a:pPr marL="333375" indent="-323850" defTabSz="685783">
                <a:tabLst>
                  <a:tab pos="295275" algn="r"/>
                  <a:tab pos="329804" algn="l"/>
                </a:tabLst>
              </a:pPr>
              <a:r>
                <a:rPr lang="de-DE" altLang="de-DE" sz="1050" b="1" dirty="0">
                  <a:solidFill>
                    <a:srgbClr val="00B050"/>
                  </a:solidFill>
                  <a:latin typeface="Calibri" panose="020F0502020204030204" pitchFamily="34" charset="0"/>
                </a:rPr>
                <a:t>	</a:t>
              </a:r>
              <a:r>
                <a:rPr lang="de-DE" altLang="de-DE" sz="1050" b="1" dirty="0">
                  <a:solidFill>
                    <a:srgbClr val="FF0000"/>
                  </a:solidFill>
                  <a:latin typeface="Calibri" panose="020F0502020204030204" pitchFamily="34" charset="0"/>
                </a:rPr>
                <a:t>			</a:t>
              </a:r>
              <a:r>
                <a:rPr lang="de-DE" altLang="de-DE" sz="1125" dirty="0">
                  <a:latin typeface="Calibri" panose="020F0502020204030204" pitchFamily="34" charset="0"/>
                </a:rPr>
                <a:t>Festlegung einer Entscheidungsstrategie für eine 	Dilemmasituation durch Gewichtung relevanter</a:t>
              </a:r>
            </a:p>
            <a:p>
              <a:pPr marL="333375" indent="-323850" defTabSz="685783">
                <a:tabLst>
                  <a:tab pos="295275" algn="r"/>
                  <a:tab pos="329804" algn="l"/>
                </a:tabLst>
              </a:pPr>
              <a:r>
                <a:rPr lang="de-DE" altLang="de-DE" sz="1125" dirty="0">
                  <a:latin typeface="Calibri" panose="020F0502020204030204" pitchFamily="34" charset="0"/>
                </a:rPr>
                <a:t>				Werte </a:t>
              </a:r>
              <a:endParaRPr lang="de-DE" altLang="de-DE" sz="1125" i="1" dirty="0">
                <a:solidFill>
                  <a:srgbClr val="FFFFFF"/>
                </a:solidFill>
                <a:latin typeface="Calibri" panose="020F0502020204030204" pitchFamily="34" charset="0"/>
              </a:endParaRPr>
            </a:p>
            <a:p>
              <a:pPr marL="333375" indent="-323850" defTabSz="685783">
                <a:tabLst>
                  <a:tab pos="295275" algn="r"/>
                  <a:tab pos="329804" algn="l"/>
                </a:tabLst>
              </a:pPr>
              <a:r>
                <a:rPr lang="de-DE" altLang="de-DE" sz="1050" b="1" dirty="0">
                  <a:solidFill>
                    <a:srgbClr val="FFC000"/>
                  </a:solidFill>
                  <a:latin typeface="Calibri" panose="020F0502020204030204" pitchFamily="34" charset="0"/>
                </a:rPr>
                <a:t>	G</a:t>
              </a:r>
              <a:r>
                <a:rPr lang="de-DE" altLang="de-DE" sz="1050" b="1" dirty="0">
                  <a:solidFill>
                    <a:srgbClr val="FF0000"/>
                  </a:solidFill>
                  <a:latin typeface="Calibri" panose="020F0502020204030204" pitchFamily="34" charset="0"/>
                </a:rPr>
                <a:t>E</a:t>
              </a:r>
              <a:r>
                <a:rPr lang="de-DE" altLang="de-DE" sz="1050" b="1" dirty="0">
                  <a:solidFill>
                    <a:schemeClr val="bg1"/>
                  </a:solidFill>
                  <a:latin typeface="Calibri" panose="020F0502020204030204" pitchFamily="34" charset="0"/>
                </a:rPr>
                <a:t>1</a:t>
              </a:r>
              <a:r>
                <a:rPr lang="de-DE" altLang="de-DE" sz="1050" b="1" i="1" dirty="0">
                  <a:solidFill>
                    <a:srgbClr val="FFFFFF"/>
                  </a:solidFill>
                  <a:latin typeface="Calibri" panose="020F0502020204030204" pitchFamily="34" charset="0"/>
                </a:rPr>
                <a:t>		</a:t>
              </a:r>
              <a:r>
                <a:rPr lang="de-DE" altLang="de-DE" sz="1050" i="1" dirty="0">
                  <a:solidFill>
                    <a:srgbClr val="FFFFFF"/>
                  </a:solidFill>
                  <a:latin typeface="Calibri" panose="020F0502020204030204" pitchFamily="34" charset="0"/>
                </a:rPr>
                <a:t>gewichten die in einem Entscheidungskonflikt berührten Werte bzw. Kriterien</a:t>
              </a:r>
            </a:p>
            <a:p>
              <a:pPr marL="335756" indent="-330994" defTabSz="685783">
                <a:tabLst>
                  <a:tab pos="295275" algn="r"/>
                  <a:tab pos="329804" algn="l"/>
                </a:tabLst>
              </a:pPr>
              <a:r>
                <a:rPr lang="de-DE" altLang="de-DE" sz="1050" b="1" dirty="0">
                  <a:solidFill>
                    <a:srgbClr val="FFC000"/>
                  </a:solidFill>
                  <a:latin typeface="Calibri" panose="020F0502020204030204" pitchFamily="34" charset="0"/>
                </a:rPr>
                <a:t>	G</a:t>
              </a:r>
              <a:r>
                <a:rPr lang="de-DE" altLang="de-DE" sz="1050" b="1" dirty="0">
                  <a:solidFill>
                    <a:srgbClr val="FF0000"/>
                  </a:solidFill>
                  <a:latin typeface="Calibri" panose="020F0502020204030204" pitchFamily="34" charset="0"/>
                </a:rPr>
                <a:t>E</a:t>
              </a:r>
              <a:r>
                <a:rPr lang="de-DE" altLang="de-DE" sz="1050" b="1" dirty="0">
                  <a:solidFill>
                    <a:schemeClr val="bg1"/>
                  </a:solidFill>
                  <a:latin typeface="Calibri" panose="020F0502020204030204" pitchFamily="34" charset="0"/>
                </a:rPr>
                <a:t>2</a:t>
              </a:r>
              <a:r>
                <a:rPr lang="de-DE" altLang="de-DE" sz="1050" b="1" i="1" dirty="0">
                  <a:solidFill>
                    <a:srgbClr val="FFFFFF"/>
                  </a:solidFill>
                  <a:latin typeface="Calibri" panose="020F0502020204030204" pitchFamily="34" charset="0"/>
                </a:rPr>
                <a:t>		</a:t>
              </a:r>
              <a:r>
                <a:rPr lang="de-DE" altLang="de-DE" sz="1050" i="1" dirty="0">
                  <a:solidFill>
                    <a:srgbClr val="FFFFFF"/>
                  </a:solidFill>
                  <a:latin typeface="Calibri" panose="020F0502020204030204" pitchFamily="34" charset="0"/>
                </a:rPr>
                <a:t>begründen eine persönliche Entscheidung durch </a:t>
              </a:r>
              <a:r>
                <a:rPr lang="de-DE" altLang="de-DE" sz="1050" i="1" dirty="0" err="1">
                  <a:solidFill>
                    <a:srgbClr val="FFFFFF"/>
                  </a:solidFill>
                  <a:latin typeface="Calibri" panose="020F0502020204030204" pitchFamily="34" charset="0"/>
                </a:rPr>
                <a:t>Hierarchi-sierung</a:t>
              </a:r>
              <a:r>
                <a:rPr lang="de-DE" altLang="de-DE" sz="1050" i="1" dirty="0">
                  <a:solidFill>
                    <a:srgbClr val="FFFFFF"/>
                  </a:solidFill>
                  <a:latin typeface="Calibri" panose="020F0502020204030204" pitchFamily="34" charset="0"/>
                </a:rPr>
                <a:t> oder Gewichtung von Kriterien bzw. Werten</a:t>
              </a:r>
            </a:p>
            <a:p>
              <a:pPr marL="335756" indent="-330994" defTabSz="685783">
                <a:tabLst>
                  <a:tab pos="295275" algn="r"/>
                  <a:tab pos="329804" algn="l"/>
                </a:tabLst>
              </a:pPr>
              <a:r>
                <a:rPr lang="de-DE" altLang="de-DE" sz="1050" b="1" dirty="0">
                  <a:solidFill>
                    <a:srgbClr val="FFC000"/>
                  </a:solidFill>
                  <a:latin typeface="Calibri" panose="020F0502020204030204" pitchFamily="34" charset="0"/>
                </a:rPr>
                <a:t>	G</a:t>
              </a:r>
              <a:r>
                <a:rPr lang="de-DE" altLang="de-DE" sz="1050" b="1" dirty="0">
                  <a:solidFill>
                    <a:srgbClr val="FF0000"/>
                  </a:solidFill>
                  <a:latin typeface="Calibri" panose="020F0502020204030204" pitchFamily="34" charset="0"/>
                </a:rPr>
                <a:t>E</a:t>
              </a:r>
              <a:r>
                <a:rPr lang="de-DE" altLang="de-DE" sz="1050" b="1" dirty="0">
                  <a:solidFill>
                    <a:schemeClr val="bg1"/>
                  </a:solidFill>
                  <a:latin typeface="Calibri" panose="020F0502020204030204" pitchFamily="34" charset="0"/>
                </a:rPr>
                <a:t>3</a:t>
              </a:r>
              <a:r>
                <a:rPr lang="de-DE" altLang="de-DE" sz="1050" b="1" i="1" dirty="0">
                  <a:solidFill>
                    <a:srgbClr val="FFFFFF"/>
                  </a:solidFill>
                  <a:latin typeface="Calibri" panose="020F0502020204030204" pitchFamily="34" charset="0"/>
                </a:rPr>
                <a:t>		</a:t>
              </a:r>
              <a:r>
                <a:rPr lang="de-DE" altLang="de-DE" sz="1050" i="1" dirty="0">
                  <a:solidFill>
                    <a:srgbClr val="FFFFFF"/>
                  </a:solidFill>
                  <a:latin typeface="Calibri" panose="020F0502020204030204" pitchFamily="34" charset="0"/>
                </a:rPr>
                <a:t>prüfen ihre Entscheidung hinsichtlich langfristiger lokaler und globaler Folgen</a:t>
              </a:r>
            </a:p>
            <a:p>
              <a:pPr defTabSz="685783"/>
              <a:endParaRPr lang="de-DE" altLang="de-DE" sz="1050" i="1" dirty="0">
                <a:solidFill>
                  <a:srgbClr val="FFFFFF"/>
                </a:solidFill>
                <a:latin typeface="Calibri" panose="020F0502020204030204" pitchFamily="34" charset="0"/>
              </a:endParaRPr>
            </a:p>
            <a:p>
              <a:pPr defTabSz="685783"/>
              <a:endParaRPr lang="de-DE" altLang="de-DE" sz="1050" i="1" dirty="0">
                <a:solidFill>
                  <a:srgbClr val="FFFFFF"/>
                </a:solidFill>
                <a:latin typeface="Calibri" panose="020F0502020204030204" pitchFamily="34" charset="0"/>
              </a:endParaRPr>
            </a:p>
          </p:txBody>
        </p:sp>
        <p:grpSp>
          <p:nvGrpSpPr>
            <p:cNvPr id="46" name="Gruppieren 45">
              <a:extLst>
                <a:ext uri="{FF2B5EF4-FFF2-40B4-BE49-F238E27FC236}">
                  <a16:creationId xmlns:a16="http://schemas.microsoft.com/office/drawing/2014/main" id="{F4E911C0-755E-C469-4563-F83B2B02A9EF}"/>
                </a:ext>
              </a:extLst>
            </p:cNvPr>
            <p:cNvGrpSpPr/>
            <p:nvPr/>
          </p:nvGrpSpPr>
          <p:grpSpPr>
            <a:xfrm>
              <a:off x="6817276" y="449030"/>
              <a:ext cx="635671" cy="586269"/>
              <a:chOff x="6804024" y="563882"/>
              <a:chExt cx="635671" cy="586269"/>
            </a:xfrm>
          </p:grpSpPr>
          <p:grpSp>
            <p:nvGrpSpPr>
              <p:cNvPr id="44" name="Gruppieren 43">
                <a:extLst>
                  <a:ext uri="{FF2B5EF4-FFF2-40B4-BE49-F238E27FC236}">
                    <a16:creationId xmlns:a16="http://schemas.microsoft.com/office/drawing/2014/main" id="{D2A0B39E-1432-9CCD-D5DC-0ED75B3356B2}"/>
                  </a:ext>
                </a:extLst>
              </p:cNvPr>
              <p:cNvGrpSpPr/>
              <p:nvPr/>
            </p:nvGrpSpPr>
            <p:grpSpPr>
              <a:xfrm>
                <a:off x="6804024" y="563882"/>
                <a:ext cx="635671" cy="297390"/>
                <a:chOff x="6815726" y="1357507"/>
                <a:chExt cx="635671" cy="297390"/>
              </a:xfrm>
            </p:grpSpPr>
            <p:sp>
              <p:nvSpPr>
                <p:cNvPr id="42" name="Abgerundetes Rechteck 41">
                  <a:extLst>
                    <a:ext uri="{FF2B5EF4-FFF2-40B4-BE49-F238E27FC236}">
                      <a16:creationId xmlns:a16="http://schemas.microsoft.com/office/drawing/2014/main" id="{2988AB76-00C3-65F5-B222-93FFA46EAFF9}"/>
                    </a:ext>
                  </a:extLst>
                </p:cNvPr>
                <p:cNvSpPr/>
                <p:nvPr/>
              </p:nvSpPr>
              <p:spPr>
                <a:xfrm>
                  <a:off x="6815726" y="1357507"/>
                  <a:ext cx="635671" cy="2973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7" name="Grafik 6">
                  <a:extLst>
                    <a:ext uri="{FF2B5EF4-FFF2-40B4-BE49-F238E27FC236}">
                      <a16:creationId xmlns:a16="http://schemas.microsoft.com/office/drawing/2014/main" id="{D346F7D6-9AD9-5E1B-7385-0FF6E377C2C1}"/>
                    </a:ext>
                  </a:extLst>
                </p:cNvPr>
                <p:cNvPicPr>
                  <a:picLocks noChangeAspect="1"/>
                </p:cNvPicPr>
                <p:nvPr/>
              </p:nvPicPr>
              <p:blipFill rotWithShape="1">
                <a:blip r:embed="rId2"/>
                <a:srcRect l="12629" t="9072" r="10994" b="13993"/>
                <a:stretch/>
              </p:blipFill>
              <p:spPr>
                <a:xfrm>
                  <a:off x="6856527" y="1385316"/>
                  <a:ext cx="247462" cy="248992"/>
                </a:xfrm>
                <a:prstGeom prst="rect">
                  <a:avLst/>
                </a:prstGeom>
              </p:spPr>
            </p:pic>
            <p:pic>
              <p:nvPicPr>
                <p:cNvPr id="8" name="Grafik 7">
                  <a:extLst>
                    <a:ext uri="{FF2B5EF4-FFF2-40B4-BE49-F238E27FC236}">
                      <a16:creationId xmlns:a16="http://schemas.microsoft.com/office/drawing/2014/main" id="{58247E14-7792-A434-3962-5088884CB4E0}"/>
                    </a:ext>
                  </a:extLst>
                </p:cNvPr>
                <p:cNvPicPr>
                  <a:picLocks noChangeAspect="1"/>
                </p:cNvPicPr>
                <p:nvPr/>
              </p:nvPicPr>
              <p:blipFill rotWithShape="1">
                <a:blip r:embed="rId3"/>
                <a:srcRect l="11279" t="9329" r="12345" b="13821"/>
                <a:stretch/>
              </p:blipFill>
              <p:spPr>
                <a:xfrm>
                  <a:off x="7144099" y="1385316"/>
                  <a:ext cx="247463" cy="248992"/>
                </a:xfrm>
                <a:prstGeom prst="rect">
                  <a:avLst/>
                </a:prstGeom>
              </p:spPr>
            </p:pic>
          </p:grpSp>
          <p:grpSp>
            <p:nvGrpSpPr>
              <p:cNvPr id="45" name="Gruppieren 44">
                <a:extLst>
                  <a:ext uri="{FF2B5EF4-FFF2-40B4-BE49-F238E27FC236}">
                    <a16:creationId xmlns:a16="http://schemas.microsoft.com/office/drawing/2014/main" id="{D2CB93B2-F84F-1ED3-EFBC-046D1812CCD9}"/>
                  </a:ext>
                </a:extLst>
              </p:cNvPr>
              <p:cNvGrpSpPr/>
              <p:nvPr/>
            </p:nvGrpSpPr>
            <p:grpSpPr>
              <a:xfrm>
                <a:off x="6804024" y="861536"/>
                <a:ext cx="635671" cy="288615"/>
                <a:chOff x="6963512" y="1817768"/>
                <a:chExt cx="635671" cy="288615"/>
              </a:xfrm>
            </p:grpSpPr>
            <p:sp>
              <p:nvSpPr>
                <p:cNvPr id="43" name="Abgerundetes Rechteck 42">
                  <a:extLst>
                    <a:ext uri="{FF2B5EF4-FFF2-40B4-BE49-F238E27FC236}">
                      <a16:creationId xmlns:a16="http://schemas.microsoft.com/office/drawing/2014/main" id="{36CABE16-F459-A3A4-C329-2BF42FA52863}"/>
                    </a:ext>
                  </a:extLst>
                </p:cNvPr>
                <p:cNvSpPr/>
                <p:nvPr/>
              </p:nvSpPr>
              <p:spPr>
                <a:xfrm>
                  <a:off x="6963512" y="1817768"/>
                  <a:ext cx="635671" cy="2886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9" name="Grafik 8">
                  <a:extLst>
                    <a:ext uri="{FF2B5EF4-FFF2-40B4-BE49-F238E27FC236}">
                      <a16:creationId xmlns:a16="http://schemas.microsoft.com/office/drawing/2014/main" id="{B71E18B4-7776-6DA4-3882-347F2B6B52E9}"/>
                    </a:ext>
                  </a:extLst>
                </p:cNvPr>
                <p:cNvPicPr>
                  <a:picLocks noChangeAspect="1"/>
                </p:cNvPicPr>
                <p:nvPr/>
              </p:nvPicPr>
              <p:blipFill rotWithShape="1">
                <a:blip r:embed="rId4"/>
                <a:srcRect l="13009" t="10921" r="16101" b="10921"/>
                <a:stretch/>
              </p:blipFill>
              <p:spPr>
                <a:xfrm>
                  <a:off x="7001653" y="1846803"/>
                  <a:ext cx="229684" cy="253230"/>
                </a:xfrm>
                <a:prstGeom prst="rect">
                  <a:avLst/>
                </a:prstGeom>
              </p:spPr>
            </p:pic>
            <p:pic>
              <p:nvPicPr>
                <p:cNvPr id="10" name="Grafik 9">
                  <a:extLst>
                    <a:ext uri="{FF2B5EF4-FFF2-40B4-BE49-F238E27FC236}">
                      <a16:creationId xmlns:a16="http://schemas.microsoft.com/office/drawing/2014/main" id="{3692E782-69BB-A75A-F28E-E576B1B64257}"/>
                    </a:ext>
                  </a:extLst>
                </p:cNvPr>
                <p:cNvPicPr>
                  <a:picLocks noChangeAspect="1"/>
                </p:cNvPicPr>
                <p:nvPr/>
              </p:nvPicPr>
              <p:blipFill rotWithShape="1">
                <a:blip r:embed="rId5"/>
                <a:srcRect l="2971" r="10036" b="10921"/>
                <a:stretch/>
              </p:blipFill>
              <p:spPr>
                <a:xfrm>
                  <a:off x="7228008" y="1817768"/>
                  <a:ext cx="281853" cy="288615"/>
                </a:xfrm>
                <a:prstGeom prst="rect">
                  <a:avLst/>
                </a:prstGeom>
              </p:spPr>
            </p:pic>
          </p:grpSp>
        </p:grpSp>
        <p:grpSp>
          <p:nvGrpSpPr>
            <p:cNvPr id="48" name="Gruppieren 47">
              <a:extLst>
                <a:ext uri="{FF2B5EF4-FFF2-40B4-BE49-F238E27FC236}">
                  <a16:creationId xmlns:a16="http://schemas.microsoft.com/office/drawing/2014/main" id="{EE38D4A7-5AAD-5FAB-F211-D1EB2E9EE86B}"/>
                </a:ext>
              </a:extLst>
            </p:cNvPr>
            <p:cNvGrpSpPr/>
            <p:nvPr/>
          </p:nvGrpSpPr>
          <p:grpSpPr>
            <a:xfrm>
              <a:off x="6824363" y="2750454"/>
              <a:ext cx="635671" cy="297390"/>
              <a:chOff x="6797859" y="2956694"/>
              <a:chExt cx="635671" cy="297390"/>
            </a:xfrm>
          </p:grpSpPr>
          <p:sp>
            <p:nvSpPr>
              <p:cNvPr id="47" name="Abgerundetes Rechteck 46">
                <a:extLst>
                  <a:ext uri="{FF2B5EF4-FFF2-40B4-BE49-F238E27FC236}">
                    <a16:creationId xmlns:a16="http://schemas.microsoft.com/office/drawing/2014/main" id="{ADB7BC3E-0DBC-8AF9-75F9-971558383023}"/>
                  </a:ext>
                </a:extLst>
              </p:cNvPr>
              <p:cNvSpPr/>
              <p:nvPr/>
            </p:nvSpPr>
            <p:spPr>
              <a:xfrm>
                <a:off x="6797859" y="2956694"/>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1" name="Grafik 10">
                <a:extLst>
                  <a:ext uri="{FF2B5EF4-FFF2-40B4-BE49-F238E27FC236}">
                    <a16:creationId xmlns:a16="http://schemas.microsoft.com/office/drawing/2014/main" id="{0106C1E8-EF37-B397-24BC-187BC1FE5BE3}"/>
                  </a:ext>
                </a:extLst>
              </p:cNvPr>
              <p:cNvPicPr>
                <a:picLocks noChangeAspect="1"/>
              </p:cNvPicPr>
              <p:nvPr/>
            </p:nvPicPr>
            <p:blipFill rotWithShape="1">
              <a:blip r:embed="rId6"/>
              <a:srcRect t="10921" b="17452"/>
              <a:stretch/>
            </p:blipFill>
            <p:spPr>
              <a:xfrm>
                <a:off x="6797859" y="2989355"/>
                <a:ext cx="324000" cy="232069"/>
              </a:xfrm>
              <a:prstGeom prst="rect">
                <a:avLst/>
              </a:prstGeom>
            </p:spPr>
          </p:pic>
          <p:pic>
            <p:nvPicPr>
              <p:cNvPr id="12" name="Grafik 11">
                <a:extLst>
                  <a:ext uri="{FF2B5EF4-FFF2-40B4-BE49-F238E27FC236}">
                    <a16:creationId xmlns:a16="http://schemas.microsoft.com/office/drawing/2014/main" id="{62E131B6-45C4-1C20-6AC1-0ADD011CC3E2}"/>
                  </a:ext>
                </a:extLst>
              </p:cNvPr>
              <p:cNvPicPr>
                <a:picLocks noChangeAspect="1"/>
              </p:cNvPicPr>
              <p:nvPr/>
            </p:nvPicPr>
            <p:blipFill rotWithShape="1">
              <a:blip r:embed="rId7"/>
              <a:srcRect t="14826" b="13548"/>
              <a:stretch/>
            </p:blipFill>
            <p:spPr>
              <a:xfrm>
                <a:off x="7047446" y="2989355"/>
                <a:ext cx="324000" cy="232069"/>
              </a:xfrm>
              <a:prstGeom prst="rect">
                <a:avLst/>
              </a:prstGeom>
            </p:spPr>
          </p:pic>
        </p:grpSp>
        <p:grpSp>
          <p:nvGrpSpPr>
            <p:cNvPr id="51" name="Gruppieren 50">
              <a:extLst>
                <a:ext uri="{FF2B5EF4-FFF2-40B4-BE49-F238E27FC236}">
                  <a16:creationId xmlns:a16="http://schemas.microsoft.com/office/drawing/2014/main" id="{A2DB39B4-167F-5059-BCE5-928E7D50379D}"/>
                </a:ext>
              </a:extLst>
            </p:cNvPr>
            <p:cNvGrpSpPr/>
            <p:nvPr/>
          </p:nvGrpSpPr>
          <p:grpSpPr>
            <a:xfrm>
              <a:off x="6824363" y="4716849"/>
              <a:ext cx="636863" cy="594780"/>
              <a:chOff x="6797859" y="4407634"/>
              <a:chExt cx="636863" cy="594780"/>
            </a:xfrm>
          </p:grpSpPr>
          <p:sp>
            <p:nvSpPr>
              <p:cNvPr id="49" name="Abgerundetes Rechteck 48">
                <a:extLst>
                  <a:ext uri="{FF2B5EF4-FFF2-40B4-BE49-F238E27FC236}">
                    <a16:creationId xmlns:a16="http://schemas.microsoft.com/office/drawing/2014/main" id="{0CAC1511-35EE-8A62-2CDF-808B312E3F99}"/>
                  </a:ext>
                </a:extLst>
              </p:cNvPr>
              <p:cNvSpPr/>
              <p:nvPr/>
            </p:nvSpPr>
            <p:spPr>
              <a:xfrm>
                <a:off x="6799051" y="4407634"/>
                <a:ext cx="635671"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0" name="Abgerundetes Rechteck 49">
                <a:extLst>
                  <a:ext uri="{FF2B5EF4-FFF2-40B4-BE49-F238E27FC236}">
                    <a16:creationId xmlns:a16="http://schemas.microsoft.com/office/drawing/2014/main" id="{F2A00174-FC87-9438-14CF-0E0DDC36B850}"/>
                  </a:ext>
                </a:extLst>
              </p:cNvPr>
              <p:cNvSpPr/>
              <p:nvPr/>
            </p:nvSpPr>
            <p:spPr>
              <a:xfrm>
                <a:off x="6797859" y="4705024"/>
                <a:ext cx="635671" cy="29739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3" name="Grafik 12">
                <a:extLst>
                  <a:ext uri="{FF2B5EF4-FFF2-40B4-BE49-F238E27FC236}">
                    <a16:creationId xmlns:a16="http://schemas.microsoft.com/office/drawing/2014/main" id="{B6B77C54-E80B-789E-B055-7EDB27FF561E}"/>
                  </a:ext>
                </a:extLst>
              </p:cNvPr>
              <p:cNvPicPr>
                <a:picLocks noChangeAspect="1"/>
              </p:cNvPicPr>
              <p:nvPr/>
            </p:nvPicPr>
            <p:blipFill rotWithShape="1">
              <a:blip r:embed="rId8"/>
              <a:srcRect t="10841" b="14423"/>
              <a:stretch/>
            </p:blipFill>
            <p:spPr>
              <a:xfrm>
                <a:off x="6803435" y="4435256"/>
                <a:ext cx="335172" cy="242146"/>
              </a:xfrm>
              <a:prstGeom prst="rect">
                <a:avLst/>
              </a:prstGeom>
            </p:spPr>
          </p:pic>
          <p:pic>
            <p:nvPicPr>
              <p:cNvPr id="14" name="Grafik 13">
                <a:extLst>
                  <a:ext uri="{FF2B5EF4-FFF2-40B4-BE49-F238E27FC236}">
                    <a16:creationId xmlns:a16="http://schemas.microsoft.com/office/drawing/2014/main" id="{B9BFA277-B85D-746B-B69D-52BC5A841B24}"/>
                  </a:ext>
                </a:extLst>
              </p:cNvPr>
              <p:cNvPicPr>
                <a:picLocks noChangeAspect="1"/>
              </p:cNvPicPr>
              <p:nvPr/>
            </p:nvPicPr>
            <p:blipFill rotWithShape="1">
              <a:blip r:embed="rId9"/>
              <a:srcRect t="9119" b="16145"/>
              <a:stretch/>
            </p:blipFill>
            <p:spPr>
              <a:xfrm>
                <a:off x="7074096" y="4441194"/>
                <a:ext cx="346345" cy="242146"/>
              </a:xfrm>
              <a:prstGeom prst="rect">
                <a:avLst/>
              </a:prstGeom>
            </p:spPr>
          </p:pic>
          <p:pic>
            <p:nvPicPr>
              <p:cNvPr id="15" name="Grafik 14">
                <a:extLst>
                  <a:ext uri="{FF2B5EF4-FFF2-40B4-BE49-F238E27FC236}">
                    <a16:creationId xmlns:a16="http://schemas.microsoft.com/office/drawing/2014/main" id="{46EF0E6A-7583-D2FB-157F-10D0B5C2D5D2}"/>
                  </a:ext>
                </a:extLst>
              </p:cNvPr>
              <p:cNvPicPr>
                <a:picLocks noChangeAspect="1"/>
              </p:cNvPicPr>
              <p:nvPr/>
            </p:nvPicPr>
            <p:blipFill rotWithShape="1">
              <a:blip r:embed="rId10"/>
              <a:srcRect l="16937" t="15698" b="10921"/>
              <a:stretch/>
            </p:blipFill>
            <p:spPr>
              <a:xfrm>
                <a:off x="6853992" y="4738633"/>
                <a:ext cx="278405" cy="237753"/>
              </a:xfrm>
              <a:prstGeom prst="rect">
                <a:avLst/>
              </a:prstGeom>
            </p:spPr>
          </p:pic>
          <p:pic>
            <p:nvPicPr>
              <p:cNvPr id="16" name="Grafik 15">
                <a:extLst>
                  <a:ext uri="{FF2B5EF4-FFF2-40B4-BE49-F238E27FC236}">
                    <a16:creationId xmlns:a16="http://schemas.microsoft.com/office/drawing/2014/main" id="{AAEB6CF8-93EC-7D8B-0208-1E78443BEB83}"/>
                  </a:ext>
                </a:extLst>
              </p:cNvPr>
              <p:cNvPicPr>
                <a:picLocks noChangeAspect="1"/>
              </p:cNvPicPr>
              <p:nvPr/>
            </p:nvPicPr>
            <p:blipFill rotWithShape="1">
              <a:blip r:embed="rId11"/>
              <a:srcRect l="6781" t="6541" r="6643" b="8063"/>
              <a:stretch/>
            </p:blipFill>
            <p:spPr>
              <a:xfrm>
                <a:off x="7089681" y="4715378"/>
                <a:ext cx="290179" cy="276682"/>
              </a:xfrm>
              <a:prstGeom prst="rect">
                <a:avLst/>
              </a:prstGeom>
            </p:spPr>
          </p:pic>
        </p:grpSp>
      </p:grpSp>
      <p:grpSp>
        <p:nvGrpSpPr>
          <p:cNvPr id="143" name="Gruppieren 142">
            <a:extLst>
              <a:ext uri="{FF2B5EF4-FFF2-40B4-BE49-F238E27FC236}">
                <a16:creationId xmlns:a16="http://schemas.microsoft.com/office/drawing/2014/main" id="{B2626E06-B32E-996C-E812-226B74174BB0}"/>
              </a:ext>
            </a:extLst>
          </p:cNvPr>
          <p:cNvGrpSpPr/>
          <p:nvPr/>
        </p:nvGrpSpPr>
        <p:grpSpPr>
          <a:xfrm>
            <a:off x="3353583" y="445957"/>
            <a:ext cx="1476596" cy="4247592"/>
            <a:chOff x="4471444" y="594609"/>
            <a:chExt cx="1968794" cy="5663456"/>
          </a:xfrm>
        </p:grpSpPr>
        <p:grpSp>
          <p:nvGrpSpPr>
            <p:cNvPr id="58" name="Gruppieren 57">
              <a:extLst>
                <a:ext uri="{FF2B5EF4-FFF2-40B4-BE49-F238E27FC236}">
                  <a16:creationId xmlns:a16="http://schemas.microsoft.com/office/drawing/2014/main" id="{C509307C-9014-CCE1-5455-BCBE102EA338}"/>
                </a:ext>
              </a:extLst>
            </p:cNvPr>
            <p:cNvGrpSpPr/>
            <p:nvPr/>
          </p:nvGrpSpPr>
          <p:grpSpPr>
            <a:xfrm>
              <a:off x="4531500" y="602751"/>
              <a:ext cx="602638" cy="302400"/>
              <a:chOff x="5802302" y="371394"/>
              <a:chExt cx="602638" cy="302400"/>
            </a:xfrm>
          </p:grpSpPr>
          <p:grpSp>
            <p:nvGrpSpPr>
              <p:cNvPr id="56" name="Gruppieren 55">
                <a:extLst>
                  <a:ext uri="{FF2B5EF4-FFF2-40B4-BE49-F238E27FC236}">
                    <a16:creationId xmlns:a16="http://schemas.microsoft.com/office/drawing/2014/main" id="{6D0AFE98-DE71-29DD-4D67-5BD130E7CD46}"/>
                  </a:ext>
                </a:extLst>
              </p:cNvPr>
              <p:cNvGrpSpPr/>
              <p:nvPr/>
            </p:nvGrpSpPr>
            <p:grpSpPr>
              <a:xfrm>
                <a:off x="5803110" y="371394"/>
                <a:ext cx="601830" cy="302400"/>
                <a:chOff x="5803110" y="371394"/>
                <a:chExt cx="601830" cy="302400"/>
              </a:xfrm>
            </p:grpSpPr>
            <p:sp>
              <p:nvSpPr>
                <p:cNvPr id="54" name="Abgerundetes Rechteck 53">
                  <a:extLst>
                    <a:ext uri="{FF2B5EF4-FFF2-40B4-BE49-F238E27FC236}">
                      <a16:creationId xmlns:a16="http://schemas.microsoft.com/office/drawing/2014/main" id="{D74081EA-9733-DC21-E2B2-F7E0FAB59449}"/>
                    </a:ext>
                  </a:extLst>
                </p:cNvPr>
                <p:cNvSpPr/>
                <p:nvPr/>
              </p:nvSpPr>
              <p:spPr>
                <a:xfrm>
                  <a:off x="6102540" y="371394"/>
                  <a:ext cx="302400" cy="30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5" name="Abgerundetes Rechteck 54">
                  <a:extLst>
                    <a:ext uri="{FF2B5EF4-FFF2-40B4-BE49-F238E27FC236}">
                      <a16:creationId xmlns:a16="http://schemas.microsoft.com/office/drawing/2014/main" id="{CAEF936E-F133-89AA-0CEB-838ABE1521B1}"/>
                    </a:ext>
                  </a:extLst>
                </p:cNvPr>
                <p:cNvSpPr/>
                <p:nvPr/>
              </p:nvSpPr>
              <p:spPr>
                <a:xfrm>
                  <a:off x="5803110" y="371395"/>
                  <a:ext cx="302400" cy="2973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57" name="Textfeld 56">
                <a:extLst>
                  <a:ext uri="{FF2B5EF4-FFF2-40B4-BE49-F238E27FC236}">
                    <a16:creationId xmlns:a16="http://schemas.microsoft.com/office/drawing/2014/main" id="{22E062C5-A304-AA66-73C5-85CB1AD05D07}"/>
                  </a:ext>
                </a:extLst>
              </p:cNvPr>
              <p:cNvSpPr txBox="1"/>
              <p:nvPr/>
            </p:nvSpPr>
            <p:spPr>
              <a:xfrm>
                <a:off x="5802302" y="389938"/>
                <a:ext cx="598499" cy="267184"/>
              </a:xfrm>
              <a:prstGeom prst="rect">
                <a:avLst/>
              </a:prstGeom>
              <a:noFill/>
            </p:spPr>
            <p:txBody>
              <a:bodyPr wrap="square" lIns="13500" tIns="13500" rIns="13500" bIns="13500" rtlCol="0">
                <a:spAutoFit/>
              </a:bodyPr>
              <a:lstStyle/>
              <a:p>
                <a:pPr algn="ctr"/>
                <a:r>
                  <a:rPr lang="de-DE" sz="1125" b="1" dirty="0">
                    <a:solidFill>
                      <a:schemeClr val="bg1"/>
                    </a:solidFill>
                  </a:rPr>
                  <a:t>WA1</a:t>
                </a:r>
              </a:p>
            </p:txBody>
          </p:sp>
        </p:grpSp>
        <p:grpSp>
          <p:nvGrpSpPr>
            <p:cNvPr id="59" name="Gruppieren 58">
              <a:extLst>
                <a:ext uri="{FF2B5EF4-FFF2-40B4-BE49-F238E27FC236}">
                  <a16:creationId xmlns:a16="http://schemas.microsoft.com/office/drawing/2014/main" id="{47EB6763-5713-9662-72DF-0ACE46441A30}"/>
                </a:ext>
              </a:extLst>
            </p:cNvPr>
            <p:cNvGrpSpPr/>
            <p:nvPr/>
          </p:nvGrpSpPr>
          <p:grpSpPr>
            <a:xfrm>
              <a:off x="5162989" y="599934"/>
              <a:ext cx="602638" cy="302400"/>
              <a:chOff x="5802302" y="371394"/>
              <a:chExt cx="602638" cy="302400"/>
            </a:xfrm>
          </p:grpSpPr>
          <p:grpSp>
            <p:nvGrpSpPr>
              <p:cNvPr id="60" name="Gruppieren 59">
                <a:extLst>
                  <a:ext uri="{FF2B5EF4-FFF2-40B4-BE49-F238E27FC236}">
                    <a16:creationId xmlns:a16="http://schemas.microsoft.com/office/drawing/2014/main" id="{A4455E16-95DA-823E-730D-2FFE4526D4EB}"/>
                  </a:ext>
                </a:extLst>
              </p:cNvPr>
              <p:cNvGrpSpPr/>
              <p:nvPr/>
            </p:nvGrpSpPr>
            <p:grpSpPr>
              <a:xfrm>
                <a:off x="5803110" y="371394"/>
                <a:ext cx="601830" cy="302400"/>
                <a:chOff x="5803110" y="371394"/>
                <a:chExt cx="601830" cy="302400"/>
              </a:xfrm>
            </p:grpSpPr>
            <p:sp>
              <p:nvSpPr>
                <p:cNvPr id="62" name="Abgerundetes Rechteck 61">
                  <a:extLst>
                    <a:ext uri="{FF2B5EF4-FFF2-40B4-BE49-F238E27FC236}">
                      <a16:creationId xmlns:a16="http://schemas.microsoft.com/office/drawing/2014/main" id="{2CCE692B-BD7E-E659-AEAE-57B2CB9CFF2C}"/>
                    </a:ext>
                  </a:extLst>
                </p:cNvPr>
                <p:cNvSpPr/>
                <p:nvPr/>
              </p:nvSpPr>
              <p:spPr>
                <a:xfrm>
                  <a:off x="6102540" y="371394"/>
                  <a:ext cx="302400" cy="30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3" name="Abgerundetes Rechteck 62">
                  <a:extLst>
                    <a:ext uri="{FF2B5EF4-FFF2-40B4-BE49-F238E27FC236}">
                      <a16:creationId xmlns:a16="http://schemas.microsoft.com/office/drawing/2014/main" id="{E2F96F69-1A4A-9141-9CE1-33B554BE5B54}"/>
                    </a:ext>
                  </a:extLst>
                </p:cNvPr>
                <p:cNvSpPr/>
                <p:nvPr/>
              </p:nvSpPr>
              <p:spPr>
                <a:xfrm>
                  <a:off x="5803110" y="371395"/>
                  <a:ext cx="302400" cy="2973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61" name="Textfeld 60">
                <a:extLst>
                  <a:ext uri="{FF2B5EF4-FFF2-40B4-BE49-F238E27FC236}">
                    <a16:creationId xmlns:a16="http://schemas.microsoft.com/office/drawing/2014/main" id="{97537818-70B6-BD96-6653-0AB8596EFFD7}"/>
                  </a:ext>
                </a:extLst>
              </p:cNvPr>
              <p:cNvSpPr txBox="1"/>
              <p:nvPr/>
            </p:nvSpPr>
            <p:spPr>
              <a:xfrm>
                <a:off x="5802302" y="389938"/>
                <a:ext cx="598499" cy="267184"/>
              </a:xfrm>
              <a:prstGeom prst="rect">
                <a:avLst/>
              </a:prstGeom>
              <a:noFill/>
            </p:spPr>
            <p:txBody>
              <a:bodyPr wrap="square" lIns="13500" tIns="13500" rIns="13500" bIns="13500" rtlCol="0">
                <a:spAutoFit/>
              </a:bodyPr>
              <a:lstStyle/>
              <a:p>
                <a:pPr algn="ctr"/>
                <a:r>
                  <a:rPr lang="de-DE" sz="1125" b="1" dirty="0">
                    <a:solidFill>
                      <a:schemeClr val="bg1"/>
                    </a:solidFill>
                  </a:rPr>
                  <a:t>WA2</a:t>
                </a:r>
              </a:p>
            </p:txBody>
          </p:sp>
        </p:grpSp>
        <p:sp>
          <p:nvSpPr>
            <p:cNvPr id="74" name="Abgerundetes Rechteck 73">
              <a:extLst>
                <a:ext uri="{FF2B5EF4-FFF2-40B4-BE49-F238E27FC236}">
                  <a16:creationId xmlns:a16="http://schemas.microsoft.com/office/drawing/2014/main" id="{C370DABF-0F12-BEA7-281A-ADED3247E726}"/>
                </a:ext>
              </a:extLst>
            </p:cNvPr>
            <p:cNvSpPr/>
            <p:nvPr/>
          </p:nvSpPr>
          <p:spPr>
            <a:xfrm>
              <a:off x="5133941" y="3414713"/>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A1</a:t>
              </a:r>
            </a:p>
          </p:txBody>
        </p:sp>
        <p:grpSp>
          <p:nvGrpSpPr>
            <p:cNvPr id="86" name="Gruppieren 85">
              <a:extLst>
                <a:ext uri="{FF2B5EF4-FFF2-40B4-BE49-F238E27FC236}">
                  <a16:creationId xmlns:a16="http://schemas.microsoft.com/office/drawing/2014/main" id="{DFC94E06-CC95-7705-5031-48EE3936ED8B}"/>
                </a:ext>
              </a:extLst>
            </p:cNvPr>
            <p:cNvGrpSpPr/>
            <p:nvPr/>
          </p:nvGrpSpPr>
          <p:grpSpPr>
            <a:xfrm>
              <a:off x="5172654" y="4803737"/>
              <a:ext cx="603585" cy="303290"/>
              <a:chOff x="5748341" y="4875898"/>
              <a:chExt cx="603585" cy="303290"/>
            </a:xfrm>
          </p:grpSpPr>
          <p:sp>
            <p:nvSpPr>
              <p:cNvPr id="87" name="Abgerundetes Rechteck 86">
                <a:extLst>
                  <a:ext uri="{FF2B5EF4-FFF2-40B4-BE49-F238E27FC236}">
                    <a16:creationId xmlns:a16="http://schemas.microsoft.com/office/drawing/2014/main" id="{49C1CA0E-2B45-1714-1A00-48C57B10DF6E}"/>
                  </a:ext>
                </a:extLst>
              </p:cNvPr>
              <p:cNvSpPr/>
              <p:nvPr/>
            </p:nvSpPr>
            <p:spPr>
              <a:xfrm>
                <a:off x="5748341" y="4875898"/>
                <a:ext cx="302400"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8" name="Abgerundetes Rechteck 87">
                <a:extLst>
                  <a:ext uri="{FF2B5EF4-FFF2-40B4-BE49-F238E27FC236}">
                    <a16:creationId xmlns:a16="http://schemas.microsoft.com/office/drawing/2014/main" id="{FC50A136-BDE8-12AB-58CA-DED68DB6419C}"/>
                  </a:ext>
                </a:extLst>
              </p:cNvPr>
              <p:cNvSpPr/>
              <p:nvPr/>
            </p:nvSpPr>
            <p:spPr>
              <a:xfrm>
                <a:off x="6049526" y="4876788"/>
                <a:ext cx="302400" cy="30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9" name="Textfeld 88">
                <a:extLst>
                  <a:ext uri="{FF2B5EF4-FFF2-40B4-BE49-F238E27FC236}">
                    <a16:creationId xmlns:a16="http://schemas.microsoft.com/office/drawing/2014/main" id="{A0C2BA6F-57AB-4938-C0DE-4273805A9ED1}"/>
                  </a:ext>
                </a:extLst>
              </p:cNvPr>
              <p:cNvSpPr txBox="1"/>
              <p:nvPr/>
            </p:nvSpPr>
            <p:spPr>
              <a:xfrm>
                <a:off x="5752088" y="4895750"/>
                <a:ext cx="598500" cy="267183"/>
              </a:xfrm>
              <a:prstGeom prst="rect">
                <a:avLst/>
              </a:prstGeom>
              <a:noFill/>
            </p:spPr>
            <p:txBody>
              <a:bodyPr wrap="square" lIns="13500" tIns="13500" rIns="13500" bIns="13500" rtlCol="0">
                <a:spAutoFit/>
              </a:bodyPr>
              <a:lstStyle/>
              <a:p>
                <a:pPr algn="ctr"/>
                <a:r>
                  <a:rPr lang="de-DE" sz="1125" b="1" dirty="0">
                    <a:solidFill>
                      <a:schemeClr val="bg1"/>
                    </a:solidFill>
                  </a:rPr>
                  <a:t>GE3</a:t>
                </a:r>
              </a:p>
            </p:txBody>
          </p:sp>
        </p:grpSp>
        <p:sp>
          <p:nvSpPr>
            <p:cNvPr id="95" name="Abgerundetes Rechteck 94">
              <a:extLst>
                <a:ext uri="{FF2B5EF4-FFF2-40B4-BE49-F238E27FC236}">
                  <a16:creationId xmlns:a16="http://schemas.microsoft.com/office/drawing/2014/main" id="{3FA1FFF9-ECDF-9D3B-77D6-93EB39A09E06}"/>
                </a:ext>
              </a:extLst>
            </p:cNvPr>
            <p:cNvSpPr/>
            <p:nvPr/>
          </p:nvSpPr>
          <p:spPr>
            <a:xfrm>
              <a:off x="4471444" y="1233446"/>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A2</a:t>
              </a:r>
            </a:p>
          </p:txBody>
        </p:sp>
        <p:sp>
          <p:nvSpPr>
            <p:cNvPr id="96" name="Abgerundetes Rechteck 95">
              <a:extLst>
                <a:ext uri="{FF2B5EF4-FFF2-40B4-BE49-F238E27FC236}">
                  <a16:creationId xmlns:a16="http://schemas.microsoft.com/office/drawing/2014/main" id="{54FD5BCF-D327-A18D-F1A4-73FFB2ED9D00}"/>
                </a:ext>
              </a:extLst>
            </p:cNvPr>
            <p:cNvSpPr/>
            <p:nvPr/>
          </p:nvSpPr>
          <p:spPr>
            <a:xfrm>
              <a:off x="5128920" y="1233837"/>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A3</a:t>
              </a:r>
            </a:p>
          </p:txBody>
        </p:sp>
        <p:sp>
          <p:nvSpPr>
            <p:cNvPr id="97" name="Abgerundetes Rechteck 96">
              <a:extLst>
                <a:ext uri="{FF2B5EF4-FFF2-40B4-BE49-F238E27FC236}">
                  <a16:creationId xmlns:a16="http://schemas.microsoft.com/office/drawing/2014/main" id="{F2B67C37-8459-51EE-EFDC-ACA42E81B1E8}"/>
                </a:ext>
              </a:extLst>
            </p:cNvPr>
            <p:cNvSpPr/>
            <p:nvPr/>
          </p:nvSpPr>
          <p:spPr>
            <a:xfrm>
              <a:off x="5778164" y="1233446"/>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A4</a:t>
              </a:r>
            </a:p>
          </p:txBody>
        </p:sp>
        <p:grpSp>
          <p:nvGrpSpPr>
            <p:cNvPr id="99" name="Gruppieren 98">
              <a:extLst>
                <a:ext uri="{FF2B5EF4-FFF2-40B4-BE49-F238E27FC236}">
                  <a16:creationId xmlns:a16="http://schemas.microsoft.com/office/drawing/2014/main" id="{D7320066-FB6A-C36C-F12A-14BE4DC399B6}"/>
                </a:ext>
              </a:extLst>
            </p:cNvPr>
            <p:cNvGrpSpPr/>
            <p:nvPr/>
          </p:nvGrpSpPr>
          <p:grpSpPr>
            <a:xfrm>
              <a:off x="5134256" y="919774"/>
              <a:ext cx="602638" cy="302400"/>
              <a:chOff x="5802302" y="371394"/>
              <a:chExt cx="602638" cy="302400"/>
            </a:xfrm>
          </p:grpSpPr>
          <p:grpSp>
            <p:nvGrpSpPr>
              <p:cNvPr id="100" name="Gruppieren 99">
                <a:extLst>
                  <a:ext uri="{FF2B5EF4-FFF2-40B4-BE49-F238E27FC236}">
                    <a16:creationId xmlns:a16="http://schemas.microsoft.com/office/drawing/2014/main" id="{E3A5F7B6-C11F-37B6-0346-713BA0A39582}"/>
                  </a:ext>
                </a:extLst>
              </p:cNvPr>
              <p:cNvGrpSpPr/>
              <p:nvPr/>
            </p:nvGrpSpPr>
            <p:grpSpPr>
              <a:xfrm>
                <a:off x="5803110" y="371394"/>
                <a:ext cx="601830" cy="302400"/>
                <a:chOff x="5803110" y="371394"/>
                <a:chExt cx="601830" cy="302400"/>
              </a:xfrm>
            </p:grpSpPr>
            <p:sp>
              <p:nvSpPr>
                <p:cNvPr id="102" name="Abgerundetes Rechteck 101">
                  <a:extLst>
                    <a:ext uri="{FF2B5EF4-FFF2-40B4-BE49-F238E27FC236}">
                      <a16:creationId xmlns:a16="http://schemas.microsoft.com/office/drawing/2014/main" id="{791BB2D1-0E0A-557A-BBBE-39AC5DA67BFE}"/>
                    </a:ext>
                  </a:extLst>
                </p:cNvPr>
                <p:cNvSpPr/>
                <p:nvPr/>
              </p:nvSpPr>
              <p:spPr>
                <a:xfrm>
                  <a:off x="6102540" y="371394"/>
                  <a:ext cx="302400" cy="30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3" name="Abgerundetes Rechteck 102">
                  <a:extLst>
                    <a:ext uri="{FF2B5EF4-FFF2-40B4-BE49-F238E27FC236}">
                      <a16:creationId xmlns:a16="http://schemas.microsoft.com/office/drawing/2014/main" id="{9597788D-F49F-CA92-7B93-E4A6074FBE82}"/>
                    </a:ext>
                  </a:extLst>
                </p:cNvPr>
                <p:cNvSpPr/>
                <p:nvPr/>
              </p:nvSpPr>
              <p:spPr>
                <a:xfrm>
                  <a:off x="5803110" y="371395"/>
                  <a:ext cx="302400" cy="2973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101" name="Textfeld 100">
                <a:extLst>
                  <a:ext uri="{FF2B5EF4-FFF2-40B4-BE49-F238E27FC236}">
                    <a16:creationId xmlns:a16="http://schemas.microsoft.com/office/drawing/2014/main" id="{D18275B8-2270-B8D0-1F5B-5A0C4E42DFEA}"/>
                  </a:ext>
                </a:extLst>
              </p:cNvPr>
              <p:cNvSpPr txBox="1"/>
              <p:nvPr/>
            </p:nvSpPr>
            <p:spPr>
              <a:xfrm>
                <a:off x="5802302" y="389938"/>
                <a:ext cx="598499" cy="267184"/>
              </a:xfrm>
              <a:prstGeom prst="rect">
                <a:avLst/>
              </a:prstGeom>
              <a:noFill/>
            </p:spPr>
            <p:txBody>
              <a:bodyPr wrap="square" lIns="13500" tIns="13500" rIns="13500" bIns="13500" rtlCol="0">
                <a:spAutoFit/>
              </a:bodyPr>
              <a:lstStyle/>
              <a:p>
                <a:pPr algn="ctr"/>
                <a:r>
                  <a:rPr lang="de-DE" sz="1125" b="1" dirty="0">
                    <a:solidFill>
                      <a:schemeClr val="bg1"/>
                    </a:solidFill>
                  </a:rPr>
                  <a:t>WA4</a:t>
                </a:r>
              </a:p>
            </p:txBody>
          </p:sp>
        </p:grpSp>
        <p:sp>
          <p:nvSpPr>
            <p:cNvPr id="104" name="Abgerundetes Rechteck 103">
              <a:extLst>
                <a:ext uri="{FF2B5EF4-FFF2-40B4-BE49-F238E27FC236}">
                  <a16:creationId xmlns:a16="http://schemas.microsoft.com/office/drawing/2014/main" id="{600C6534-D1BA-FBF5-8F2F-BB0F59D2538C}"/>
                </a:ext>
              </a:extLst>
            </p:cNvPr>
            <p:cNvSpPr/>
            <p:nvPr/>
          </p:nvSpPr>
          <p:spPr>
            <a:xfrm>
              <a:off x="4507104" y="1954679"/>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A2</a:t>
              </a:r>
            </a:p>
          </p:txBody>
        </p:sp>
        <p:grpSp>
          <p:nvGrpSpPr>
            <p:cNvPr id="105" name="Gruppieren 104">
              <a:extLst>
                <a:ext uri="{FF2B5EF4-FFF2-40B4-BE49-F238E27FC236}">
                  <a16:creationId xmlns:a16="http://schemas.microsoft.com/office/drawing/2014/main" id="{59A32ED6-3E27-65C9-D95B-719327FD228E}"/>
                </a:ext>
              </a:extLst>
            </p:cNvPr>
            <p:cNvGrpSpPr/>
            <p:nvPr/>
          </p:nvGrpSpPr>
          <p:grpSpPr>
            <a:xfrm>
              <a:off x="5161100" y="1952174"/>
              <a:ext cx="602638" cy="302400"/>
              <a:chOff x="5802302" y="371394"/>
              <a:chExt cx="602638" cy="302400"/>
            </a:xfrm>
          </p:grpSpPr>
          <p:grpSp>
            <p:nvGrpSpPr>
              <p:cNvPr id="106" name="Gruppieren 105">
                <a:extLst>
                  <a:ext uri="{FF2B5EF4-FFF2-40B4-BE49-F238E27FC236}">
                    <a16:creationId xmlns:a16="http://schemas.microsoft.com/office/drawing/2014/main" id="{9D477E39-B8A2-6C1A-C972-12BE98952624}"/>
                  </a:ext>
                </a:extLst>
              </p:cNvPr>
              <p:cNvGrpSpPr/>
              <p:nvPr/>
            </p:nvGrpSpPr>
            <p:grpSpPr>
              <a:xfrm>
                <a:off x="5803110" y="371394"/>
                <a:ext cx="601830" cy="302400"/>
                <a:chOff x="5803110" y="371394"/>
                <a:chExt cx="601830" cy="302400"/>
              </a:xfrm>
            </p:grpSpPr>
            <p:sp>
              <p:nvSpPr>
                <p:cNvPr id="108" name="Abgerundetes Rechteck 107">
                  <a:extLst>
                    <a:ext uri="{FF2B5EF4-FFF2-40B4-BE49-F238E27FC236}">
                      <a16:creationId xmlns:a16="http://schemas.microsoft.com/office/drawing/2014/main" id="{F6E3B000-CCF6-4821-9371-F85FE7DC6A47}"/>
                    </a:ext>
                  </a:extLst>
                </p:cNvPr>
                <p:cNvSpPr/>
                <p:nvPr/>
              </p:nvSpPr>
              <p:spPr>
                <a:xfrm>
                  <a:off x="6102540" y="371394"/>
                  <a:ext cx="302400" cy="30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9" name="Abgerundetes Rechteck 108">
                  <a:extLst>
                    <a:ext uri="{FF2B5EF4-FFF2-40B4-BE49-F238E27FC236}">
                      <a16:creationId xmlns:a16="http://schemas.microsoft.com/office/drawing/2014/main" id="{28ACBB47-DA49-BD17-3C97-71BBDB89EFC0}"/>
                    </a:ext>
                  </a:extLst>
                </p:cNvPr>
                <p:cNvSpPr/>
                <p:nvPr/>
              </p:nvSpPr>
              <p:spPr>
                <a:xfrm>
                  <a:off x="5803110" y="371395"/>
                  <a:ext cx="302400" cy="2973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107" name="Textfeld 106">
                <a:extLst>
                  <a:ext uri="{FF2B5EF4-FFF2-40B4-BE49-F238E27FC236}">
                    <a16:creationId xmlns:a16="http://schemas.microsoft.com/office/drawing/2014/main" id="{95EF0142-2AD8-A077-254F-593173E9595B}"/>
                  </a:ext>
                </a:extLst>
              </p:cNvPr>
              <p:cNvSpPr txBox="1"/>
              <p:nvPr/>
            </p:nvSpPr>
            <p:spPr>
              <a:xfrm>
                <a:off x="5802302" y="389938"/>
                <a:ext cx="598499" cy="267184"/>
              </a:xfrm>
              <a:prstGeom prst="rect">
                <a:avLst/>
              </a:prstGeom>
              <a:noFill/>
            </p:spPr>
            <p:txBody>
              <a:bodyPr wrap="square" lIns="13500" tIns="13500" rIns="13500" bIns="13500" rtlCol="0">
                <a:spAutoFit/>
              </a:bodyPr>
              <a:lstStyle/>
              <a:p>
                <a:pPr algn="ctr"/>
                <a:r>
                  <a:rPr lang="de-DE" sz="1125" b="1" dirty="0">
                    <a:solidFill>
                      <a:schemeClr val="bg1"/>
                    </a:solidFill>
                  </a:rPr>
                  <a:t>WA4</a:t>
                </a:r>
              </a:p>
            </p:txBody>
          </p:sp>
        </p:grpSp>
        <p:sp>
          <p:nvSpPr>
            <p:cNvPr id="110" name="Abgerundetes Rechteck 109">
              <a:extLst>
                <a:ext uri="{FF2B5EF4-FFF2-40B4-BE49-F238E27FC236}">
                  <a16:creationId xmlns:a16="http://schemas.microsoft.com/office/drawing/2014/main" id="{B74C5EAC-B71D-FB0C-122C-FE1B7D73B2E9}"/>
                </a:ext>
              </a:extLst>
            </p:cNvPr>
            <p:cNvSpPr/>
            <p:nvPr/>
          </p:nvSpPr>
          <p:spPr>
            <a:xfrm>
              <a:off x="5113984" y="1595372"/>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A1</a:t>
              </a:r>
            </a:p>
          </p:txBody>
        </p:sp>
        <p:sp>
          <p:nvSpPr>
            <p:cNvPr id="111" name="Abgerundetes Rechteck 110">
              <a:extLst>
                <a:ext uri="{FF2B5EF4-FFF2-40B4-BE49-F238E27FC236}">
                  <a16:creationId xmlns:a16="http://schemas.microsoft.com/office/drawing/2014/main" id="{6CB5C8FD-67AE-F9B8-883D-79BC501D519E}"/>
                </a:ext>
              </a:extLst>
            </p:cNvPr>
            <p:cNvSpPr/>
            <p:nvPr/>
          </p:nvSpPr>
          <p:spPr>
            <a:xfrm>
              <a:off x="5782675" y="1599353"/>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A3</a:t>
              </a:r>
            </a:p>
          </p:txBody>
        </p:sp>
        <p:sp>
          <p:nvSpPr>
            <p:cNvPr id="112" name="Abgerundetes Rechteck 111">
              <a:extLst>
                <a:ext uri="{FF2B5EF4-FFF2-40B4-BE49-F238E27FC236}">
                  <a16:creationId xmlns:a16="http://schemas.microsoft.com/office/drawing/2014/main" id="{FF095A96-9CA3-09E7-EA6E-7518B239A655}"/>
                </a:ext>
              </a:extLst>
            </p:cNvPr>
            <p:cNvSpPr/>
            <p:nvPr/>
          </p:nvSpPr>
          <p:spPr>
            <a:xfrm>
              <a:off x="5778164" y="915983"/>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A3</a:t>
              </a:r>
            </a:p>
          </p:txBody>
        </p:sp>
        <p:sp>
          <p:nvSpPr>
            <p:cNvPr id="113" name="Abgerundetes Rechteck 112">
              <a:extLst>
                <a:ext uri="{FF2B5EF4-FFF2-40B4-BE49-F238E27FC236}">
                  <a16:creationId xmlns:a16="http://schemas.microsoft.com/office/drawing/2014/main" id="{3C56EDFC-D423-0328-4AEC-8147CCBC8D77}"/>
                </a:ext>
              </a:extLst>
            </p:cNvPr>
            <p:cNvSpPr/>
            <p:nvPr/>
          </p:nvSpPr>
          <p:spPr>
            <a:xfrm>
              <a:off x="5771081" y="594609"/>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A1</a:t>
              </a:r>
            </a:p>
          </p:txBody>
        </p:sp>
        <p:sp>
          <p:nvSpPr>
            <p:cNvPr id="114" name="Abgerundetes Rechteck 113">
              <a:extLst>
                <a:ext uri="{FF2B5EF4-FFF2-40B4-BE49-F238E27FC236}">
                  <a16:creationId xmlns:a16="http://schemas.microsoft.com/office/drawing/2014/main" id="{43D3CBDD-0F3F-FB5D-2A36-ADFC7BCBE9E6}"/>
                </a:ext>
              </a:extLst>
            </p:cNvPr>
            <p:cNvSpPr/>
            <p:nvPr/>
          </p:nvSpPr>
          <p:spPr>
            <a:xfrm>
              <a:off x="5128920" y="2277595"/>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A2</a:t>
              </a:r>
            </a:p>
          </p:txBody>
        </p:sp>
        <p:sp>
          <p:nvSpPr>
            <p:cNvPr id="115" name="Abgerundetes Rechteck 114">
              <a:extLst>
                <a:ext uri="{FF2B5EF4-FFF2-40B4-BE49-F238E27FC236}">
                  <a16:creationId xmlns:a16="http://schemas.microsoft.com/office/drawing/2014/main" id="{6F8A7165-CA0C-67BE-DC2C-A09C8C29A793}"/>
                </a:ext>
              </a:extLst>
            </p:cNvPr>
            <p:cNvSpPr/>
            <p:nvPr/>
          </p:nvSpPr>
          <p:spPr>
            <a:xfrm>
              <a:off x="5137979" y="2821350"/>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A1</a:t>
              </a:r>
            </a:p>
          </p:txBody>
        </p:sp>
        <p:grpSp>
          <p:nvGrpSpPr>
            <p:cNvPr id="116" name="Gruppieren 115">
              <a:extLst>
                <a:ext uri="{FF2B5EF4-FFF2-40B4-BE49-F238E27FC236}">
                  <a16:creationId xmlns:a16="http://schemas.microsoft.com/office/drawing/2014/main" id="{65C2E427-F939-B166-57A1-1A39643D052C}"/>
                </a:ext>
              </a:extLst>
            </p:cNvPr>
            <p:cNvGrpSpPr/>
            <p:nvPr/>
          </p:nvGrpSpPr>
          <p:grpSpPr>
            <a:xfrm>
              <a:off x="5154021" y="3733931"/>
              <a:ext cx="603585" cy="303290"/>
              <a:chOff x="5748341" y="4875898"/>
              <a:chExt cx="603585" cy="303290"/>
            </a:xfrm>
          </p:grpSpPr>
          <p:sp>
            <p:nvSpPr>
              <p:cNvPr id="117" name="Abgerundetes Rechteck 116">
                <a:extLst>
                  <a:ext uri="{FF2B5EF4-FFF2-40B4-BE49-F238E27FC236}">
                    <a16:creationId xmlns:a16="http://schemas.microsoft.com/office/drawing/2014/main" id="{829EEBC1-A894-44A9-8E1E-029033CA1C5C}"/>
                  </a:ext>
                </a:extLst>
              </p:cNvPr>
              <p:cNvSpPr/>
              <p:nvPr/>
            </p:nvSpPr>
            <p:spPr>
              <a:xfrm>
                <a:off x="5748341" y="4875898"/>
                <a:ext cx="302400"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8" name="Abgerundetes Rechteck 117">
                <a:extLst>
                  <a:ext uri="{FF2B5EF4-FFF2-40B4-BE49-F238E27FC236}">
                    <a16:creationId xmlns:a16="http://schemas.microsoft.com/office/drawing/2014/main" id="{F1E1E1ED-A54A-1756-410E-DCB89F36E269}"/>
                  </a:ext>
                </a:extLst>
              </p:cNvPr>
              <p:cNvSpPr/>
              <p:nvPr/>
            </p:nvSpPr>
            <p:spPr>
              <a:xfrm>
                <a:off x="6049526" y="4876788"/>
                <a:ext cx="302400" cy="30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9" name="Textfeld 118">
                <a:extLst>
                  <a:ext uri="{FF2B5EF4-FFF2-40B4-BE49-F238E27FC236}">
                    <a16:creationId xmlns:a16="http://schemas.microsoft.com/office/drawing/2014/main" id="{712FD602-F0E0-6D93-A6CB-EFBACBDEB736}"/>
                  </a:ext>
                </a:extLst>
              </p:cNvPr>
              <p:cNvSpPr txBox="1"/>
              <p:nvPr/>
            </p:nvSpPr>
            <p:spPr>
              <a:xfrm>
                <a:off x="5752088" y="4895750"/>
                <a:ext cx="598500" cy="267183"/>
              </a:xfrm>
              <a:prstGeom prst="rect">
                <a:avLst/>
              </a:prstGeom>
              <a:noFill/>
            </p:spPr>
            <p:txBody>
              <a:bodyPr wrap="square" lIns="13500" tIns="13500" rIns="13500" bIns="13500" rtlCol="0">
                <a:spAutoFit/>
              </a:bodyPr>
              <a:lstStyle/>
              <a:p>
                <a:pPr algn="ctr"/>
                <a:r>
                  <a:rPr lang="de-DE" sz="1125" b="1" dirty="0">
                    <a:solidFill>
                      <a:schemeClr val="bg1"/>
                    </a:solidFill>
                  </a:rPr>
                  <a:t>GE1</a:t>
                </a:r>
              </a:p>
            </p:txBody>
          </p:sp>
        </p:grpSp>
        <p:grpSp>
          <p:nvGrpSpPr>
            <p:cNvPr id="120" name="Gruppieren 119">
              <a:extLst>
                <a:ext uri="{FF2B5EF4-FFF2-40B4-BE49-F238E27FC236}">
                  <a16:creationId xmlns:a16="http://schemas.microsoft.com/office/drawing/2014/main" id="{EB23B4EF-3326-B1F1-6F1F-9F759FEE4CAF}"/>
                </a:ext>
              </a:extLst>
            </p:cNvPr>
            <p:cNvGrpSpPr/>
            <p:nvPr/>
          </p:nvGrpSpPr>
          <p:grpSpPr>
            <a:xfrm>
              <a:off x="5164855" y="4107856"/>
              <a:ext cx="603585" cy="303290"/>
              <a:chOff x="5748341" y="4875898"/>
              <a:chExt cx="603585" cy="303290"/>
            </a:xfrm>
          </p:grpSpPr>
          <p:sp>
            <p:nvSpPr>
              <p:cNvPr id="121" name="Abgerundetes Rechteck 120">
                <a:extLst>
                  <a:ext uri="{FF2B5EF4-FFF2-40B4-BE49-F238E27FC236}">
                    <a16:creationId xmlns:a16="http://schemas.microsoft.com/office/drawing/2014/main" id="{335EDF86-A3F8-C8DA-ADE7-607F34FA6DBB}"/>
                  </a:ext>
                </a:extLst>
              </p:cNvPr>
              <p:cNvSpPr/>
              <p:nvPr/>
            </p:nvSpPr>
            <p:spPr>
              <a:xfrm>
                <a:off x="5748341" y="4875898"/>
                <a:ext cx="302400"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2" name="Abgerundetes Rechteck 121">
                <a:extLst>
                  <a:ext uri="{FF2B5EF4-FFF2-40B4-BE49-F238E27FC236}">
                    <a16:creationId xmlns:a16="http://schemas.microsoft.com/office/drawing/2014/main" id="{A4953A1B-6B94-7DAB-B78B-2D2273D45FF8}"/>
                  </a:ext>
                </a:extLst>
              </p:cNvPr>
              <p:cNvSpPr/>
              <p:nvPr/>
            </p:nvSpPr>
            <p:spPr>
              <a:xfrm>
                <a:off x="6049526" y="4876788"/>
                <a:ext cx="302400" cy="30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3" name="Textfeld 122">
                <a:extLst>
                  <a:ext uri="{FF2B5EF4-FFF2-40B4-BE49-F238E27FC236}">
                    <a16:creationId xmlns:a16="http://schemas.microsoft.com/office/drawing/2014/main" id="{2BA99DCF-37E5-B5DE-F180-7DF547C4E772}"/>
                  </a:ext>
                </a:extLst>
              </p:cNvPr>
              <p:cNvSpPr txBox="1"/>
              <p:nvPr/>
            </p:nvSpPr>
            <p:spPr>
              <a:xfrm>
                <a:off x="5752088" y="4895750"/>
                <a:ext cx="598500" cy="267183"/>
              </a:xfrm>
              <a:prstGeom prst="rect">
                <a:avLst/>
              </a:prstGeom>
              <a:noFill/>
            </p:spPr>
            <p:txBody>
              <a:bodyPr wrap="square" lIns="13500" tIns="13500" rIns="13500" bIns="13500" rtlCol="0">
                <a:spAutoFit/>
              </a:bodyPr>
              <a:lstStyle/>
              <a:p>
                <a:pPr algn="ctr"/>
                <a:r>
                  <a:rPr lang="de-DE" sz="1125" b="1" dirty="0">
                    <a:solidFill>
                      <a:schemeClr val="bg1"/>
                    </a:solidFill>
                  </a:rPr>
                  <a:t>GE1</a:t>
                </a:r>
              </a:p>
            </p:txBody>
          </p:sp>
        </p:grpSp>
        <p:grpSp>
          <p:nvGrpSpPr>
            <p:cNvPr id="124" name="Gruppieren 123">
              <a:extLst>
                <a:ext uri="{FF2B5EF4-FFF2-40B4-BE49-F238E27FC236}">
                  <a16:creationId xmlns:a16="http://schemas.microsoft.com/office/drawing/2014/main" id="{B090E199-342B-E608-9998-779EC085CD23}"/>
                </a:ext>
              </a:extLst>
            </p:cNvPr>
            <p:cNvGrpSpPr/>
            <p:nvPr/>
          </p:nvGrpSpPr>
          <p:grpSpPr>
            <a:xfrm>
              <a:off x="5788358" y="4115035"/>
              <a:ext cx="603585" cy="303290"/>
              <a:chOff x="5748341" y="4875898"/>
              <a:chExt cx="603585" cy="303290"/>
            </a:xfrm>
          </p:grpSpPr>
          <p:sp>
            <p:nvSpPr>
              <p:cNvPr id="125" name="Abgerundetes Rechteck 124">
                <a:extLst>
                  <a:ext uri="{FF2B5EF4-FFF2-40B4-BE49-F238E27FC236}">
                    <a16:creationId xmlns:a16="http://schemas.microsoft.com/office/drawing/2014/main" id="{61861B31-2D3E-C34B-1725-E9178CF6C5D3}"/>
                  </a:ext>
                </a:extLst>
              </p:cNvPr>
              <p:cNvSpPr/>
              <p:nvPr/>
            </p:nvSpPr>
            <p:spPr>
              <a:xfrm>
                <a:off x="5748341" y="4875898"/>
                <a:ext cx="302400"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6" name="Abgerundetes Rechteck 125">
                <a:extLst>
                  <a:ext uri="{FF2B5EF4-FFF2-40B4-BE49-F238E27FC236}">
                    <a16:creationId xmlns:a16="http://schemas.microsoft.com/office/drawing/2014/main" id="{634E4504-3B9F-515A-F561-D8FED6698CC7}"/>
                  </a:ext>
                </a:extLst>
              </p:cNvPr>
              <p:cNvSpPr/>
              <p:nvPr/>
            </p:nvSpPr>
            <p:spPr>
              <a:xfrm>
                <a:off x="6049526" y="4876788"/>
                <a:ext cx="302400" cy="30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7" name="Textfeld 126">
                <a:extLst>
                  <a:ext uri="{FF2B5EF4-FFF2-40B4-BE49-F238E27FC236}">
                    <a16:creationId xmlns:a16="http://schemas.microsoft.com/office/drawing/2014/main" id="{49471D93-2167-70DA-6B4B-A8FE208120B0}"/>
                  </a:ext>
                </a:extLst>
              </p:cNvPr>
              <p:cNvSpPr txBox="1"/>
              <p:nvPr/>
            </p:nvSpPr>
            <p:spPr>
              <a:xfrm>
                <a:off x="5752088" y="4895750"/>
                <a:ext cx="598500" cy="267183"/>
              </a:xfrm>
              <a:prstGeom prst="rect">
                <a:avLst/>
              </a:prstGeom>
              <a:noFill/>
            </p:spPr>
            <p:txBody>
              <a:bodyPr wrap="square" lIns="13500" tIns="13500" rIns="13500" bIns="13500" rtlCol="0">
                <a:spAutoFit/>
              </a:bodyPr>
              <a:lstStyle/>
              <a:p>
                <a:pPr algn="ctr"/>
                <a:r>
                  <a:rPr lang="de-DE" sz="1125" b="1" dirty="0">
                    <a:solidFill>
                      <a:schemeClr val="bg1"/>
                    </a:solidFill>
                  </a:rPr>
                  <a:t>GE2</a:t>
                </a:r>
              </a:p>
            </p:txBody>
          </p:sp>
        </p:grpSp>
        <p:grpSp>
          <p:nvGrpSpPr>
            <p:cNvPr id="128" name="Gruppieren 127">
              <a:extLst>
                <a:ext uri="{FF2B5EF4-FFF2-40B4-BE49-F238E27FC236}">
                  <a16:creationId xmlns:a16="http://schemas.microsoft.com/office/drawing/2014/main" id="{0FF6E141-0935-A083-C9DD-A17B8A5246A2}"/>
                </a:ext>
              </a:extLst>
            </p:cNvPr>
            <p:cNvGrpSpPr/>
            <p:nvPr/>
          </p:nvGrpSpPr>
          <p:grpSpPr>
            <a:xfrm>
              <a:off x="5167496" y="5333687"/>
              <a:ext cx="603585" cy="303290"/>
              <a:chOff x="5748341" y="4875898"/>
              <a:chExt cx="603585" cy="303290"/>
            </a:xfrm>
          </p:grpSpPr>
          <p:sp>
            <p:nvSpPr>
              <p:cNvPr id="129" name="Abgerundetes Rechteck 128">
                <a:extLst>
                  <a:ext uri="{FF2B5EF4-FFF2-40B4-BE49-F238E27FC236}">
                    <a16:creationId xmlns:a16="http://schemas.microsoft.com/office/drawing/2014/main" id="{DAE66AC8-0B1C-FCD3-533C-E077C1DA276E}"/>
                  </a:ext>
                </a:extLst>
              </p:cNvPr>
              <p:cNvSpPr/>
              <p:nvPr/>
            </p:nvSpPr>
            <p:spPr>
              <a:xfrm>
                <a:off x="5748341" y="4875898"/>
                <a:ext cx="302400"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0" name="Abgerundetes Rechteck 129">
                <a:extLst>
                  <a:ext uri="{FF2B5EF4-FFF2-40B4-BE49-F238E27FC236}">
                    <a16:creationId xmlns:a16="http://schemas.microsoft.com/office/drawing/2014/main" id="{646986D6-6BBB-57A2-ACBA-D75D5BE1DE43}"/>
                  </a:ext>
                </a:extLst>
              </p:cNvPr>
              <p:cNvSpPr/>
              <p:nvPr/>
            </p:nvSpPr>
            <p:spPr>
              <a:xfrm>
                <a:off x="6049526" y="4876788"/>
                <a:ext cx="302400" cy="30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1" name="Textfeld 130">
                <a:extLst>
                  <a:ext uri="{FF2B5EF4-FFF2-40B4-BE49-F238E27FC236}">
                    <a16:creationId xmlns:a16="http://schemas.microsoft.com/office/drawing/2014/main" id="{82A0AA52-C60C-D9CE-56BA-7DFE83896FC5}"/>
                  </a:ext>
                </a:extLst>
              </p:cNvPr>
              <p:cNvSpPr txBox="1"/>
              <p:nvPr/>
            </p:nvSpPr>
            <p:spPr>
              <a:xfrm>
                <a:off x="5752088" y="4895750"/>
                <a:ext cx="598500" cy="267183"/>
              </a:xfrm>
              <a:prstGeom prst="rect">
                <a:avLst/>
              </a:prstGeom>
              <a:noFill/>
            </p:spPr>
            <p:txBody>
              <a:bodyPr wrap="square" lIns="13500" tIns="13500" rIns="13500" bIns="13500" rtlCol="0">
                <a:spAutoFit/>
              </a:bodyPr>
              <a:lstStyle/>
              <a:p>
                <a:pPr algn="ctr"/>
                <a:r>
                  <a:rPr lang="de-DE" sz="1125" b="1" dirty="0">
                    <a:solidFill>
                      <a:schemeClr val="bg1"/>
                    </a:solidFill>
                  </a:rPr>
                  <a:t>GE3</a:t>
                </a:r>
              </a:p>
            </p:txBody>
          </p:sp>
        </p:grpSp>
        <p:grpSp>
          <p:nvGrpSpPr>
            <p:cNvPr id="132" name="Gruppieren 131">
              <a:extLst>
                <a:ext uri="{FF2B5EF4-FFF2-40B4-BE49-F238E27FC236}">
                  <a16:creationId xmlns:a16="http://schemas.microsoft.com/office/drawing/2014/main" id="{C46F5F37-6FC9-CEC8-4805-7888BA1CE235}"/>
                </a:ext>
              </a:extLst>
            </p:cNvPr>
            <p:cNvGrpSpPr/>
            <p:nvPr/>
          </p:nvGrpSpPr>
          <p:grpSpPr>
            <a:xfrm>
              <a:off x="5176400" y="5954775"/>
              <a:ext cx="603585" cy="303290"/>
              <a:chOff x="5748341" y="4875898"/>
              <a:chExt cx="603585" cy="303290"/>
            </a:xfrm>
          </p:grpSpPr>
          <p:sp>
            <p:nvSpPr>
              <p:cNvPr id="133" name="Abgerundetes Rechteck 132">
                <a:extLst>
                  <a:ext uri="{FF2B5EF4-FFF2-40B4-BE49-F238E27FC236}">
                    <a16:creationId xmlns:a16="http://schemas.microsoft.com/office/drawing/2014/main" id="{D83D5D31-1753-088F-BD26-2E3CDC604034}"/>
                  </a:ext>
                </a:extLst>
              </p:cNvPr>
              <p:cNvSpPr/>
              <p:nvPr/>
            </p:nvSpPr>
            <p:spPr>
              <a:xfrm>
                <a:off x="5748341" y="4875898"/>
                <a:ext cx="302400" cy="297390"/>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4" name="Abgerundetes Rechteck 133">
                <a:extLst>
                  <a:ext uri="{FF2B5EF4-FFF2-40B4-BE49-F238E27FC236}">
                    <a16:creationId xmlns:a16="http://schemas.microsoft.com/office/drawing/2014/main" id="{D530B6A4-8F50-19C1-C6C5-9D2F5E38B5A2}"/>
                  </a:ext>
                </a:extLst>
              </p:cNvPr>
              <p:cNvSpPr/>
              <p:nvPr/>
            </p:nvSpPr>
            <p:spPr>
              <a:xfrm>
                <a:off x="6049526" y="4876788"/>
                <a:ext cx="302400" cy="30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5" name="Textfeld 134">
                <a:extLst>
                  <a:ext uri="{FF2B5EF4-FFF2-40B4-BE49-F238E27FC236}">
                    <a16:creationId xmlns:a16="http://schemas.microsoft.com/office/drawing/2014/main" id="{29250DD7-872D-02E4-15DB-2E392354038F}"/>
                  </a:ext>
                </a:extLst>
              </p:cNvPr>
              <p:cNvSpPr txBox="1"/>
              <p:nvPr/>
            </p:nvSpPr>
            <p:spPr>
              <a:xfrm>
                <a:off x="5752088" y="4895750"/>
                <a:ext cx="598500" cy="267183"/>
              </a:xfrm>
              <a:prstGeom prst="rect">
                <a:avLst/>
              </a:prstGeom>
              <a:noFill/>
            </p:spPr>
            <p:txBody>
              <a:bodyPr wrap="square" lIns="13500" tIns="13500" rIns="13500" bIns="13500" rtlCol="0">
                <a:spAutoFit/>
              </a:bodyPr>
              <a:lstStyle/>
              <a:p>
                <a:pPr algn="ctr"/>
                <a:r>
                  <a:rPr lang="de-DE" sz="1125" b="1" dirty="0">
                    <a:solidFill>
                      <a:schemeClr val="bg1"/>
                    </a:solidFill>
                  </a:rPr>
                  <a:t>GE3</a:t>
                </a:r>
              </a:p>
            </p:txBody>
          </p:sp>
        </p:grpSp>
        <p:grpSp>
          <p:nvGrpSpPr>
            <p:cNvPr id="136" name="Gruppieren 135">
              <a:extLst>
                <a:ext uri="{FF2B5EF4-FFF2-40B4-BE49-F238E27FC236}">
                  <a16:creationId xmlns:a16="http://schemas.microsoft.com/office/drawing/2014/main" id="{FA121BF3-4539-99E5-8049-9357434BF55F}"/>
                </a:ext>
              </a:extLst>
            </p:cNvPr>
            <p:cNvGrpSpPr/>
            <p:nvPr/>
          </p:nvGrpSpPr>
          <p:grpSpPr>
            <a:xfrm>
              <a:off x="5786241" y="3414327"/>
              <a:ext cx="602638" cy="302400"/>
              <a:chOff x="5802302" y="371394"/>
              <a:chExt cx="602638" cy="302400"/>
            </a:xfrm>
          </p:grpSpPr>
          <p:grpSp>
            <p:nvGrpSpPr>
              <p:cNvPr id="137" name="Gruppieren 136">
                <a:extLst>
                  <a:ext uri="{FF2B5EF4-FFF2-40B4-BE49-F238E27FC236}">
                    <a16:creationId xmlns:a16="http://schemas.microsoft.com/office/drawing/2014/main" id="{95130252-F591-8CA0-A6B3-9B859BA156AA}"/>
                  </a:ext>
                </a:extLst>
              </p:cNvPr>
              <p:cNvGrpSpPr/>
              <p:nvPr/>
            </p:nvGrpSpPr>
            <p:grpSpPr>
              <a:xfrm>
                <a:off x="5803110" y="371394"/>
                <a:ext cx="601830" cy="302400"/>
                <a:chOff x="5803110" y="371394"/>
                <a:chExt cx="601830" cy="302400"/>
              </a:xfrm>
            </p:grpSpPr>
            <p:sp>
              <p:nvSpPr>
                <p:cNvPr id="139" name="Abgerundetes Rechteck 138">
                  <a:extLst>
                    <a:ext uri="{FF2B5EF4-FFF2-40B4-BE49-F238E27FC236}">
                      <a16:creationId xmlns:a16="http://schemas.microsoft.com/office/drawing/2014/main" id="{47044CCB-08CC-C7A9-D5A5-AD67FBADDF95}"/>
                    </a:ext>
                  </a:extLst>
                </p:cNvPr>
                <p:cNvSpPr/>
                <p:nvPr/>
              </p:nvSpPr>
              <p:spPr>
                <a:xfrm>
                  <a:off x="6102540" y="371394"/>
                  <a:ext cx="302400" cy="30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0" name="Abgerundetes Rechteck 139">
                  <a:extLst>
                    <a:ext uri="{FF2B5EF4-FFF2-40B4-BE49-F238E27FC236}">
                      <a16:creationId xmlns:a16="http://schemas.microsoft.com/office/drawing/2014/main" id="{AA68F9F5-4197-C44C-BC65-F211CF6D2402}"/>
                    </a:ext>
                  </a:extLst>
                </p:cNvPr>
                <p:cNvSpPr/>
                <p:nvPr/>
              </p:nvSpPr>
              <p:spPr>
                <a:xfrm>
                  <a:off x="5803110" y="371395"/>
                  <a:ext cx="302400" cy="2973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138" name="Textfeld 137">
                <a:extLst>
                  <a:ext uri="{FF2B5EF4-FFF2-40B4-BE49-F238E27FC236}">
                    <a16:creationId xmlns:a16="http://schemas.microsoft.com/office/drawing/2014/main" id="{3FF240FB-AF40-35D6-EA15-BB6C0C99E484}"/>
                  </a:ext>
                </a:extLst>
              </p:cNvPr>
              <p:cNvSpPr txBox="1"/>
              <p:nvPr/>
            </p:nvSpPr>
            <p:spPr>
              <a:xfrm>
                <a:off x="5802302" y="389938"/>
                <a:ext cx="598499" cy="267184"/>
              </a:xfrm>
              <a:prstGeom prst="rect">
                <a:avLst/>
              </a:prstGeom>
              <a:noFill/>
            </p:spPr>
            <p:txBody>
              <a:bodyPr wrap="square" lIns="13500" tIns="13500" rIns="13500" bIns="13500" rtlCol="0">
                <a:spAutoFit/>
              </a:bodyPr>
              <a:lstStyle/>
              <a:p>
                <a:pPr algn="ctr"/>
                <a:r>
                  <a:rPr lang="de-DE" sz="1125" b="1" dirty="0">
                    <a:solidFill>
                      <a:schemeClr val="bg1"/>
                    </a:solidFill>
                  </a:rPr>
                  <a:t>WA3</a:t>
                </a:r>
              </a:p>
            </p:txBody>
          </p:sp>
        </p:grpSp>
        <p:sp>
          <p:nvSpPr>
            <p:cNvPr id="141" name="Abgerundetes Rechteck 140">
              <a:extLst>
                <a:ext uri="{FF2B5EF4-FFF2-40B4-BE49-F238E27FC236}">
                  <a16:creationId xmlns:a16="http://schemas.microsoft.com/office/drawing/2014/main" id="{B224BC45-37B1-302D-3957-9DC6EDFBE746}"/>
                </a:ext>
              </a:extLst>
            </p:cNvPr>
            <p:cNvSpPr/>
            <p:nvPr/>
          </p:nvSpPr>
          <p:spPr>
            <a:xfrm>
              <a:off x="5804567" y="4440050"/>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A4</a:t>
              </a:r>
            </a:p>
          </p:txBody>
        </p:sp>
        <p:sp>
          <p:nvSpPr>
            <p:cNvPr id="142" name="Abgerundetes Rechteck 141">
              <a:extLst>
                <a:ext uri="{FF2B5EF4-FFF2-40B4-BE49-F238E27FC236}">
                  <a16:creationId xmlns:a16="http://schemas.microsoft.com/office/drawing/2014/main" id="{8C450E6F-BF72-57AF-1B12-F672E266EE43}"/>
                </a:ext>
              </a:extLst>
            </p:cNvPr>
            <p:cNvSpPr/>
            <p:nvPr/>
          </p:nvSpPr>
          <p:spPr>
            <a:xfrm>
              <a:off x="5155529" y="4436567"/>
              <a:ext cx="635671" cy="297390"/>
            </a:xfrm>
            <a:prstGeom prst="roundRect">
              <a:avLst/>
            </a:prstGeom>
            <a:solidFill>
              <a:srgbClr val="00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25" b="1" dirty="0"/>
                <a:t>A1</a:t>
              </a:r>
            </a:p>
          </p:txBody>
        </p:sp>
      </p:grpSp>
    </p:spTree>
    <p:extLst>
      <p:ext uri="{BB962C8B-B14F-4D97-AF65-F5344CB8AC3E}">
        <p14:creationId xmlns:p14="http://schemas.microsoft.com/office/powerpoint/2010/main" val="34809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C11FBD5-8C9C-FEA1-7AFD-0CBFB8B2C366}"/>
              </a:ext>
            </a:extLst>
          </p:cNvPr>
          <p:cNvPicPr>
            <a:picLocks noChangeAspect="1"/>
          </p:cNvPicPr>
          <p:nvPr/>
        </p:nvPicPr>
        <p:blipFill>
          <a:blip r:embed="rId2"/>
          <a:stretch>
            <a:fillRect/>
          </a:stretch>
        </p:blipFill>
        <p:spPr>
          <a:xfrm rot="617824">
            <a:off x="482601" y="777099"/>
            <a:ext cx="2624339" cy="3902279"/>
          </a:xfrm>
          <a:prstGeom prst="rect">
            <a:avLst/>
          </a:prstGeom>
        </p:spPr>
      </p:pic>
      <p:sp>
        <p:nvSpPr>
          <p:cNvPr id="3" name="Textfeld 2">
            <a:extLst>
              <a:ext uri="{FF2B5EF4-FFF2-40B4-BE49-F238E27FC236}">
                <a16:creationId xmlns:a16="http://schemas.microsoft.com/office/drawing/2014/main" id="{FDE63347-7AC7-756F-A11A-C25DD72B29D6}"/>
              </a:ext>
            </a:extLst>
          </p:cNvPr>
          <p:cNvSpPr txBox="1"/>
          <p:nvPr/>
        </p:nvSpPr>
        <p:spPr>
          <a:xfrm>
            <a:off x="3434577" y="573970"/>
            <a:ext cx="5554459" cy="692497"/>
          </a:xfrm>
          <a:prstGeom prst="rect">
            <a:avLst/>
          </a:prstGeom>
          <a:noFill/>
        </p:spPr>
        <p:txBody>
          <a:bodyPr wrap="square" rtlCol="0">
            <a:spAutoFit/>
          </a:bodyPr>
          <a:lstStyle/>
          <a:p>
            <a:r>
              <a:rPr lang="de-DE" sz="1300" dirty="0"/>
              <a:t>Download:</a:t>
            </a:r>
          </a:p>
          <a:p>
            <a:r>
              <a:rPr lang="de-DE" sz="1300" dirty="0"/>
              <a:t>https://</a:t>
            </a:r>
            <a:r>
              <a:rPr lang="de-DE" sz="1300" dirty="0" err="1"/>
              <a:t>www.mnu.de</a:t>
            </a:r>
            <a:r>
              <a:rPr lang="de-DE" sz="1300" dirty="0"/>
              <a:t>/</a:t>
            </a:r>
            <a:r>
              <a:rPr lang="de-DE" sz="1300" dirty="0" err="1"/>
              <a:t>blog</a:t>
            </a:r>
            <a:r>
              <a:rPr lang="de-DE" sz="1300" dirty="0"/>
              <a:t>/783-das-neue-themenheft-bewertungskompetenzen-in-den-naturwissenschaften-ist-erschienen</a:t>
            </a:r>
          </a:p>
        </p:txBody>
      </p:sp>
      <p:sp>
        <p:nvSpPr>
          <p:cNvPr id="4" name="Textfeld 3">
            <a:extLst>
              <a:ext uri="{FF2B5EF4-FFF2-40B4-BE49-F238E27FC236}">
                <a16:creationId xmlns:a16="http://schemas.microsoft.com/office/drawing/2014/main" id="{FAAE6793-E8CD-353F-D4AF-6A74C6A6FA0E}"/>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MNU- Publikation von Fachvertretern aus Biologie, Chemie und Physik</a:t>
            </a:r>
          </a:p>
        </p:txBody>
      </p:sp>
      <p:pic>
        <p:nvPicPr>
          <p:cNvPr id="6" name="Grafik 5">
            <a:extLst>
              <a:ext uri="{FF2B5EF4-FFF2-40B4-BE49-F238E27FC236}">
                <a16:creationId xmlns:a16="http://schemas.microsoft.com/office/drawing/2014/main" id="{A2C44B54-22B2-F55D-AC16-B56DA91ADFD1}"/>
              </a:ext>
            </a:extLst>
          </p:cNvPr>
          <p:cNvPicPr>
            <a:picLocks noChangeAspect="1"/>
          </p:cNvPicPr>
          <p:nvPr/>
        </p:nvPicPr>
        <p:blipFill>
          <a:blip r:embed="rId3"/>
          <a:stretch>
            <a:fillRect/>
          </a:stretch>
        </p:blipFill>
        <p:spPr>
          <a:xfrm>
            <a:off x="5878552" y="1368829"/>
            <a:ext cx="2741342" cy="3399264"/>
          </a:xfrm>
          <a:prstGeom prst="rect">
            <a:avLst/>
          </a:prstGeom>
        </p:spPr>
      </p:pic>
    </p:spTree>
    <p:extLst>
      <p:ext uri="{BB962C8B-B14F-4D97-AF65-F5344CB8AC3E}">
        <p14:creationId xmlns:p14="http://schemas.microsoft.com/office/powerpoint/2010/main" val="391851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E673E6D-AB2F-6976-EBA1-8F7BABE44FEC}"/>
              </a:ext>
            </a:extLst>
          </p:cNvPr>
          <p:cNvSpPr txBox="1"/>
          <p:nvPr/>
        </p:nvSpPr>
        <p:spPr>
          <a:xfrm>
            <a:off x="165463" y="527740"/>
            <a:ext cx="8813074" cy="4524315"/>
          </a:xfrm>
          <a:prstGeom prst="rect">
            <a:avLst/>
          </a:prstGeom>
          <a:noFill/>
        </p:spPr>
        <p:txBody>
          <a:bodyPr wrap="square" rtlCol="0">
            <a:spAutoFit/>
          </a:bodyPr>
          <a:lstStyle/>
          <a:p>
            <a:pPr marL="228600" indent="-217488">
              <a:tabLst>
                <a:tab pos="168275"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 	Die Materialien bilden jeweils einen </a:t>
            </a:r>
            <a:r>
              <a:rPr lang="de-DE"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roten Faden</a:t>
            </a:r>
            <a:r>
              <a:rPr lang="de-DE" sz="1600" dirty="0">
                <a:effectLst/>
                <a:latin typeface="Calibri" panose="020F0502020204030204" pitchFamily="34" charset="0"/>
                <a:ea typeface="Calibri" panose="020F0502020204030204" pitchFamily="34" charset="0"/>
                <a:cs typeface="Times New Roman" panose="02020603050405020304" pitchFamily="18" charset="0"/>
              </a:rPr>
              <a:t> und einen </a:t>
            </a:r>
            <a:r>
              <a:rPr lang="de-DE"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unterrichtlichen Schwer</a:t>
            </a:r>
            <a:r>
              <a:rPr lang="de-DE" sz="1600" dirty="0">
                <a:effectLst/>
                <a:latin typeface="Calibri" panose="020F0502020204030204" pitchFamily="34" charset="0"/>
                <a:ea typeface="Calibri" panose="020F0502020204030204" pitchFamily="34" charset="0"/>
                <a:cs typeface="Times New Roman" panose="02020603050405020304" pitchFamily="18" charset="0"/>
              </a:rPr>
              <a:t>punkt (</a:t>
            </a:r>
            <a:r>
              <a:rPr lang="de-D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t>
            </a:r>
            <a:r>
              <a:rPr lang="de-DE"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a:t>
            </a:r>
            <a:r>
              <a:rPr lang="de-DE"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a:t>
            </a:r>
            <a:r>
              <a:rPr lang="de-DE"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dirty="0">
                <a:effectLst/>
                <a:latin typeface="Calibri" panose="020F0502020204030204" pitchFamily="34" charset="0"/>
                <a:ea typeface="Calibri" panose="020F0502020204030204" pitchFamily="34" charset="0"/>
                <a:cs typeface="Times New Roman" panose="02020603050405020304" pitchFamily="18" charset="0"/>
              </a:rPr>
              <a:t> oder </a:t>
            </a:r>
            <a:r>
              <a:rPr lang="de-DE" sz="1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G</a:t>
            </a:r>
            <a:r>
              <a:rPr lang="de-DE"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t>
            </a:r>
            <a:r>
              <a:rPr lang="de-D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dirty="0">
                <a:effectLst/>
                <a:latin typeface="Calibri" panose="020F0502020204030204" pitchFamily="34" charset="0"/>
                <a:ea typeface="Calibri" panose="020F0502020204030204" pitchFamily="34" charset="0"/>
                <a:cs typeface="Times New Roman" panose="02020603050405020304" pitchFamily="18" charset="0"/>
              </a:rPr>
              <a:t>) ab. </a:t>
            </a:r>
          </a:p>
          <a:p>
            <a:pPr marL="228600" indent="-217488">
              <a:tabLst>
                <a:tab pos="168275" algn="l"/>
              </a:tabLs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17488">
              <a:tabLst>
                <a:tab pos="168275"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	Sie zeigen einige </a:t>
            </a:r>
            <a:r>
              <a:rPr lang="de-DE"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Gestaltungselemente</a:t>
            </a:r>
            <a:r>
              <a:rPr lang="de-DE" sz="1600" dirty="0">
                <a:effectLst/>
                <a:latin typeface="Calibri" panose="020F0502020204030204" pitchFamily="34" charset="0"/>
                <a:ea typeface="Calibri" panose="020F0502020204030204" pitchFamily="34" charset="0"/>
                <a:cs typeface="Times New Roman" panose="02020603050405020304" pitchFamily="18" charset="0"/>
              </a:rPr>
              <a:t> für die Konstruktion von Unterrichtsmaterial </a:t>
            </a:r>
            <a:r>
              <a:rPr lang="de-DE" sz="1600" dirty="0">
                <a:latin typeface="Calibri" panose="020F0502020204030204" pitchFamily="34" charset="0"/>
                <a:ea typeface="Calibri" panose="020F0502020204030204" pitchFamily="34" charset="0"/>
                <a:cs typeface="Times New Roman" panose="02020603050405020304" pitchFamily="18" charset="0"/>
              </a:rPr>
              <a:t>(z.B. </a:t>
            </a:r>
            <a:r>
              <a:rPr lang="de-DE" sz="1600" dirty="0" err="1">
                <a:latin typeface="Calibri" panose="020F0502020204030204" pitchFamily="34" charset="0"/>
                <a:ea typeface="Calibri" panose="020F0502020204030204" pitchFamily="34" charset="0"/>
                <a:cs typeface="Times New Roman" panose="02020603050405020304" pitchFamily="18" charset="0"/>
              </a:rPr>
              <a:t>concept</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cartoons</a:t>
            </a:r>
            <a:r>
              <a:rPr lang="de-DE" sz="1600" dirty="0">
                <a:latin typeface="Calibri" panose="020F0502020204030204" pitchFamily="34" charset="0"/>
                <a:ea typeface="Calibri" panose="020F0502020204030204" pitchFamily="34" charset="0"/>
                <a:cs typeface="Times New Roman" panose="02020603050405020304" pitchFamily="18" charset="0"/>
              </a:rPr>
              <a:t>, Wertepools, Experteninterviews, Zeitungsschnipsel, (fiktive) Presse-texte, Sachtexte…), deren Einsatz aber nicht zwingend in Material für Schülerarbeits-phasen genutzt werden muss, sondern beispielsweise auch als Einstiegsimpulse</a:t>
            </a:r>
          </a:p>
          <a:p>
            <a:pPr marL="228600" indent="-217488">
              <a:tabLst>
                <a:tab pos="168275" algn="l"/>
              </a:tabLst>
            </a:pPr>
            <a:r>
              <a:rPr lang="de-DE" sz="1600" dirty="0">
                <a:latin typeface="Calibri" panose="020F0502020204030204" pitchFamily="34" charset="0"/>
                <a:ea typeface="Calibri" panose="020F0502020204030204" pitchFamily="34" charset="0"/>
                <a:cs typeface="Times New Roman" panose="02020603050405020304" pitchFamily="18" charset="0"/>
              </a:rPr>
              <a:t>	(z.B. </a:t>
            </a:r>
            <a:r>
              <a:rPr lang="de-DE" sz="1600" dirty="0" err="1">
                <a:latin typeface="Calibri" panose="020F0502020204030204" pitchFamily="34" charset="0"/>
                <a:ea typeface="Calibri" panose="020F0502020204030204" pitchFamily="34" charset="0"/>
                <a:cs typeface="Times New Roman" panose="02020603050405020304" pitchFamily="18" charset="0"/>
              </a:rPr>
              <a:t>concept</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cartoons</a:t>
            </a:r>
            <a:r>
              <a:rPr lang="de-DE" sz="1600" dirty="0">
                <a:latin typeface="Calibri" panose="020F0502020204030204" pitchFamily="34" charset="0"/>
                <a:ea typeface="Calibri" panose="020F0502020204030204" pitchFamily="34" charset="0"/>
                <a:cs typeface="Times New Roman" panose="02020603050405020304" pitchFamily="18" charset="0"/>
              </a:rPr>
              <a:t>; Abbildungen, Pressetexte). </a:t>
            </a:r>
          </a:p>
          <a:p>
            <a:pPr marL="228600" indent="-217488">
              <a:tabLst>
                <a:tab pos="168275" algn="l"/>
              </a:tabLst>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28600" indent="-217488">
              <a:tabLst>
                <a:tab pos="168275" algn="l"/>
              </a:tabLst>
            </a:pPr>
            <a:r>
              <a:rPr lang="de-DE" sz="1600" dirty="0">
                <a:latin typeface="Calibri" panose="020F0502020204030204" pitchFamily="34" charset="0"/>
                <a:ea typeface="Calibri" panose="020F0502020204030204" pitchFamily="34" charset="0"/>
                <a:cs typeface="Times New Roman" panose="02020603050405020304" pitchFamily="18" charset="0"/>
              </a:rPr>
              <a:t>•		Weitere Gestaltungselemente sind denkbar: </a:t>
            </a:r>
          </a:p>
          <a:p>
            <a:pPr marL="228600" indent="-217488">
              <a:tabLst>
                <a:tab pos="168275" algn="l"/>
              </a:tabLst>
            </a:pP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Argumentewippe</a:t>
            </a:r>
            <a:r>
              <a:rPr lang="de-DE" sz="1600" dirty="0">
                <a:latin typeface="Calibri" panose="020F0502020204030204" pitchFamily="34" charset="0"/>
                <a:ea typeface="Calibri" panose="020F0502020204030204" pitchFamily="34" charset="0"/>
                <a:cs typeface="Times New Roman" panose="02020603050405020304" pitchFamily="18" charset="0"/>
              </a:rPr>
              <a:t>, Zielscheibe</a:t>
            </a:r>
          </a:p>
          <a:p>
            <a:pPr marL="228600" indent="-217488">
              <a:tabLst>
                <a:tab pos="168275" algn="l"/>
              </a:tabLst>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28600" indent="-217488">
              <a:tabLst>
                <a:tab pos="168275" algn="l"/>
              </a:tabLst>
            </a:pPr>
            <a:r>
              <a:rPr lang="de-DE" sz="1600" dirty="0">
                <a:latin typeface="Calibri" panose="020F0502020204030204" pitchFamily="34" charset="0"/>
                <a:ea typeface="Calibri" panose="020F0502020204030204" pitchFamily="34" charset="0"/>
                <a:cs typeface="Times New Roman" panose="02020603050405020304" pitchFamily="18" charset="0"/>
              </a:rPr>
              <a:t>•		Das Material macht </a:t>
            </a:r>
            <a:r>
              <a:rPr lang="de-DE"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keine Aussagen über Sozialformen und Arbeitsorganisation </a:t>
            </a:r>
            <a:r>
              <a:rPr lang="de-DE" sz="1600" dirty="0">
                <a:latin typeface="Calibri" panose="020F0502020204030204" pitchFamily="34" charset="0"/>
                <a:ea typeface="Calibri" panose="020F0502020204030204" pitchFamily="34" charset="0"/>
                <a:cs typeface="Times New Roman" panose="02020603050405020304" pitchFamily="18" charset="0"/>
              </a:rPr>
              <a:t>(arbeitsteilig, arbeitsgleich, Kleingruppenarbeit, Rollenzuweisungen, Rollenspiel, Diskussion, </a:t>
            </a:r>
            <a:r>
              <a:rPr lang="de-DE" sz="1600" dirty="0" err="1">
                <a:latin typeface="Calibri" panose="020F0502020204030204" pitchFamily="34" charset="0"/>
                <a:ea typeface="Calibri" panose="020F0502020204030204" pitchFamily="34" charset="0"/>
                <a:cs typeface="Times New Roman" panose="02020603050405020304" pitchFamily="18" charset="0"/>
              </a:rPr>
              <a:t>Ethikratsitzung</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u.s.w</a:t>
            </a:r>
            <a:r>
              <a:rPr lang="de-DE" sz="1600" dirty="0">
                <a:latin typeface="Calibri" panose="020F0502020204030204" pitchFamily="34" charset="0"/>
                <a:ea typeface="Calibri" panose="020F0502020204030204" pitchFamily="34" charset="0"/>
                <a:cs typeface="Times New Roman" panose="02020603050405020304" pitchFamily="18" charset="0"/>
              </a:rPr>
              <a:t>). </a:t>
            </a:r>
          </a:p>
          <a:p>
            <a:pPr marL="228600" indent="-217488">
              <a:tabLst>
                <a:tab pos="168275" algn="l"/>
              </a:tabLs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17488">
              <a:tabLst>
                <a:tab pos="168275"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 Es sieht als Ergebnis individuelle </a:t>
            </a:r>
            <a:r>
              <a:rPr lang="de-DE" sz="1600" dirty="0">
                <a:latin typeface="Calibri" panose="020F0502020204030204" pitchFamily="34" charset="0"/>
                <a:ea typeface="Calibri" panose="020F0502020204030204" pitchFamily="34" charset="0"/>
                <a:cs typeface="Times New Roman" panose="02020603050405020304" pitchFamily="18" charset="0"/>
              </a:rPr>
              <a:t>Werturteile vor, keine mehrheitlich </a:t>
            </a:r>
            <a:r>
              <a:rPr lang="de-DE" sz="1600" dirty="0">
                <a:effectLst/>
                <a:latin typeface="Calibri" panose="020F0502020204030204" pitchFamily="34" charset="0"/>
                <a:ea typeface="Calibri" panose="020F0502020204030204" pitchFamily="34" charset="0"/>
                <a:cs typeface="Times New Roman" panose="02020603050405020304" pitchFamily="18" charset="0"/>
              </a:rPr>
              <a:t>abgestimmte Gruppenmeinung</a:t>
            </a:r>
          </a:p>
          <a:p>
            <a:pPr marL="228600" indent="-217488">
              <a:tabLst>
                <a:tab pos="168275" algn="l"/>
              </a:tabLst>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28600" indent="-217488">
              <a:tabLst>
                <a:tab pos="168275"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	Mit entsprechender Modifikation ist das Material für alle Stufen anpassbar</a:t>
            </a:r>
          </a:p>
        </p:txBody>
      </p:sp>
      <p:sp>
        <p:nvSpPr>
          <p:cNvPr id="3" name="Textfeld 2">
            <a:extLst>
              <a:ext uri="{FF2B5EF4-FFF2-40B4-BE49-F238E27FC236}">
                <a16:creationId xmlns:a16="http://schemas.microsoft.com/office/drawing/2014/main" id="{26845921-5B83-C54C-085F-562421B3A48C}"/>
              </a:ext>
            </a:extLst>
          </p:cNvPr>
          <p:cNvSpPr txBox="1">
            <a:spLocks noChangeArrowheads="1"/>
          </p:cNvSpPr>
          <p:nvPr/>
        </p:nvSpPr>
        <p:spPr bwMode="auto">
          <a:xfrm>
            <a:off x="0" y="148443"/>
            <a:ext cx="9144000" cy="369332"/>
          </a:xfrm>
          <a:prstGeom prst="rect">
            <a:avLst/>
          </a:prstGeom>
          <a:solidFill>
            <a:srgbClr val="A4262A"/>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dirty="0">
                <a:solidFill>
                  <a:schemeClr val="bg1"/>
                </a:solidFill>
                <a:latin typeface="Calibri" panose="020F0502020204030204" pitchFamily="34" charset="0"/>
              </a:rPr>
              <a:t>Die bereitgestellten Materialien sind nicht 1:1 als Unterrichtsmaterial einsetzbar </a:t>
            </a:r>
          </a:p>
        </p:txBody>
      </p:sp>
      <p:pic>
        <p:nvPicPr>
          <p:cNvPr id="5" name="Grafik 4" descr="Ein Bild, das Diagramm enthält.&#10;&#10;Automatisch generierte Beschreibung">
            <a:extLst>
              <a:ext uri="{FF2B5EF4-FFF2-40B4-BE49-F238E27FC236}">
                <a16:creationId xmlns:a16="http://schemas.microsoft.com/office/drawing/2014/main" id="{2857972C-8F3F-943E-0B85-DFBC0CB891D4}"/>
              </a:ext>
            </a:extLst>
          </p:cNvPr>
          <p:cNvPicPr>
            <a:picLocks noChangeAspect="1"/>
          </p:cNvPicPr>
          <p:nvPr/>
        </p:nvPicPr>
        <p:blipFill>
          <a:blip r:embed="rId2"/>
          <a:stretch>
            <a:fillRect/>
          </a:stretch>
        </p:blipFill>
        <p:spPr>
          <a:xfrm>
            <a:off x="5693809" y="2286678"/>
            <a:ext cx="2870200" cy="1130300"/>
          </a:xfrm>
          <a:prstGeom prst="rect">
            <a:avLst/>
          </a:prstGeom>
        </p:spPr>
      </p:pic>
    </p:spTree>
    <p:extLst>
      <p:ext uri="{BB962C8B-B14F-4D97-AF65-F5344CB8AC3E}">
        <p14:creationId xmlns:p14="http://schemas.microsoft.com/office/powerpoint/2010/main" val="1604819382"/>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2544</Words>
  <Application>Microsoft Macintosh PowerPoint</Application>
  <PresentationFormat>Bildschirmpräsentation (16:9)</PresentationFormat>
  <Paragraphs>295</Paragraphs>
  <Slides>19</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Calibri Light</vt:lpstr>
      <vt:lpstr>Wingdings</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Sven Gemballa</cp:lastModifiedBy>
  <cp:revision>855</cp:revision>
  <dcterms:created xsi:type="dcterms:W3CDTF">2018-06-13T13:31:46Z</dcterms:created>
  <dcterms:modified xsi:type="dcterms:W3CDTF">2023-04-13T19:55:39Z</dcterms:modified>
</cp:coreProperties>
</file>