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359" r:id="rId3"/>
    <p:sldId id="360" r:id="rId4"/>
    <p:sldId id="361" r:id="rId5"/>
    <p:sldId id="362" r:id="rId6"/>
    <p:sldId id="267" r:id="rId7"/>
    <p:sldId id="268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962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302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717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38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844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359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892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881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559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345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976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12/29/2020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269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55" r:id="rId6"/>
    <p:sldLayoutId id="2147483751" r:id="rId7"/>
    <p:sldLayoutId id="2147483752" r:id="rId8"/>
    <p:sldLayoutId id="2147483753" r:id="rId9"/>
    <p:sldLayoutId id="2147483754" r:id="rId10"/>
    <p:sldLayoutId id="2147483756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27">
            <a:extLst>
              <a:ext uri="{FF2B5EF4-FFF2-40B4-BE49-F238E27FC236}">
                <a16:creationId xmlns:a16="http://schemas.microsoft.com/office/drawing/2014/main" id="{8A95209C-5275-4E15-8EA7-7F42980AB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>
            <a:extLst>
              <a:ext uri="{FF2B5EF4-FFF2-40B4-BE49-F238E27FC236}">
                <a16:creationId xmlns:a16="http://schemas.microsoft.com/office/drawing/2014/main" id="{E7CB004B-D187-4076-B813-6110E6BD78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4835" r="-1" b="7593"/>
          <a:stretch/>
        </p:blipFill>
        <p:spPr>
          <a:xfrm>
            <a:off x="20" y="10"/>
            <a:ext cx="12188931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7B8239B-2542-4E10-B07D-B9604637BC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048" y="1124712"/>
            <a:ext cx="9144000" cy="3063240"/>
          </a:xfrm>
        </p:spPr>
        <p:txBody>
          <a:bodyPr>
            <a:normAutofit/>
          </a:bodyPr>
          <a:lstStyle/>
          <a:p>
            <a:pPr algn="ctr"/>
            <a:r>
              <a:rPr lang="de-DE"/>
              <a:t>Die Wortarten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AD6BBEF-A0A1-4DCC-B2D5-BE3654B84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227520"/>
          </a:xfrm>
        </p:spPr>
        <p:txBody>
          <a:bodyPr>
            <a:normAutofit/>
          </a:bodyPr>
          <a:lstStyle/>
          <a:p>
            <a:pPr algn="ctr"/>
            <a:r>
              <a:rPr lang="de-DE" sz="3200" dirty="0"/>
              <a:t>Kennen und Unterscheiden</a:t>
            </a:r>
          </a:p>
        </p:txBody>
      </p:sp>
      <p:sp>
        <p:nvSpPr>
          <p:cNvPr id="34" name="Rectangle 6">
            <a:extLst>
              <a:ext uri="{FF2B5EF4-FFF2-40B4-BE49-F238E27FC236}">
                <a16:creationId xmlns:a16="http://schemas.microsoft.com/office/drawing/2014/main" id="{4F2ED431-E304-4FF0-9F4E-032783C9D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571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6">
            <a:extLst>
              <a:ext uri="{FF2B5EF4-FFF2-40B4-BE49-F238E27FC236}">
                <a16:creationId xmlns:a16="http://schemas.microsoft.com/office/drawing/2014/main" id="{4E87FCFB-2CCE-460D-B3DD-557C8BD1B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4194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6FBCF2D-EAB3-4CD7-A443-BCD204284761}"/>
              </a:ext>
            </a:extLst>
          </p:cNvPr>
          <p:cNvSpPr txBox="1"/>
          <p:nvPr/>
        </p:nvSpPr>
        <p:spPr>
          <a:xfrm>
            <a:off x="9278602" y="6387456"/>
            <a:ext cx="2910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544726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lnSpc>
                <a:spcPct val="90000"/>
              </a:lnSpc>
            </a:pPr>
            <a:br>
              <a:rPr lang="en-US" altLang="de-DE" sz="4600" dirty="0">
                <a:solidFill>
                  <a:schemeClr val="bg1"/>
                </a:solidFill>
              </a:rPr>
            </a:br>
            <a:r>
              <a:rPr lang="en-US" altLang="de-DE" sz="4600" dirty="0">
                <a:solidFill>
                  <a:schemeClr val="bg1"/>
                </a:solidFill>
              </a:rPr>
              <a:t>Der </a:t>
            </a:r>
            <a:r>
              <a:rPr lang="en-US" altLang="de-DE" sz="4600" dirty="0" err="1">
                <a:solidFill>
                  <a:schemeClr val="bg1"/>
                </a:solidFill>
              </a:rPr>
              <a:t>Artikel</a:t>
            </a:r>
            <a:endParaRPr lang="en-US" altLang="de-DE" sz="4600" dirty="0">
              <a:solidFill>
                <a:schemeClr val="bg1"/>
              </a:solidFill>
            </a:endParaRP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6095999" y="882315"/>
            <a:ext cx="5254754" cy="52946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marL="342900" indent="-228600"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de-DE" dirty="0">
              <a:latin typeface="+mn-lt"/>
            </a:endParaRPr>
          </a:p>
          <a:p>
            <a:pPr marL="342900" indent="-228600"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de-DE" dirty="0">
              <a:latin typeface="+mn-lt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63E6806-9A59-472B-9A04-A9817B658429}"/>
              </a:ext>
            </a:extLst>
          </p:cNvPr>
          <p:cNvSpPr txBox="1"/>
          <p:nvPr/>
        </p:nvSpPr>
        <p:spPr>
          <a:xfrm>
            <a:off x="5606550" y="2068997"/>
            <a:ext cx="6096000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e-DE" altLang="de-DE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 unterscheidet zwei Arten von Artikeln, den bestimmten und den unbestimmten Artikel. </a:t>
            </a:r>
          </a:p>
          <a:p>
            <a:pPr marL="452438" lvl="1" indent="4763" eaLnBrk="1" hangingPunct="1">
              <a:spcBef>
                <a:spcPct val="50000"/>
              </a:spcBef>
            </a:pP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 bestimmte Artikel</a:t>
            </a:r>
          </a:p>
          <a:p>
            <a:pPr marL="452438" lvl="1" indent="4763" eaLnBrk="1" hangingPunct="1">
              <a:spcBef>
                <a:spcPct val="50000"/>
              </a:spcBef>
            </a:pP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Lehrer hat gute Beispiele gebracht.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Die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Klassenarbeit war wieder viel zu schwer.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Kind möchte spielen.</a:t>
            </a:r>
          </a:p>
          <a:p>
            <a:pPr marL="452438" lvl="1" indent="4763" eaLnBrk="1" hangingPunct="1">
              <a:spcBef>
                <a:spcPct val="50000"/>
              </a:spcBef>
            </a:pP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 unbestimmte Artikel</a:t>
            </a:r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2438" lvl="1" indent="4763" eaLnBrk="1" hangingPunct="1">
              <a:spcBef>
                <a:spcPct val="50000"/>
              </a:spcBef>
            </a:pP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Junge baut ein Baumhaus. 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Eine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Schulstunde kann manchmal sehr lang sein.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Kind ist in den Bach gefallen.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2E12D63-AA42-468C-B2F2-51CB10EF8B0C}"/>
              </a:ext>
            </a:extLst>
          </p:cNvPr>
          <p:cNvSpPr txBox="1"/>
          <p:nvPr/>
        </p:nvSpPr>
        <p:spPr>
          <a:xfrm>
            <a:off x="193596" y="6349853"/>
            <a:ext cx="2910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410917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lnSpc>
                <a:spcPct val="90000"/>
              </a:lnSpc>
            </a:pPr>
            <a:br>
              <a:rPr lang="en-US" altLang="de-DE" sz="5100">
                <a:solidFill>
                  <a:schemeClr val="bg1"/>
                </a:solidFill>
              </a:rPr>
            </a:br>
            <a:r>
              <a:rPr lang="en-US" altLang="de-DE" sz="5100">
                <a:solidFill>
                  <a:schemeClr val="bg1"/>
                </a:solidFill>
              </a:rPr>
              <a:t>Der Artikel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63E6806-9A59-472B-9A04-A9817B658429}"/>
              </a:ext>
            </a:extLst>
          </p:cNvPr>
          <p:cNvSpPr txBox="1"/>
          <p:nvPr/>
        </p:nvSpPr>
        <p:spPr>
          <a:xfrm>
            <a:off x="5840360" y="2051068"/>
            <a:ext cx="5254754" cy="44499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50000"/>
              </a:spcBef>
            </a:pP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Bestimmter oder unbestimmter Artikel?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Vergleiche die folgenden Sätze: 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"Hol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Arzt." </a:t>
            </a:r>
          </a:p>
          <a:p>
            <a:pPr marL="342900" indent="-342900" eaLnBrk="1" hangingPunct="1">
              <a:spcBef>
                <a:spcPct val="50000"/>
              </a:spcBef>
              <a:buFont typeface="Symbol" panose="05050102010706020507" pitchFamily="18" charset="2"/>
              <a:buChar char="Þ"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 Arzt ist bekannt, man soll zum Beispiel den Hausarzt holen. 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"Hol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Arzt." 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=&gt; Hier geht es nicht um einen bestimmten Arzt. Wenn es zum Beispiel Sonntag ist, muss der Arzt gerufen werden, der gerade Bereitschaftsdienst hat.</a:t>
            </a:r>
            <a:endParaRPr lang="en-US" altLang="de-DE" dirty="0"/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6095999" y="882315"/>
            <a:ext cx="5254754" cy="52946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marL="342900" indent="-228600"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de-DE" dirty="0">
              <a:latin typeface="+mn-lt"/>
            </a:endParaRPr>
          </a:p>
          <a:p>
            <a:pPr marL="342900" indent="-228600"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de-DE" dirty="0">
              <a:latin typeface="+mn-lt"/>
            </a:endParaRPr>
          </a:p>
          <a:p>
            <a:pPr marL="342900" indent="-228600"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de-DE" dirty="0">
              <a:latin typeface="+mn-lt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7531108-30F2-49D5-9444-F91FDD445551}"/>
              </a:ext>
            </a:extLst>
          </p:cNvPr>
          <p:cNvSpPr txBox="1"/>
          <p:nvPr/>
        </p:nvSpPr>
        <p:spPr>
          <a:xfrm>
            <a:off x="193596" y="6349853"/>
            <a:ext cx="2910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1539494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lnSpc>
                <a:spcPct val="90000"/>
              </a:lnSpc>
            </a:pPr>
            <a:br>
              <a:rPr lang="en-US" altLang="de-DE" sz="5100">
                <a:solidFill>
                  <a:schemeClr val="bg1"/>
                </a:solidFill>
              </a:rPr>
            </a:br>
            <a:r>
              <a:rPr lang="en-US" altLang="de-DE" sz="5100">
                <a:solidFill>
                  <a:schemeClr val="bg1"/>
                </a:solidFill>
              </a:rPr>
              <a:t>Der Artikel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63E6806-9A59-472B-9A04-A9817B658429}"/>
              </a:ext>
            </a:extLst>
          </p:cNvPr>
          <p:cNvSpPr txBox="1"/>
          <p:nvPr/>
        </p:nvSpPr>
        <p:spPr>
          <a:xfrm>
            <a:off x="6095999" y="882315"/>
            <a:ext cx="5254754" cy="5294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endParaRPr lang="en-US" alt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9640990-B788-43A6-B082-4124DB758676}"/>
              </a:ext>
            </a:extLst>
          </p:cNvPr>
          <p:cNvSpPr txBox="1"/>
          <p:nvPr/>
        </p:nvSpPr>
        <p:spPr>
          <a:xfrm>
            <a:off x="5592452" y="2131932"/>
            <a:ext cx="6096000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Bestimmter oder unbestimmter Artikel?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Peter: "Heute hat mich wieder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Lehrer angeschnauzt." 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=&gt; irgendein Lehrer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Peter: "Heute hat mich wieder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Deutschlehrer angeschnauzt." 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=&gt; Hier ist es ein bestimmter Lehrer, nämlich Peters Deutschlehrer gemeint.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F853D4D-AB99-42BB-8D86-7BFA58413BE7}"/>
              </a:ext>
            </a:extLst>
          </p:cNvPr>
          <p:cNvSpPr txBox="1"/>
          <p:nvPr/>
        </p:nvSpPr>
        <p:spPr>
          <a:xfrm>
            <a:off x="193596" y="6349853"/>
            <a:ext cx="2910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2314463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lnSpc>
                <a:spcPct val="90000"/>
              </a:lnSpc>
            </a:pPr>
            <a:br>
              <a:rPr lang="en-US" altLang="de-DE" sz="5100">
                <a:solidFill>
                  <a:schemeClr val="bg1"/>
                </a:solidFill>
              </a:rPr>
            </a:br>
            <a:r>
              <a:rPr lang="en-US" altLang="de-DE" sz="5100">
                <a:solidFill>
                  <a:schemeClr val="bg1"/>
                </a:solidFill>
              </a:rPr>
              <a:t>Der Artikel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9640990-B788-43A6-B082-4124DB758676}"/>
              </a:ext>
            </a:extLst>
          </p:cNvPr>
          <p:cNvSpPr txBox="1"/>
          <p:nvPr/>
        </p:nvSpPr>
        <p:spPr>
          <a:xfrm>
            <a:off x="5941785" y="1393593"/>
            <a:ext cx="5254754" cy="5294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Manchmal wird auch kein Artikel verwendet.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Vergleiche die folgenden Sätze: 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"Ich finde Piercing blöd." 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=&gt; Hier ist Piercing ganz allgemein gemeint. 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"Ich finde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Zungenpiercing blöd." 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=&gt; Hier ist nur eine Art von Piercing gemeint und nicht Piercing ganz allgemein.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"Ich finde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Piercing blöd." 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=&gt; Hier ist das Piercing gemeint, das man gerade sieht. 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en-US" alt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63E6806-9A59-472B-9A04-A9817B658429}"/>
              </a:ext>
            </a:extLst>
          </p:cNvPr>
          <p:cNvSpPr txBox="1"/>
          <p:nvPr/>
        </p:nvSpPr>
        <p:spPr>
          <a:xfrm>
            <a:off x="6095999" y="943708"/>
            <a:ext cx="5254754" cy="5294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endParaRPr lang="en-US" altLang="de-DE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0A6A1A5-0511-408A-9968-4628986FD2BB}"/>
              </a:ext>
            </a:extLst>
          </p:cNvPr>
          <p:cNvSpPr txBox="1"/>
          <p:nvPr/>
        </p:nvSpPr>
        <p:spPr>
          <a:xfrm>
            <a:off x="193596" y="6349853"/>
            <a:ext cx="2910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753051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76" name="Rectangle 75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841246" y="673770"/>
            <a:ext cx="3644489" cy="24144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t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de-DE" sz="66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Achtung Falle: 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6934198" y="943708"/>
            <a:ext cx="5254754" cy="52946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indent="-228600"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de-DE" dirty="0">
              <a:latin typeface="+mn-lt"/>
            </a:endParaRP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6096000" y="1504294"/>
            <a:ext cx="5675376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de-DE" sz="2000" b="1" dirty="0"/>
              <a:t>Der </a:t>
            </a:r>
            <a:r>
              <a:rPr lang="en-US" altLang="de-DE" sz="2000" b="1" dirty="0" err="1"/>
              <a:t>bestimmte</a:t>
            </a:r>
            <a:r>
              <a:rPr lang="en-US" altLang="de-DE" sz="2000" b="1" dirty="0"/>
              <a:t> </a:t>
            </a:r>
            <a:r>
              <a:rPr lang="en-US" altLang="de-DE" sz="2000" b="1" dirty="0" err="1"/>
              <a:t>Artikel</a:t>
            </a:r>
            <a:r>
              <a:rPr lang="en-US" altLang="de-DE" sz="2000" b="1" dirty="0"/>
              <a:t> </a:t>
            </a:r>
            <a:r>
              <a:rPr lang="en-US" altLang="de-DE" sz="2000" b="1" dirty="0" err="1"/>
              <a:t>kann</a:t>
            </a:r>
            <a:r>
              <a:rPr lang="en-US" altLang="de-DE" sz="2000" b="1" dirty="0"/>
              <a:t> </a:t>
            </a:r>
            <a:r>
              <a:rPr lang="en-US" altLang="de-DE" sz="2000" b="1" dirty="0" err="1"/>
              <a:t>auch</a:t>
            </a:r>
            <a:r>
              <a:rPr lang="en-US" altLang="de-DE" sz="2000" b="1" dirty="0"/>
              <a:t> </a:t>
            </a:r>
            <a:r>
              <a:rPr lang="en-US" altLang="de-DE" sz="2000" b="1" dirty="0" err="1"/>
              <a:t>ein</a:t>
            </a:r>
            <a:r>
              <a:rPr lang="en-US" altLang="de-DE" sz="2000" b="1" dirty="0"/>
              <a:t> </a:t>
            </a:r>
            <a:r>
              <a:rPr lang="en-US" altLang="de-DE" sz="2000" b="1" dirty="0" err="1"/>
              <a:t>Relativpronomen</a:t>
            </a:r>
            <a:r>
              <a:rPr lang="en-US" altLang="de-DE" sz="2000" b="1" dirty="0"/>
              <a:t> sein:</a:t>
            </a:r>
            <a:br>
              <a:rPr lang="en-US" altLang="de-DE" sz="2000" b="1" dirty="0"/>
            </a:br>
            <a:br>
              <a:rPr lang="en-US" altLang="de-DE" sz="2000" dirty="0"/>
            </a:br>
            <a:r>
              <a:rPr lang="en-US" altLang="de-DE" sz="2000" b="1" dirty="0"/>
              <a:t>Die</a:t>
            </a:r>
            <a:r>
              <a:rPr lang="en-US" altLang="de-DE" sz="2000" dirty="0"/>
              <a:t> [</a:t>
            </a:r>
            <a:r>
              <a:rPr lang="en-US" altLang="de-DE" sz="2000" dirty="0" err="1"/>
              <a:t>bestimmter</a:t>
            </a:r>
            <a:r>
              <a:rPr lang="en-US" altLang="de-DE" sz="2000" dirty="0"/>
              <a:t> </a:t>
            </a:r>
            <a:r>
              <a:rPr lang="en-US" altLang="de-DE" sz="2000" dirty="0" err="1"/>
              <a:t>Artikel</a:t>
            </a:r>
            <a:r>
              <a:rPr lang="en-US" altLang="de-DE" sz="2000" dirty="0"/>
              <a:t>] </a:t>
            </a:r>
            <a:r>
              <a:rPr lang="en-US" altLang="de-DE" sz="2000" dirty="0" err="1"/>
              <a:t>Klassenarbeit</a:t>
            </a:r>
            <a:r>
              <a:rPr lang="en-US" altLang="de-DE" sz="2000" dirty="0"/>
              <a:t>, </a:t>
            </a:r>
            <a:br>
              <a:rPr lang="en-US" altLang="de-DE" sz="2000" dirty="0"/>
            </a:br>
            <a:r>
              <a:rPr lang="en-US" altLang="de-DE" sz="2000" b="1" i="1" dirty="0"/>
              <a:t>die</a:t>
            </a:r>
            <a:r>
              <a:rPr lang="en-US" altLang="de-DE" sz="2000" dirty="0"/>
              <a:t> [</a:t>
            </a:r>
            <a:r>
              <a:rPr lang="en-US" altLang="de-DE" sz="2000" dirty="0" err="1"/>
              <a:t>Relativpronomen</a:t>
            </a:r>
            <a:r>
              <a:rPr lang="en-US" altLang="de-DE" sz="2000" dirty="0"/>
              <a:t>] </a:t>
            </a:r>
            <a:r>
              <a:rPr lang="en-US" altLang="de-DE" sz="2000" dirty="0" err="1"/>
              <a:t>wir</a:t>
            </a:r>
            <a:r>
              <a:rPr lang="en-US" altLang="de-DE" sz="2000" dirty="0"/>
              <a:t> </a:t>
            </a:r>
            <a:r>
              <a:rPr lang="en-US" altLang="de-DE" sz="2000" dirty="0" err="1"/>
              <a:t>heute</a:t>
            </a:r>
            <a:r>
              <a:rPr lang="en-US" altLang="de-DE" sz="2000" dirty="0"/>
              <a:t> </a:t>
            </a:r>
            <a:r>
              <a:rPr lang="en-US" altLang="de-DE" sz="2000" dirty="0" err="1"/>
              <a:t>geschrieben</a:t>
            </a:r>
            <a:r>
              <a:rPr lang="en-US" altLang="de-DE" sz="2000" dirty="0"/>
              <a:t> </a:t>
            </a:r>
            <a:r>
              <a:rPr lang="en-US" altLang="de-DE" sz="2000" dirty="0" err="1"/>
              <a:t>haben</a:t>
            </a:r>
            <a:r>
              <a:rPr lang="en-US" altLang="de-DE" sz="2000" dirty="0"/>
              <a:t>, war </a:t>
            </a:r>
            <a:r>
              <a:rPr lang="en-US" altLang="de-DE" sz="2000" dirty="0" err="1"/>
              <a:t>wieder</a:t>
            </a:r>
            <a:r>
              <a:rPr lang="en-US" altLang="de-DE" sz="2000" dirty="0"/>
              <a:t> </a:t>
            </a:r>
            <a:r>
              <a:rPr lang="en-US" altLang="de-DE" sz="2000" dirty="0" err="1"/>
              <a:t>viel</a:t>
            </a:r>
            <a:r>
              <a:rPr lang="en-US" altLang="de-DE" sz="2000" dirty="0"/>
              <a:t> </a:t>
            </a:r>
            <a:r>
              <a:rPr lang="en-US" altLang="de-DE" sz="2000" dirty="0" err="1"/>
              <a:t>zu</a:t>
            </a:r>
            <a:r>
              <a:rPr lang="en-US" altLang="de-DE" sz="2000" dirty="0"/>
              <a:t> </a:t>
            </a:r>
            <a:r>
              <a:rPr lang="en-US" altLang="de-DE" sz="2000" dirty="0" err="1"/>
              <a:t>schwer</a:t>
            </a:r>
            <a:r>
              <a:rPr lang="en-US" altLang="de-DE" sz="2000" dirty="0"/>
              <a:t>. </a:t>
            </a:r>
          </a:p>
          <a:p>
            <a:pPr eaLnBrk="1" hangingPunct="1">
              <a:spcBef>
                <a:spcPct val="50000"/>
              </a:spcBef>
            </a:pPr>
            <a:endParaRPr lang="en-US" altLang="de-DE" sz="2000" dirty="0"/>
          </a:p>
          <a:p>
            <a:pPr eaLnBrk="1" hangingPunct="1">
              <a:spcBef>
                <a:spcPct val="50000"/>
              </a:spcBef>
            </a:pPr>
            <a:r>
              <a:rPr lang="de-DE" altLang="de-DE" sz="2000" b="1" dirty="0"/>
              <a:t>Der unbestimmte Artikel kann auch ein Numerale (Zahlwort) sein:</a:t>
            </a:r>
            <a:br>
              <a:rPr lang="de-DE" altLang="de-DE" sz="2000" b="1" dirty="0"/>
            </a:br>
            <a:br>
              <a:rPr lang="de-DE" altLang="de-DE" sz="2000" dirty="0"/>
            </a:br>
            <a:r>
              <a:rPr lang="de-DE" altLang="de-DE" sz="2000" dirty="0"/>
              <a:t>Ich möchte </a:t>
            </a:r>
            <a:r>
              <a:rPr lang="de-DE" altLang="de-DE" sz="2000" b="1" dirty="0"/>
              <a:t>ein</a:t>
            </a:r>
            <a:r>
              <a:rPr lang="de-DE" altLang="de-DE" sz="2000" dirty="0"/>
              <a:t> [Numerale] Nusshörnchen und zwei Berliner.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72594EC-1A25-4889-8B59-C2A46F30FA3B}"/>
              </a:ext>
            </a:extLst>
          </p:cNvPr>
          <p:cNvSpPr txBox="1"/>
          <p:nvPr/>
        </p:nvSpPr>
        <p:spPr>
          <a:xfrm>
            <a:off x="193596" y="6349853"/>
            <a:ext cx="2910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utoUpdateAnimBg="0"/>
      <p:bldP spid="14340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75" name="Rectangle 174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Freeform: Shape 176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altLang="de-DE" sz="4600">
                <a:solidFill>
                  <a:schemeClr val="bg1"/>
                </a:solidFill>
              </a:rPr>
              <a:t>Die Deklination des Artikels 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6095999" y="882315"/>
            <a:ext cx="5254754" cy="52946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indent="-228600"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de-DE" dirty="0">
              <a:latin typeface="+mn-lt"/>
            </a:endParaRPr>
          </a:p>
        </p:txBody>
      </p:sp>
      <p:sp>
        <p:nvSpPr>
          <p:cNvPr id="16424" name="Text Box 40"/>
          <p:cNvSpPr txBox="1">
            <a:spLocks noChangeArrowheads="1"/>
          </p:cNvSpPr>
          <p:nvPr/>
        </p:nvSpPr>
        <p:spPr bwMode="auto">
          <a:xfrm>
            <a:off x="5849574" y="1920314"/>
            <a:ext cx="5747604" cy="3939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de-DE" sz="2000" dirty="0">
                <a:ea typeface="Tahoma" panose="020B0604030504040204" pitchFamily="34" charset="0"/>
                <a:cs typeface="Tahoma" panose="020B0604030504040204" pitchFamily="34" charset="0"/>
              </a:rPr>
              <a:t>Der </a:t>
            </a:r>
            <a:r>
              <a:rPr lang="en-US" altLang="de-DE" sz="2000" dirty="0" err="1">
                <a:ea typeface="Tahoma" panose="020B0604030504040204" pitchFamily="34" charset="0"/>
                <a:cs typeface="Tahoma" panose="020B0604030504040204" pitchFamily="34" charset="0"/>
              </a:rPr>
              <a:t>Artikel</a:t>
            </a:r>
            <a:r>
              <a:rPr lang="en-US" altLang="de-DE" sz="2000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sz="2000" dirty="0" err="1">
                <a:ea typeface="Tahoma" panose="020B0604030504040204" pitchFamily="34" charset="0"/>
                <a:cs typeface="Tahoma" panose="020B0604030504040204" pitchFamily="34" charset="0"/>
              </a:rPr>
              <a:t>richtet</a:t>
            </a:r>
            <a:r>
              <a:rPr lang="en-US" altLang="de-DE" sz="2000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sz="2000" dirty="0" err="1">
                <a:ea typeface="Tahoma" panose="020B0604030504040204" pitchFamily="34" charset="0"/>
                <a:cs typeface="Tahoma" panose="020B0604030504040204" pitchFamily="34" charset="0"/>
              </a:rPr>
              <a:t>sich</a:t>
            </a:r>
            <a:r>
              <a:rPr lang="en-US" altLang="de-DE" sz="2000" dirty="0">
                <a:ea typeface="Tahoma" panose="020B0604030504040204" pitchFamily="34" charset="0"/>
                <a:cs typeface="Tahoma" panose="020B0604030504040204" pitchFamily="34" charset="0"/>
              </a:rPr>
              <a:t> in </a:t>
            </a:r>
            <a:r>
              <a:rPr lang="en-US" altLang="de-DE" sz="2000" b="1" dirty="0">
                <a:ea typeface="Tahoma" panose="020B0604030504040204" pitchFamily="34" charset="0"/>
                <a:cs typeface="Tahoma" panose="020B0604030504040204" pitchFamily="34" charset="0"/>
              </a:rPr>
              <a:t>Genus</a:t>
            </a:r>
            <a:r>
              <a:rPr lang="en-US" altLang="de-DE" sz="2000" dirty="0"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altLang="de-DE" sz="2000" dirty="0" err="1">
                <a:ea typeface="Tahoma" panose="020B0604030504040204" pitchFamily="34" charset="0"/>
                <a:cs typeface="Tahoma" panose="020B0604030504040204" pitchFamily="34" charset="0"/>
              </a:rPr>
              <a:t>Geschlecht</a:t>
            </a:r>
            <a:r>
              <a:rPr lang="en-US" altLang="de-DE" sz="2000" dirty="0">
                <a:ea typeface="Tahoma" panose="020B0604030504040204" pitchFamily="34" charset="0"/>
                <a:cs typeface="Tahoma" panose="020B0604030504040204" pitchFamily="34" charset="0"/>
              </a:rPr>
              <a:t>), </a:t>
            </a:r>
            <a:r>
              <a:rPr lang="en-US" altLang="de-DE" sz="2000" b="1" dirty="0">
                <a:ea typeface="Tahoma" panose="020B0604030504040204" pitchFamily="34" charset="0"/>
                <a:cs typeface="Tahoma" panose="020B0604030504040204" pitchFamily="34" charset="0"/>
              </a:rPr>
              <a:t>Numerus</a:t>
            </a:r>
            <a:r>
              <a:rPr lang="en-US" altLang="de-DE" sz="2000" dirty="0"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altLang="de-DE" sz="2000" dirty="0" err="1">
                <a:ea typeface="Tahoma" panose="020B0604030504040204" pitchFamily="34" charset="0"/>
                <a:cs typeface="Tahoma" panose="020B0604030504040204" pitchFamily="34" charset="0"/>
              </a:rPr>
              <a:t>Einzahl</a:t>
            </a:r>
            <a:r>
              <a:rPr lang="en-US" altLang="de-DE" sz="2000" dirty="0"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altLang="de-DE" sz="2000" dirty="0" err="1">
                <a:ea typeface="Tahoma" panose="020B0604030504040204" pitchFamily="34" charset="0"/>
                <a:cs typeface="Tahoma" panose="020B0604030504040204" pitchFamily="34" charset="0"/>
              </a:rPr>
              <a:t>Mehrzahl</a:t>
            </a:r>
            <a:r>
              <a:rPr lang="en-US" altLang="de-DE" sz="2000" dirty="0">
                <a:ea typeface="Tahoma" panose="020B0604030504040204" pitchFamily="34" charset="0"/>
                <a:cs typeface="Tahoma" panose="020B0604030504040204" pitchFamily="34" charset="0"/>
              </a:rPr>
              <a:t>) und </a:t>
            </a:r>
            <a:r>
              <a:rPr lang="en-US" altLang="de-DE" sz="2000" b="1" dirty="0" err="1">
                <a:ea typeface="Tahoma" panose="020B0604030504040204" pitchFamily="34" charset="0"/>
                <a:cs typeface="Tahoma" panose="020B0604030504040204" pitchFamily="34" charset="0"/>
              </a:rPr>
              <a:t>Kasus</a:t>
            </a:r>
            <a:r>
              <a:rPr lang="en-US" altLang="de-DE" sz="2000" dirty="0">
                <a:ea typeface="Tahoma" panose="020B0604030504040204" pitchFamily="34" charset="0"/>
                <a:cs typeface="Tahoma" panose="020B0604030504040204" pitchFamily="34" charset="0"/>
              </a:rPr>
              <a:t> (1. bis 4. Fall) </a:t>
            </a:r>
            <a:r>
              <a:rPr lang="en-US" altLang="de-DE" sz="2000" dirty="0" err="1">
                <a:ea typeface="Tahoma" panose="020B0604030504040204" pitchFamily="34" charset="0"/>
                <a:cs typeface="Tahoma" panose="020B0604030504040204" pitchFamily="34" charset="0"/>
              </a:rPr>
              <a:t>nach</a:t>
            </a:r>
            <a:r>
              <a:rPr lang="en-US" altLang="de-DE" sz="2000" dirty="0">
                <a:ea typeface="Tahoma" panose="020B0604030504040204" pitchFamily="34" charset="0"/>
                <a:cs typeface="Tahoma" panose="020B0604030504040204" pitchFamily="34" charset="0"/>
              </a:rPr>
              <a:t> dem </a:t>
            </a:r>
            <a:r>
              <a:rPr lang="en-US" altLang="de-DE" sz="2000" dirty="0" err="1">
                <a:ea typeface="Tahoma" panose="020B0604030504040204" pitchFamily="34" charset="0"/>
                <a:cs typeface="Tahoma" panose="020B0604030504040204" pitchFamily="34" charset="0"/>
              </a:rPr>
              <a:t>Substantiv</a:t>
            </a:r>
            <a:r>
              <a:rPr lang="en-US" altLang="de-DE" sz="2000" dirty="0"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en-US" altLang="de-DE" sz="2000" dirty="0" err="1">
                <a:ea typeface="Tahoma" panose="020B0604030504040204" pitchFamily="34" charset="0"/>
                <a:cs typeface="Tahoma" panose="020B0604030504040204" pitchFamily="34" charset="0"/>
              </a:rPr>
              <a:t>Nomen</a:t>
            </a:r>
            <a:r>
              <a:rPr lang="en-US" altLang="de-DE" sz="2000" dirty="0">
                <a:ea typeface="Tahoma" panose="020B0604030504040204" pitchFamily="34" charset="0"/>
                <a:cs typeface="Tahoma" panose="020B0604030504040204" pitchFamily="34" charset="0"/>
              </a:rPr>
              <a:t>, das er </a:t>
            </a:r>
            <a:r>
              <a:rPr lang="en-US" altLang="de-DE" sz="2000" dirty="0" err="1">
                <a:ea typeface="Tahoma" panose="020B0604030504040204" pitchFamily="34" charset="0"/>
                <a:cs typeface="Tahoma" panose="020B0604030504040204" pitchFamily="34" charset="0"/>
              </a:rPr>
              <a:t>begleitet</a:t>
            </a:r>
            <a:r>
              <a:rPr lang="en-US" altLang="de-DE" sz="2000" dirty="0"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b="1" dirty="0"/>
              <a:t>Das</a:t>
            </a:r>
            <a:r>
              <a:rPr lang="de-DE" altLang="de-DE" sz="2000" dirty="0"/>
              <a:t> Fahrrad </a:t>
            </a:r>
            <a:r>
              <a:rPr lang="de-DE" altLang="de-DE" sz="2000" b="1" dirty="0"/>
              <a:t>des</a:t>
            </a:r>
            <a:r>
              <a:rPr lang="de-DE" altLang="de-DE" sz="2000" dirty="0"/>
              <a:t> Kindes ist kaputt.</a:t>
            </a:r>
            <a:br>
              <a:rPr lang="de-DE" altLang="de-DE" sz="2000" dirty="0"/>
            </a:br>
            <a:r>
              <a:rPr lang="de-DE" altLang="de-DE" sz="2000" b="1" dirty="0"/>
              <a:t>Der</a:t>
            </a:r>
            <a:r>
              <a:rPr lang="de-DE" altLang="de-DE" sz="2000" dirty="0"/>
              <a:t> Mann will </a:t>
            </a:r>
            <a:r>
              <a:rPr lang="de-DE" altLang="de-DE" sz="2000" b="1" dirty="0"/>
              <a:t>dem</a:t>
            </a:r>
            <a:r>
              <a:rPr lang="de-DE" altLang="de-DE" sz="2000" dirty="0"/>
              <a:t> Kind helfen.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dirty="0"/>
              <a:t>Wir schreiben jetzt </a:t>
            </a:r>
            <a:r>
              <a:rPr lang="de-DE" altLang="de-DE" sz="2000" b="1" dirty="0"/>
              <a:t>ein</a:t>
            </a:r>
            <a:r>
              <a:rPr lang="de-DE" altLang="de-DE" sz="2000" dirty="0"/>
              <a:t> Diktat.</a:t>
            </a:r>
            <a:br>
              <a:rPr lang="de-DE" altLang="de-DE" sz="2000" dirty="0"/>
            </a:br>
            <a:r>
              <a:rPr lang="de-DE" altLang="de-DE" sz="2000" dirty="0"/>
              <a:t>Peter hat </a:t>
            </a:r>
            <a:r>
              <a:rPr lang="de-DE" altLang="de-DE" sz="2000" b="1" dirty="0"/>
              <a:t>eine</a:t>
            </a:r>
            <a:r>
              <a:rPr lang="de-DE" altLang="de-DE" sz="2000" dirty="0"/>
              <a:t> schwere Grippe.</a:t>
            </a:r>
            <a:br>
              <a:rPr lang="de-DE" altLang="de-DE" sz="2000" dirty="0"/>
            </a:br>
            <a:r>
              <a:rPr lang="de-DE" altLang="de-DE" sz="2000" dirty="0"/>
              <a:t>Er kam wegen </a:t>
            </a:r>
            <a:r>
              <a:rPr lang="de-DE" altLang="de-DE" sz="2000" b="1" dirty="0"/>
              <a:t>eines</a:t>
            </a:r>
            <a:r>
              <a:rPr lang="de-DE" altLang="de-DE" sz="2000" dirty="0"/>
              <a:t> Fahrfehlers von der Straße ab.</a:t>
            </a:r>
            <a:r>
              <a:rPr lang="en-US" altLang="de-DE" sz="2000" dirty="0">
                <a:latin typeface="+mn-lt"/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endParaRPr lang="en-US" altLang="de-DE" sz="2000" dirty="0">
              <a:latin typeface="+mn-lt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179C3FD-C30D-4CEF-8740-B877FA4A2386}"/>
              </a:ext>
            </a:extLst>
          </p:cNvPr>
          <p:cNvSpPr txBox="1"/>
          <p:nvPr/>
        </p:nvSpPr>
        <p:spPr>
          <a:xfrm>
            <a:off x="193596" y="6349853"/>
            <a:ext cx="2910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475</Words>
  <Application>Microsoft Office PowerPoint</Application>
  <PresentationFormat>Breitbild</PresentationFormat>
  <Paragraphs>45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3" baseType="lpstr">
      <vt:lpstr>Arial</vt:lpstr>
      <vt:lpstr>Modern Love</vt:lpstr>
      <vt:lpstr>Symbol</vt:lpstr>
      <vt:lpstr>Tahoma</vt:lpstr>
      <vt:lpstr>The Hand</vt:lpstr>
      <vt:lpstr>SketchyVTI</vt:lpstr>
      <vt:lpstr>Die Wortarten</vt:lpstr>
      <vt:lpstr> Der Artikel</vt:lpstr>
      <vt:lpstr> Der Artikel</vt:lpstr>
      <vt:lpstr> Der Artikel</vt:lpstr>
      <vt:lpstr> Der Artikel</vt:lpstr>
      <vt:lpstr>PowerPoint-Präsentation</vt:lpstr>
      <vt:lpstr>Die Deklination des Artikels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Wortarten</dc:title>
  <dc:creator>Blennemann</dc:creator>
  <cp:lastModifiedBy>Antje Blennemann</cp:lastModifiedBy>
  <cp:revision>2</cp:revision>
  <dcterms:created xsi:type="dcterms:W3CDTF">2020-11-27T13:32:06Z</dcterms:created>
  <dcterms:modified xsi:type="dcterms:W3CDTF">2020-12-29T11:40:35Z</dcterms:modified>
</cp:coreProperties>
</file>