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651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F4467-DE89-4319-9E17-C34E38EAADB1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19900-A3F4-47F5-9F65-37B19FDFE6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1571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19900-A3F4-47F5-9F65-37B19FDFE65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416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83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06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945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4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4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7134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975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895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962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68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129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D23B3-BF80-4646-99B3-D11EE2E94188}" type="datetimeFigureOut">
              <a:rPr lang="de-DE" smtClean="0"/>
              <a:t>19.07.2020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6D583-6D6D-4323-AD57-1F8EC0159A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07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63946" y="792305"/>
            <a:ext cx="1800200" cy="2616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de-DE" sz="1100" u="sng" dirty="0" smtClean="0"/>
              <a:t>Deckungsbeitrag</a:t>
            </a:r>
            <a:r>
              <a:rPr lang="de-DE" sz="1100" dirty="0" smtClean="0"/>
              <a:t>srechnung</a:t>
            </a:r>
            <a:endParaRPr lang="de-DE" sz="1100" dirty="0"/>
          </a:p>
        </p:txBody>
      </p:sp>
      <p:sp>
        <p:nvSpPr>
          <p:cNvPr id="5" name="Rechteck 4"/>
          <p:cNvSpPr/>
          <p:nvPr/>
        </p:nvSpPr>
        <p:spPr>
          <a:xfrm>
            <a:off x="2017590" y="1100082"/>
            <a:ext cx="1037883" cy="2308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de-DE" sz="900" dirty="0"/>
              <a:t>Stückrechnung</a:t>
            </a:r>
          </a:p>
        </p:txBody>
      </p:sp>
      <p:sp>
        <p:nvSpPr>
          <p:cNvPr id="6" name="Rechteck 5"/>
          <p:cNvSpPr/>
          <p:nvPr/>
        </p:nvSpPr>
        <p:spPr>
          <a:xfrm>
            <a:off x="2001980" y="1814842"/>
            <a:ext cx="1053494" cy="2308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>
            <a:spAutoFit/>
          </a:bodyPr>
          <a:lstStyle/>
          <a:p>
            <a:r>
              <a:rPr lang="de-DE" sz="900" dirty="0"/>
              <a:t>Periodenrechnung</a:t>
            </a:r>
          </a:p>
        </p:txBody>
      </p:sp>
      <p:sp>
        <p:nvSpPr>
          <p:cNvPr id="8" name="Rechteck 7"/>
          <p:cNvSpPr/>
          <p:nvPr/>
        </p:nvSpPr>
        <p:spPr>
          <a:xfrm>
            <a:off x="3245970" y="923111"/>
            <a:ext cx="2335409" cy="52322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de-DE" sz="900" dirty="0" smtClean="0"/>
              <a:t>e (Stückerlös netto)</a:t>
            </a:r>
          </a:p>
          <a:p>
            <a:r>
              <a:rPr lang="de-DE" sz="900" u="sng" dirty="0" smtClean="0"/>
              <a:t>- </a:t>
            </a:r>
            <a:r>
              <a:rPr lang="de-DE" sz="900" u="sng" dirty="0" err="1" smtClean="0"/>
              <a:t>k</a:t>
            </a:r>
            <a:r>
              <a:rPr lang="de-DE" sz="900" u="sng" baseline="-25000" dirty="0" err="1" smtClean="0"/>
              <a:t>var</a:t>
            </a:r>
            <a:r>
              <a:rPr lang="de-DE" sz="900" u="sng" baseline="-25000" dirty="0" smtClean="0"/>
              <a:t> </a:t>
            </a:r>
            <a:r>
              <a:rPr lang="de-DE" sz="900" u="sng" dirty="0" smtClean="0"/>
              <a:t>(variable Stückkosten)</a:t>
            </a:r>
          </a:p>
          <a:p>
            <a:r>
              <a:rPr lang="de-DE" sz="900" dirty="0" smtClean="0"/>
              <a:t>= </a:t>
            </a:r>
            <a:r>
              <a:rPr lang="de-DE" sz="1000" dirty="0" err="1" smtClean="0"/>
              <a:t>db</a:t>
            </a:r>
            <a:r>
              <a:rPr lang="de-DE" sz="1000" dirty="0" smtClean="0"/>
              <a:t> (</a:t>
            </a:r>
            <a:r>
              <a:rPr lang="de-DE" sz="900" dirty="0" smtClean="0"/>
              <a:t>Stückdeckungsbeitrag)</a:t>
            </a:r>
            <a:endParaRPr lang="de-DE" sz="1200" dirty="0"/>
          </a:p>
        </p:txBody>
      </p:sp>
      <p:sp>
        <p:nvSpPr>
          <p:cNvPr id="9" name="Rechteck 8"/>
          <p:cNvSpPr/>
          <p:nvPr/>
        </p:nvSpPr>
        <p:spPr>
          <a:xfrm>
            <a:off x="3245970" y="1705961"/>
            <a:ext cx="2346011" cy="50783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de-DE" sz="900" dirty="0" smtClean="0"/>
              <a:t>E (Gesamterlös)</a:t>
            </a:r>
          </a:p>
          <a:p>
            <a:r>
              <a:rPr lang="de-DE" sz="900" u="sng" dirty="0" smtClean="0"/>
              <a:t>-</a:t>
            </a:r>
            <a:r>
              <a:rPr lang="de-DE" sz="900" u="sng" dirty="0" err="1" smtClean="0"/>
              <a:t>K</a:t>
            </a:r>
            <a:r>
              <a:rPr lang="de-DE" sz="900" u="sng" baseline="-25000" dirty="0" err="1" smtClean="0"/>
              <a:t>var</a:t>
            </a:r>
            <a:r>
              <a:rPr lang="de-DE" sz="900" u="sng" baseline="-25000" dirty="0" smtClean="0"/>
              <a:t> </a:t>
            </a:r>
            <a:r>
              <a:rPr lang="de-DE" sz="900" u="sng" dirty="0" smtClean="0"/>
              <a:t>(variable Gesamtkosten)</a:t>
            </a:r>
          </a:p>
          <a:p>
            <a:r>
              <a:rPr lang="de-DE" sz="900" dirty="0" smtClean="0"/>
              <a:t>= DB (Gesamtdeckungsbeitrag)</a:t>
            </a:r>
            <a:endParaRPr lang="de-DE" sz="900" dirty="0"/>
          </a:p>
        </p:txBody>
      </p:sp>
      <p:sp>
        <p:nvSpPr>
          <p:cNvPr id="10" name="Rechteck 9"/>
          <p:cNvSpPr/>
          <p:nvPr/>
        </p:nvSpPr>
        <p:spPr>
          <a:xfrm>
            <a:off x="3245970" y="2216346"/>
            <a:ext cx="2346011" cy="36933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de-DE" sz="900" u="sng" dirty="0" smtClean="0"/>
              <a:t>-</a:t>
            </a:r>
            <a:r>
              <a:rPr lang="de-DE" sz="900" u="sng" dirty="0" err="1" smtClean="0"/>
              <a:t>K</a:t>
            </a:r>
            <a:r>
              <a:rPr lang="de-DE" sz="900" u="sng" baseline="-25000" dirty="0" err="1" smtClean="0"/>
              <a:t>fix</a:t>
            </a:r>
            <a:r>
              <a:rPr lang="de-DE" sz="900" u="sng" dirty="0" smtClean="0"/>
              <a:t> (fixe Gesamtkosten)________________</a:t>
            </a:r>
          </a:p>
          <a:p>
            <a:r>
              <a:rPr lang="de-DE" sz="900" dirty="0" smtClean="0"/>
              <a:t>= Betriebsergebnis (Betriebsgewinn/-verlust)</a:t>
            </a:r>
            <a:endParaRPr lang="de-DE" sz="900" dirty="0"/>
          </a:p>
        </p:txBody>
      </p:sp>
      <p:sp>
        <p:nvSpPr>
          <p:cNvPr id="11" name="Rechteck 10"/>
          <p:cNvSpPr/>
          <p:nvPr/>
        </p:nvSpPr>
        <p:spPr>
          <a:xfrm>
            <a:off x="268607" y="2216346"/>
            <a:ext cx="1205779" cy="2308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>
            <a:spAutoFit/>
          </a:bodyPr>
          <a:lstStyle/>
          <a:p>
            <a:r>
              <a:rPr lang="de-DE" sz="900" dirty="0" smtClean="0"/>
              <a:t>Anwendungsbereiche</a:t>
            </a:r>
            <a:endParaRPr lang="de-DE" sz="900" dirty="0"/>
          </a:p>
        </p:txBody>
      </p:sp>
      <p:sp>
        <p:nvSpPr>
          <p:cNvPr id="12" name="Rechteck 11"/>
          <p:cNvSpPr/>
          <p:nvPr/>
        </p:nvSpPr>
        <p:spPr>
          <a:xfrm>
            <a:off x="71893" y="3291195"/>
            <a:ext cx="1596986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endParaRPr lang="de-DE" sz="500" dirty="0" smtClean="0"/>
          </a:p>
          <a:p>
            <a:pPr algn="ctr"/>
            <a:r>
              <a:rPr lang="de-DE" sz="900" dirty="0" smtClean="0"/>
              <a:t>Instrument zur Bestimmung von Preisuntergrenzen</a:t>
            </a:r>
          </a:p>
          <a:p>
            <a:pPr algn="ctr"/>
            <a:endParaRPr lang="de-DE" sz="500" dirty="0"/>
          </a:p>
        </p:txBody>
      </p:sp>
      <p:sp>
        <p:nvSpPr>
          <p:cNvPr id="13" name="Rechteck 12"/>
          <p:cNvSpPr/>
          <p:nvPr/>
        </p:nvSpPr>
        <p:spPr>
          <a:xfrm>
            <a:off x="161991" y="3913932"/>
            <a:ext cx="1416789" cy="3693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de-DE" sz="900" u="sng" dirty="0" smtClean="0"/>
              <a:t>kurzfristige</a:t>
            </a:r>
            <a:r>
              <a:rPr lang="de-DE" sz="900" dirty="0" smtClean="0"/>
              <a:t> (= absolute) </a:t>
            </a:r>
          </a:p>
          <a:p>
            <a:pPr algn="ctr"/>
            <a:r>
              <a:rPr lang="de-DE" sz="900" dirty="0" smtClean="0"/>
              <a:t>Preisuntergrenze</a:t>
            </a:r>
            <a:endParaRPr lang="de-DE" sz="900" dirty="0"/>
          </a:p>
        </p:txBody>
      </p:sp>
      <p:sp>
        <p:nvSpPr>
          <p:cNvPr id="14" name="Rechteck 13"/>
          <p:cNvSpPr/>
          <p:nvPr/>
        </p:nvSpPr>
        <p:spPr>
          <a:xfrm>
            <a:off x="161990" y="4327939"/>
            <a:ext cx="1416789" cy="23852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de-DE" sz="900" dirty="0" smtClean="0"/>
              <a:t>e = </a:t>
            </a:r>
            <a:r>
              <a:rPr lang="de-DE" sz="900" dirty="0" err="1" smtClean="0"/>
              <a:t>k</a:t>
            </a:r>
            <a:r>
              <a:rPr lang="de-DE" sz="900" baseline="-25000" dirty="0" err="1" smtClean="0"/>
              <a:t>var</a:t>
            </a:r>
            <a:r>
              <a:rPr lang="de-DE" sz="900" baseline="-25000" dirty="0" smtClean="0"/>
              <a:t> </a:t>
            </a:r>
            <a:r>
              <a:rPr lang="de-DE" sz="900" dirty="0" smtClean="0"/>
              <a:t> (</a:t>
            </a:r>
            <a:r>
              <a:rPr lang="de-DE" sz="900" dirty="0" err="1" smtClean="0"/>
              <a:t>db</a:t>
            </a:r>
            <a:r>
              <a:rPr lang="de-DE" sz="900" dirty="0" smtClean="0"/>
              <a:t> = 0)</a:t>
            </a:r>
            <a:endParaRPr lang="de-DE" sz="900" dirty="0"/>
          </a:p>
        </p:txBody>
      </p:sp>
      <p:sp>
        <p:nvSpPr>
          <p:cNvPr id="15" name="Rechteck 14"/>
          <p:cNvSpPr/>
          <p:nvPr/>
        </p:nvSpPr>
        <p:spPr>
          <a:xfrm>
            <a:off x="161375" y="4894580"/>
            <a:ext cx="1417404" cy="3693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de-DE" sz="900" u="sng" dirty="0" smtClean="0"/>
              <a:t>langfristige </a:t>
            </a:r>
          </a:p>
          <a:p>
            <a:pPr algn="ctr"/>
            <a:r>
              <a:rPr lang="de-DE" sz="900" dirty="0" smtClean="0"/>
              <a:t>Preisuntergrenze</a:t>
            </a:r>
            <a:endParaRPr lang="de-DE" sz="900" dirty="0"/>
          </a:p>
        </p:txBody>
      </p:sp>
      <p:sp>
        <p:nvSpPr>
          <p:cNvPr id="16" name="Rechteck 15"/>
          <p:cNvSpPr/>
          <p:nvPr/>
        </p:nvSpPr>
        <p:spPr>
          <a:xfrm>
            <a:off x="161375" y="5309417"/>
            <a:ext cx="1417404" cy="78483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de-DE" sz="900" dirty="0" smtClean="0"/>
              <a:t>e =  __</a:t>
            </a:r>
            <a:r>
              <a:rPr lang="de-DE" sz="900" u="sng" dirty="0" err="1" smtClean="0"/>
              <a:t>K</a:t>
            </a:r>
            <a:r>
              <a:rPr lang="de-DE" sz="900" u="sng" baseline="-25000" dirty="0" err="1" smtClean="0"/>
              <a:t>fix</a:t>
            </a:r>
            <a:r>
              <a:rPr lang="de-DE" sz="900" u="sng" dirty="0" smtClean="0"/>
              <a:t>___ </a:t>
            </a:r>
            <a:r>
              <a:rPr lang="de-DE" sz="900" dirty="0" smtClean="0"/>
              <a:t> + </a:t>
            </a:r>
            <a:r>
              <a:rPr lang="de-DE" sz="900" dirty="0" err="1" smtClean="0"/>
              <a:t>k</a:t>
            </a:r>
            <a:r>
              <a:rPr lang="de-DE" sz="900" baseline="-25000" dirty="0" err="1" smtClean="0"/>
              <a:t>var</a:t>
            </a:r>
            <a:r>
              <a:rPr lang="de-DE" sz="900" baseline="-25000" dirty="0" smtClean="0"/>
              <a:t> </a:t>
            </a:r>
          </a:p>
          <a:p>
            <a:r>
              <a:rPr lang="de-DE" sz="900" baseline="-25000" dirty="0" smtClean="0"/>
              <a:t> </a:t>
            </a:r>
            <a:r>
              <a:rPr lang="de-DE" sz="900" dirty="0" smtClean="0"/>
              <a:t>        erzeugte </a:t>
            </a:r>
          </a:p>
          <a:p>
            <a:r>
              <a:rPr lang="de-DE" sz="900" dirty="0"/>
              <a:t> </a:t>
            </a:r>
            <a:r>
              <a:rPr lang="de-DE" sz="900" dirty="0" smtClean="0"/>
              <a:t>         Menge</a:t>
            </a:r>
          </a:p>
          <a:p>
            <a:endParaRPr lang="de-DE" sz="900" dirty="0"/>
          </a:p>
          <a:p>
            <a:r>
              <a:rPr lang="de-DE" sz="900" dirty="0"/>
              <a:t>(</a:t>
            </a:r>
            <a:r>
              <a:rPr lang="de-DE" sz="900" dirty="0" err="1"/>
              <a:t>db</a:t>
            </a:r>
            <a:r>
              <a:rPr lang="de-DE" sz="900" dirty="0"/>
              <a:t> = </a:t>
            </a:r>
            <a:r>
              <a:rPr lang="de-DE" sz="900" dirty="0" err="1"/>
              <a:t>k</a:t>
            </a:r>
            <a:r>
              <a:rPr lang="de-DE" sz="900" baseline="-25000" dirty="0" err="1"/>
              <a:t>fix</a:t>
            </a:r>
            <a:r>
              <a:rPr lang="de-DE" sz="900" dirty="0" smtClean="0"/>
              <a:t>)</a:t>
            </a:r>
            <a:endParaRPr lang="de-DE" sz="900" dirty="0"/>
          </a:p>
        </p:txBody>
      </p:sp>
      <p:cxnSp>
        <p:nvCxnSpPr>
          <p:cNvPr id="18" name="Gerade Verbindung mit Pfeil 17"/>
          <p:cNvCxnSpPr>
            <a:stCxn id="11" idx="2"/>
            <a:endCxn id="12" idx="0"/>
          </p:cNvCxnSpPr>
          <p:nvPr/>
        </p:nvCxnSpPr>
        <p:spPr>
          <a:xfrm flipH="1">
            <a:off x="870386" y="2447178"/>
            <a:ext cx="1111" cy="844017"/>
          </a:xfrm>
          <a:prstGeom prst="straightConnector1">
            <a:avLst/>
          </a:prstGeom>
          <a:ln w="15875" cmpd="sng"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>
            <a:off x="1823071" y="3299087"/>
            <a:ext cx="1604590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de-DE" sz="900" dirty="0" smtClean="0"/>
              <a:t>Instrument zur Entscheidung über die Annahme eines Zusatzauftrages</a:t>
            </a:r>
            <a:endParaRPr lang="de-DE" sz="900" dirty="0"/>
          </a:p>
        </p:txBody>
      </p:sp>
      <p:sp>
        <p:nvSpPr>
          <p:cNvPr id="20" name="Rechteck 19"/>
          <p:cNvSpPr/>
          <p:nvPr/>
        </p:nvSpPr>
        <p:spPr>
          <a:xfrm>
            <a:off x="2053472" y="3897757"/>
            <a:ext cx="1212191" cy="2308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>
            <a:spAutoFit/>
          </a:bodyPr>
          <a:lstStyle/>
          <a:p>
            <a:r>
              <a:rPr lang="de-DE" sz="900" dirty="0" smtClean="0"/>
              <a:t>bei freien Kapazitäten</a:t>
            </a:r>
            <a:endParaRPr lang="de-DE" sz="900" dirty="0"/>
          </a:p>
        </p:txBody>
      </p:sp>
      <p:sp>
        <p:nvSpPr>
          <p:cNvPr id="26" name="Rechteck 25"/>
          <p:cNvSpPr/>
          <p:nvPr/>
        </p:nvSpPr>
        <p:spPr>
          <a:xfrm>
            <a:off x="1804629" y="4889187"/>
            <a:ext cx="1135247" cy="2308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>
            <a:spAutoFit/>
          </a:bodyPr>
          <a:lstStyle/>
          <a:p>
            <a:r>
              <a:rPr lang="de-DE" sz="900" dirty="0" smtClean="0"/>
              <a:t>Deckungsbeitrag &gt; 0</a:t>
            </a:r>
            <a:endParaRPr lang="de-DE" sz="900" dirty="0"/>
          </a:p>
        </p:txBody>
      </p:sp>
      <p:sp>
        <p:nvSpPr>
          <p:cNvPr id="27" name="Rechteck 26"/>
          <p:cNvSpPr/>
          <p:nvPr/>
        </p:nvSpPr>
        <p:spPr>
          <a:xfrm>
            <a:off x="1924241" y="5144648"/>
            <a:ext cx="1503420" cy="23852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de-DE" sz="950" dirty="0" smtClean="0">
                <a:sym typeface="Wingdings 3"/>
              </a:rPr>
              <a:t>  </a:t>
            </a:r>
            <a:r>
              <a:rPr lang="de-DE" sz="900" dirty="0" smtClean="0"/>
              <a:t>Annahme Zusatzauftrag</a:t>
            </a:r>
            <a:endParaRPr lang="de-DE" sz="900" dirty="0"/>
          </a:p>
        </p:txBody>
      </p:sp>
      <p:sp>
        <p:nvSpPr>
          <p:cNvPr id="28" name="Rechteck 27"/>
          <p:cNvSpPr/>
          <p:nvPr/>
        </p:nvSpPr>
        <p:spPr>
          <a:xfrm>
            <a:off x="1804628" y="4226605"/>
            <a:ext cx="1135247" cy="2308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>
            <a:spAutoFit/>
          </a:bodyPr>
          <a:lstStyle/>
          <a:p>
            <a:r>
              <a:rPr lang="de-DE" sz="900" dirty="0" smtClean="0"/>
              <a:t>Deckungsbeitrag &lt; 0</a:t>
            </a:r>
            <a:endParaRPr lang="de-DE" sz="900" dirty="0"/>
          </a:p>
        </p:txBody>
      </p:sp>
      <p:sp>
        <p:nvSpPr>
          <p:cNvPr id="29" name="Rechteck 28"/>
          <p:cNvSpPr/>
          <p:nvPr/>
        </p:nvSpPr>
        <p:spPr>
          <a:xfrm>
            <a:off x="1947769" y="4487178"/>
            <a:ext cx="1479892" cy="23852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>
            <a:spAutoFit/>
          </a:bodyPr>
          <a:lstStyle/>
          <a:p>
            <a:r>
              <a:rPr lang="de-DE" sz="950" dirty="0" smtClean="0">
                <a:sym typeface="Wingdings 3"/>
              </a:rPr>
              <a:t>  </a:t>
            </a:r>
            <a:r>
              <a:rPr lang="de-DE" sz="900" dirty="0" smtClean="0"/>
              <a:t>Ablehnung Zusatzauftrag</a:t>
            </a:r>
            <a:endParaRPr lang="de-DE" sz="900" dirty="0"/>
          </a:p>
        </p:txBody>
      </p:sp>
      <p:cxnSp>
        <p:nvCxnSpPr>
          <p:cNvPr id="35" name="Gerade Verbindung mit Pfeil 34"/>
          <p:cNvCxnSpPr>
            <a:stCxn id="11" idx="2"/>
            <a:endCxn id="19" idx="0"/>
          </p:cNvCxnSpPr>
          <p:nvPr/>
        </p:nvCxnSpPr>
        <p:spPr>
          <a:xfrm>
            <a:off x="871497" y="2447178"/>
            <a:ext cx="1753869" cy="851909"/>
          </a:xfrm>
          <a:prstGeom prst="straightConnector1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solid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hteck 35"/>
          <p:cNvSpPr/>
          <p:nvPr/>
        </p:nvSpPr>
        <p:spPr>
          <a:xfrm>
            <a:off x="4366078" y="3284984"/>
            <a:ext cx="1598037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de-DE" sz="900" dirty="0"/>
              <a:t>Instrument zur Entscheidung über Eigenfertigung oder Fremdbezug (</a:t>
            </a:r>
            <a:r>
              <a:rPr lang="de-DE" sz="900" dirty="0" err="1"/>
              <a:t>Make</a:t>
            </a:r>
            <a:r>
              <a:rPr lang="de-DE" sz="900" dirty="0"/>
              <a:t> </a:t>
            </a:r>
            <a:r>
              <a:rPr lang="de-DE" sz="900" dirty="0" err="1"/>
              <a:t>or</a:t>
            </a:r>
            <a:r>
              <a:rPr lang="de-DE" sz="900" dirty="0"/>
              <a:t> </a:t>
            </a:r>
            <a:r>
              <a:rPr lang="de-DE" sz="900" dirty="0" err="1"/>
              <a:t>Buy</a:t>
            </a:r>
            <a:r>
              <a:rPr lang="de-DE" sz="900" dirty="0"/>
              <a:t>)</a:t>
            </a:r>
          </a:p>
        </p:txBody>
      </p:sp>
      <p:sp>
        <p:nvSpPr>
          <p:cNvPr id="37" name="Rechteck 36"/>
          <p:cNvSpPr/>
          <p:nvPr/>
        </p:nvSpPr>
        <p:spPr>
          <a:xfrm>
            <a:off x="3787933" y="4139842"/>
            <a:ext cx="1212191" cy="2308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>
            <a:spAutoFit/>
          </a:bodyPr>
          <a:lstStyle/>
          <a:p>
            <a:r>
              <a:rPr lang="de-DE" sz="900" dirty="0" smtClean="0"/>
              <a:t>bei freien Kapazitäten</a:t>
            </a:r>
            <a:endParaRPr lang="de-DE" sz="900" dirty="0"/>
          </a:p>
        </p:txBody>
      </p:sp>
      <p:sp>
        <p:nvSpPr>
          <p:cNvPr id="38" name="Rechteck 37"/>
          <p:cNvSpPr/>
          <p:nvPr/>
        </p:nvSpPr>
        <p:spPr>
          <a:xfrm>
            <a:off x="5427248" y="4117846"/>
            <a:ext cx="1056800" cy="50783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de-DE" sz="900" dirty="0" smtClean="0"/>
              <a:t>bei notwendigen </a:t>
            </a:r>
          </a:p>
          <a:p>
            <a:pPr algn="ctr"/>
            <a:r>
              <a:rPr lang="de-DE" sz="900" dirty="0" smtClean="0"/>
              <a:t>Kapazitäts-erweiterungen</a:t>
            </a:r>
            <a:endParaRPr lang="de-DE" sz="900" dirty="0"/>
          </a:p>
        </p:txBody>
      </p:sp>
      <p:sp>
        <p:nvSpPr>
          <p:cNvPr id="50" name="Rechteck 49"/>
          <p:cNvSpPr/>
          <p:nvPr/>
        </p:nvSpPr>
        <p:spPr>
          <a:xfrm>
            <a:off x="7050566" y="3299087"/>
            <a:ext cx="1598037" cy="49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endParaRPr lang="de-DE" sz="500" dirty="0" smtClean="0"/>
          </a:p>
          <a:p>
            <a:pPr algn="ctr"/>
            <a:r>
              <a:rPr lang="de-DE" sz="900" dirty="0" smtClean="0"/>
              <a:t>Instrument zur Optimierung des Produktionsprogramms</a:t>
            </a:r>
          </a:p>
          <a:p>
            <a:pPr algn="ctr"/>
            <a:endParaRPr lang="de-DE" sz="300" dirty="0"/>
          </a:p>
        </p:txBody>
      </p:sp>
      <p:sp>
        <p:nvSpPr>
          <p:cNvPr id="2" name="Rechteck 1"/>
          <p:cNvSpPr/>
          <p:nvPr/>
        </p:nvSpPr>
        <p:spPr>
          <a:xfrm>
            <a:off x="3622961" y="4762258"/>
            <a:ext cx="1542136" cy="86690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nn-NO" sz="900" dirty="0"/>
              <a:t>k</a:t>
            </a:r>
            <a:r>
              <a:rPr lang="nn-NO" sz="900" baseline="-25000" dirty="0"/>
              <a:t>var Make </a:t>
            </a:r>
            <a:r>
              <a:rPr lang="nn-NO" sz="900" dirty="0"/>
              <a:t>&lt; Einstandspreis </a:t>
            </a:r>
            <a:r>
              <a:rPr lang="nn-NO" sz="900" baseline="-25000" dirty="0"/>
              <a:t>Buy</a:t>
            </a:r>
          </a:p>
          <a:p>
            <a:pPr algn="ctr"/>
            <a:endParaRPr lang="nn-NO" sz="900" dirty="0"/>
          </a:p>
          <a:p>
            <a:pPr algn="ctr"/>
            <a:r>
              <a:rPr lang="nn-NO" sz="900" dirty="0"/>
              <a:t>bzw.</a:t>
            </a:r>
          </a:p>
          <a:p>
            <a:pPr algn="ctr"/>
            <a:endParaRPr lang="nn-NO" sz="900" dirty="0"/>
          </a:p>
          <a:p>
            <a:pPr algn="ctr"/>
            <a:r>
              <a:rPr lang="nn-NO" sz="900" dirty="0"/>
              <a:t>K</a:t>
            </a:r>
            <a:r>
              <a:rPr lang="nn-NO" sz="900" baseline="-25000" dirty="0"/>
              <a:t>Make </a:t>
            </a:r>
            <a:r>
              <a:rPr lang="nn-NO" sz="900" dirty="0"/>
              <a:t>&lt; </a:t>
            </a:r>
            <a:r>
              <a:rPr lang="nn-NO" sz="900" dirty="0" smtClean="0"/>
              <a:t>K</a:t>
            </a:r>
            <a:r>
              <a:rPr lang="nn-NO" sz="900" baseline="-25000" dirty="0" smtClean="0"/>
              <a:t>Buy</a:t>
            </a:r>
          </a:p>
          <a:p>
            <a:pPr algn="ctr"/>
            <a:endParaRPr lang="nn-NO" sz="800" baseline="-25000" dirty="0"/>
          </a:p>
        </p:txBody>
      </p:sp>
      <p:sp>
        <p:nvSpPr>
          <p:cNvPr id="3" name="Rechteck 2"/>
          <p:cNvSpPr/>
          <p:nvPr/>
        </p:nvSpPr>
        <p:spPr>
          <a:xfrm>
            <a:off x="5230791" y="4762944"/>
            <a:ext cx="1442801" cy="86177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de-DE" sz="900" dirty="0" err="1"/>
              <a:t>K</a:t>
            </a:r>
            <a:r>
              <a:rPr lang="de-DE" sz="900" baseline="-25000" dirty="0" err="1"/>
              <a:t>Make</a:t>
            </a:r>
            <a:r>
              <a:rPr lang="de-DE" sz="900" baseline="-25000" dirty="0"/>
              <a:t> </a:t>
            </a:r>
            <a:r>
              <a:rPr lang="de-DE" sz="900" dirty="0"/>
              <a:t>&lt; </a:t>
            </a:r>
            <a:r>
              <a:rPr lang="de-DE" sz="900" dirty="0" err="1"/>
              <a:t>K</a:t>
            </a:r>
            <a:r>
              <a:rPr lang="de-DE" sz="900" baseline="-25000" dirty="0" err="1"/>
              <a:t>Buy</a:t>
            </a:r>
            <a:endParaRPr lang="de-DE" sz="900" baseline="-25000" dirty="0"/>
          </a:p>
          <a:p>
            <a:pPr algn="ctr"/>
            <a:endParaRPr lang="de-DE" sz="900" dirty="0"/>
          </a:p>
          <a:p>
            <a:pPr algn="ctr"/>
            <a:r>
              <a:rPr lang="de-DE" sz="900" dirty="0"/>
              <a:t>Berechnung der kritischen Menge</a:t>
            </a:r>
            <a:r>
              <a:rPr lang="de-DE" sz="900" dirty="0" smtClean="0"/>
              <a:t>:</a:t>
            </a:r>
          </a:p>
          <a:p>
            <a:pPr algn="ctr"/>
            <a:endParaRPr lang="de-DE" sz="500" dirty="0"/>
          </a:p>
          <a:p>
            <a:pPr algn="ctr"/>
            <a:r>
              <a:rPr lang="de-DE" sz="900" dirty="0" err="1"/>
              <a:t>K</a:t>
            </a:r>
            <a:r>
              <a:rPr lang="de-DE" sz="900" baseline="-25000" dirty="0" err="1"/>
              <a:t>Buy</a:t>
            </a:r>
            <a:r>
              <a:rPr lang="de-DE" sz="900" dirty="0"/>
              <a:t> = </a:t>
            </a:r>
            <a:r>
              <a:rPr lang="de-DE" sz="900" dirty="0" err="1"/>
              <a:t>K</a:t>
            </a:r>
            <a:r>
              <a:rPr lang="de-DE" sz="900" baseline="-25000" dirty="0" err="1"/>
              <a:t>Make</a:t>
            </a:r>
            <a:r>
              <a:rPr lang="de-DE" sz="900" dirty="0"/>
              <a:t> </a:t>
            </a:r>
          </a:p>
        </p:txBody>
      </p:sp>
      <p:sp>
        <p:nvSpPr>
          <p:cNvPr id="30" name="Rechteck 29"/>
          <p:cNvSpPr/>
          <p:nvPr/>
        </p:nvSpPr>
        <p:spPr>
          <a:xfrm>
            <a:off x="6843009" y="4120837"/>
            <a:ext cx="1212191" cy="2308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>
            <a:spAutoFit/>
          </a:bodyPr>
          <a:lstStyle/>
          <a:p>
            <a:r>
              <a:rPr lang="de-DE" sz="900" dirty="0" smtClean="0"/>
              <a:t>bei freien Kapazitäten</a:t>
            </a:r>
            <a:endParaRPr lang="de-DE" sz="900" dirty="0"/>
          </a:p>
        </p:txBody>
      </p:sp>
      <p:sp>
        <p:nvSpPr>
          <p:cNvPr id="7" name="Rechteck 6"/>
          <p:cNvSpPr/>
          <p:nvPr/>
        </p:nvSpPr>
        <p:spPr>
          <a:xfrm>
            <a:off x="8120295" y="4117846"/>
            <a:ext cx="938077" cy="36933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>
            <a:spAutoFit/>
          </a:bodyPr>
          <a:lstStyle/>
          <a:p>
            <a:pPr algn="ctr"/>
            <a:r>
              <a:rPr lang="de-DE" sz="900" dirty="0"/>
              <a:t>bei Vorliegen </a:t>
            </a:r>
            <a:endParaRPr lang="de-DE" sz="900" dirty="0" smtClean="0"/>
          </a:p>
          <a:p>
            <a:pPr algn="ctr"/>
            <a:r>
              <a:rPr lang="de-DE" sz="900" dirty="0" smtClean="0"/>
              <a:t>eines </a:t>
            </a:r>
            <a:r>
              <a:rPr lang="de-DE" sz="900" dirty="0"/>
              <a:t>Engpasses</a:t>
            </a:r>
          </a:p>
        </p:txBody>
      </p:sp>
      <p:sp>
        <p:nvSpPr>
          <p:cNvPr id="22" name="Rechteck 21"/>
          <p:cNvSpPr/>
          <p:nvPr/>
        </p:nvSpPr>
        <p:spPr>
          <a:xfrm>
            <a:off x="8157628" y="4760740"/>
            <a:ext cx="868205" cy="64633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de-DE" sz="900" dirty="0"/>
              <a:t>Rangfolge entsprechend der Höhe des </a:t>
            </a:r>
          </a:p>
          <a:p>
            <a:pPr algn="ctr"/>
            <a:r>
              <a:rPr lang="de-DE" sz="900" u="sng" dirty="0"/>
              <a:t>relativen</a:t>
            </a:r>
            <a:r>
              <a:rPr lang="de-DE" sz="900" dirty="0"/>
              <a:t> </a:t>
            </a:r>
            <a:r>
              <a:rPr lang="de-DE" sz="900" dirty="0" err="1"/>
              <a:t>db</a:t>
            </a:r>
            <a:endParaRPr lang="de-DE" sz="900" dirty="0"/>
          </a:p>
        </p:txBody>
      </p:sp>
      <p:sp>
        <p:nvSpPr>
          <p:cNvPr id="23" name="Rechteck 22"/>
          <p:cNvSpPr/>
          <p:nvPr/>
        </p:nvSpPr>
        <p:spPr>
          <a:xfrm>
            <a:off x="8222591" y="5503147"/>
            <a:ext cx="795087" cy="50783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de-DE" sz="900" dirty="0" smtClean="0"/>
              <a:t>=  __</a:t>
            </a:r>
            <a:r>
              <a:rPr lang="de-DE" sz="900" u="sng" dirty="0" err="1" smtClean="0"/>
              <a:t>db</a:t>
            </a:r>
            <a:r>
              <a:rPr lang="de-DE" sz="900" u="sng" dirty="0" smtClean="0"/>
              <a:t>___</a:t>
            </a:r>
          </a:p>
          <a:p>
            <a:r>
              <a:rPr lang="de-DE" sz="900" dirty="0" smtClean="0"/>
              <a:t>    Engpass </a:t>
            </a:r>
          </a:p>
          <a:p>
            <a:r>
              <a:rPr lang="de-DE" sz="900" dirty="0" smtClean="0"/>
              <a:t>   (z</a:t>
            </a:r>
            <a:r>
              <a:rPr lang="de-DE" sz="900" dirty="0"/>
              <a:t>. B. Min.)</a:t>
            </a:r>
          </a:p>
        </p:txBody>
      </p:sp>
      <p:sp>
        <p:nvSpPr>
          <p:cNvPr id="24" name="Rechteck 23"/>
          <p:cNvSpPr/>
          <p:nvPr/>
        </p:nvSpPr>
        <p:spPr>
          <a:xfrm>
            <a:off x="6947542" y="4767092"/>
            <a:ext cx="1003121" cy="64633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de-DE" sz="900" dirty="0"/>
              <a:t>Rangfolge entsprechend der Höhe des </a:t>
            </a:r>
          </a:p>
          <a:p>
            <a:pPr algn="ctr"/>
            <a:r>
              <a:rPr lang="de-DE" sz="900" u="sng" dirty="0"/>
              <a:t>absoluten</a:t>
            </a:r>
            <a:r>
              <a:rPr lang="de-DE" sz="900" dirty="0"/>
              <a:t> </a:t>
            </a:r>
            <a:r>
              <a:rPr lang="de-DE" sz="900" dirty="0" err="1"/>
              <a:t>db</a:t>
            </a:r>
            <a:endParaRPr lang="de-DE" sz="900" dirty="0"/>
          </a:p>
        </p:txBody>
      </p:sp>
      <p:cxnSp>
        <p:nvCxnSpPr>
          <p:cNvPr id="31" name="Gewinkelte Verbindung 30"/>
          <p:cNvCxnSpPr>
            <a:stCxn id="4" idx="2"/>
            <a:endCxn id="5" idx="1"/>
          </p:cNvCxnSpPr>
          <p:nvPr/>
        </p:nvCxnSpPr>
        <p:spPr>
          <a:xfrm rot="16200000" flipH="1">
            <a:off x="1510027" y="707934"/>
            <a:ext cx="161583" cy="853544"/>
          </a:xfrm>
          <a:prstGeom prst="bentConnector2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winkelte Verbindung 32"/>
          <p:cNvCxnSpPr>
            <a:stCxn id="4" idx="2"/>
            <a:endCxn id="6" idx="1"/>
          </p:cNvCxnSpPr>
          <p:nvPr/>
        </p:nvCxnSpPr>
        <p:spPr>
          <a:xfrm rot="16200000" flipH="1">
            <a:off x="1144842" y="1073119"/>
            <a:ext cx="876343" cy="837934"/>
          </a:xfrm>
          <a:prstGeom prst="bentConnector2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>
            <a:stCxn id="36" idx="2"/>
            <a:endCxn id="37" idx="0"/>
          </p:cNvCxnSpPr>
          <p:nvPr/>
        </p:nvCxnSpPr>
        <p:spPr>
          <a:xfrm flipH="1">
            <a:off x="4394029" y="3792815"/>
            <a:ext cx="771068" cy="34702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>
            <a:stCxn id="36" idx="2"/>
            <a:endCxn id="38" idx="0"/>
          </p:cNvCxnSpPr>
          <p:nvPr/>
        </p:nvCxnSpPr>
        <p:spPr>
          <a:xfrm>
            <a:off x="5165097" y="3792815"/>
            <a:ext cx="790551" cy="325031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>
            <a:stCxn id="37" idx="2"/>
            <a:endCxn id="2" idx="0"/>
          </p:cNvCxnSpPr>
          <p:nvPr/>
        </p:nvCxnSpPr>
        <p:spPr>
          <a:xfrm>
            <a:off x="4394029" y="4370674"/>
            <a:ext cx="0" cy="391584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>
            <a:stCxn id="38" idx="2"/>
            <a:endCxn id="3" idx="0"/>
          </p:cNvCxnSpPr>
          <p:nvPr/>
        </p:nvCxnSpPr>
        <p:spPr>
          <a:xfrm flipH="1">
            <a:off x="5952192" y="4625677"/>
            <a:ext cx="3456" cy="13726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>
            <a:stCxn id="11" idx="2"/>
            <a:endCxn id="36" idx="0"/>
          </p:cNvCxnSpPr>
          <p:nvPr/>
        </p:nvCxnSpPr>
        <p:spPr>
          <a:xfrm>
            <a:off x="871497" y="2447178"/>
            <a:ext cx="4293600" cy="837806"/>
          </a:xfrm>
          <a:prstGeom prst="straightConnector1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>
            <a:stCxn id="11" idx="2"/>
            <a:endCxn id="50" idx="0"/>
          </p:cNvCxnSpPr>
          <p:nvPr/>
        </p:nvCxnSpPr>
        <p:spPr>
          <a:xfrm>
            <a:off x="871497" y="2447178"/>
            <a:ext cx="6978088" cy="851909"/>
          </a:xfrm>
          <a:prstGeom prst="straightConnector1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/>
          <p:nvPr/>
        </p:nvCxnSpPr>
        <p:spPr>
          <a:xfrm flipV="1">
            <a:off x="879964" y="1053916"/>
            <a:ext cx="0" cy="116243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>
            <a:stCxn id="50" idx="2"/>
            <a:endCxn id="30" idx="0"/>
          </p:cNvCxnSpPr>
          <p:nvPr/>
        </p:nvCxnSpPr>
        <p:spPr>
          <a:xfrm flipH="1">
            <a:off x="7449105" y="3791530"/>
            <a:ext cx="400480" cy="32930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72"/>
          <p:cNvCxnSpPr>
            <a:stCxn id="50" idx="2"/>
            <a:endCxn id="7" idx="0"/>
          </p:cNvCxnSpPr>
          <p:nvPr/>
        </p:nvCxnSpPr>
        <p:spPr>
          <a:xfrm>
            <a:off x="7849585" y="3791530"/>
            <a:ext cx="739749" cy="326316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74"/>
          <p:cNvCxnSpPr>
            <a:stCxn id="30" idx="2"/>
            <a:endCxn id="24" idx="0"/>
          </p:cNvCxnSpPr>
          <p:nvPr/>
        </p:nvCxnSpPr>
        <p:spPr>
          <a:xfrm flipH="1">
            <a:off x="7449103" y="4351669"/>
            <a:ext cx="2" cy="415423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76"/>
          <p:cNvCxnSpPr>
            <a:stCxn id="7" idx="2"/>
            <a:endCxn id="22" idx="0"/>
          </p:cNvCxnSpPr>
          <p:nvPr/>
        </p:nvCxnSpPr>
        <p:spPr>
          <a:xfrm>
            <a:off x="8589334" y="4487178"/>
            <a:ext cx="2397" cy="27356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108394" y="117565"/>
            <a:ext cx="5158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cs typeface="Times New Roman" panose="02020603050405020304" pitchFamily="18" charset="0"/>
              </a:rPr>
              <a:t>Schülerindividuelle Struktur: Beispiel einer möglichen Struktur </a:t>
            </a:r>
            <a:endParaRPr lang="de-DE" sz="1200" b="1" dirty="0">
              <a:cs typeface="Times New Roman" panose="02020603050405020304" pitchFamily="18" charset="0"/>
            </a:endParaRPr>
          </a:p>
        </p:txBody>
      </p:sp>
      <p:grpSp>
        <p:nvGrpSpPr>
          <p:cNvPr id="100" name="Gruppieren 99"/>
          <p:cNvGrpSpPr/>
          <p:nvPr/>
        </p:nvGrpSpPr>
        <p:grpSpPr>
          <a:xfrm>
            <a:off x="7791154" y="5309417"/>
            <a:ext cx="482239" cy="319745"/>
            <a:chOff x="7740352" y="5668939"/>
            <a:chExt cx="482239" cy="319745"/>
          </a:xfrm>
        </p:grpSpPr>
        <p:cxnSp>
          <p:nvCxnSpPr>
            <p:cNvPr id="95" name="Gerade Verbindung 94"/>
            <p:cNvCxnSpPr/>
            <p:nvPr/>
          </p:nvCxnSpPr>
          <p:spPr>
            <a:xfrm flipH="1">
              <a:off x="7740352" y="5668939"/>
              <a:ext cx="482239" cy="315301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 Verbindung mit Pfeil 96"/>
            <p:cNvCxnSpPr/>
            <p:nvPr/>
          </p:nvCxnSpPr>
          <p:spPr>
            <a:xfrm>
              <a:off x="7740352" y="5988684"/>
              <a:ext cx="417276" cy="0"/>
            </a:xfrm>
            <a:prstGeom prst="straightConnector1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feld 100"/>
          <p:cNvSpPr txBox="1"/>
          <p:nvPr/>
        </p:nvSpPr>
        <p:spPr>
          <a:xfrm>
            <a:off x="1748431" y="5615380"/>
            <a:ext cx="195947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 panose="02070309020205020404" pitchFamily="49" charset="0"/>
              <a:buChar char="o"/>
            </a:pPr>
            <a:r>
              <a:rPr lang="de-DE" sz="1050" dirty="0" smtClean="0">
                <a:latin typeface="Bradley Hand ITC" panose="03070402050302030203" pitchFamily="66" charset="0"/>
              </a:rPr>
              <a:t>Verbesserte Auslastung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de-DE" sz="1050" dirty="0" smtClean="0">
                <a:latin typeface="Bradley Hand ITC" panose="03070402050302030203" pitchFamily="66" charset="0"/>
              </a:rPr>
              <a:t>Beitrag zur Arbeitsplatzerhaltung</a:t>
            </a:r>
            <a:endParaRPr lang="de-DE" sz="1050" dirty="0">
              <a:latin typeface="Bradley Hand ITC" panose="03070402050302030203" pitchFamily="66" charset="0"/>
            </a:endParaRPr>
          </a:p>
        </p:txBody>
      </p:sp>
      <p:cxnSp>
        <p:nvCxnSpPr>
          <p:cNvPr id="105" name="Gerade Verbindung mit Pfeil 104"/>
          <p:cNvCxnSpPr/>
          <p:nvPr/>
        </p:nvCxnSpPr>
        <p:spPr>
          <a:xfrm>
            <a:off x="2267744" y="5383175"/>
            <a:ext cx="0" cy="245987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eschweifte Klammer rechts 109"/>
          <p:cNvSpPr/>
          <p:nvPr/>
        </p:nvSpPr>
        <p:spPr>
          <a:xfrm rot="5400000">
            <a:off x="5040121" y="4141167"/>
            <a:ext cx="273950" cy="3281851"/>
          </a:xfrm>
          <a:prstGeom prst="rightBrac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1" name="Textfeld 110"/>
          <p:cNvSpPr txBox="1"/>
          <p:nvPr/>
        </p:nvSpPr>
        <p:spPr>
          <a:xfrm>
            <a:off x="3678891" y="5919599"/>
            <a:ext cx="31223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latin typeface="Bradley Hand ITC" panose="03070402050302030203" pitchFamily="66" charset="0"/>
              </a:rPr>
              <a:t>zusätzlich zu berücksichtigende </a:t>
            </a:r>
            <a:r>
              <a:rPr lang="de-DE" sz="1050" u="sng" dirty="0" smtClean="0">
                <a:latin typeface="Bradley Hand ITC" panose="03070402050302030203" pitchFamily="66" charset="0"/>
              </a:rPr>
              <a:t>qualitative </a:t>
            </a:r>
            <a:r>
              <a:rPr lang="de-DE" sz="1050" dirty="0" smtClean="0">
                <a:latin typeface="Bradley Hand ITC" panose="03070402050302030203" pitchFamily="66" charset="0"/>
              </a:rPr>
              <a:t>Kriterien wie z. B. Zuverlässigkeit des Lieferanten, Qualitätssicherung, Abhängigkeit von Lieferanten, Beschäftigung der eigenen Mitarbeiter etc.</a:t>
            </a:r>
            <a:endParaRPr lang="de-DE" sz="1050" dirty="0">
              <a:latin typeface="Bradley Hand ITC" panose="03070402050302030203" pitchFamily="66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062376" y="376199"/>
            <a:ext cx="1826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Bradley Hand ITC" panose="03070402050302030203" pitchFamily="66" charset="0"/>
              </a:rPr>
              <a:t>Teilkostenrechnung</a:t>
            </a:r>
            <a:endParaRPr lang="de-DE" sz="1400" dirty="0">
              <a:latin typeface="Bradley Hand ITC" panose="03070402050302030203" pitchFamily="66" charset="0"/>
            </a:endParaRPr>
          </a:p>
        </p:txBody>
      </p:sp>
      <p:cxnSp>
        <p:nvCxnSpPr>
          <p:cNvPr id="127" name="Gerade Verbindung 126"/>
          <p:cNvCxnSpPr>
            <a:endCxn id="125" idx="1"/>
          </p:cNvCxnSpPr>
          <p:nvPr/>
        </p:nvCxnSpPr>
        <p:spPr>
          <a:xfrm flipV="1">
            <a:off x="1590818" y="530088"/>
            <a:ext cx="1471558" cy="2622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7086724" y="6101396"/>
            <a:ext cx="913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>
                <a:latin typeface="Bradley Hand ITC" panose="03070402050302030203" pitchFamily="66" charset="0"/>
              </a:rPr>
              <a:t>__</a:t>
            </a:r>
            <a:r>
              <a:rPr lang="de-DE" sz="1200" u="sng" dirty="0" err="1" smtClean="0">
                <a:latin typeface="Bradley Hand ITC" panose="03070402050302030203" pitchFamily="66" charset="0"/>
              </a:rPr>
              <a:t>K</a:t>
            </a:r>
            <a:r>
              <a:rPr lang="de-DE" sz="1200" u="sng" baseline="-25000" dirty="0" err="1" smtClean="0">
                <a:latin typeface="Bradley Hand ITC" panose="03070402050302030203" pitchFamily="66" charset="0"/>
              </a:rPr>
              <a:t>fix</a:t>
            </a:r>
            <a:r>
              <a:rPr lang="de-DE" sz="1200" u="sng" baseline="-25000" dirty="0" smtClean="0">
                <a:latin typeface="Bradley Hand ITC" panose="03070402050302030203" pitchFamily="66" charset="0"/>
              </a:rPr>
              <a:t>____</a:t>
            </a:r>
          </a:p>
          <a:p>
            <a:pPr algn="ctr"/>
            <a:r>
              <a:rPr lang="de-DE" sz="1200" dirty="0" smtClean="0">
                <a:latin typeface="Bradley Hand ITC" panose="03070402050302030203" pitchFamily="66" charset="0"/>
              </a:rPr>
              <a:t>(e – </a:t>
            </a:r>
            <a:r>
              <a:rPr lang="de-DE" sz="1200" dirty="0" err="1" smtClean="0">
                <a:latin typeface="Bradley Hand ITC" panose="03070402050302030203" pitchFamily="66" charset="0"/>
              </a:rPr>
              <a:t>k</a:t>
            </a:r>
            <a:r>
              <a:rPr lang="de-DE" sz="1200" baseline="-25000" dirty="0" err="1" smtClean="0">
                <a:latin typeface="Bradley Hand ITC" panose="03070402050302030203" pitchFamily="66" charset="0"/>
              </a:rPr>
              <a:t>var</a:t>
            </a:r>
            <a:r>
              <a:rPr lang="de-DE" sz="1200" dirty="0" smtClean="0">
                <a:latin typeface="Bradley Hand ITC" panose="03070402050302030203" pitchFamily="66" charset="0"/>
              </a:rPr>
              <a:t>)</a:t>
            </a:r>
            <a:endParaRPr lang="de-DE" sz="1200" dirty="0">
              <a:latin typeface="Bradley Hand ITC" panose="03070402050302030203" pitchFamily="66" charset="0"/>
            </a:endParaRPr>
          </a:p>
        </p:txBody>
      </p:sp>
      <p:cxnSp>
        <p:nvCxnSpPr>
          <p:cNvPr id="21" name="Gerade Verbindung 20"/>
          <p:cNvCxnSpPr/>
          <p:nvPr/>
        </p:nvCxnSpPr>
        <p:spPr>
          <a:xfrm>
            <a:off x="6300192" y="5506168"/>
            <a:ext cx="1148910" cy="58807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0" y="164813"/>
            <a:ext cx="327525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tabLst>
                <a:tab pos="630238" algn="ctr"/>
                <a:tab pos="3060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ctr"/>
                <a:tab pos="3060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ctr"/>
                <a:tab pos="3060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ctr"/>
                <a:tab pos="3060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ctr"/>
                <a:tab pos="3060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ctr"/>
                <a:tab pos="3060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ctr"/>
                <a:tab pos="3060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ctr"/>
                <a:tab pos="3060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ctr"/>
                <a:tab pos="3060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ctr"/>
                <a:tab pos="3060700" algn="l"/>
              </a:tabLst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de-DE" altLang="de-DE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ctr"/>
                <a:tab pos="3060700" algn="l"/>
              </a:tabLst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   </a:t>
            </a:r>
            <a:endParaRPr kumimoji="0" lang="de-DE" altLang="de-DE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ctr"/>
                <a:tab pos="3060700" algn="l"/>
              </a:tabLst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7050566" y="6582466"/>
            <a:ext cx="26720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www.wirtschaftskompetenz-bw.de</a:t>
            </a:r>
            <a:endParaRPr lang="de-DE" sz="1000" dirty="0"/>
          </a:p>
        </p:txBody>
      </p:sp>
      <p:pic>
        <p:nvPicPr>
          <p:cNvPr id="62" name="Grafik 61" descr="C:\Users\Susanne Epp\Desktop\LBS-Logos\lbs-logo-mit-schrift-278x90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3" y="6356022"/>
            <a:ext cx="1447800" cy="467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31440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Bildschirmpräsentation (4:3)</PresentationFormat>
  <Paragraphs>68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Bradley Hand ITC</vt:lpstr>
      <vt:lpstr>Calibri</vt:lpstr>
      <vt:lpstr>Courier New</vt:lpstr>
      <vt:lpstr>Times New Roman</vt:lpstr>
      <vt:lpstr>Wingdings 3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Susanne Epp</cp:lastModifiedBy>
  <cp:revision>1</cp:revision>
  <dcterms:created xsi:type="dcterms:W3CDTF">2016-02-29T18:54:30Z</dcterms:created>
  <dcterms:modified xsi:type="dcterms:W3CDTF">2020-07-19T07:14:20Z</dcterms:modified>
</cp:coreProperties>
</file>