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08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12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11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23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25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45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77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56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71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336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70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E9A38-A97F-4C6F-808B-09212EBB719C}" type="datetimeFigureOut">
              <a:rPr lang="de-DE" smtClean="0"/>
              <a:t>12.04.2021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E3514-E408-4FB4-89AF-067EEE7580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45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Mikrocontroller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Überblick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16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2290119" cy="549918"/>
          </a:xfrm>
        </p:spPr>
        <p:txBody>
          <a:bodyPr>
            <a:normAutofit fontScale="90000"/>
          </a:bodyPr>
          <a:lstStyle/>
          <a:p>
            <a:r>
              <a:rPr lang="de-DE" sz="2400" dirty="0" smtClean="0"/>
              <a:t>Mikrocontroller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258702" y="981433"/>
            <a:ext cx="5073585" cy="558727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Assembler BPE2 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274103" y="519768"/>
            <a:ext cx="2032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Eingangsklasse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09946" y="1440471"/>
            <a:ext cx="4757955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Ziel =&gt; Funktionsweise des Mikrocontrollers begreifen</a:t>
            </a: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83531" y="1440471"/>
            <a:ext cx="63345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i="1" dirty="0" smtClean="0">
                <a:effectLst/>
              </a:rPr>
              <a:t>„Die Schülerinnen und Schüler </a:t>
            </a:r>
            <a:r>
              <a:rPr lang="de-DE" sz="2400" i="1" dirty="0" smtClean="0">
                <a:solidFill>
                  <a:srgbClr val="FF0000"/>
                </a:solidFill>
                <a:effectLst/>
              </a:rPr>
              <a:t>analysieren</a:t>
            </a:r>
            <a:r>
              <a:rPr lang="de-DE" sz="2400" i="1" dirty="0" smtClean="0">
                <a:effectLst/>
              </a:rPr>
              <a:t> </a:t>
            </a:r>
            <a:r>
              <a:rPr lang="de-DE" sz="2400" i="1" dirty="0" smtClean="0">
                <a:solidFill>
                  <a:srgbClr val="FF0000"/>
                </a:solidFill>
                <a:effectLst/>
              </a:rPr>
              <a:t>grundlegende</a:t>
            </a:r>
            <a:r>
              <a:rPr lang="de-DE" sz="2400" i="1" dirty="0" smtClean="0">
                <a:effectLst/>
              </a:rPr>
              <a:t> Funktionsweisen kleiner Systeme“</a:t>
            </a:r>
            <a:endParaRPr lang="de-DE" sz="2400" dirty="0">
              <a:effectLst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409946" y="2333135"/>
            <a:ext cx="47579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Programmstruktur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Befehlssatz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Befehlsarten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Bedingter Programmablauf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Zeitschleifen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Zählschleifen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Ein- und Ausgabe über Ports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Polling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Codetabellen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sz="2400" dirty="0" smtClean="0">
                <a:latin typeface="Arial" panose="020B0604020202020204" pitchFamily="34" charset="0"/>
              </a:rPr>
              <a:t>Stack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de-DE" altLang="de-DE" sz="2400" dirty="0" smtClean="0">
                <a:latin typeface="Arial" panose="020B0604020202020204" pitchFamily="34" charset="0"/>
              </a:rPr>
              <a:t>Unterprogramm</a:t>
            </a:r>
            <a:endParaRPr lang="de-DE" altLang="de-DE" sz="2400" dirty="0">
              <a:latin typeface="Arial" panose="020B0604020202020204" pitchFamily="34" charset="0"/>
            </a:endParaRPr>
          </a:p>
          <a:p>
            <a:endParaRPr lang="de-DE" sz="2400" dirty="0"/>
          </a:p>
        </p:txBody>
      </p:sp>
      <p:sp>
        <p:nvSpPr>
          <p:cNvPr id="14" name="Rechteck 13"/>
          <p:cNvSpPr/>
          <p:nvPr/>
        </p:nvSpPr>
        <p:spPr>
          <a:xfrm>
            <a:off x="5483531" y="2333135"/>
            <a:ext cx="541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effectLst/>
              </a:rPr>
              <a:t>einfache Assemblerprogramme, LED ansteuern, Zählen, Blinken, Schrittmotor, Lauflicht, Taster und Schalter, Maskieren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9382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2290119" cy="549918"/>
          </a:xfrm>
        </p:spPr>
        <p:txBody>
          <a:bodyPr>
            <a:normAutofit fontScale="90000"/>
          </a:bodyPr>
          <a:lstStyle/>
          <a:p>
            <a:r>
              <a:rPr lang="de-DE" sz="2400" dirty="0" smtClean="0"/>
              <a:t>Mikrocontroller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258702" y="981433"/>
            <a:ext cx="5073585" cy="558727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C/C++ BPE6.1 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63178" y="519768"/>
            <a:ext cx="2253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Jahrgangsstufe 1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09946" y="1440471"/>
            <a:ext cx="4757955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Teilziel =&gt; </a:t>
            </a:r>
            <a:r>
              <a:rPr lang="de-DE" sz="2400" dirty="0" smtClean="0">
                <a:solidFill>
                  <a:srgbClr val="FF0000"/>
                </a:solidFill>
                <a:effectLst/>
              </a:rPr>
              <a:t>auf externe Ein-/Ausgaben reagieren</a:t>
            </a: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83531" y="1204165"/>
            <a:ext cx="65886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i="1" dirty="0" smtClean="0">
                <a:effectLst/>
              </a:rPr>
              <a:t>„Die Schülerinnen und Schüler erkennen Mikrocontroller als elementare Systeme der hardwarenahen Informationsverarbeitung“</a:t>
            </a:r>
            <a:endParaRPr lang="de-DE" sz="2400" dirty="0">
              <a:effectLst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5483531" y="3083148"/>
            <a:ext cx="541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effectLst/>
              </a:rPr>
              <a:t>verschiedene Arten der Ereignisbehandlung anwenden, Vor- und Nachteile nennen können</a:t>
            </a:r>
            <a:endParaRPr lang="de-DE" sz="2400" dirty="0">
              <a:effectLst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427067"/>
              </p:ext>
            </p:extLst>
          </p:nvPr>
        </p:nvGraphicFramePr>
        <p:xfrm>
          <a:off x="409945" y="2546117"/>
          <a:ext cx="4909199" cy="3749040"/>
        </p:xfrm>
        <a:graphic>
          <a:graphicData uri="http://schemas.openxmlformats.org/drawingml/2006/table">
            <a:tbl>
              <a:tblPr/>
              <a:tblGrid>
                <a:gridCol w="4909199"/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Ports: Initialisierung, Eingabe, </a:t>
                      </a:r>
                      <a:r>
                        <a:rPr lang="de-DE" sz="2400" dirty="0" smtClean="0"/>
                        <a:t>Ausgabe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Polling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Externe </a:t>
                      </a:r>
                      <a:r>
                        <a:rPr lang="de-DE" sz="2400" dirty="0" smtClean="0"/>
                        <a:t>Interrupts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Freigabe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Initialisierung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ISR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Darstellung von Programmabläufen in UML-Zustandsdiagrammen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706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2290119" cy="549918"/>
          </a:xfrm>
        </p:spPr>
        <p:txBody>
          <a:bodyPr>
            <a:normAutofit fontScale="90000"/>
          </a:bodyPr>
          <a:lstStyle/>
          <a:p>
            <a:r>
              <a:rPr lang="de-DE" sz="2400" dirty="0" smtClean="0"/>
              <a:t>Mikrocontroller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258702" y="981433"/>
            <a:ext cx="5073585" cy="558727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C/C++ BPE6.2 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63178" y="519768"/>
            <a:ext cx="2253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Jahrgangsstufe 1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09946" y="1440471"/>
            <a:ext cx="4757955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Teilziel =&gt; </a:t>
            </a:r>
            <a:r>
              <a:rPr lang="de-DE" sz="2400" dirty="0" smtClean="0">
                <a:solidFill>
                  <a:srgbClr val="FF0000"/>
                </a:solidFill>
                <a:effectLst/>
              </a:rPr>
              <a:t>auf interne Ereignisse reagieren können</a:t>
            </a:r>
            <a:endParaRPr lang="de-DE" sz="2400" dirty="0">
              <a:solidFill>
                <a:srgbClr val="FF0000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83531" y="1204165"/>
            <a:ext cx="65886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i="1" dirty="0" smtClean="0">
                <a:effectLst/>
              </a:rPr>
              <a:t>„Die Schülerinnen und Schüler erkennen Mikrocontroller als elementare Systeme der hardwarenahen Informationsverarbeitung“</a:t>
            </a:r>
            <a:endParaRPr lang="de-DE" sz="2400" dirty="0">
              <a:effectLst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5483531" y="3083148"/>
            <a:ext cx="54139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effectLst/>
              </a:rPr>
              <a:t>für Zeit- und Frequenzmessung, zyklische Interrupts</a:t>
            </a:r>
          </a:p>
          <a:p>
            <a:endParaRPr lang="de-DE" sz="2400" dirty="0"/>
          </a:p>
          <a:p>
            <a:r>
              <a:rPr lang="de-DE" sz="2400" dirty="0" smtClean="0">
                <a:effectLst/>
              </a:rPr>
              <a:t>Darstellung in UML-Zustandsdiagrammen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067309"/>
              </p:ext>
            </p:extLst>
          </p:nvPr>
        </p:nvGraphicFramePr>
        <p:xfrm>
          <a:off x="409946" y="2271468"/>
          <a:ext cx="4720791" cy="3896090"/>
        </p:xfrm>
        <a:graphic>
          <a:graphicData uri="http://schemas.openxmlformats.org/drawingml/2006/table">
            <a:tbl>
              <a:tblPr/>
              <a:tblGrid>
                <a:gridCol w="4720791"/>
              </a:tblGrid>
              <a:tr h="574705">
                <a:tc>
                  <a:txBody>
                    <a:bodyPr/>
                    <a:lstStyle/>
                    <a:p>
                      <a:r>
                        <a:rPr lang="de-DE" sz="2400" dirty="0"/>
                        <a:t>Interne </a:t>
                      </a:r>
                      <a:r>
                        <a:rPr lang="de-DE" sz="2400" dirty="0" smtClean="0"/>
                        <a:t>Interrupts/Timer</a:t>
                      </a:r>
                      <a:endParaRPr lang="de-DE" sz="2400" dirty="0"/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4705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Freigabe</a:t>
                      </a:r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4705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Überlauf</a:t>
                      </a:r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4705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Reload</a:t>
                      </a:r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4705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Prescaler</a:t>
                      </a:r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4705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/>
                        <a:t>Initialisierung</a:t>
                      </a:r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8403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de-DE" sz="2400" dirty="0"/>
                        <a:t>ISR</a:t>
                      </a:r>
                    </a:p>
                  </a:txBody>
                  <a:tcPr marL="82101" marR="82101" marT="41050" marB="41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09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2290119" cy="549918"/>
          </a:xfrm>
        </p:spPr>
        <p:txBody>
          <a:bodyPr>
            <a:normAutofit fontScale="90000"/>
          </a:bodyPr>
          <a:lstStyle/>
          <a:p>
            <a:r>
              <a:rPr lang="de-DE" sz="2400" dirty="0" smtClean="0"/>
              <a:t>Mikrocontroller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258702" y="981433"/>
            <a:ext cx="5073585" cy="558727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C/C++ BPE6.3 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63178" y="519768"/>
            <a:ext cx="2253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Jahrgangsstufe 1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09946" y="1440471"/>
            <a:ext cx="4757955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Teilziel =&gt; </a:t>
            </a:r>
            <a:r>
              <a:rPr lang="de-DE" sz="2400" dirty="0" smtClean="0">
                <a:solidFill>
                  <a:srgbClr val="FF0000"/>
                </a:solidFill>
                <a:effectLst/>
              </a:rPr>
              <a:t>beschreiben die Architektur eines Mikrocontrollers und erklären das Zusammenwirken der Funktionsblöcke (siehe auch BPE2)</a:t>
            </a:r>
            <a:endParaRPr lang="de-DE" sz="2400" dirty="0">
              <a:solidFill>
                <a:srgbClr val="FF0000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83531" y="1204165"/>
            <a:ext cx="65886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i="1" dirty="0" smtClean="0">
                <a:effectLst/>
              </a:rPr>
              <a:t>„Die Schülerinnen und Schüler erkennen Mikrocontroller als elementare Systeme der hardwarenahen Informationsverarbeitung“</a:t>
            </a:r>
            <a:endParaRPr lang="de-DE" sz="2400" dirty="0">
              <a:effectLst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5483531" y="3083148"/>
            <a:ext cx="58184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effectLst/>
              </a:rPr>
              <a:t>Architektur eines </a:t>
            </a:r>
            <a:r>
              <a:rPr lang="de-DE" sz="2400" u="sng" dirty="0" smtClean="0">
                <a:solidFill>
                  <a:srgbClr val="FF0000"/>
                </a:solidFill>
                <a:effectLst/>
              </a:rPr>
              <a:t>modernen</a:t>
            </a:r>
            <a:r>
              <a:rPr lang="de-DE" sz="2400" dirty="0" smtClean="0">
                <a:effectLst/>
              </a:rPr>
              <a:t> Mikrocontrollers</a:t>
            </a:r>
            <a:endParaRPr lang="de-DE" sz="2400" dirty="0">
              <a:effectLst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373183"/>
              </p:ext>
            </p:extLst>
          </p:nvPr>
        </p:nvGraphicFramePr>
        <p:xfrm>
          <a:off x="416516" y="3419603"/>
          <a:ext cx="4757955" cy="3108960"/>
        </p:xfrm>
        <a:graphic>
          <a:graphicData uri="http://schemas.openxmlformats.org/drawingml/2006/table">
            <a:tbl>
              <a:tblPr/>
              <a:tblGrid>
                <a:gridCol w="4757955"/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Register, </a:t>
                      </a:r>
                      <a:r>
                        <a:rPr lang="de-DE" sz="2400" dirty="0" smtClean="0"/>
                        <a:t>Flags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ALU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Steuerung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Speicher, </a:t>
                      </a:r>
                      <a:r>
                        <a:rPr lang="de-DE" sz="2400" dirty="0" smtClean="0"/>
                        <a:t>Adresse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Speichermodelle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Bussysteme im Controller: Datenbus, Adressbus, Steuerbus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34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2290119" cy="549918"/>
          </a:xfrm>
        </p:spPr>
        <p:txBody>
          <a:bodyPr>
            <a:normAutofit fontScale="90000"/>
          </a:bodyPr>
          <a:lstStyle/>
          <a:p>
            <a:r>
              <a:rPr lang="de-DE" sz="2400" dirty="0" smtClean="0"/>
              <a:t>Mikrocontroller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252130" y="981433"/>
            <a:ext cx="5073585" cy="558727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C/C++ BPE7 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63178" y="519768"/>
            <a:ext cx="2253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Jahrgangsstufe 1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09946" y="1440471"/>
            <a:ext cx="4757955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2400" i="1" dirty="0" smtClean="0">
                <a:solidFill>
                  <a:srgbClr val="FF0000"/>
                </a:solidFill>
                <a:effectLst/>
              </a:rPr>
              <a:t>Ziel =&gt; gerichtet setzen sie Peripheriebaugruppen zur Erweiterung des Mikrocontrollers ein und steuern diese über gängige Schnittstellen an</a:t>
            </a:r>
            <a:endParaRPr lang="de-DE" sz="2400" dirty="0">
              <a:solidFill>
                <a:srgbClr val="FF0000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83531" y="1204165"/>
            <a:ext cx="65886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i="1" dirty="0" smtClean="0">
                <a:effectLst/>
              </a:rPr>
              <a:t>„… </a:t>
            </a:r>
            <a:r>
              <a:rPr lang="de-DE" sz="2400" dirty="0" smtClean="0">
                <a:effectLst/>
              </a:rPr>
              <a:t>komplexe Aufgaben mithilfe der Hochsprachen „C“ bzw. „C++“ in einem konkreten Entwicklungssystem und beurteilen die Vorteile dieser Problemlösung.</a:t>
            </a:r>
          </a:p>
          <a:p>
            <a:r>
              <a:rPr lang="de-DE" sz="2400" i="1" dirty="0" smtClean="0">
                <a:effectLst/>
              </a:rPr>
              <a:t>“</a:t>
            </a:r>
            <a:endParaRPr lang="de-DE" sz="2400" dirty="0">
              <a:effectLst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900681"/>
              </p:ext>
            </p:extLst>
          </p:nvPr>
        </p:nvGraphicFramePr>
        <p:xfrm>
          <a:off x="5617464" y="3949478"/>
          <a:ext cx="5257800" cy="1463040"/>
        </p:xfrm>
        <a:graphic>
          <a:graphicData uri="http://schemas.openxmlformats.org/drawingml/2006/table">
            <a:tbl>
              <a:tblPr/>
              <a:tblGrid>
                <a:gridCol w="5257800"/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dirty="0" err="1" smtClean="0"/>
                        <a:t>Servo</a:t>
                      </a:r>
                      <a:endParaRPr lang="de-DE" sz="2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Matrixtastatur, </a:t>
                      </a:r>
                      <a:r>
                        <a:rPr lang="de-DE" sz="2400" dirty="0" smtClean="0"/>
                        <a:t>Schrittmotor</a:t>
                      </a:r>
                      <a:endParaRPr lang="de-DE" sz="2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Anwendung gängiger Schnittstellen wie </a:t>
                      </a:r>
                      <a:br>
                        <a:rPr lang="de-DE" sz="2400" dirty="0"/>
                      </a:br>
                      <a:r>
                        <a:rPr lang="de-DE" sz="2400" dirty="0"/>
                        <a:t>SPI, I2C, UART, Bluetooth…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635585"/>
              </p:ext>
            </p:extLst>
          </p:nvPr>
        </p:nvGraphicFramePr>
        <p:xfrm>
          <a:off x="409944" y="3511043"/>
          <a:ext cx="4757955" cy="2926080"/>
        </p:xfrm>
        <a:graphic>
          <a:graphicData uri="http://schemas.openxmlformats.org/drawingml/2006/table">
            <a:tbl>
              <a:tblPr/>
              <a:tblGrid>
                <a:gridCol w="4757955"/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Zeitmultiplexverfahren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 smtClean="0"/>
                        <a:t>PWM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Sensoren, Aktoren, Eingabe- und Ausgabeeinheiten, AD‑, </a:t>
                      </a:r>
                      <a:r>
                        <a:rPr lang="de-DE" sz="2400" dirty="0" smtClean="0"/>
                        <a:t>DA-Umsetzer</a:t>
                      </a:r>
                      <a:endParaRPr lang="de-DE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Schnittstellen auf </a:t>
                      </a:r>
                      <a:r>
                        <a:rPr lang="de-DE" sz="2400" u="sng" dirty="0">
                          <a:solidFill>
                            <a:srgbClr val="FF0000"/>
                          </a:solidFill>
                        </a:rPr>
                        <a:t>abstrahierter</a:t>
                      </a:r>
                      <a:r>
                        <a:rPr lang="de-DE" sz="2400" dirty="0"/>
                        <a:t> Ebene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54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2290119" cy="549918"/>
          </a:xfrm>
        </p:spPr>
        <p:txBody>
          <a:bodyPr>
            <a:normAutofit fontScale="90000"/>
          </a:bodyPr>
          <a:lstStyle/>
          <a:p>
            <a:r>
              <a:rPr lang="de-DE" sz="2400" dirty="0" smtClean="0"/>
              <a:t>Mikrocontroller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252130" y="981433"/>
            <a:ext cx="5073585" cy="558727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C/C++ BPE11 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63177" y="519768"/>
            <a:ext cx="2253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accent5">
                    <a:lumMod val="50000"/>
                  </a:schemeClr>
                </a:solidFill>
              </a:rPr>
              <a:t>Jahrgangsstufe 2</a:t>
            </a:r>
            <a:endParaRPr lang="de-DE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09946" y="1440471"/>
            <a:ext cx="4757955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2400" i="1" dirty="0" smtClean="0">
                <a:solidFill>
                  <a:srgbClr val="FF0000"/>
                </a:solidFill>
                <a:effectLst/>
              </a:rPr>
              <a:t>Ziel =&gt; … </a:t>
            </a:r>
            <a:r>
              <a:rPr lang="de-DE" sz="2400" dirty="0" smtClean="0">
                <a:solidFill>
                  <a:srgbClr val="FF0000"/>
                </a:solidFill>
                <a:effectLst/>
              </a:rPr>
              <a:t>entwerfen </a:t>
            </a:r>
            <a:r>
              <a:rPr lang="de-DE" sz="2400" dirty="0" err="1" smtClean="0">
                <a:solidFill>
                  <a:srgbClr val="FF0000"/>
                </a:solidFill>
                <a:effectLst/>
              </a:rPr>
              <a:t>IoT</a:t>
            </a:r>
            <a:r>
              <a:rPr lang="de-DE" sz="2400" dirty="0" smtClean="0">
                <a:solidFill>
                  <a:srgbClr val="FF0000"/>
                </a:solidFill>
                <a:effectLst/>
              </a:rPr>
              <a:t>-Anwendungen … überprüfen … durch Simulation und Analyse der Daten.</a:t>
            </a:r>
            <a:endParaRPr lang="de-DE" sz="2400" dirty="0">
              <a:solidFill>
                <a:srgbClr val="FF0000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83531" y="1440471"/>
            <a:ext cx="65886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effectLst/>
              </a:rPr>
              <a:t>„Die Schülerinnen und Schüler vernetzen Dinge des alltäglichen Lebens</a:t>
            </a:r>
            <a:r>
              <a:rPr lang="de-DE" sz="2400" i="1" dirty="0" smtClean="0">
                <a:effectLst/>
              </a:rPr>
              <a:t>“</a:t>
            </a:r>
            <a:endParaRPr lang="de-DE" sz="2400" dirty="0">
              <a:effectLst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69064" y="3113007"/>
            <a:ext cx="47988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effectLst/>
              </a:rPr>
              <a:t>Intelligente Sensoren und Aktoren</a:t>
            </a:r>
            <a:br>
              <a:rPr lang="de-DE" sz="2400" dirty="0" smtClean="0">
                <a:effectLst/>
              </a:rPr>
            </a:br>
            <a:r>
              <a:rPr lang="de-DE" sz="2400" dirty="0" smtClean="0">
                <a:effectLst/>
              </a:rPr>
              <a:t>Vernetzung von </a:t>
            </a:r>
            <a:r>
              <a:rPr lang="de-DE" sz="2400" dirty="0" err="1" smtClean="0">
                <a:effectLst/>
              </a:rPr>
              <a:t>IoT</a:t>
            </a:r>
            <a:r>
              <a:rPr lang="de-DE" sz="2400" dirty="0" smtClean="0">
                <a:effectLst/>
              </a:rPr>
              <a:t>-Geräten über standardisierte Protokolle</a:t>
            </a:r>
            <a:br>
              <a:rPr lang="de-DE" sz="2400" dirty="0" smtClean="0">
                <a:effectLst/>
              </a:rPr>
            </a:br>
            <a:r>
              <a:rPr lang="de-DE" sz="2400" dirty="0" smtClean="0">
                <a:effectLst/>
              </a:rPr>
              <a:t>Vergleich von </a:t>
            </a:r>
            <a:r>
              <a:rPr lang="de-DE" sz="2400" dirty="0" err="1" smtClean="0">
                <a:effectLst/>
              </a:rPr>
              <a:t>IoT</a:t>
            </a:r>
            <a:r>
              <a:rPr lang="de-DE" sz="2400" dirty="0" smtClean="0">
                <a:effectLst/>
              </a:rPr>
              <a:t>-Protokollen</a:t>
            </a:r>
            <a:endParaRPr lang="de-DE" sz="2400" dirty="0">
              <a:effectLst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5483531" y="3113007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400" dirty="0" smtClean="0">
                <a:effectLst/>
              </a:rPr>
              <a:t>MQTT mit Mikrocontroller und Wifi- oder Ethernet-Board, praktische Anwendungen</a:t>
            </a:r>
            <a:br>
              <a:rPr lang="de-DE" sz="2400" dirty="0" smtClean="0">
                <a:effectLst/>
              </a:rPr>
            </a:br>
            <a:r>
              <a:rPr lang="de-DE" sz="2400" dirty="0" smtClean="0">
                <a:effectLst/>
              </a:rPr>
              <a:t>Simulation und Analyse von </a:t>
            </a:r>
            <a:r>
              <a:rPr lang="de-DE" sz="2400" dirty="0" err="1" smtClean="0">
                <a:effectLst/>
              </a:rPr>
              <a:t>IoT</a:t>
            </a:r>
            <a:r>
              <a:rPr lang="de-DE" sz="2400" dirty="0" smtClean="0">
                <a:effectLst/>
              </a:rPr>
              <a:t> </a:t>
            </a:r>
            <a:br>
              <a:rPr lang="de-DE" sz="2400" dirty="0" smtClean="0">
                <a:effectLst/>
              </a:rPr>
            </a:br>
            <a:r>
              <a:rPr lang="de-DE" sz="2400" dirty="0" err="1" smtClean="0">
                <a:effectLst/>
              </a:rPr>
              <a:t>Publish-Subscribe</a:t>
            </a:r>
            <a:r>
              <a:rPr lang="de-DE" sz="2400" dirty="0" smtClean="0">
                <a:effectLst/>
              </a:rPr>
              <a:t>, Service-Level, Broker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320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3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6E75B46905F644B082CF0E0FA2D5CB" ma:contentTypeVersion="" ma:contentTypeDescription="Ein neues Dokument erstellen." ma:contentTypeScope="" ma:versionID="13290f12e97b0a9c88d178a7fffc9292">
  <xsd:schema xmlns:xsd="http://www.w3.org/2001/XMLSchema" xmlns:xs="http://www.w3.org/2001/XMLSchema" xmlns:p="http://schemas.microsoft.com/office/2006/metadata/properties" xmlns:ns2="55696b60-0389-45c2-bb8c-032517eb46a2" targetNamespace="http://schemas.microsoft.com/office/2006/metadata/properties" ma:root="true" ma:fieldsID="402b5aa344d9f8ab2c8dc62f307f3dd3" ns2:_="">
    <xsd:import namespace="55696b60-0389-45c2-bb8c-032517eb46a2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96b60-0389-45c2-bb8c-032517eb46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5F2761-2228-4D51-BDA2-934BD8EFEBC9}"/>
</file>

<file path=customXml/itemProps2.xml><?xml version="1.0" encoding="utf-8"?>
<ds:datastoreItem xmlns:ds="http://schemas.openxmlformats.org/officeDocument/2006/customXml" ds:itemID="{1F64E77F-B765-4C2B-A5E3-F6ED0829512B}"/>
</file>

<file path=customXml/itemProps3.xml><?xml version="1.0" encoding="utf-8"?>
<ds:datastoreItem xmlns:ds="http://schemas.openxmlformats.org/officeDocument/2006/customXml" ds:itemID="{D0B8F379-9A7F-4E30-81D7-D5F2315D8F3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Breitbild</PresentationFormat>
  <Paragraphs>79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Mikrocontroller </vt:lpstr>
      <vt:lpstr>Mikrocontroller </vt:lpstr>
      <vt:lpstr>Mikrocontroller </vt:lpstr>
      <vt:lpstr>Mikrocontroller </vt:lpstr>
      <vt:lpstr>Mikrocontroller </vt:lpstr>
      <vt:lpstr>Mikrocontroller </vt:lpstr>
      <vt:lpstr>Mikrocontroller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Mikrocontroller</dc:title>
  <dc:creator>Jörg Sturm</dc:creator>
  <cp:lastModifiedBy>Jörg Sturm</cp:lastModifiedBy>
  <cp:revision>7</cp:revision>
  <dcterms:created xsi:type="dcterms:W3CDTF">2021-04-12T11:19:59Z</dcterms:created>
  <dcterms:modified xsi:type="dcterms:W3CDTF">2021-04-12T12:08:02Z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0x010100126E75B46905F644B082CF0E0FA2D5CB</vt:lpwstr>
  </property>
</Properties>
</file>