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6" autoAdjust="0"/>
    <p:restoredTop sz="94660"/>
  </p:normalViewPr>
  <p:slideViewPr>
    <p:cSldViewPr>
      <p:cViewPr varScale="1">
        <p:scale>
          <a:sx n="108" d="100"/>
          <a:sy n="108" d="100"/>
        </p:scale>
        <p:origin x="1624" y="1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30.09.2021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849E0F-18A7-41BB-8359-9FE6F5B9A11B}" type="datetimeFigureOut">
              <a:rPr lang="de-DE" smtClean="0"/>
              <a:pPr/>
              <a:t>30.09.2021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13" Type="http://schemas.openxmlformats.org/officeDocument/2006/relationships/image" Target="../../word/media/image1210.svg"/><Relationship Id="rId1221" Type="http://schemas.openxmlformats.org/officeDocument/2006/relationships/image" Target="../media/image9.png"/><Relationship Id="rId659" Type="http://schemas.openxmlformats.org/officeDocument/2006/relationships/image" Target="../../word/media/image656.svg"/><Relationship Id="rId1408" Type="http://schemas.openxmlformats.org/officeDocument/2006/relationships/image" Target="../media/image13.png"/><Relationship Id="rId117" Type="http://schemas.openxmlformats.org/officeDocument/2006/relationships/image" Target="../../word/media/image114.svg"/><Relationship Id="rId3" Type="http://schemas.openxmlformats.org/officeDocument/2006/relationships/image" Target="../media/image1.png"/><Relationship Id="rId1217" Type="http://schemas.openxmlformats.org/officeDocument/2006/relationships/image" Target="../media/image5.png"/><Relationship Id="rId603" Type="http://schemas.openxmlformats.org/officeDocument/2006/relationships/image" Target="../../word/media/image600.svg"/><Relationship Id="rId1220" Type="http://schemas.openxmlformats.org/officeDocument/2006/relationships/image" Target="../media/image8.png"/><Relationship Id="rId1407" Type="http://schemas.openxmlformats.org/officeDocument/2006/relationships/image" Target="../../word/media/image1404.svg"/><Relationship Id="rId1592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216" Type="http://schemas.openxmlformats.org/officeDocument/2006/relationships/image" Target="../media/image4.png"/><Relationship Id="rId615" Type="http://schemas.openxmlformats.org/officeDocument/2006/relationships/image" Target="../../word/media/image612.svg"/><Relationship Id="rId1224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1139" Type="http://schemas.openxmlformats.org/officeDocument/2006/relationships/image" Target="../../word/media/image1136.svg"/><Relationship Id="rId1215" Type="http://schemas.openxmlformats.org/officeDocument/2006/relationships/image" Target="../media/image3.png"/><Relationship Id="rId657" Type="http://schemas.openxmlformats.org/officeDocument/2006/relationships/image" Target="../../word/media/image654.svg"/><Relationship Id="rId115" Type="http://schemas.openxmlformats.org/officeDocument/2006/relationships/image" Target="../../word/media/image112.svg"/><Relationship Id="rId631" Type="http://schemas.openxmlformats.org/officeDocument/2006/relationships/image" Target="../../word/media/image628.svg"/><Relationship Id="rId1570" Type="http://schemas.openxmlformats.org/officeDocument/2006/relationships/image" Target="../media/image15.png"/><Relationship Id="rId1591" Type="http://schemas.openxmlformats.org/officeDocument/2006/relationships/image" Target="../../word/media/image1588.svg"/><Relationship Id="rId1249" Type="http://schemas.openxmlformats.org/officeDocument/2006/relationships/image" Target="../../word/media/image1246.svg"/><Relationship Id="rId1219" Type="http://schemas.openxmlformats.org/officeDocument/2006/relationships/image" Target="../media/image7.png"/><Relationship Id="rId1223" Type="http://schemas.openxmlformats.org/officeDocument/2006/relationships/image" Target="../media/image11.png"/><Relationship Id="rId1214" Type="http://schemas.openxmlformats.org/officeDocument/2006/relationships/image" Target="../media/image2.png"/><Relationship Id="rId1222" Type="http://schemas.openxmlformats.org/officeDocument/2006/relationships/image" Target="../media/image10.png"/><Relationship Id="rId841" Type="http://schemas.openxmlformats.org/officeDocument/2006/relationships/image" Target="../../word/media/image838.svg"/><Relationship Id="rId77" Type="http://schemas.openxmlformats.org/officeDocument/2006/relationships/image" Target="../../word/media/image74.svg"/><Relationship Id="rId1218" Type="http://schemas.openxmlformats.org/officeDocument/2006/relationships/image" Target="../media/image6.png"/><Relationship Id="rId1019" Type="http://schemas.openxmlformats.org/officeDocument/2006/relationships/image" Target="../../word/media/image1016.svg"/><Relationship Id="rId1409" Type="http://schemas.openxmlformats.org/officeDocument/2006/relationships/image" Target="../media/image14.png"/><Relationship Id="rId1569" Type="http://schemas.openxmlformats.org/officeDocument/2006/relationships/image" Target="../../word/media/image156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Kompetenzbereich I –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Rolle des Mitarbeiters in der Arbeitswelt aktiv ausüben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0" name="Textfeld 109"/>
          <p:cNvSpPr txBox="1"/>
          <p:nvPr/>
        </p:nvSpPr>
        <p:spPr>
          <a:xfrm>
            <a:off x="35675" y="782368"/>
            <a:ext cx="2392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Duale Berufsausbildung charakterisieren</a:t>
            </a:r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Textfeld 121"/>
          <p:cNvSpPr txBox="1"/>
          <p:nvPr/>
        </p:nvSpPr>
        <p:spPr>
          <a:xfrm>
            <a:off x="2789469" y="1213014"/>
            <a:ext cx="2244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Rechtliche Voraussetzungen von Ausbildungsverhältnissen prüfen</a:t>
            </a:r>
          </a:p>
        </p:txBody>
      </p:sp>
      <p:sp>
        <p:nvSpPr>
          <p:cNvPr id="125" name="Textfeld 124"/>
          <p:cNvSpPr txBox="1"/>
          <p:nvPr/>
        </p:nvSpPr>
        <p:spPr>
          <a:xfrm>
            <a:off x="6070576" y="1811898"/>
            <a:ext cx="258005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Fragen zu Rechten und Pflichten während der Berufsausbildung klären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411605" y="1535785"/>
            <a:ext cx="9734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Duales System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1015697" y="1303482"/>
            <a:ext cx="1161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Ausbildungsbetrieb</a:t>
            </a:r>
          </a:p>
        </p:txBody>
      </p:sp>
      <p:sp>
        <p:nvSpPr>
          <p:cNvPr id="112" name="Textfeld 111"/>
          <p:cNvSpPr txBox="1"/>
          <p:nvPr/>
        </p:nvSpPr>
        <p:spPr>
          <a:xfrm>
            <a:off x="5005627" y="476223"/>
            <a:ext cx="417424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ihre Berufsausbildung und be­rufliche Tätigkeit unter Berücksichtigung wesentlicher Rechts- und Schutzvorschriften zu analysieren. Sie setzen sich mit dem Sozialversicherungssystem auseinander und füh­ren eine Lohnabrechnung sowie eine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Einkommens-steuererklärung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32536C8-B40A-48F9-A554-EB9EBAC38CDB}"/>
              </a:ext>
            </a:extLst>
          </p:cNvPr>
          <p:cNvSpPr txBox="1"/>
          <p:nvPr/>
        </p:nvSpPr>
        <p:spPr>
          <a:xfrm>
            <a:off x="1012960" y="1775687"/>
            <a:ext cx="11640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Berufsschule</a:t>
            </a:r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23AB0343-3ABC-4408-B8F6-61741E118E0F}"/>
              </a:ext>
            </a:extLst>
          </p:cNvPr>
          <p:cNvSpPr/>
          <p:nvPr/>
        </p:nvSpPr>
        <p:spPr>
          <a:xfrm>
            <a:off x="388929" y="1108906"/>
            <a:ext cx="2225658" cy="1095254"/>
          </a:xfrm>
          <a:prstGeom prst="ellipse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5560840" y="2800822"/>
            <a:ext cx="226536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Ausbildungsverhältnisse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beenden</a:t>
            </a:r>
          </a:p>
        </p:txBody>
      </p:sp>
      <p:sp>
        <p:nvSpPr>
          <p:cNvPr id="3" name="Rechteck 2"/>
          <p:cNvSpPr/>
          <p:nvPr/>
        </p:nvSpPr>
        <p:spPr>
          <a:xfrm>
            <a:off x="7030348" y="4175259"/>
            <a:ext cx="15135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Arbeitsplatz gestalten</a:t>
            </a:r>
          </a:p>
        </p:txBody>
      </p:sp>
      <p:sp>
        <p:nvSpPr>
          <p:cNvPr id="9" name="Rechteck 8"/>
          <p:cNvSpPr/>
          <p:nvPr/>
        </p:nvSpPr>
        <p:spPr>
          <a:xfrm>
            <a:off x="-4237" y="4693248"/>
            <a:ext cx="29758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Sich mit Tarifverträgen auseinandersetzen und Tarifverhandlungen durchführen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16031" y="3168626"/>
            <a:ext cx="22623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der Sozialversicherung analysieren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576394" y="865110"/>
            <a:ext cx="14474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Lernorte</a:t>
            </a:r>
            <a:r>
              <a:rPr lang="en-U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Beteiligte</a:t>
            </a:r>
            <a:r>
              <a:rPr lang="en-US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feld 74"/>
          <p:cNvSpPr txBox="1"/>
          <p:nvPr/>
        </p:nvSpPr>
        <p:spPr>
          <a:xfrm>
            <a:off x="6007331" y="3962843"/>
            <a:ext cx="3155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Arbeits-, Gesundheits-, Umwelt- und Jugendarbeitsschutz</a:t>
            </a:r>
          </a:p>
        </p:txBody>
      </p:sp>
      <p:sp>
        <p:nvSpPr>
          <p:cNvPr id="76" name="Textfeld 75"/>
          <p:cNvSpPr txBox="1"/>
          <p:nvPr/>
        </p:nvSpPr>
        <p:spPr>
          <a:xfrm>
            <a:off x="120141" y="4471914"/>
            <a:ext cx="27632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Entgelt-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, Rahmenentgelt- und Man­teltarifvertrag</a:t>
            </a:r>
          </a:p>
        </p:txBody>
      </p:sp>
      <p:sp>
        <p:nvSpPr>
          <p:cNvPr id="16" name="Rechteck 15"/>
          <p:cNvSpPr/>
          <p:nvPr/>
        </p:nvSpPr>
        <p:spPr>
          <a:xfrm>
            <a:off x="239392" y="2945304"/>
            <a:ext cx="162736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Versicherungspflicht, Träger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3025150" y="1593291"/>
            <a:ext cx="13232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Ausbildungsvertrag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1DBA7B87-482F-4BD1-8DE8-4538D30611F0}"/>
              </a:ext>
            </a:extLst>
          </p:cNvPr>
          <p:cNvSpPr txBox="1"/>
          <p:nvPr/>
        </p:nvSpPr>
        <p:spPr>
          <a:xfrm>
            <a:off x="3599109" y="857901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>
                    <a:lumMod val="65000"/>
                  </a:schemeClr>
                </a:solidFill>
              </a:rPr>
              <a:t>§§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5833464" y="2639150"/>
            <a:ext cx="15790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besonderer Kündigungsschutz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Gerade Verbindung mit Pfeil 43"/>
          <p:cNvCxnSpPr>
            <a:cxnSpLocks/>
          </p:cNvCxnSpPr>
          <p:nvPr/>
        </p:nvCxnSpPr>
        <p:spPr>
          <a:xfrm flipH="1" flipV="1">
            <a:off x="7737223" y="2229418"/>
            <a:ext cx="603885" cy="1743042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Grafik 58" descr="Essende Person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13"/>
              </a:ext>
            </a:extLst>
          </a:blip>
          <a:stretch>
            <a:fillRect/>
          </a:stretch>
        </p:blipFill>
        <p:spPr>
          <a:xfrm>
            <a:off x="7405566" y="4531431"/>
            <a:ext cx="371373" cy="371373"/>
          </a:xfrm>
          <a:prstGeom prst="rect">
            <a:avLst/>
          </a:prstGeom>
        </p:spPr>
      </p:pic>
      <p:pic>
        <p:nvPicPr>
          <p:cNvPr id="61" name="Grafik 60" descr="Person im Rollstuhl"/>
          <p:cNvPicPr>
            <a:picLocks noChangeAspect="1"/>
          </p:cNvPicPr>
          <p:nvPr/>
        </p:nvPicPr>
        <p:blipFill>
          <a:blip r:embed="rId121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39"/>
              </a:ext>
            </a:extLst>
          </a:blip>
          <a:stretch>
            <a:fillRect/>
          </a:stretch>
        </p:blipFill>
        <p:spPr>
          <a:xfrm>
            <a:off x="1954592" y="3759040"/>
            <a:ext cx="345512" cy="313217"/>
          </a:xfrm>
          <a:prstGeom prst="rect">
            <a:avLst/>
          </a:prstGeom>
        </p:spPr>
      </p:pic>
      <p:pic>
        <p:nvPicPr>
          <p:cNvPr id="65" name="Grafik 64" descr="Marketing"/>
          <p:cNvPicPr>
            <a:picLocks noChangeAspect="1"/>
          </p:cNvPicPr>
          <p:nvPr/>
        </p:nvPicPr>
        <p:blipFill>
          <a:blip r:embed="rId121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841"/>
              </a:ext>
            </a:extLst>
          </a:blip>
          <a:stretch>
            <a:fillRect/>
          </a:stretch>
        </p:blipFill>
        <p:spPr>
          <a:xfrm>
            <a:off x="1071062" y="5177158"/>
            <a:ext cx="430696" cy="430696"/>
          </a:xfrm>
          <a:prstGeom prst="rect">
            <a:avLst/>
          </a:prstGeom>
        </p:spPr>
      </p:pic>
      <p:pic>
        <p:nvPicPr>
          <p:cNvPr id="69" name="Grafik 68" descr="Bleistift"/>
          <p:cNvPicPr>
            <a:picLocks noChangeAspect="1"/>
          </p:cNvPicPr>
          <p:nvPr/>
        </p:nvPicPr>
        <p:blipFill>
          <a:blip r:embed="rId121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7"/>
              </a:ext>
            </a:extLst>
          </a:blip>
          <a:stretch>
            <a:fillRect/>
          </a:stretch>
        </p:blipFill>
        <p:spPr>
          <a:xfrm>
            <a:off x="3648027" y="1881767"/>
            <a:ext cx="311853" cy="311853"/>
          </a:xfrm>
          <a:prstGeom prst="rect">
            <a:avLst/>
          </a:prstGeom>
        </p:spPr>
      </p:pic>
      <p:pic>
        <p:nvPicPr>
          <p:cNvPr id="70" name="Grafik 69" descr="Dokument"/>
          <p:cNvPicPr>
            <a:picLocks noChangeAspect="1"/>
          </p:cNvPicPr>
          <p:nvPr/>
        </p:nvPicPr>
        <p:blipFill>
          <a:blip r:embed="rId121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3262391" y="1822823"/>
            <a:ext cx="363121" cy="363121"/>
          </a:xfrm>
          <a:prstGeom prst="rect">
            <a:avLst/>
          </a:prstGeom>
        </p:spPr>
      </p:pic>
      <p:pic>
        <p:nvPicPr>
          <p:cNvPr id="71" name="Grafik 70" descr="Checkliste RNL"/>
          <p:cNvPicPr>
            <a:picLocks noChangeAspect="1"/>
          </p:cNvPicPr>
          <p:nvPr/>
        </p:nvPicPr>
        <p:blipFill>
          <a:blip r:embed="rId121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7"/>
              </a:ext>
            </a:extLst>
          </a:blip>
          <a:stretch>
            <a:fillRect/>
          </a:stretch>
        </p:blipFill>
        <p:spPr>
          <a:xfrm>
            <a:off x="8615032" y="1826819"/>
            <a:ext cx="382621" cy="382621"/>
          </a:xfrm>
          <a:prstGeom prst="rect">
            <a:avLst/>
          </a:prstGeom>
        </p:spPr>
      </p:pic>
      <p:pic>
        <p:nvPicPr>
          <p:cNvPr id="72" name="Grafik 71" descr="Klassenzimmer"/>
          <p:cNvPicPr>
            <a:picLocks noChangeAspect="1"/>
          </p:cNvPicPr>
          <p:nvPr/>
        </p:nvPicPr>
        <p:blipFill>
          <a:blip r:embed="rId121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5"/>
              </a:ext>
            </a:extLst>
          </a:blip>
          <a:stretch>
            <a:fillRect/>
          </a:stretch>
        </p:blipFill>
        <p:spPr>
          <a:xfrm>
            <a:off x="1740931" y="1717071"/>
            <a:ext cx="406976" cy="406976"/>
          </a:xfrm>
          <a:prstGeom prst="rect">
            <a:avLst/>
          </a:prstGeom>
        </p:spPr>
      </p:pic>
      <p:pic>
        <p:nvPicPr>
          <p:cNvPr id="81" name="Grafik 80" descr="Fragen"/>
          <p:cNvPicPr>
            <a:picLocks noChangeAspect="1"/>
          </p:cNvPicPr>
          <p:nvPr/>
        </p:nvPicPr>
        <p:blipFill>
          <a:blip r:embed="rId122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31"/>
              </a:ext>
            </a:extLst>
          </a:blip>
          <a:stretch>
            <a:fillRect/>
          </a:stretch>
        </p:blipFill>
        <p:spPr>
          <a:xfrm>
            <a:off x="7858590" y="2222750"/>
            <a:ext cx="482518" cy="482518"/>
          </a:xfrm>
          <a:prstGeom prst="rect">
            <a:avLst/>
          </a:prstGeom>
        </p:spPr>
      </p:pic>
      <p:pic>
        <p:nvPicPr>
          <p:cNvPr id="82" name="Grafik 81" descr="Krankenwagen"/>
          <p:cNvPicPr>
            <a:picLocks noChangeAspect="1"/>
          </p:cNvPicPr>
          <p:nvPr/>
        </p:nvPicPr>
        <p:blipFill>
          <a:blip r:embed="rId122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019"/>
              </a:ext>
            </a:extLst>
          </a:blip>
          <a:stretch>
            <a:fillRect/>
          </a:stretch>
        </p:blipFill>
        <p:spPr>
          <a:xfrm>
            <a:off x="1529576" y="3748028"/>
            <a:ext cx="367364" cy="367364"/>
          </a:xfrm>
          <a:prstGeom prst="rect">
            <a:avLst/>
          </a:prstGeom>
        </p:spPr>
      </p:pic>
      <p:cxnSp>
        <p:nvCxnSpPr>
          <p:cNvPr id="63" name="Gerade Verbindung mit Pfeil 62"/>
          <p:cNvCxnSpPr>
            <a:cxnSpLocks/>
          </p:cNvCxnSpPr>
          <p:nvPr/>
        </p:nvCxnSpPr>
        <p:spPr>
          <a:xfrm flipV="1">
            <a:off x="6291324" y="2258938"/>
            <a:ext cx="286870" cy="410142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78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stCxn id="35" idx="3"/>
          </p:cNvCxnSpPr>
          <p:nvPr/>
        </p:nvCxnSpPr>
        <p:spPr>
          <a:xfrm>
            <a:off x="4348413" y="1701013"/>
            <a:ext cx="1398424" cy="106344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6291324" y="5648439"/>
            <a:ext cx="279758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Zustandekommen eines Arbeitsvertrages sowie Rechte und Pflichten aus dem Arbeitsvertrag darstellen 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6616632" y="5411041"/>
            <a:ext cx="207620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zulässige und nicht zulässige Fragen</a:t>
            </a:r>
            <a:endParaRPr lang="de-DE" sz="900" dirty="0"/>
          </a:p>
        </p:txBody>
      </p:sp>
      <p:pic>
        <p:nvPicPr>
          <p:cNvPr id="62" name="Grafik 61" descr="Dokument"/>
          <p:cNvPicPr>
            <a:picLocks noChangeAspect="1"/>
          </p:cNvPicPr>
          <p:nvPr/>
        </p:nvPicPr>
        <p:blipFill>
          <a:blip r:embed="rId121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8144928" y="6062757"/>
            <a:ext cx="363121" cy="363121"/>
          </a:xfrm>
          <a:prstGeom prst="rect">
            <a:avLst/>
          </a:prstGeom>
        </p:spPr>
      </p:pic>
      <p:sp>
        <p:nvSpPr>
          <p:cNvPr id="21" name="Rechteck 20"/>
          <p:cNvSpPr/>
          <p:nvPr/>
        </p:nvSpPr>
        <p:spPr>
          <a:xfrm>
            <a:off x="3626540" y="4877380"/>
            <a:ext cx="21901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Arbeitsverhältnisse beenden und Arbeitszeugnis prüfen</a:t>
            </a:r>
          </a:p>
        </p:txBody>
      </p:sp>
      <p:pic>
        <p:nvPicPr>
          <p:cNvPr id="84" name="Grafik 83" descr="Dokument"/>
          <p:cNvPicPr>
            <a:picLocks noChangeAspect="1"/>
          </p:cNvPicPr>
          <p:nvPr/>
        </p:nvPicPr>
        <p:blipFill>
          <a:blip r:embed="rId121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3997136" y="5654345"/>
            <a:ext cx="363121" cy="363121"/>
          </a:xfrm>
          <a:prstGeom prst="rect">
            <a:avLst/>
          </a:prstGeom>
        </p:spPr>
      </p:pic>
      <p:cxnSp>
        <p:nvCxnSpPr>
          <p:cNvPr id="86" name="Gerade Verbindung mit Pfeil 85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5175534" y="5155944"/>
            <a:ext cx="1115790" cy="76949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032698" y="4686683"/>
            <a:ext cx="111440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Leistung, Führung</a:t>
            </a:r>
            <a:endParaRPr lang="de-DE" sz="900" dirty="0"/>
          </a:p>
        </p:txBody>
      </p:sp>
      <p:sp>
        <p:nvSpPr>
          <p:cNvPr id="28" name="Rechteck 27"/>
          <p:cNvSpPr/>
          <p:nvPr/>
        </p:nvSpPr>
        <p:spPr>
          <a:xfrm>
            <a:off x="595662" y="5936770"/>
            <a:ext cx="28501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Betriebliche Mitbestimmung darstellen</a:t>
            </a:r>
            <a:endParaRPr lang="de-DE" sz="1000" dirty="0"/>
          </a:p>
        </p:txBody>
      </p:sp>
      <p:pic>
        <p:nvPicPr>
          <p:cNvPr id="87" name="Grafik 86" descr="Vertrag"/>
          <p:cNvPicPr>
            <a:picLocks noChangeAspect="1"/>
          </p:cNvPicPr>
          <p:nvPr/>
        </p:nvPicPr>
        <p:blipFill>
          <a:blip r:embed="rId12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59"/>
              </a:ext>
            </a:extLst>
          </a:blip>
          <a:stretch>
            <a:fillRect/>
          </a:stretch>
        </p:blipFill>
        <p:spPr>
          <a:xfrm>
            <a:off x="4367157" y="5644389"/>
            <a:ext cx="365244" cy="365244"/>
          </a:xfrm>
          <a:prstGeom prst="rect">
            <a:avLst/>
          </a:prstGeom>
        </p:spPr>
      </p:pic>
      <p:sp>
        <p:nvSpPr>
          <p:cNvPr id="29" name="Rechteck 28"/>
          <p:cNvSpPr/>
          <p:nvPr/>
        </p:nvSpPr>
        <p:spPr>
          <a:xfrm>
            <a:off x="242441" y="5122038"/>
            <a:ext cx="8575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Schlichtung Streik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Aussperrung</a:t>
            </a:r>
            <a:endParaRPr lang="de-DE" sz="900" dirty="0"/>
          </a:p>
        </p:txBody>
      </p:sp>
      <p:sp>
        <p:nvSpPr>
          <p:cNvPr id="30" name="Rechteck 29"/>
          <p:cNvSpPr/>
          <p:nvPr/>
        </p:nvSpPr>
        <p:spPr>
          <a:xfrm>
            <a:off x="119691" y="3568040"/>
            <a:ext cx="192090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Berufsunfähigkeits­versicherung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private </a:t>
            </a:r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Altersvorsorge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Haftpflichtversicherung</a:t>
            </a:r>
            <a:endParaRPr lang="de-DE" sz="900" dirty="0"/>
          </a:p>
        </p:txBody>
      </p:sp>
      <p:sp>
        <p:nvSpPr>
          <p:cNvPr id="32" name="Rechteck 31"/>
          <p:cNvSpPr/>
          <p:nvPr/>
        </p:nvSpPr>
        <p:spPr>
          <a:xfrm>
            <a:off x="2387404" y="2850333"/>
            <a:ext cx="235189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Entgeltabrechnungen </a:t>
            </a:r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durchführen</a:t>
            </a:r>
            <a:endParaRPr lang="de-DE" sz="1000" dirty="0"/>
          </a:p>
        </p:txBody>
      </p:sp>
      <p:sp>
        <p:nvSpPr>
          <p:cNvPr id="51" name="Rechteck 50"/>
          <p:cNvSpPr/>
          <p:nvPr/>
        </p:nvSpPr>
        <p:spPr>
          <a:xfrm>
            <a:off x="2362947" y="2657010"/>
            <a:ext cx="21403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Brutto-, Nettolohn, Auszahlungsbetrag</a:t>
            </a:r>
            <a:endParaRPr lang="de-DE" sz="900" dirty="0"/>
          </a:p>
        </p:txBody>
      </p:sp>
      <p:sp>
        <p:nvSpPr>
          <p:cNvPr id="55" name="Rechteck 54"/>
          <p:cNvSpPr/>
          <p:nvPr/>
        </p:nvSpPr>
        <p:spPr>
          <a:xfrm>
            <a:off x="3637446" y="3436097"/>
            <a:ext cx="153118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nicht selbststän­dige Arbeit</a:t>
            </a:r>
            <a:endParaRPr lang="de-DE" sz="900" dirty="0"/>
          </a:p>
        </p:txBody>
      </p:sp>
      <p:sp>
        <p:nvSpPr>
          <p:cNvPr id="90" name="Rechteck 89"/>
          <p:cNvSpPr/>
          <p:nvPr/>
        </p:nvSpPr>
        <p:spPr>
          <a:xfrm>
            <a:off x="4267794" y="3938618"/>
            <a:ext cx="11367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Wer­bungskosten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Son­derausga­ben</a:t>
            </a:r>
            <a:endParaRPr lang="de-DE" sz="900" dirty="0"/>
          </a:p>
        </p:txBody>
      </p:sp>
      <p:sp>
        <p:nvSpPr>
          <p:cNvPr id="91" name="Rechteck 90"/>
          <p:cNvSpPr/>
          <p:nvPr/>
        </p:nvSpPr>
        <p:spPr>
          <a:xfrm>
            <a:off x="3507340" y="3651193"/>
            <a:ext cx="176843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Steuerformulare ausfüllen</a:t>
            </a:r>
            <a:endParaRPr lang="de-DE" sz="1000" dirty="0"/>
          </a:p>
        </p:txBody>
      </p:sp>
      <p:pic>
        <p:nvPicPr>
          <p:cNvPr id="101" name="Grafik 100" descr="Besprechung"/>
          <p:cNvPicPr>
            <a:picLocks noChangeAspect="1"/>
          </p:cNvPicPr>
          <p:nvPr/>
        </p:nvPicPr>
        <p:blipFill>
          <a:blip r:embed="rId122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15"/>
              </a:ext>
            </a:extLst>
          </a:blip>
          <a:stretch>
            <a:fillRect/>
          </a:stretch>
        </p:blipFill>
        <p:spPr>
          <a:xfrm>
            <a:off x="1571990" y="6106824"/>
            <a:ext cx="456640" cy="456640"/>
          </a:xfrm>
          <a:prstGeom prst="rect">
            <a:avLst/>
          </a:prstGeom>
        </p:spPr>
      </p:pic>
      <p:pic>
        <p:nvPicPr>
          <p:cNvPr id="103" name="Grafik 102" descr="Laptop"/>
          <p:cNvPicPr>
            <a:picLocks noChangeAspect="1"/>
          </p:cNvPicPr>
          <p:nvPr/>
        </p:nvPicPr>
        <p:blipFill>
          <a:blip r:embed="rId122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07"/>
              </a:ext>
            </a:extLst>
          </a:blip>
          <a:stretch>
            <a:fillRect/>
          </a:stretch>
        </p:blipFill>
        <p:spPr>
          <a:xfrm>
            <a:off x="3842965" y="3865306"/>
            <a:ext cx="460716" cy="460716"/>
          </a:xfrm>
          <a:prstGeom prst="rect">
            <a:avLst/>
          </a:prstGeom>
        </p:spPr>
      </p:pic>
      <p:pic>
        <p:nvPicPr>
          <p:cNvPr id="104" name="Grafik 103" descr="Mathematik"/>
          <p:cNvPicPr>
            <a:picLocks noChangeAspect="1"/>
          </p:cNvPicPr>
          <p:nvPr/>
        </p:nvPicPr>
        <p:blipFill>
          <a:blip r:embed="rId140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7"/>
              </a:ext>
            </a:extLst>
          </a:blip>
          <a:stretch>
            <a:fillRect/>
          </a:stretch>
        </p:blipFill>
        <p:spPr>
          <a:xfrm>
            <a:off x="2853737" y="3086423"/>
            <a:ext cx="387248" cy="387248"/>
          </a:xfrm>
          <a:prstGeom prst="rect">
            <a:avLst/>
          </a:prstGeom>
        </p:spPr>
      </p:pic>
      <p:pic>
        <p:nvPicPr>
          <p:cNvPr id="80" name="Grafik 79"/>
          <p:cNvPicPr>
            <a:picLocks noChangeAspect="1"/>
          </p:cNvPicPr>
          <p:nvPr/>
        </p:nvPicPr>
        <p:blipFill>
          <a:blip r:embed="rId140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569"/>
              </a:ext>
            </a:extLst>
          </a:blip>
          <a:stretch>
            <a:fillRect/>
          </a:stretch>
        </p:blipFill>
        <p:spPr>
          <a:xfrm>
            <a:off x="2009598" y="1321270"/>
            <a:ext cx="330283" cy="330283"/>
          </a:xfrm>
          <a:prstGeom prst="rect">
            <a:avLst/>
          </a:prstGeom>
        </p:spPr>
      </p:pic>
      <p:pic>
        <p:nvPicPr>
          <p:cNvPr id="88" name="Grafik 87" descr="Dokument"/>
          <p:cNvPicPr>
            <a:picLocks noChangeAspect="1"/>
          </p:cNvPicPr>
          <p:nvPr/>
        </p:nvPicPr>
        <p:blipFill>
          <a:blip r:embed="rId121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6225882" y="3103972"/>
            <a:ext cx="363121" cy="363121"/>
          </a:xfrm>
          <a:prstGeom prst="rect">
            <a:avLst/>
          </a:prstGeom>
        </p:spPr>
      </p:pic>
      <p:pic>
        <p:nvPicPr>
          <p:cNvPr id="89" name="Grafik 88"/>
          <p:cNvPicPr>
            <a:picLocks noChangeAspect="1"/>
          </p:cNvPicPr>
          <p:nvPr/>
        </p:nvPicPr>
        <p:blipFill>
          <a:blip r:embed="rId157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591"/>
              </a:ext>
            </a:extLst>
          </a:blip>
          <a:stretch>
            <a:fillRect/>
          </a:stretch>
        </p:blipFill>
        <p:spPr>
          <a:xfrm>
            <a:off x="7776124" y="4435750"/>
            <a:ext cx="461232" cy="461232"/>
          </a:xfrm>
          <a:prstGeom prst="rect">
            <a:avLst/>
          </a:prstGeom>
        </p:spPr>
      </p:pic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839193" y="6461265"/>
            <a:ext cx="6161623" cy="365125"/>
          </a:xfrm>
        </p:spPr>
        <p:txBody>
          <a:bodyPr/>
          <a:lstStyle/>
          <a:p>
            <a:r>
              <a:rPr lang="de-DE" dirty="0" smtClean="0"/>
              <a:t>Prüfungsbereich Wirtschafts- und Sozialkunde – gewerbliche, hauswirtschaftlich-pflegerisch-sozialpädagogische sowie landwirtschaftliche Berufsschule</a:t>
            </a:r>
            <a:endParaRPr lang="de-DE" dirty="0"/>
          </a:p>
        </p:txBody>
      </p:sp>
      <p:sp>
        <p:nvSpPr>
          <p:cNvPr id="18" name="Rechteck 17"/>
          <p:cNvSpPr/>
          <p:nvPr/>
        </p:nvSpPr>
        <p:spPr>
          <a:xfrm>
            <a:off x="3768774" y="5291233"/>
            <a:ext cx="13998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ea typeface="Times New Roman" panose="02020603050405020304" pitchFamily="18" charset="0"/>
              </a:rPr>
              <a:t>unbefristete und befristete Arbeitsverhältnisse</a:t>
            </a:r>
            <a:endParaRPr lang="de-DE" sz="800" dirty="0"/>
          </a:p>
        </p:txBody>
      </p:sp>
      <p:pic>
        <p:nvPicPr>
          <p:cNvPr id="92" name="Grafik 91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9369169">
            <a:off x="2796659" y="814422"/>
            <a:ext cx="323541" cy="323541"/>
          </a:xfrm>
          <a:prstGeom prst="rect">
            <a:avLst/>
          </a:prstGeom>
        </p:spPr>
      </p:pic>
      <p:pic>
        <p:nvPicPr>
          <p:cNvPr id="93" name="Grafik 92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4915792" flipH="1">
            <a:off x="5176395" y="1748271"/>
            <a:ext cx="344575" cy="344575"/>
          </a:xfrm>
          <a:prstGeom prst="rect">
            <a:avLst/>
          </a:prstGeom>
        </p:spPr>
      </p:pic>
      <p:pic>
        <p:nvPicPr>
          <p:cNvPr id="94" name="Grafik 93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4571202">
            <a:off x="7154352" y="2295739"/>
            <a:ext cx="323541" cy="323541"/>
          </a:xfrm>
          <a:prstGeom prst="rect">
            <a:avLst/>
          </a:prstGeom>
        </p:spPr>
      </p:pic>
      <p:pic>
        <p:nvPicPr>
          <p:cNvPr id="95" name="Grafik 94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4646640">
            <a:off x="8055216" y="5047058"/>
            <a:ext cx="323541" cy="323541"/>
          </a:xfrm>
          <a:prstGeom prst="rect">
            <a:avLst/>
          </a:prstGeom>
        </p:spPr>
      </p:pic>
      <p:pic>
        <p:nvPicPr>
          <p:cNvPr id="96" name="Grafik 95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9962455">
            <a:off x="5331942" y="5655150"/>
            <a:ext cx="323541" cy="323541"/>
          </a:xfrm>
          <a:prstGeom prst="rect">
            <a:avLst/>
          </a:prstGeom>
        </p:spPr>
      </p:pic>
      <p:pic>
        <p:nvPicPr>
          <p:cNvPr id="97" name="Grafik 96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21372872">
            <a:off x="280681" y="5736451"/>
            <a:ext cx="323541" cy="323541"/>
          </a:xfrm>
          <a:prstGeom prst="rect">
            <a:avLst/>
          </a:prstGeom>
        </p:spPr>
      </p:pic>
      <p:pic>
        <p:nvPicPr>
          <p:cNvPr id="98" name="Grafik 97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463950">
            <a:off x="460123" y="4106828"/>
            <a:ext cx="323541" cy="323541"/>
          </a:xfrm>
          <a:prstGeom prst="rect">
            <a:avLst/>
          </a:prstGeom>
        </p:spPr>
      </p:pic>
      <p:pic>
        <p:nvPicPr>
          <p:cNvPr id="99" name="Grafik 98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6035641">
            <a:off x="1908331" y="2707268"/>
            <a:ext cx="323541" cy="323541"/>
          </a:xfrm>
          <a:prstGeom prst="rect">
            <a:avLst/>
          </a:prstGeom>
        </p:spPr>
      </p:pic>
      <p:pic>
        <p:nvPicPr>
          <p:cNvPr id="100" name="Grafik 99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1202492">
            <a:off x="4547596" y="2987218"/>
            <a:ext cx="323541" cy="323541"/>
          </a:xfrm>
          <a:prstGeom prst="rect">
            <a:avLst/>
          </a:prstGeom>
        </p:spPr>
      </p:pic>
      <p:pic>
        <p:nvPicPr>
          <p:cNvPr id="117" name="Grafik 116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0800000" flipH="1">
            <a:off x="3047361" y="5392506"/>
            <a:ext cx="341670" cy="341670"/>
          </a:xfrm>
          <a:prstGeom prst="rect">
            <a:avLst/>
          </a:prstGeom>
        </p:spPr>
      </p:pic>
      <p:pic>
        <p:nvPicPr>
          <p:cNvPr id="123" name="Grafik 122"/>
          <p:cNvPicPr>
            <a:picLocks noChangeAspect="1"/>
          </p:cNvPicPr>
          <p:nvPr/>
        </p:nvPicPr>
        <p:blipFill>
          <a:blip r:embed="rId159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1808765">
            <a:off x="7132627" y="3342969"/>
            <a:ext cx="323541" cy="323541"/>
          </a:xfrm>
          <a:prstGeom prst="rect">
            <a:avLst/>
          </a:prstGeom>
        </p:spPr>
      </p:pic>
      <p:cxnSp>
        <p:nvCxnSpPr>
          <p:cNvPr id="77" name="Gerade Verbindung mit Pfeil 76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</p:cNvCxnSpPr>
          <p:nvPr/>
        </p:nvCxnSpPr>
        <p:spPr>
          <a:xfrm>
            <a:off x="5036335" y="1605638"/>
            <a:ext cx="1045904" cy="28436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PresentationFormat>Bildschirmpräsentation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2021-03-24T10:20:44Z</cp:lastPrinted>
  <dcterms:created xsi:type="dcterms:W3CDTF">2017-10-01T16:54:20Z</dcterms:created>
  <dcterms:modified xsi:type="dcterms:W3CDTF">2021-09-30T13:11:54Z</dcterms:modified>
</cp:coreProperties>
</file>