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6" r:id="rId3"/>
    <p:sldId id="257" r:id="rId4"/>
    <p:sldId id="258" r:id="rId5"/>
    <p:sldId id="259" r:id="rId6"/>
    <p:sldId id="265" r:id="rId7"/>
    <p:sldId id="262" r:id="rId8"/>
    <p:sldId id="260" r:id="rId9"/>
    <p:sldId id="263" r:id="rId10"/>
    <p:sldId id="267" r:id="rId11"/>
  </p:sldIdLst>
  <p:sldSz cx="9144000" cy="6858000" type="screen4x3"/>
  <p:notesSz cx="7102475"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4" d="100"/>
          <a:sy n="84" d="100"/>
        </p:scale>
        <p:origin x="-2394" y="-6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7739" cy="511731"/>
          </a:xfrm>
          <a:prstGeom prst="rect">
            <a:avLst/>
          </a:prstGeom>
        </p:spPr>
        <p:txBody>
          <a:bodyPr vert="horz" lIns="99066" tIns="49533" rIns="99066" bIns="49533" rtlCol="0"/>
          <a:lstStyle>
            <a:lvl1pPr algn="l">
              <a:defRPr sz="1300"/>
            </a:lvl1pPr>
          </a:lstStyle>
          <a:p>
            <a:endParaRPr lang="de-DE"/>
          </a:p>
        </p:txBody>
      </p:sp>
      <p:sp>
        <p:nvSpPr>
          <p:cNvPr id="3" name="Datumsplatzhalter 2"/>
          <p:cNvSpPr>
            <a:spLocks noGrp="1"/>
          </p:cNvSpPr>
          <p:nvPr>
            <p:ph type="dt" idx="1"/>
          </p:nvPr>
        </p:nvSpPr>
        <p:spPr>
          <a:xfrm>
            <a:off x="4023092" y="0"/>
            <a:ext cx="3077739" cy="511731"/>
          </a:xfrm>
          <a:prstGeom prst="rect">
            <a:avLst/>
          </a:prstGeom>
        </p:spPr>
        <p:txBody>
          <a:bodyPr vert="horz" lIns="99066" tIns="49533" rIns="99066" bIns="49533" rtlCol="0"/>
          <a:lstStyle>
            <a:lvl1pPr algn="r">
              <a:defRPr sz="1300"/>
            </a:lvl1pPr>
          </a:lstStyle>
          <a:p>
            <a:fld id="{FAC34DF6-EB02-4C78-A2F1-50F0AE65E5F4}" type="datetimeFigureOut">
              <a:rPr lang="de-DE" smtClean="0"/>
              <a:t>18.04.2020</a:t>
            </a:fld>
            <a:endParaRPr lang="de-DE"/>
          </a:p>
        </p:txBody>
      </p:sp>
      <p:sp>
        <p:nvSpPr>
          <p:cNvPr id="4" name="Folienbildplatzhalter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9066" tIns="49533" rIns="99066" bIns="49533" rtlCol="0" anchor="ctr"/>
          <a:lstStyle/>
          <a:p>
            <a:endParaRPr lang="de-DE"/>
          </a:p>
        </p:txBody>
      </p:sp>
      <p:sp>
        <p:nvSpPr>
          <p:cNvPr id="5" name="Notizenplatzhalter 4"/>
          <p:cNvSpPr>
            <a:spLocks noGrp="1"/>
          </p:cNvSpPr>
          <p:nvPr>
            <p:ph type="body" sz="quarter" idx="3"/>
          </p:nvPr>
        </p:nvSpPr>
        <p:spPr>
          <a:xfrm>
            <a:off x="710248" y="4861441"/>
            <a:ext cx="5681980" cy="4605576"/>
          </a:xfrm>
          <a:prstGeom prst="rect">
            <a:avLst/>
          </a:prstGeom>
        </p:spPr>
        <p:txBody>
          <a:bodyPr vert="horz" lIns="99066" tIns="49533" rIns="99066" bIns="49533"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721106"/>
            <a:ext cx="3077739" cy="511731"/>
          </a:xfrm>
          <a:prstGeom prst="rect">
            <a:avLst/>
          </a:prstGeom>
        </p:spPr>
        <p:txBody>
          <a:bodyPr vert="horz" lIns="99066" tIns="49533" rIns="99066" bIns="49533" rtlCol="0" anchor="b"/>
          <a:lstStyle>
            <a:lvl1pPr algn="l">
              <a:defRPr sz="1300"/>
            </a:lvl1pPr>
          </a:lstStyle>
          <a:p>
            <a:endParaRPr lang="de-DE"/>
          </a:p>
        </p:txBody>
      </p:sp>
      <p:sp>
        <p:nvSpPr>
          <p:cNvPr id="7" name="Foliennummernplatzhalter 6"/>
          <p:cNvSpPr>
            <a:spLocks noGrp="1"/>
          </p:cNvSpPr>
          <p:nvPr>
            <p:ph type="sldNum" sz="quarter" idx="5"/>
          </p:nvPr>
        </p:nvSpPr>
        <p:spPr>
          <a:xfrm>
            <a:off x="4023092" y="9721106"/>
            <a:ext cx="3077739" cy="511731"/>
          </a:xfrm>
          <a:prstGeom prst="rect">
            <a:avLst/>
          </a:prstGeom>
        </p:spPr>
        <p:txBody>
          <a:bodyPr vert="horz" lIns="99066" tIns="49533" rIns="99066" bIns="49533" rtlCol="0" anchor="b"/>
          <a:lstStyle>
            <a:lvl1pPr algn="r">
              <a:defRPr sz="1300"/>
            </a:lvl1pPr>
          </a:lstStyle>
          <a:p>
            <a:fld id="{6C5E16C7-7B1B-4C97-8097-FDE45559AA89}" type="slidenum">
              <a:rPr lang="de-DE" smtClean="0"/>
              <a:t>‹Nr.›</a:t>
            </a:fld>
            <a:endParaRPr lang="de-DE"/>
          </a:p>
        </p:txBody>
      </p:sp>
    </p:spTree>
    <p:extLst>
      <p:ext uri="{BB962C8B-B14F-4D97-AF65-F5344CB8AC3E}">
        <p14:creationId xmlns:p14="http://schemas.microsoft.com/office/powerpoint/2010/main" val="490747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832DD213-EEE4-4337-98FC-504D3B97A722}" type="datetime1">
              <a:rPr lang="de-DE" smtClean="0"/>
              <a:t>18.04.2020</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www.deutsch-bw.de</a:t>
            </a:r>
            <a:endParaRPr lang="de-DE"/>
          </a:p>
        </p:txBody>
      </p:sp>
      <p:sp>
        <p:nvSpPr>
          <p:cNvPr id="6" name="Foliennummernplatzhalter 5"/>
          <p:cNvSpPr>
            <a:spLocks noGrp="1"/>
          </p:cNvSpPr>
          <p:nvPr>
            <p:ph type="sldNum" sz="quarter" idx="12"/>
          </p:nvPr>
        </p:nvSpPr>
        <p:spPr/>
        <p:txBody>
          <a:bodyPr/>
          <a:lstStyle/>
          <a:p>
            <a:fld id="{6D66FC1B-FC60-4D1F-91C4-637995489E9A}" type="slidenum">
              <a:rPr lang="de-DE" smtClean="0"/>
              <a:t>‹Nr.›</a:t>
            </a:fld>
            <a:endParaRPr lang="de-DE"/>
          </a:p>
        </p:txBody>
      </p:sp>
    </p:spTree>
    <p:extLst>
      <p:ext uri="{BB962C8B-B14F-4D97-AF65-F5344CB8AC3E}">
        <p14:creationId xmlns:p14="http://schemas.microsoft.com/office/powerpoint/2010/main" val="2295199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083D3B4-9131-469F-9C73-92E914308D0B}" type="datetime1">
              <a:rPr lang="de-DE" smtClean="0"/>
              <a:t>18.04.2020</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www.deutsch-bw.de</a:t>
            </a:r>
            <a:endParaRPr lang="de-DE"/>
          </a:p>
        </p:txBody>
      </p:sp>
      <p:sp>
        <p:nvSpPr>
          <p:cNvPr id="6" name="Foliennummernplatzhalter 5"/>
          <p:cNvSpPr>
            <a:spLocks noGrp="1"/>
          </p:cNvSpPr>
          <p:nvPr>
            <p:ph type="sldNum" sz="quarter" idx="12"/>
          </p:nvPr>
        </p:nvSpPr>
        <p:spPr/>
        <p:txBody>
          <a:bodyPr/>
          <a:lstStyle/>
          <a:p>
            <a:fld id="{6D66FC1B-FC60-4D1F-91C4-637995489E9A}" type="slidenum">
              <a:rPr lang="de-DE" smtClean="0"/>
              <a:t>‹Nr.›</a:t>
            </a:fld>
            <a:endParaRPr lang="de-DE"/>
          </a:p>
        </p:txBody>
      </p:sp>
    </p:spTree>
    <p:extLst>
      <p:ext uri="{BB962C8B-B14F-4D97-AF65-F5344CB8AC3E}">
        <p14:creationId xmlns:p14="http://schemas.microsoft.com/office/powerpoint/2010/main" val="2662912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9A18CAC-2AD2-45BC-9AB5-1B5B91EFEC23}" type="datetime1">
              <a:rPr lang="de-DE" smtClean="0"/>
              <a:t>18.04.2020</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www.deutsch-bw.de</a:t>
            </a:r>
            <a:endParaRPr lang="de-DE"/>
          </a:p>
        </p:txBody>
      </p:sp>
      <p:sp>
        <p:nvSpPr>
          <p:cNvPr id="6" name="Foliennummernplatzhalter 5"/>
          <p:cNvSpPr>
            <a:spLocks noGrp="1"/>
          </p:cNvSpPr>
          <p:nvPr>
            <p:ph type="sldNum" sz="quarter" idx="12"/>
          </p:nvPr>
        </p:nvSpPr>
        <p:spPr/>
        <p:txBody>
          <a:bodyPr/>
          <a:lstStyle/>
          <a:p>
            <a:fld id="{6D66FC1B-FC60-4D1F-91C4-637995489E9A}" type="slidenum">
              <a:rPr lang="de-DE" smtClean="0"/>
              <a:t>‹Nr.›</a:t>
            </a:fld>
            <a:endParaRPr lang="de-DE"/>
          </a:p>
        </p:txBody>
      </p:sp>
    </p:spTree>
    <p:extLst>
      <p:ext uri="{BB962C8B-B14F-4D97-AF65-F5344CB8AC3E}">
        <p14:creationId xmlns:p14="http://schemas.microsoft.com/office/powerpoint/2010/main" val="367918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6AD29D24-3AFB-49BC-A064-0DE4D5E69154}" type="datetime1">
              <a:rPr lang="de-DE" smtClean="0"/>
              <a:t>18.04.2020</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www.deutsch-bw.de</a:t>
            </a:r>
            <a:endParaRPr lang="de-DE"/>
          </a:p>
        </p:txBody>
      </p:sp>
      <p:sp>
        <p:nvSpPr>
          <p:cNvPr id="6" name="Foliennummernplatzhalter 5"/>
          <p:cNvSpPr>
            <a:spLocks noGrp="1"/>
          </p:cNvSpPr>
          <p:nvPr>
            <p:ph type="sldNum" sz="quarter" idx="12"/>
          </p:nvPr>
        </p:nvSpPr>
        <p:spPr/>
        <p:txBody>
          <a:bodyPr/>
          <a:lstStyle/>
          <a:p>
            <a:fld id="{6D66FC1B-FC60-4D1F-91C4-637995489E9A}" type="slidenum">
              <a:rPr lang="de-DE" smtClean="0"/>
              <a:t>‹Nr.›</a:t>
            </a:fld>
            <a:endParaRPr lang="de-DE"/>
          </a:p>
        </p:txBody>
      </p:sp>
    </p:spTree>
    <p:extLst>
      <p:ext uri="{BB962C8B-B14F-4D97-AF65-F5344CB8AC3E}">
        <p14:creationId xmlns:p14="http://schemas.microsoft.com/office/powerpoint/2010/main" val="1936513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A0B7F065-BBDB-4A2B-B498-A627B31CF94D}" type="datetime1">
              <a:rPr lang="de-DE" smtClean="0"/>
              <a:t>18.04.2020</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www.deutsch-bw.de</a:t>
            </a:r>
            <a:endParaRPr lang="de-DE"/>
          </a:p>
        </p:txBody>
      </p:sp>
      <p:sp>
        <p:nvSpPr>
          <p:cNvPr id="6" name="Foliennummernplatzhalter 5"/>
          <p:cNvSpPr>
            <a:spLocks noGrp="1"/>
          </p:cNvSpPr>
          <p:nvPr>
            <p:ph type="sldNum" sz="quarter" idx="12"/>
          </p:nvPr>
        </p:nvSpPr>
        <p:spPr/>
        <p:txBody>
          <a:bodyPr/>
          <a:lstStyle/>
          <a:p>
            <a:fld id="{6D66FC1B-FC60-4D1F-91C4-637995489E9A}" type="slidenum">
              <a:rPr lang="de-DE" smtClean="0"/>
              <a:t>‹Nr.›</a:t>
            </a:fld>
            <a:endParaRPr lang="de-DE"/>
          </a:p>
        </p:txBody>
      </p:sp>
    </p:spTree>
    <p:extLst>
      <p:ext uri="{BB962C8B-B14F-4D97-AF65-F5344CB8AC3E}">
        <p14:creationId xmlns:p14="http://schemas.microsoft.com/office/powerpoint/2010/main" val="1485123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AEA92186-7208-46EE-B401-7F600B76B158}" type="datetime1">
              <a:rPr lang="de-DE" smtClean="0"/>
              <a:t>18.04.2020</a:t>
            </a:fld>
            <a:endParaRPr lang="de-DE"/>
          </a:p>
        </p:txBody>
      </p:sp>
      <p:sp>
        <p:nvSpPr>
          <p:cNvPr id="6" name="Fußzeilenplatzhalter 5"/>
          <p:cNvSpPr>
            <a:spLocks noGrp="1"/>
          </p:cNvSpPr>
          <p:nvPr>
            <p:ph type="ftr" sz="quarter" idx="11"/>
          </p:nvPr>
        </p:nvSpPr>
        <p:spPr/>
        <p:txBody>
          <a:bodyPr/>
          <a:lstStyle/>
          <a:p>
            <a:r>
              <a:rPr lang="de-DE" smtClean="0"/>
              <a:t>Landesbildungsserver Baden-Württemberg, Fachredaktion Deutsch, www.deutsch-bw.de</a:t>
            </a:r>
            <a:endParaRPr lang="de-DE"/>
          </a:p>
        </p:txBody>
      </p:sp>
      <p:sp>
        <p:nvSpPr>
          <p:cNvPr id="7" name="Foliennummernplatzhalter 6"/>
          <p:cNvSpPr>
            <a:spLocks noGrp="1"/>
          </p:cNvSpPr>
          <p:nvPr>
            <p:ph type="sldNum" sz="quarter" idx="12"/>
          </p:nvPr>
        </p:nvSpPr>
        <p:spPr/>
        <p:txBody>
          <a:bodyPr/>
          <a:lstStyle/>
          <a:p>
            <a:fld id="{6D66FC1B-FC60-4D1F-91C4-637995489E9A}" type="slidenum">
              <a:rPr lang="de-DE" smtClean="0"/>
              <a:t>‹Nr.›</a:t>
            </a:fld>
            <a:endParaRPr lang="de-DE"/>
          </a:p>
        </p:txBody>
      </p:sp>
    </p:spTree>
    <p:extLst>
      <p:ext uri="{BB962C8B-B14F-4D97-AF65-F5344CB8AC3E}">
        <p14:creationId xmlns:p14="http://schemas.microsoft.com/office/powerpoint/2010/main" val="3551466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12827E18-590D-4207-9C75-4287E88169E5}" type="datetime1">
              <a:rPr lang="de-DE" smtClean="0"/>
              <a:t>18.04.2020</a:t>
            </a:fld>
            <a:endParaRPr lang="de-DE"/>
          </a:p>
        </p:txBody>
      </p:sp>
      <p:sp>
        <p:nvSpPr>
          <p:cNvPr id="8" name="Fußzeilenplatzhalter 7"/>
          <p:cNvSpPr>
            <a:spLocks noGrp="1"/>
          </p:cNvSpPr>
          <p:nvPr>
            <p:ph type="ftr" sz="quarter" idx="11"/>
          </p:nvPr>
        </p:nvSpPr>
        <p:spPr/>
        <p:txBody>
          <a:bodyPr/>
          <a:lstStyle/>
          <a:p>
            <a:r>
              <a:rPr lang="de-DE" smtClean="0"/>
              <a:t>Landesbildungsserver Baden-Württemberg, Fachredaktion Deutsch, www.deutsch-bw.de</a:t>
            </a:r>
            <a:endParaRPr lang="de-DE"/>
          </a:p>
        </p:txBody>
      </p:sp>
      <p:sp>
        <p:nvSpPr>
          <p:cNvPr id="9" name="Foliennummernplatzhalter 8"/>
          <p:cNvSpPr>
            <a:spLocks noGrp="1"/>
          </p:cNvSpPr>
          <p:nvPr>
            <p:ph type="sldNum" sz="quarter" idx="12"/>
          </p:nvPr>
        </p:nvSpPr>
        <p:spPr/>
        <p:txBody>
          <a:bodyPr/>
          <a:lstStyle/>
          <a:p>
            <a:fld id="{6D66FC1B-FC60-4D1F-91C4-637995489E9A}" type="slidenum">
              <a:rPr lang="de-DE" smtClean="0"/>
              <a:t>‹Nr.›</a:t>
            </a:fld>
            <a:endParaRPr lang="de-DE"/>
          </a:p>
        </p:txBody>
      </p:sp>
    </p:spTree>
    <p:extLst>
      <p:ext uri="{BB962C8B-B14F-4D97-AF65-F5344CB8AC3E}">
        <p14:creationId xmlns:p14="http://schemas.microsoft.com/office/powerpoint/2010/main" val="2427353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9D4B0AA5-24EF-474B-A8BC-916C4529C972}" type="datetime1">
              <a:rPr lang="de-DE" smtClean="0"/>
              <a:t>18.04.2020</a:t>
            </a:fld>
            <a:endParaRPr lang="de-DE"/>
          </a:p>
        </p:txBody>
      </p:sp>
      <p:sp>
        <p:nvSpPr>
          <p:cNvPr id="4" name="Fußzeilenplatzhalter 3"/>
          <p:cNvSpPr>
            <a:spLocks noGrp="1"/>
          </p:cNvSpPr>
          <p:nvPr>
            <p:ph type="ftr" sz="quarter" idx="11"/>
          </p:nvPr>
        </p:nvSpPr>
        <p:spPr/>
        <p:txBody>
          <a:bodyPr/>
          <a:lstStyle/>
          <a:p>
            <a:r>
              <a:rPr lang="de-DE" smtClean="0"/>
              <a:t>Landesbildungsserver Baden-Württemberg, Fachredaktion Deutsch, www.deutsch-bw.de</a:t>
            </a:r>
            <a:endParaRPr lang="de-DE"/>
          </a:p>
        </p:txBody>
      </p:sp>
      <p:sp>
        <p:nvSpPr>
          <p:cNvPr id="5" name="Foliennummernplatzhalter 4"/>
          <p:cNvSpPr>
            <a:spLocks noGrp="1"/>
          </p:cNvSpPr>
          <p:nvPr>
            <p:ph type="sldNum" sz="quarter" idx="12"/>
          </p:nvPr>
        </p:nvSpPr>
        <p:spPr/>
        <p:txBody>
          <a:bodyPr/>
          <a:lstStyle/>
          <a:p>
            <a:fld id="{6D66FC1B-FC60-4D1F-91C4-637995489E9A}" type="slidenum">
              <a:rPr lang="de-DE" smtClean="0"/>
              <a:t>‹Nr.›</a:t>
            </a:fld>
            <a:endParaRPr lang="de-DE"/>
          </a:p>
        </p:txBody>
      </p:sp>
    </p:spTree>
    <p:extLst>
      <p:ext uri="{BB962C8B-B14F-4D97-AF65-F5344CB8AC3E}">
        <p14:creationId xmlns:p14="http://schemas.microsoft.com/office/powerpoint/2010/main" val="2974278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2C9CAB28-2154-4026-8F65-D39D931FFEB2}" type="datetime1">
              <a:rPr lang="de-DE" smtClean="0"/>
              <a:t>18.04.2020</a:t>
            </a:fld>
            <a:endParaRPr lang="de-DE"/>
          </a:p>
        </p:txBody>
      </p:sp>
      <p:sp>
        <p:nvSpPr>
          <p:cNvPr id="3" name="Fußzeilenplatzhalter 2"/>
          <p:cNvSpPr>
            <a:spLocks noGrp="1"/>
          </p:cNvSpPr>
          <p:nvPr>
            <p:ph type="ftr" sz="quarter" idx="11"/>
          </p:nvPr>
        </p:nvSpPr>
        <p:spPr/>
        <p:txBody>
          <a:bodyPr/>
          <a:lstStyle/>
          <a:p>
            <a:r>
              <a:rPr lang="de-DE" smtClean="0"/>
              <a:t>Landesbildungsserver Baden-Württemberg, Fachredaktion Deutsch, www.deutsch-bw.de</a:t>
            </a:r>
            <a:endParaRPr lang="de-DE"/>
          </a:p>
        </p:txBody>
      </p:sp>
      <p:sp>
        <p:nvSpPr>
          <p:cNvPr id="4" name="Foliennummernplatzhalter 3"/>
          <p:cNvSpPr>
            <a:spLocks noGrp="1"/>
          </p:cNvSpPr>
          <p:nvPr>
            <p:ph type="sldNum" sz="quarter" idx="12"/>
          </p:nvPr>
        </p:nvSpPr>
        <p:spPr/>
        <p:txBody>
          <a:bodyPr/>
          <a:lstStyle/>
          <a:p>
            <a:fld id="{6D66FC1B-FC60-4D1F-91C4-637995489E9A}" type="slidenum">
              <a:rPr lang="de-DE" smtClean="0"/>
              <a:t>‹Nr.›</a:t>
            </a:fld>
            <a:endParaRPr lang="de-DE"/>
          </a:p>
        </p:txBody>
      </p:sp>
    </p:spTree>
    <p:extLst>
      <p:ext uri="{BB962C8B-B14F-4D97-AF65-F5344CB8AC3E}">
        <p14:creationId xmlns:p14="http://schemas.microsoft.com/office/powerpoint/2010/main" val="977471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6F53B9D-2EF6-4B7B-9C65-2FDFA71FFCFF}" type="datetime1">
              <a:rPr lang="de-DE" smtClean="0"/>
              <a:t>18.04.2020</a:t>
            </a:fld>
            <a:endParaRPr lang="de-DE"/>
          </a:p>
        </p:txBody>
      </p:sp>
      <p:sp>
        <p:nvSpPr>
          <p:cNvPr id="6" name="Fußzeilenplatzhalter 5"/>
          <p:cNvSpPr>
            <a:spLocks noGrp="1"/>
          </p:cNvSpPr>
          <p:nvPr>
            <p:ph type="ftr" sz="quarter" idx="11"/>
          </p:nvPr>
        </p:nvSpPr>
        <p:spPr/>
        <p:txBody>
          <a:bodyPr/>
          <a:lstStyle/>
          <a:p>
            <a:r>
              <a:rPr lang="de-DE" smtClean="0"/>
              <a:t>Landesbildungsserver Baden-Württemberg, Fachredaktion Deutsch, www.deutsch-bw.de</a:t>
            </a:r>
            <a:endParaRPr lang="de-DE"/>
          </a:p>
        </p:txBody>
      </p:sp>
      <p:sp>
        <p:nvSpPr>
          <p:cNvPr id="7" name="Foliennummernplatzhalter 6"/>
          <p:cNvSpPr>
            <a:spLocks noGrp="1"/>
          </p:cNvSpPr>
          <p:nvPr>
            <p:ph type="sldNum" sz="quarter" idx="12"/>
          </p:nvPr>
        </p:nvSpPr>
        <p:spPr/>
        <p:txBody>
          <a:bodyPr/>
          <a:lstStyle/>
          <a:p>
            <a:fld id="{6D66FC1B-FC60-4D1F-91C4-637995489E9A}" type="slidenum">
              <a:rPr lang="de-DE" smtClean="0"/>
              <a:t>‹Nr.›</a:t>
            </a:fld>
            <a:endParaRPr lang="de-DE"/>
          </a:p>
        </p:txBody>
      </p:sp>
    </p:spTree>
    <p:extLst>
      <p:ext uri="{BB962C8B-B14F-4D97-AF65-F5344CB8AC3E}">
        <p14:creationId xmlns:p14="http://schemas.microsoft.com/office/powerpoint/2010/main" val="3890973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B0C80D03-956B-44E0-8E0B-DB6483D95A09}" type="datetime1">
              <a:rPr lang="de-DE" smtClean="0"/>
              <a:t>18.04.2020</a:t>
            </a:fld>
            <a:endParaRPr lang="de-DE"/>
          </a:p>
        </p:txBody>
      </p:sp>
      <p:sp>
        <p:nvSpPr>
          <p:cNvPr id="6" name="Fußzeilenplatzhalter 5"/>
          <p:cNvSpPr>
            <a:spLocks noGrp="1"/>
          </p:cNvSpPr>
          <p:nvPr>
            <p:ph type="ftr" sz="quarter" idx="11"/>
          </p:nvPr>
        </p:nvSpPr>
        <p:spPr/>
        <p:txBody>
          <a:bodyPr/>
          <a:lstStyle/>
          <a:p>
            <a:r>
              <a:rPr lang="de-DE" smtClean="0"/>
              <a:t>Landesbildungsserver Baden-Württemberg, Fachredaktion Deutsch, www.deutsch-bw.de</a:t>
            </a:r>
            <a:endParaRPr lang="de-DE"/>
          </a:p>
        </p:txBody>
      </p:sp>
      <p:sp>
        <p:nvSpPr>
          <p:cNvPr id="7" name="Foliennummernplatzhalter 6"/>
          <p:cNvSpPr>
            <a:spLocks noGrp="1"/>
          </p:cNvSpPr>
          <p:nvPr>
            <p:ph type="sldNum" sz="quarter" idx="12"/>
          </p:nvPr>
        </p:nvSpPr>
        <p:spPr/>
        <p:txBody>
          <a:bodyPr/>
          <a:lstStyle/>
          <a:p>
            <a:fld id="{6D66FC1B-FC60-4D1F-91C4-637995489E9A}" type="slidenum">
              <a:rPr lang="de-DE" smtClean="0"/>
              <a:t>‹Nr.›</a:t>
            </a:fld>
            <a:endParaRPr lang="de-DE"/>
          </a:p>
        </p:txBody>
      </p:sp>
    </p:spTree>
    <p:extLst>
      <p:ext uri="{BB962C8B-B14F-4D97-AF65-F5344CB8AC3E}">
        <p14:creationId xmlns:p14="http://schemas.microsoft.com/office/powerpoint/2010/main" val="1038407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FE54FD-FF31-4751-90BC-6EAF133133B0}" type="datetime1">
              <a:rPr lang="de-DE" smtClean="0"/>
              <a:t>18.04.2020</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Landesbildungsserver Baden-Württemberg, Fachredaktion Deutsch, www.deutsch-bw.de</a:t>
            </a: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66FC1B-FC60-4D1F-91C4-637995489E9A}" type="slidenum">
              <a:rPr lang="de-DE" smtClean="0"/>
              <a:t>‹Nr.›</a:t>
            </a:fld>
            <a:endParaRPr lang="de-DE"/>
          </a:p>
        </p:txBody>
      </p:sp>
    </p:spTree>
    <p:extLst>
      <p:ext uri="{BB962C8B-B14F-4D97-AF65-F5344CB8AC3E}">
        <p14:creationId xmlns:p14="http://schemas.microsoft.com/office/powerpoint/2010/main" val="2882090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www.schule-bw.de/faecher-und-schularten/sprachen-und-literatur/deutsch/unterrichtseinheiten/lyrik/wochenplanarbeit-lyrik-klasse-7-und-8/ab-sicherung.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ivi-education.de/video/formale-merkmale-teil-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r6I-r94_8rM"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pixabay.com/de/illustrations/t%C3%A4nzer-t%C3%A4nzerin-hopfen-hopsen-1825656/" TargetMode="External"/><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hyperlink" Target="https://pixabay.com/de/illustrations/t%C3%A4nzer-t%C3%A4nzerin-hopfen-hopsen-1825660/"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online-lernen.levrai.de/deutsch-uebungen/gedichtinterpretation/karussel_gedichtinterpretation/04_reimschema_gedichtinterpretation_uebung.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youtube.com/watch?v=63E_GY1DDb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youtube.com/watch?v=04qvuuwKmg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smtClean="0"/>
              <a:t>Gedichtinterpretation</a:t>
            </a:r>
            <a:endParaRPr lang="de-DE" dirty="0"/>
          </a:p>
        </p:txBody>
      </p:sp>
      <p:sp>
        <p:nvSpPr>
          <p:cNvPr id="3" name="Untertitel 2"/>
          <p:cNvSpPr>
            <a:spLocks noGrp="1"/>
          </p:cNvSpPr>
          <p:nvPr>
            <p:ph type="subTitle" idx="1"/>
          </p:nvPr>
        </p:nvSpPr>
        <p:spPr/>
        <p:txBody>
          <a:bodyPr/>
          <a:lstStyle/>
          <a:p>
            <a:r>
              <a:rPr lang="de-DE" dirty="0" smtClean="0"/>
              <a:t>Klasse 7</a:t>
            </a:r>
            <a:endParaRPr lang="de-DE" dirty="0"/>
          </a:p>
        </p:txBody>
      </p:sp>
      <p:sp>
        <p:nvSpPr>
          <p:cNvPr id="4" name="Fußzeilenplatzhalter 3"/>
          <p:cNvSpPr>
            <a:spLocks noGrp="1"/>
          </p:cNvSpPr>
          <p:nvPr>
            <p:ph type="ftr" sz="quarter" idx="11"/>
          </p:nvPr>
        </p:nvSpPr>
        <p:spPr>
          <a:xfrm>
            <a:off x="467544" y="6356350"/>
            <a:ext cx="8352928" cy="365125"/>
          </a:xfrm>
        </p:spPr>
        <p:txBody>
          <a:bodyPr/>
          <a:lstStyle/>
          <a:p>
            <a:r>
              <a:rPr lang="de-DE" dirty="0" smtClean="0"/>
              <a:t>Landesbildungsserver Baden-Württemberg, Fachredaktion Deutsch, www.deutsch-bw.de</a:t>
            </a:r>
            <a:endParaRPr lang="de-DE" dirty="0"/>
          </a:p>
        </p:txBody>
      </p:sp>
    </p:spTree>
    <p:extLst>
      <p:ext uri="{BB962C8B-B14F-4D97-AF65-F5344CB8AC3E}">
        <p14:creationId xmlns:p14="http://schemas.microsoft.com/office/powerpoint/2010/main" val="3801900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ußzeilenplatzhalter 1"/>
          <p:cNvSpPr>
            <a:spLocks noGrp="1"/>
          </p:cNvSpPr>
          <p:nvPr>
            <p:ph type="ftr" sz="quarter" idx="11"/>
          </p:nvPr>
        </p:nvSpPr>
        <p:spPr>
          <a:xfrm>
            <a:off x="683568" y="6356350"/>
            <a:ext cx="7776864" cy="365125"/>
          </a:xfrm>
        </p:spPr>
        <p:txBody>
          <a:bodyPr/>
          <a:lstStyle/>
          <a:p>
            <a:r>
              <a:rPr lang="de-DE" dirty="0" smtClean="0"/>
              <a:t>Landesbildungsserver Baden-Württemberg, Fachredaktion Deutsch, www.deutsch-bw.de</a:t>
            </a:r>
            <a:endParaRPr lang="de-DE" dirty="0"/>
          </a:p>
        </p:txBody>
      </p:sp>
      <p:pic>
        <p:nvPicPr>
          <p:cNvPr id="1026" name="Picture 2" descr="Freude, Jubel, Stimmung, Kinder, Frohe Lau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6038" y="3861"/>
            <a:ext cx="6062823" cy="6062824"/>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p:cNvSpPr txBox="1"/>
          <p:nvPr/>
        </p:nvSpPr>
        <p:spPr>
          <a:xfrm>
            <a:off x="2296462" y="1130841"/>
            <a:ext cx="4881977" cy="707886"/>
          </a:xfrm>
          <a:prstGeom prst="rect">
            <a:avLst/>
          </a:prstGeom>
          <a:noFill/>
        </p:spPr>
        <p:txBody>
          <a:bodyPr wrap="none" rtlCol="0">
            <a:spAutoFit/>
          </a:bodyPr>
          <a:lstStyle/>
          <a:p>
            <a:r>
              <a:rPr lang="de-DE" sz="4000" b="1" dirty="0" smtClean="0"/>
              <a:t>Super, du bist fertig </a:t>
            </a:r>
            <a:r>
              <a:rPr lang="de-DE" sz="4000" b="1" dirty="0" smtClean="0">
                <a:sym typeface="Wingdings" pitchFamily="2" charset="2"/>
              </a:rPr>
              <a:t></a:t>
            </a:r>
            <a:endParaRPr lang="de-DE" sz="4000" b="1" dirty="0"/>
          </a:p>
        </p:txBody>
      </p:sp>
      <p:sp>
        <p:nvSpPr>
          <p:cNvPr id="4" name="Rechteck 3"/>
          <p:cNvSpPr/>
          <p:nvPr/>
        </p:nvSpPr>
        <p:spPr>
          <a:xfrm>
            <a:off x="251520" y="5928185"/>
            <a:ext cx="6030416" cy="276999"/>
          </a:xfrm>
          <a:prstGeom prst="rect">
            <a:avLst/>
          </a:prstGeom>
        </p:spPr>
        <p:txBody>
          <a:bodyPr wrap="square">
            <a:spAutoFit/>
          </a:bodyPr>
          <a:lstStyle/>
          <a:p>
            <a:r>
              <a:rPr lang="de-DE" sz="1200" dirty="0" smtClean="0"/>
              <a:t>Bild: https</a:t>
            </a:r>
            <a:r>
              <a:rPr lang="de-DE" sz="1200" dirty="0"/>
              <a:t>://pixabay.com/de/illustrations/freude-jubel-stimmung-kinder-1015718/</a:t>
            </a:r>
          </a:p>
        </p:txBody>
      </p:sp>
    </p:spTree>
    <p:extLst>
      <p:ext uri="{BB962C8B-B14F-4D97-AF65-F5344CB8AC3E}">
        <p14:creationId xmlns:p14="http://schemas.microsoft.com/office/powerpoint/2010/main" val="1344049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ußzeilenplatzhalter 1"/>
          <p:cNvSpPr>
            <a:spLocks noGrp="1"/>
          </p:cNvSpPr>
          <p:nvPr>
            <p:ph type="ftr" sz="quarter" idx="11"/>
          </p:nvPr>
        </p:nvSpPr>
        <p:spPr>
          <a:xfrm>
            <a:off x="971600" y="6356350"/>
            <a:ext cx="7632848" cy="365125"/>
          </a:xfrm>
        </p:spPr>
        <p:txBody>
          <a:bodyPr/>
          <a:lstStyle/>
          <a:p>
            <a:r>
              <a:rPr lang="de-DE" dirty="0" smtClean="0"/>
              <a:t>Landesbildungsserver Baden-Württemberg, Fachredaktion Deutsch, www.deutsch-bw.de</a:t>
            </a:r>
            <a:endParaRPr lang="de-DE"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9139" y="1556793"/>
            <a:ext cx="4349961"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feld 2"/>
          <p:cNvSpPr txBox="1"/>
          <p:nvPr/>
        </p:nvSpPr>
        <p:spPr>
          <a:xfrm>
            <a:off x="302156" y="476672"/>
            <a:ext cx="8496944" cy="830997"/>
          </a:xfrm>
          <a:prstGeom prst="rect">
            <a:avLst/>
          </a:prstGeom>
          <a:noFill/>
        </p:spPr>
        <p:txBody>
          <a:bodyPr wrap="square" rtlCol="0">
            <a:spAutoFit/>
          </a:bodyPr>
          <a:lstStyle/>
          <a:p>
            <a:r>
              <a:rPr lang="de-DE" sz="2400" dirty="0" smtClean="0"/>
              <a:t>Sichere die Ergebnisse deiner Arbeit auf dem Arbeitsblatt, das du dir hier herunterladen kannst:</a:t>
            </a:r>
            <a:endParaRPr lang="de-DE" sz="2400" dirty="0"/>
          </a:p>
        </p:txBody>
      </p:sp>
      <p:pic>
        <p:nvPicPr>
          <p:cNvPr id="5" name="Picture 2" descr="Vorschau Ihres QR Co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2831724"/>
            <a:ext cx="2095500" cy="2095501"/>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p:cNvSpPr/>
          <p:nvPr/>
        </p:nvSpPr>
        <p:spPr>
          <a:xfrm>
            <a:off x="295939" y="1628800"/>
            <a:ext cx="4060037" cy="954107"/>
          </a:xfrm>
          <a:prstGeom prst="rect">
            <a:avLst/>
          </a:prstGeom>
        </p:spPr>
        <p:txBody>
          <a:bodyPr wrap="square">
            <a:spAutoFit/>
          </a:bodyPr>
          <a:lstStyle/>
          <a:p>
            <a:pPr algn="ctr"/>
            <a:r>
              <a:rPr lang="de-DE" sz="1400" smtClean="0">
                <a:hlinkClick r:id="rId4"/>
              </a:rPr>
              <a:t>www.schule-bw.de/faecher-und-schularten/sprachen-und-literatur/deutsch/unterrichtseinheiten/lyrik/wochenplanarbeit-lyrik-klasse-7-und-8/ab-sicherung.pdf</a:t>
            </a:r>
            <a:r>
              <a:rPr lang="de-DE" sz="1400" smtClean="0"/>
              <a:t> </a:t>
            </a:r>
            <a:endParaRPr lang="de-DE" sz="1400" dirty="0"/>
          </a:p>
        </p:txBody>
      </p:sp>
    </p:spTree>
    <p:extLst>
      <p:ext uri="{BB962C8B-B14F-4D97-AF65-F5344CB8AC3E}">
        <p14:creationId xmlns:p14="http://schemas.microsoft.com/office/powerpoint/2010/main" val="832197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Schritt 1: Formale Merkmale I</a:t>
            </a:r>
            <a:br>
              <a:rPr lang="de-DE" b="1" dirty="0" smtClean="0"/>
            </a:br>
            <a:r>
              <a:rPr lang="de-DE" b="1" dirty="0" smtClean="0"/>
              <a:t>(Strophen, Verse, Silben)</a:t>
            </a:r>
            <a:endParaRPr lang="de-DE" b="1" dirty="0"/>
          </a:p>
        </p:txBody>
      </p:sp>
      <p:sp>
        <p:nvSpPr>
          <p:cNvPr id="3" name="Inhaltsplatzhalter 2"/>
          <p:cNvSpPr>
            <a:spLocks noGrp="1"/>
          </p:cNvSpPr>
          <p:nvPr>
            <p:ph idx="1"/>
          </p:nvPr>
        </p:nvSpPr>
        <p:spPr>
          <a:xfrm>
            <a:off x="467544" y="1916832"/>
            <a:ext cx="7171989" cy="4525963"/>
          </a:xfrm>
        </p:spPr>
        <p:txBody>
          <a:bodyPr>
            <a:normAutofit lnSpcReduction="10000"/>
          </a:bodyPr>
          <a:lstStyle/>
          <a:p>
            <a:pPr marL="0" indent="0">
              <a:buNone/>
            </a:pPr>
            <a:r>
              <a:rPr lang="de-DE" sz="2800" i="1" dirty="0" smtClean="0"/>
              <a:t>Gedichte haben Strophen und Verse, die Wörter sind in Silben unterteilt. Oft reimen sich die letzten Silben der Verse.</a:t>
            </a:r>
          </a:p>
          <a:p>
            <a:endParaRPr lang="de-DE" sz="2800" dirty="0"/>
          </a:p>
          <a:p>
            <a:r>
              <a:rPr lang="de-DE" sz="2800" dirty="0" smtClean="0"/>
              <a:t>Sieh dir das Lernvideo auf </a:t>
            </a:r>
            <a:r>
              <a:rPr lang="de-DE" sz="2800" dirty="0" err="1" smtClean="0"/>
              <a:t>ivi-education</a:t>
            </a:r>
            <a:r>
              <a:rPr lang="de-DE" sz="2800" dirty="0" smtClean="0"/>
              <a:t> an (Dauer: 4.40 min):</a:t>
            </a:r>
          </a:p>
          <a:p>
            <a:pPr marL="0" indent="0" algn="ctr">
              <a:buNone/>
            </a:pPr>
            <a:r>
              <a:rPr lang="de-DE" sz="2000" dirty="0" smtClean="0">
                <a:hlinkClick r:id="rId2"/>
              </a:rPr>
              <a:t>https://ivi-education.de/video/formale-merkmale-teil-1/</a:t>
            </a:r>
            <a:r>
              <a:rPr lang="de-DE" sz="2000" dirty="0" smtClean="0"/>
              <a:t> </a:t>
            </a:r>
          </a:p>
          <a:p>
            <a:endParaRPr lang="de-DE" sz="2800" dirty="0" smtClean="0"/>
          </a:p>
          <a:p>
            <a:r>
              <a:rPr lang="de-DE" sz="2800" dirty="0" smtClean="0"/>
              <a:t>Mache dir auf deinem Arbeitsblatt Notizen zu den einzelnen Aspekten.</a:t>
            </a:r>
            <a:endParaRPr lang="de-DE" sz="2800" dirty="0" smtClean="0">
              <a:solidFill>
                <a:srgbClr val="FF0000"/>
              </a:solidFill>
            </a:endParaRPr>
          </a:p>
          <a:p>
            <a:endParaRPr lang="de-DE" sz="2800" dirty="0"/>
          </a:p>
        </p:txBody>
      </p:sp>
      <p:pic>
        <p:nvPicPr>
          <p:cNvPr id="1026" name="Picture 2" descr="Vorschau Ihres QR Co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39533" y="3068960"/>
            <a:ext cx="1224136" cy="1224137"/>
          </a:xfrm>
          <a:prstGeom prst="rect">
            <a:avLst/>
          </a:prstGeom>
          <a:noFill/>
          <a:extLst>
            <a:ext uri="{909E8E84-426E-40DD-AFC4-6F175D3DCCD1}">
              <a14:hiddenFill xmlns:a14="http://schemas.microsoft.com/office/drawing/2010/main">
                <a:solidFill>
                  <a:srgbClr val="FFFFFF"/>
                </a:solidFill>
              </a14:hiddenFill>
            </a:ext>
          </a:extLst>
        </p:spPr>
      </p:pic>
      <p:sp>
        <p:nvSpPr>
          <p:cNvPr id="4" name="Fußzeilenplatzhalter 3"/>
          <p:cNvSpPr>
            <a:spLocks noGrp="1"/>
          </p:cNvSpPr>
          <p:nvPr>
            <p:ph type="ftr" sz="quarter" idx="11"/>
          </p:nvPr>
        </p:nvSpPr>
        <p:spPr>
          <a:xfrm>
            <a:off x="323527" y="6356350"/>
            <a:ext cx="8568953" cy="365125"/>
          </a:xfrm>
        </p:spPr>
        <p:txBody>
          <a:bodyPr/>
          <a:lstStyle/>
          <a:p>
            <a:r>
              <a:rPr lang="de-DE" dirty="0" smtClean="0"/>
              <a:t>Landesbildungsserver Baden-Württemberg, Fachredaktion Deutsch, www.deutsch-bw.de</a:t>
            </a:r>
            <a:endParaRPr lang="de-DE" dirty="0"/>
          </a:p>
        </p:txBody>
      </p:sp>
    </p:spTree>
    <p:extLst>
      <p:ext uri="{BB962C8B-B14F-4D97-AF65-F5344CB8AC3E}">
        <p14:creationId xmlns:p14="http://schemas.microsoft.com/office/powerpoint/2010/main" val="142301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000" b="1" dirty="0" smtClean="0"/>
              <a:t>Arbeitsauftrag zu den formalen Merkmalen I</a:t>
            </a:r>
            <a:endParaRPr lang="de-DE" sz="4000" b="1" dirty="0"/>
          </a:p>
        </p:txBody>
      </p:sp>
      <p:sp>
        <p:nvSpPr>
          <p:cNvPr id="3" name="Inhaltsplatzhalter 2"/>
          <p:cNvSpPr>
            <a:spLocks noGrp="1"/>
          </p:cNvSpPr>
          <p:nvPr>
            <p:ph idx="1"/>
          </p:nvPr>
        </p:nvSpPr>
        <p:spPr/>
        <p:txBody>
          <a:bodyPr/>
          <a:lstStyle/>
          <a:p>
            <a:pPr marL="0" indent="0">
              <a:buNone/>
            </a:pPr>
            <a:r>
              <a:rPr lang="de-DE" dirty="0" smtClean="0"/>
              <a:t>Notiere dir, </a:t>
            </a:r>
          </a:p>
          <a:p>
            <a:r>
              <a:rPr lang="de-DE" dirty="0" smtClean="0"/>
              <a:t>was ein Vers ist. (Vers = _______________)</a:t>
            </a:r>
          </a:p>
          <a:p>
            <a:r>
              <a:rPr lang="de-DE" dirty="0" smtClean="0"/>
              <a:t>was eine Strophe ist. (Strophe  = __________)</a:t>
            </a:r>
          </a:p>
          <a:p>
            <a:r>
              <a:rPr lang="de-DE" dirty="0" smtClean="0"/>
              <a:t>wie Silben bestimmt werden. (Silben bestimmt man, indem…)</a:t>
            </a:r>
          </a:p>
          <a:p>
            <a:r>
              <a:rPr lang="de-DE" dirty="0" smtClean="0"/>
              <a:t>was ein Reim ist. (Reim = _______________)</a:t>
            </a:r>
          </a:p>
          <a:p>
            <a:endParaRPr lang="de-DE" dirty="0"/>
          </a:p>
        </p:txBody>
      </p:sp>
      <p:sp>
        <p:nvSpPr>
          <p:cNvPr id="4" name="Fußzeilenplatzhalter 3"/>
          <p:cNvSpPr>
            <a:spLocks noGrp="1"/>
          </p:cNvSpPr>
          <p:nvPr>
            <p:ph type="ftr" sz="quarter" idx="11"/>
          </p:nvPr>
        </p:nvSpPr>
        <p:spPr>
          <a:xfrm>
            <a:off x="467544" y="6356350"/>
            <a:ext cx="8280920" cy="365125"/>
          </a:xfrm>
        </p:spPr>
        <p:txBody>
          <a:bodyPr/>
          <a:lstStyle/>
          <a:p>
            <a:r>
              <a:rPr lang="de-DE" dirty="0" smtClean="0"/>
              <a:t>Landesbildungsserver Baden-Württemberg, Fachredaktion Deutsch, www.deutsch-bw.de</a:t>
            </a:r>
            <a:endParaRPr lang="de-DE" dirty="0"/>
          </a:p>
        </p:txBody>
      </p:sp>
    </p:spTree>
    <p:extLst>
      <p:ext uri="{BB962C8B-B14F-4D97-AF65-F5344CB8AC3E}">
        <p14:creationId xmlns:p14="http://schemas.microsoft.com/office/powerpoint/2010/main" val="1799105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88640"/>
            <a:ext cx="8229600" cy="1143000"/>
          </a:xfrm>
        </p:spPr>
        <p:txBody>
          <a:bodyPr>
            <a:normAutofit fontScale="90000"/>
          </a:bodyPr>
          <a:lstStyle/>
          <a:p>
            <a:r>
              <a:rPr lang="de-DE" b="1" dirty="0" smtClean="0"/>
              <a:t>Schritt 2: Formale Merkmale II</a:t>
            </a:r>
            <a:br>
              <a:rPr lang="de-DE" b="1" dirty="0" smtClean="0"/>
            </a:br>
            <a:r>
              <a:rPr lang="de-DE" b="1" dirty="0" smtClean="0"/>
              <a:t>(Reimarten)</a:t>
            </a:r>
            <a:endParaRPr lang="de-DE" b="1" dirty="0"/>
          </a:p>
        </p:txBody>
      </p:sp>
      <p:sp>
        <p:nvSpPr>
          <p:cNvPr id="3" name="Inhaltsplatzhalter 2"/>
          <p:cNvSpPr>
            <a:spLocks noGrp="1"/>
          </p:cNvSpPr>
          <p:nvPr>
            <p:ph idx="1"/>
          </p:nvPr>
        </p:nvSpPr>
        <p:spPr>
          <a:xfrm>
            <a:off x="467544" y="1484785"/>
            <a:ext cx="8424936" cy="3672408"/>
          </a:xfrm>
        </p:spPr>
        <p:txBody>
          <a:bodyPr>
            <a:normAutofit/>
          </a:bodyPr>
          <a:lstStyle/>
          <a:p>
            <a:pPr marL="0" indent="0">
              <a:buNone/>
            </a:pPr>
            <a:r>
              <a:rPr lang="de-DE" sz="2000" dirty="0" smtClean="0"/>
              <a:t>Die Verse von Gedichten können sich reimen. Es gibt verschiedene Reime. Die Verse, die sich am Ende reimen, werden mit Buchstaben gekennzeichnet. Man beginnt mit „a“ und gibt jedem neuen Reimwort einen neuen Buchstaben.</a:t>
            </a:r>
          </a:p>
          <a:p>
            <a:r>
              <a:rPr lang="de-DE" sz="2000" dirty="0" smtClean="0"/>
              <a:t>Kreuzreim </a:t>
            </a:r>
          </a:p>
          <a:p>
            <a:r>
              <a:rPr lang="de-DE" sz="2000" dirty="0" smtClean="0"/>
              <a:t>Paarreim </a:t>
            </a:r>
          </a:p>
          <a:p>
            <a:r>
              <a:rPr lang="de-DE" sz="2000" dirty="0" smtClean="0"/>
              <a:t>Umarmender Reim </a:t>
            </a:r>
          </a:p>
          <a:p>
            <a:r>
              <a:rPr lang="de-DE" sz="2000" dirty="0" smtClean="0"/>
              <a:t>Haufenreim </a:t>
            </a:r>
          </a:p>
          <a:p>
            <a:r>
              <a:rPr lang="de-DE" sz="2000" dirty="0" smtClean="0"/>
              <a:t>Schweifreim </a:t>
            </a:r>
          </a:p>
          <a:p>
            <a:pPr marL="0" indent="0">
              <a:buNone/>
            </a:pPr>
            <a:endParaRPr lang="de-DE" sz="2000" dirty="0" smtClean="0"/>
          </a:p>
        </p:txBody>
      </p:sp>
      <p:pic>
        <p:nvPicPr>
          <p:cNvPr id="2052" name="Picture 4" descr="Vorschau Ihres QR Co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336" y="4725144"/>
            <a:ext cx="1296144" cy="1296145"/>
          </a:xfrm>
          <a:prstGeom prst="rect">
            <a:avLst/>
          </a:prstGeom>
          <a:noFill/>
          <a:extLst>
            <a:ext uri="{909E8E84-426E-40DD-AFC4-6F175D3DCCD1}">
              <a14:hiddenFill xmlns:a14="http://schemas.microsoft.com/office/drawing/2010/main">
                <a:solidFill>
                  <a:srgbClr val="FFFFFF"/>
                </a:solidFill>
              </a14:hiddenFill>
            </a:ext>
          </a:extLst>
        </p:spPr>
      </p:pic>
      <p:sp>
        <p:nvSpPr>
          <p:cNvPr id="4" name="Fußzeilenplatzhalter 3"/>
          <p:cNvSpPr>
            <a:spLocks noGrp="1"/>
          </p:cNvSpPr>
          <p:nvPr>
            <p:ph type="ftr" sz="quarter" idx="11"/>
          </p:nvPr>
        </p:nvSpPr>
        <p:spPr>
          <a:xfrm>
            <a:off x="395536" y="6356350"/>
            <a:ext cx="7056784" cy="365125"/>
          </a:xfrm>
        </p:spPr>
        <p:txBody>
          <a:bodyPr/>
          <a:lstStyle/>
          <a:p>
            <a:r>
              <a:rPr lang="de-DE" dirty="0" smtClean="0"/>
              <a:t>Landesbildungsserver Baden-Württemberg, Fachredaktion Deutsch, www.deutsch-bw.de</a:t>
            </a:r>
            <a:endParaRPr lang="de-DE" dirty="0"/>
          </a:p>
        </p:txBody>
      </p:sp>
      <p:sp>
        <p:nvSpPr>
          <p:cNvPr id="5" name="Rechteck 4"/>
          <p:cNvSpPr/>
          <p:nvPr/>
        </p:nvSpPr>
        <p:spPr>
          <a:xfrm>
            <a:off x="459538" y="4725144"/>
            <a:ext cx="7272808" cy="1323439"/>
          </a:xfrm>
          <a:prstGeom prst="rect">
            <a:avLst/>
          </a:prstGeom>
        </p:spPr>
        <p:txBody>
          <a:bodyPr wrap="square">
            <a:spAutoFit/>
          </a:bodyPr>
          <a:lstStyle/>
          <a:p>
            <a:r>
              <a:rPr lang="de-DE" sz="2000" dirty="0"/>
              <a:t>Sieh dir das Lernvideo von „Wortwuchs“ auf YouTube an und trage die Buchstaben richtig in die Klammern auf deinem Arbeitsblatt ein </a:t>
            </a:r>
            <a:r>
              <a:rPr lang="de-DE" sz="2000" dirty="0" smtClean="0"/>
              <a:t>(Dauer: 4.43 min).</a:t>
            </a:r>
            <a:endParaRPr lang="de-DE" sz="2000" dirty="0"/>
          </a:p>
          <a:p>
            <a:r>
              <a:rPr lang="de-DE" sz="2000" dirty="0">
                <a:hlinkClick r:id="rId3"/>
              </a:rPr>
              <a:t>https://www.youtube.com/watch?v=r6I-r94_8rM</a:t>
            </a:r>
            <a:r>
              <a:rPr lang="de-DE" sz="2000" dirty="0"/>
              <a:t> </a:t>
            </a:r>
          </a:p>
        </p:txBody>
      </p:sp>
    </p:spTree>
    <p:extLst>
      <p:ext uri="{BB962C8B-B14F-4D97-AF65-F5344CB8AC3E}">
        <p14:creationId xmlns:p14="http://schemas.microsoft.com/office/powerpoint/2010/main" val="3935144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ußzeilenplatzhalter 1"/>
          <p:cNvSpPr>
            <a:spLocks noGrp="1"/>
          </p:cNvSpPr>
          <p:nvPr>
            <p:ph type="ftr" sz="quarter" idx="11"/>
          </p:nvPr>
        </p:nvSpPr>
        <p:spPr>
          <a:xfrm>
            <a:off x="395536" y="6356350"/>
            <a:ext cx="8352928" cy="365125"/>
          </a:xfrm>
        </p:spPr>
        <p:txBody>
          <a:bodyPr/>
          <a:lstStyle/>
          <a:p>
            <a:r>
              <a:rPr lang="de-DE" dirty="0" smtClean="0"/>
              <a:t>Landesbildungsserver Baden-Württemberg, Fachredaktion Deutsch, www.deutsch-bw.de</a:t>
            </a:r>
            <a:endParaRPr lang="de-DE" dirty="0"/>
          </a:p>
        </p:txBody>
      </p:sp>
      <p:pic>
        <p:nvPicPr>
          <p:cNvPr id="2050" name="Picture 2" descr="Tänzer, Tänzerin, Hopfen, Hopsen, Hupfen, Hüpf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484783"/>
            <a:ext cx="4032448" cy="4032449"/>
          </a:xfrm>
          <a:prstGeom prst="rect">
            <a:avLst/>
          </a:prstGeom>
          <a:noFill/>
          <a:extLst>
            <a:ext uri="{909E8E84-426E-40DD-AFC4-6F175D3DCCD1}">
              <a14:hiddenFill xmlns:a14="http://schemas.microsoft.com/office/drawing/2010/main">
                <a:solidFill>
                  <a:srgbClr val="FFFFFF"/>
                </a:solidFill>
              </a14:hiddenFill>
            </a:ext>
          </a:extLst>
        </p:spPr>
      </p:pic>
      <p:sp>
        <p:nvSpPr>
          <p:cNvPr id="4" name="Rechteck 3"/>
          <p:cNvSpPr/>
          <p:nvPr/>
        </p:nvSpPr>
        <p:spPr>
          <a:xfrm>
            <a:off x="593139" y="5661248"/>
            <a:ext cx="7704856" cy="523220"/>
          </a:xfrm>
          <a:prstGeom prst="rect">
            <a:avLst/>
          </a:prstGeom>
        </p:spPr>
        <p:txBody>
          <a:bodyPr wrap="square">
            <a:spAutoFit/>
          </a:bodyPr>
          <a:lstStyle/>
          <a:p>
            <a:r>
              <a:rPr lang="de-DE" sz="1400" dirty="0" smtClean="0"/>
              <a:t>Bilder: </a:t>
            </a:r>
            <a:r>
              <a:rPr lang="de-DE" sz="1400" dirty="0" smtClean="0">
                <a:hlinkClick r:id="rId3"/>
              </a:rPr>
              <a:t>https</a:t>
            </a:r>
            <a:r>
              <a:rPr lang="de-DE" sz="1400" dirty="0">
                <a:hlinkClick r:id="rId3"/>
              </a:rPr>
              <a:t>://pixabay.com/de/illustrations/t%C3%A4nzer-t%C3%A4nzerin-hopfen-hopsen-1825656</a:t>
            </a:r>
            <a:r>
              <a:rPr lang="de-DE" sz="1400" dirty="0" smtClean="0">
                <a:hlinkClick r:id="rId3"/>
              </a:rPr>
              <a:t>/</a:t>
            </a:r>
            <a:endParaRPr lang="de-DE" sz="1400" dirty="0" smtClean="0"/>
          </a:p>
          <a:p>
            <a:r>
              <a:rPr lang="de-DE" sz="1400" dirty="0">
                <a:hlinkClick r:id="rId4"/>
              </a:rPr>
              <a:t>https://pixabay.com/de/illustrations/t%C3%A4nzer-t%C3%A4nzerin-hopfen-hopsen-1825660</a:t>
            </a:r>
            <a:r>
              <a:rPr lang="de-DE" sz="1400" dirty="0" smtClean="0">
                <a:hlinkClick r:id="rId4"/>
              </a:rPr>
              <a:t>/</a:t>
            </a:r>
            <a:r>
              <a:rPr lang="de-DE" sz="1400" dirty="0" smtClean="0"/>
              <a:t> </a:t>
            </a:r>
            <a:endParaRPr lang="de-DE" sz="1400" dirty="0"/>
          </a:p>
        </p:txBody>
      </p:sp>
      <p:pic>
        <p:nvPicPr>
          <p:cNvPr id="2052" name="Picture 4" descr="Tänzer, Tänzerin, Hopfen, Hopsen, Hupfen, Hüpfe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63888" y="36524"/>
            <a:ext cx="5040560" cy="5040561"/>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p:cNvSpPr txBox="1"/>
          <p:nvPr/>
        </p:nvSpPr>
        <p:spPr>
          <a:xfrm>
            <a:off x="1257153" y="908720"/>
            <a:ext cx="7067576" cy="769441"/>
          </a:xfrm>
          <a:prstGeom prst="rect">
            <a:avLst/>
          </a:prstGeom>
          <a:noFill/>
        </p:spPr>
        <p:txBody>
          <a:bodyPr wrap="none" rtlCol="0">
            <a:spAutoFit/>
          </a:bodyPr>
          <a:lstStyle/>
          <a:p>
            <a:r>
              <a:rPr lang="de-DE" sz="4400" b="1" dirty="0" smtClean="0"/>
              <a:t>Jetzt machst du eine Pause </a:t>
            </a:r>
            <a:r>
              <a:rPr lang="de-DE" sz="4400" b="1" dirty="0" smtClean="0">
                <a:sym typeface="Wingdings" pitchFamily="2" charset="2"/>
              </a:rPr>
              <a:t></a:t>
            </a:r>
            <a:endParaRPr lang="de-DE" sz="4400" b="1" dirty="0"/>
          </a:p>
        </p:txBody>
      </p:sp>
    </p:spTree>
    <p:extLst>
      <p:ext uri="{BB962C8B-B14F-4D97-AF65-F5344CB8AC3E}">
        <p14:creationId xmlns:p14="http://schemas.microsoft.com/office/powerpoint/2010/main" val="2426635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354162"/>
          </a:xfrm>
        </p:spPr>
        <p:txBody>
          <a:bodyPr>
            <a:normAutofit/>
          </a:bodyPr>
          <a:lstStyle/>
          <a:p>
            <a:r>
              <a:rPr lang="de-DE" b="1" dirty="0" smtClean="0"/>
              <a:t>Übung zu den Reimarten</a:t>
            </a:r>
            <a:br>
              <a:rPr lang="de-DE" b="1" dirty="0" smtClean="0"/>
            </a:br>
            <a:endParaRPr lang="de-DE" sz="2700" dirty="0">
              <a:solidFill>
                <a:srgbClr val="FFC000"/>
              </a:solidFill>
            </a:endParaRPr>
          </a:p>
        </p:txBody>
      </p:sp>
      <p:sp>
        <p:nvSpPr>
          <p:cNvPr id="3" name="Inhaltsplatzhalter 2"/>
          <p:cNvSpPr>
            <a:spLocks noGrp="1"/>
          </p:cNvSpPr>
          <p:nvPr>
            <p:ph idx="1"/>
          </p:nvPr>
        </p:nvSpPr>
        <p:spPr>
          <a:xfrm>
            <a:off x="457200" y="1600200"/>
            <a:ext cx="6779096" cy="4525963"/>
          </a:xfrm>
        </p:spPr>
        <p:txBody>
          <a:bodyPr/>
          <a:lstStyle/>
          <a:p>
            <a:r>
              <a:rPr lang="de-DE" dirty="0" smtClean="0"/>
              <a:t>Überprüfe dein Wissen zu den Reimen nun auf folgender Seite:</a:t>
            </a:r>
          </a:p>
          <a:p>
            <a:endParaRPr lang="de-DE" dirty="0" smtClean="0"/>
          </a:p>
          <a:p>
            <a:pPr marL="0" indent="0">
              <a:buNone/>
            </a:pPr>
            <a:r>
              <a:rPr lang="de-DE" sz="1800" dirty="0" smtClean="0">
                <a:hlinkClick r:id="rId2"/>
              </a:rPr>
              <a:t>https://online-lernen.levrai.de/deutsch-uebungen/gedichtinterpretation/karussel_gedichtinterpretation/04_reimschema_gedichtinterpretation_uebung.htm</a:t>
            </a:r>
            <a:r>
              <a:rPr lang="de-DE" sz="1800" dirty="0" smtClean="0"/>
              <a:t> </a:t>
            </a:r>
            <a:endParaRPr lang="de-DE" dirty="0"/>
          </a:p>
        </p:txBody>
      </p:sp>
      <p:pic>
        <p:nvPicPr>
          <p:cNvPr id="4098" name="Picture 2" descr="Vorschau Ihres QR Co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2320" y="2492896"/>
            <a:ext cx="1375420" cy="1375421"/>
          </a:xfrm>
          <a:prstGeom prst="rect">
            <a:avLst/>
          </a:prstGeom>
          <a:noFill/>
          <a:extLst>
            <a:ext uri="{909E8E84-426E-40DD-AFC4-6F175D3DCCD1}">
              <a14:hiddenFill xmlns:a14="http://schemas.microsoft.com/office/drawing/2010/main">
                <a:solidFill>
                  <a:srgbClr val="FFFFFF"/>
                </a:solidFill>
              </a14:hiddenFill>
            </a:ext>
          </a:extLst>
        </p:spPr>
      </p:pic>
      <p:sp>
        <p:nvSpPr>
          <p:cNvPr id="4" name="Fußzeilenplatzhalter 3"/>
          <p:cNvSpPr>
            <a:spLocks noGrp="1"/>
          </p:cNvSpPr>
          <p:nvPr>
            <p:ph type="ftr" sz="quarter" idx="11"/>
          </p:nvPr>
        </p:nvSpPr>
        <p:spPr>
          <a:xfrm>
            <a:off x="395535" y="6356350"/>
            <a:ext cx="8352929" cy="365125"/>
          </a:xfrm>
        </p:spPr>
        <p:txBody>
          <a:bodyPr/>
          <a:lstStyle/>
          <a:p>
            <a:r>
              <a:rPr lang="de-DE" dirty="0" smtClean="0"/>
              <a:t>Landesbildungsserver Baden-Württemberg, Fachredaktion Deutsch, www.deutsch-bw.de</a:t>
            </a:r>
            <a:endParaRPr lang="de-DE" dirty="0"/>
          </a:p>
        </p:txBody>
      </p:sp>
    </p:spTree>
    <p:extLst>
      <p:ext uri="{BB962C8B-B14F-4D97-AF65-F5344CB8AC3E}">
        <p14:creationId xmlns:p14="http://schemas.microsoft.com/office/powerpoint/2010/main" val="2648918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Schritt 3: Das lyrische Ich</a:t>
            </a:r>
            <a:endParaRPr lang="de-DE" b="1" dirty="0"/>
          </a:p>
        </p:txBody>
      </p:sp>
      <p:sp>
        <p:nvSpPr>
          <p:cNvPr id="3" name="Inhaltsplatzhalter 2"/>
          <p:cNvSpPr>
            <a:spLocks noGrp="1"/>
          </p:cNvSpPr>
          <p:nvPr>
            <p:ph idx="1"/>
          </p:nvPr>
        </p:nvSpPr>
        <p:spPr/>
        <p:txBody>
          <a:bodyPr/>
          <a:lstStyle/>
          <a:p>
            <a:r>
              <a:rPr lang="de-DE" dirty="0" smtClean="0"/>
              <a:t>Sieh dir das Lernvideo von „</a:t>
            </a:r>
            <a:r>
              <a:rPr lang="de-DE" dirty="0" err="1" smtClean="0"/>
              <a:t>Musstewissen</a:t>
            </a:r>
            <a:r>
              <a:rPr lang="de-DE" dirty="0" smtClean="0"/>
              <a:t>“ auf YouTube an (Dauer: 3.12 min): </a:t>
            </a:r>
          </a:p>
          <a:p>
            <a:endParaRPr lang="de-DE" dirty="0" smtClean="0"/>
          </a:p>
          <a:p>
            <a:pPr marL="0" indent="0">
              <a:buNone/>
            </a:pPr>
            <a:r>
              <a:rPr lang="de-DE" sz="2000" dirty="0" smtClean="0">
                <a:hlinkClick r:id="rId2"/>
              </a:rPr>
              <a:t>https://www.youtube.com/watch?v=63E_GY1DDb0</a:t>
            </a:r>
            <a:r>
              <a:rPr lang="de-DE" sz="2000" dirty="0" smtClean="0"/>
              <a:t> </a:t>
            </a:r>
          </a:p>
          <a:p>
            <a:pPr marL="0" indent="0">
              <a:buNone/>
            </a:pPr>
            <a:endParaRPr lang="de-DE" sz="2000" dirty="0"/>
          </a:p>
          <a:p>
            <a:r>
              <a:rPr lang="de-DE" dirty="0" smtClean="0"/>
              <a:t>Schreibe auf dein Arbeitsblatt einen kurzen Merksatz, was man unter dem lyrischen Ich versteht.</a:t>
            </a:r>
            <a:endParaRPr lang="de-DE" b="1" u="sng" dirty="0"/>
          </a:p>
        </p:txBody>
      </p:sp>
      <p:pic>
        <p:nvPicPr>
          <p:cNvPr id="3074" name="Picture 2" descr="Vorschau Ihres QR Co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2175486"/>
            <a:ext cx="1296144" cy="1296145"/>
          </a:xfrm>
          <a:prstGeom prst="rect">
            <a:avLst/>
          </a:prstGeom>
          <a:noFill/>
          <a:extLst>
            <a:ext uri="{909E8E84-426E-40DD-AFC4-6F175D3DCCD1}">
              <a14:hiddenFill xmlns:a14="http://schemas.microsoft.com/office/drawing/2010/main">
                <a:solidFill>
                  <a:srgbClr val="FFFFFF"/>
                </a:solidFill>
              </a14:hiddenFill>
            </a:ext>
          </a:extLst>
        </p:spPr>
      </p:pic>
      <p:sp>
        <p:nvSpPr>
          <p:cNvPr id="4" name="Fußzeilenplatzhalter 3"/>
          <p:cNvSpPr>
            <a:spLocks noGrp="1"/>
          </p:cNvSpPr>
          <p:nvPr>
            <p:ph type="ftr" sz="quarter" idx="11"/>
          </p:nvPr>
        </p:nvSpPr>
        <p:spPr>
          <a:xfrm>
            <a:off x="323528" y="6356350"/>
            <a:ext cx="8424936" cy="365125"/>
          </a:xfrm>
        </p:spPr>
        <p:txBody>
          <a:bodyPr/>
          <a:lstStyle/>
          <a:p>
            <a:r>
              <a:rPr lang="de-DE" dirty="0" smtClean="0"/>
              <a:t>Landesbildungsserver Baden-Württemberg, Fachredaktion Deutsch, www.deutsch-bw.de</a:t>
            </a:r>
            <a:endParaRPr lang="de-DE" dirty="0"/>
          </a:p>
        </p:txBody>
      </p:sp>
    </p:spTree>
    <p:extLst>
      <p:ext uri="{BB962C8B-B14F-4D97-AF65-F5344CB8AC3E}">
        <p14:creationId xmlns:p14="http://schemas.microsoft.com/office/powerpoint/2010/main" val="3446862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Schritt 4: Das Rezept für das Metrum</a:t>
            </a:r>
            <a:endParaRPr lang="de-DE" b="1" dirty="0"/>
          </a:p>
        </p:txBody>
      </p:sp>
      <p:sp>
        <p:nvSpPr>
          <p:cNvPr id="3" name="Inhaltsplatzhalter 2"/>
          <p:cNvSpPr>
            <a:spLocks noGrp="1"/>
          </p:cNvSpPr>
          <p:nvPr>
            <p:ph idx="1"/>
          </p:nvPr>
        </p:nvSpPr>
        <p:spPr/>
        <p:txBody>
          <a:bodyPr/>
          <a:lstStyle/>
          <a:p>
            <a:pPr marL="0" indent="0">
              <a:buNone/>
            </a:pPr>
            <a:r>
              <a:rPr lang="de-DE" dirty="0" smtClean="0"/>
              <a:t>Viele Gedichte haben ein Metrum. Dieses kann man bestimmen, indem man systematisch vorgeht.</a:t>
            </a:r>
          </a:p>
          <a:p>
            <a:pPr marL="0" indent="0">
              <a:buNone/>
            </a:pPr>
            <a:r>
              <a:rPr lang="de-DE" dirty="0" smtClean="0"/>
              <a:t>Sieh dir das Lernvideo von „</a:t>
            </a:r>
            <a:r>
              <a:rPr lang="de-DE" dirty="0" err="1" smtClean="0"/>
              <a:t>musstewissen</a:t>
            </a:r>
            <a:r>
              <a:rPr lang="de-DE" smtClean="0"/>
              <a:t>“ (Dauer: 2.55 min) </a:t>
            </a:r>
            <a:r>
              <a:rPr lang="de-DE" dirty="0" smtClean="0"/>
              <a:t>auf YouTube zum Metrum an und notiere dir auf deinem Arbeitsblatt die Arbeitsschritte.</a:t>
            </a:r>
          </a:p>
          <a:p>
            <a:pPr marL="0" indent="0">
              <a:buNone/>
            </a:pPr>
            <a:r>
              <a:rPr lang="de-DE" sz="2000" dirty="0" smtClean="0">
                <a:hlinkClick r:id="rId2"/>
              </a:rPr>
              <a:t>https://www.youtube.com/watch?v=04qvuuwKmgU</a:t>
            </a:r>
            <a:r>
              <a:rPr lang="de-DE" sz="2000" dirty="0" smtClean="0"/>
              <a:t> </a:t>
            </a:r>
            <a:r>
              <a:rPr lang="de-DE" dirty="0" smtClean="0"/>
              <a:t> </a:t>
            </a:r>
            <a:endParaRPr lang="de-DE" dirty="0"/>
          </a:p>
        </p:txBody>
      </p:sp>
      <p:pic>
        <p:nvPicPr>
          <p:cNvPr id="5122" name="Picture 2" descr="Vorschau Ihres QR Co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280" y="4725144"/>
            <a:ext cx="1656184" cy="1656185"/>
          </a:xfrm>
          <a:prstGeom prst="rect">
            <a:avLst/>
          </a:prstGeom>
          <a:noFill/>
          <a:extLst>
            <a:ext uri="{909E8E84-426E-40DD-AFC4-6F175D3DCCD1}">
              <a14:hiddenFill xmlns:a14="http://schemas.microsoft.com/office/drawing/2010/main">
                <a:solidFill>
                  <a:srgbClr val="FFFFFF"/>
                </a:solidFill>
              </a14:hiddenFill>
            </a:ext>
          </a:extLst>
        </p:spPr>
      </p:pic>
      <p:sp>
        <p:nvSpPr>
          <p:cNvPr id="4" name="Fußzeilenplatzhalter 3"/>
          <p:cNvSpPr>
            <a:spLocks noGrp="1"/>
          </p:cNvSpPr>
          <p:nvPr>
            <p:ph type="ftr" sz="quarter" idx="11"/>
          </p:nvPr>
        </p:nvSpPr>
        <p:spPr>
          <a:xfrm>
            <a:off x="395536" y="6356350"/>
            <a:ext cx="6624736" cy="365125"/>
          </a:xfrm>
        </p:spPr>
        <p:txBody>
          <a:bodyPr/>
          <a:lstStyle/>
          <a:p>
            <a:r>
              <a:rPr lang="de-DE" dirty="0" smtClean="0"/>
              <a:t>Landesbildungsserver Baden-Württemberg, Fachredaktion Deutsch, www.deutsch-bw.de</a:t>
            </a:r>
            <a:endParaRPr lang="de-DE" dirty="0"/>
          </a:p>
        </p:txBody>
      </p:sp>
    </p:spTree>
    <p:extLst>
      <p:ext uri="{BB962C8B-B14F-4D97-AF65-F5344CB8AC3E}">
        <p14:creationId xmlns:p14="http://schemas.microsoft.com/office/powerpoint/2010/main" val="2435232785"/>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423</Words>
  <Application>Microsoft Office PowerPoint</Application>
  <PresentationFormat>Bildschirmpräsentation (4:3)</PresentationFormat>
  <Paragraphs>55</Paragraphs>
  <Slides>10</Slides>
  <Notes>0</Notes>
  <HiddenSlides>0</HiddenSlides>
  <MMClips>0</MMClips>
  <ScaleCrop>false</ScaleCrop>
  <HeadingPairs>
    <vt:vector size="4" baseType="variant">
      <vt:variant>
        <vt:lpstr>Design</vt:lpstr>
      </vt:variant>
      <vt:variant>
        <vt:i4>1</vt:i4>
      </vt:variant>
      <vt:variant>
        <vt:lpstr>Folientitel</vt:lpstr>
      </vt:variant>
      <vt:variant>
        <vt:i4>10</vt:i4>
      </vt:variant>
    </vt:vector>
  </HeadingPairs>
  <TitlesOfParts>
    <vt:vector size="11" baseType="lpstr">
      <vt:lpstr>Larissa</vt:lpstr>
      <vt:lpstr>Gedichtinterpretation</vt:lpstr>
      <vt:lpstr>PowerPoint-Präsentation</vt:lpstr>
      <vt:lpstr>Schritt 1: Formale Merkmale I (Strophen, Verse, Silben)</vt:lpstr>
      <vt:lpstr>Arbeitsauftrag zu den formalen Merkmalen I</vt:lpstr>
      <vt:lpstr>Schritt 2: Formale Merkmale II (Reimarten)</vt:lpstr>
      <vt:lpstr>PowerPoint-Präsentation</vt:lpstr>
      <vt:lpstr>Übung zu den Reimarten </vt:lpstr>
      <vt:lpstr>Schritt 3: Das lyrische Ich</vt:lpstr>
      <vt:lpstr>Schritt 4: Das Rezept für das Metrum</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Gedichtinterpretation</dc:title>
  <dc:creator>Schweigert</dc:creator>
  <cp:lastModifiedBy>Schweigert</cp:lastModifiedBy>
  <cp:revision>26</cp:revision>
  <cp:lastPrinted>2020-04-18T14:41:32Z</cp:lastPrinted>
  <dcterms:created xsi:type="dcterms:W3CDTF">2020-04-04T07:34:45Z</dcterms:created>
  <dcterms:modified xsi:type="dcterms:W3CDTF">2020-04-18T14:41:45Z</dcterms:modified>
</cp:coreProperties>
</file>