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Rechteck 4"/>
          <p:cNvSpPr/>
          <p:nvPr userDrawn="1"/>
        </p:nvSpPr>
        <p:spPr>
          <a:xfrm>
            <a:off x="179512" y="6525344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Stand: 2022	Fachkraft Gastronomie, Fachmann/Fachfrau für Systemgastronomie,</a:t>
            </a:r>
            <a:r>
              <a:rPr lang="de-DE" sz="900" kern="1200" baseline="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Fachmann/Fachfrau für Restaurants und Veranstaltungsgastronomie, Fachkraft Küche, Koch/Köchin, Hotelfachmann/Hotelfachfrau, Kaufmann/Kauffrau für Hotelmanagement</a:t>
            </a:r>
            <a:endParaRPr lang="de-DE" sz="900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276" Type="http://schemas.openxmlformats.org/officeDocument/2006/relationships/image" Target="../media/image7.png"/><Relationship Id="rId3" Type="http://schemas.openxmlformats.org/officeDocument/2006/relationships/image" Target="../media/image1.png"/><Relationship Id="rId1250" Type="http://schemas.openxmlformats.org/officeDocument/2006/relationships/image" Target="../media/image2.png"/><Relationship Id="rId1275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45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1249" Type="http://schemas.openxmlformats.org/officeDocument/2006/relationships/image" Target="../../word/media/image1246.svg"/><Relationship Id="rId631" Type="http://schemas.openxmlformats.org/officeDocument/2006/relationships/image" Target="../../word/media/image628.svg"/><Relationship Id="rId1274" Type="http://schemas.openxmlformats.org/officeDocument/2006/relationships/image" Target="../media/image5.png"/><Relationship Id="rId87" Type="http://schemas.openxmlformats.org/officeDocument/2006/relationships/image" Target="../../word/media/image84.svg"/><Relationship Id="rId1252" Type="http://schemas.openxmlformats.org/officeDocument/2006/relationships/image" Target="../media/image4.png"/><Relationship Id="rId1273" Type="http://schemas.openxmlformats.org/officeDocument/2006/relationships/image" Target="../../word/media/image1270.svg"/><Relationship Id="rId57" Type="http://schemas.openxmlformats.org/officeDocument/2006/relationships/image" Target="../../word/media/image54.svg"/><Relationship Id="rId1451" Type="http://schemas.openxmlformats.org/officeDocument/2006/relationships/image" Target="../../word/media/image1448.svg"/><Relationship Id="rId1007" Type="http://schemas.openxmlformats.org/officeDocument/2006/relationships/image" Target="../../word/media/image1004.svg"/><Relationship Id="rId1251" Type="http://schemas.openxmlformats.org/officeDocument/2006/relationships/image" Target="../media/image3.png"/><Relationship Id="rId1285" Type="http://schemas.openxmlformats.org/officeDocument/2006/relationships/image" Target="../../word/media/image128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07580" y="205334"/>
            <a:ext cx="8703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Organizer: Lernfeld 4 –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Einkommensteuererklärungen</a:t>
            </a:r>
            <a:r>
              <a:rPr lang="de-DE" dirty="0"/>
              <a:t>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von Beschäftigten erstellen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207580" y="882425"/>
            <a:ext cx="894878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die Einkommensteuer von Beschäftigten zu ermitteln und die 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Einkommensteuer-erklärungen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 erstellen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1" name="Grafik 170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7122306">
            <a:off x="1890598" y="1552263"/>
            <a:ext cx="310287" cy="353631"/>
          </a:xfrm>
          <a:prstGeom prst="rect">
            <a:avLst/>
          </a:prstGeom>
        </p:spPr>
      </p:pic>
      <p:sp>
        <p:nvSpPr>
          <p:cNvPr id="65" name="Inhaltsplatzhalter 2"/>
          <p:cNvSpPr txBox="1">
            <a:spLocks/>
          </p:cNvSpPr>
          <p:nvPr/>
        </p:nvSpPr>
        <p:spPr>
          <a:xfrm>
            <a:off x="104359" y="6502141"/>
            <a:ext cx="8712968" cy="22144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3138488" algn="l"/>
              </a:tabLst>
            </a:pPr>
            <a:r>
              <a:rPr lang="de-DE" sz="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 2023	Steuerfachangestellter/Steuerfachangestellte</a:t>
            </a:r>
            <a:endParaRPr lang="de-DE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Gerade Verbindung mit Pfeil 44"/>
          <p:cNvCxnSpPr/>
          <p:nvPr/>
        </p:nvCxnSpPr>
        <p:spPr>
          <a:xfrm flipV="1">
            <a:off x="7705502" y="2905338"/>
            <a:ext cx="0" cy="328353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/>
          <p:cNvSpPr txBox="1"/>
          <p:nvPr/>
        </p:nvSpPr>
        <p:spPr>
          <a:xfrm>
            <a:off x="1575093" y="2122756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Rechteck 66"/>
          <p:cNvSpPr/>
          <p:nvPr/>
        </p:nvSpPr>
        <p:spPr>
          <a:xfrm>
            <a:off x="1243206" y="2127324"/>
            <a:ext cx="4716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</a:p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AEAO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204063" y="1690827"/>
            <a:ext cx="170993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Persönliche </a:t>
            </a:r>
            <a:r>
              <a:rPr lang="de-D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Steuerpflicht </a:t>
            </a:r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de-D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Mandantinnen </a:t>
            </a:r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  <a:r>
              <a:rPr lang="de-D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Mandanten </a:t>
            </a:r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feststellen</a:t>
            </a:r>
          </a:p>
        </p:txBody>
      </p:sp>
      <p:sp>
        <p:nvSpPr>
          <p:cNvPr id="3" name="Rechteck 2"/>
          <p:cNvSpPr/>
          <p:nvPr/>
        </p:nvSpPr>
        <p:spPr>
          <a:xfrm>
            <a:off x="284629" y="1466009"/>
            <a:ext cx="144783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persönliche </a:t>
            </a:r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Steuerpflicht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2205283" y="1648853"/>
            <a:ext cx="200226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Sachliche Steuerpflicht der Mandantinnen und Mandanten feststellen</a:t>
            </a:r>
          </a:p>
        </p:txBody>
      </p:sp>
      <p:sp>
        <p:nvSpPr>
          <p:cNvPr id="51" name="Rechteck 50"/>
          <p:cNvSpPr/>
          <p:nvPr/>
        </p:nvSpPr>
        <p:spPr>
          <a:xfrm>
            <a:off x="2349148" y="1442464"/>
            <a:ext cx="133882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sachliche 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Steuerpflicht</a:t>
            </a:r>
          </a:p>
        </p:txBody>
      </p:sp>
      <p:sp>
        <p:nvSpPr>
          <p:cNvPr id="7" name="Rechteck 6"/>
          <p:cNvSpPr/>
          <p:nvPr/>
        </p:nvSpPr>
        <p:spPr>
          <a:xfrm>
            <a:off x="4509388" y="1750570"/>
            <a:ext cx="1309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Veranlagungsart feststellen </a:t>
            </a:r>
          </a:p>
        </p:txBody>
      </p:sp>
      <p:sp>
        <p:nvSpPr>
          <p:cNvPr id="8" name="Rechteck 7"/>
          <p:cNvSpPr/>
          <p:nvPr/>
        </p:nvSpPr>
        <p:spPr>
          <a:xfrm>
            <a:off x="6093564" y="1763525"/>
            <a:ext cx="12960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Steuererklärung der Mandantinnen und Mandanten vorbereiten</a:t>
            </a:r>
          </a:p>
        </p:txBody>
      </p:sp>
      <p:sp>
        <p:nvSpPr>
          <p:cNvPr id="9" name="Rechteck 8"/>
          <p:cNvSpPr/>
          <p:nvPr/>
        </p:nvSpPr>
        <p:spPr>
          <a:xfrm>
            <a:off x="7518099" y="2297794"/>
            <a:ext cx="156209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Einnahmen aus </a:t>
            </a:r>
            <a:r>
              <a:rPr lang="de-D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nicht-selbstständiger </a:t>
            </a:r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Arbeit ermitteln</a:t>
            </a:r>
          </a:p>
        </p:txBody>
      </p:sp>
      <p:sp>
        <p:nvSpPr>
          <p:cNvPr id="10" name="Rechteck 9"/>
          <p:cNvSpPr/>
          <p:nvPr/>
        </p:nvSpPr>
        <p:spPr>
          <a:xfrm>
            <a:off x="6870980" y="3458720"/>
            <a:ext cx="243876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Steuerfreie Einnahmen bestimmen</a:t>
            </a:r>
          </a:p>
        </p:txBody>
      </p:sp>
      <p:sp>
        <p:nvSpPr>
          <p:cNvPr id="11" name="Rechteck 10"/>
          <p:cNvSpPr/>
          <p:nvPr/>
        </p:nvSpPr>
        <p:spPr>
          <a:xfrm>
            <a:off x="6875717" y="4272959"/>
            <a:ext cx="22806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Werbungskosten bei Einkünften aus </a:t>
            </a:r>
            <a:r>
              <a:rPr lang="de-D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nichtselbständiger </a:t>
            </a:r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Arbeit ermitteln</a:t>
            </a:r>
          </a:p>
        </p:txBody>
      </p:sp>
      <p:sp>
        <p:nvSpPr>
          <p:cNvPr id="12" name="Rechteck 11"/>
          <p:cNvSpPr/>
          <p:nvPr/>
        </p:nvSpPr>
        <p:spPr>
          <a:xfrm>
            <a:off x="7458112" y="5937734"/>
            <a:ext cx="15896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Gesamtbetrag der Einkünfte ermitteln</a:t>
            </a:r>
          </a:p>
        </p:txBody>
      </p:sp>
      <p:sp>
        <p:nvSpPr>
          <p:cNvPr id="13" name="Rechteck 12"/>
          <p:cNvSpPr/>
          <p:nvPr/>
        </p:nvSpPr>
        <p:spPr>
          <a:xfrm>
            <a:off x="5793089" y="5728607"/>
            <a:ext cx="1469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Sonderausgaben ermitteln</a:t>
            </a:r>
          </a:p>
        </p:txBody>
      </p:sp>
      <p:sp>
        <p:nvSpPr>
          <p:cNvPr id="17" name="Rechteck 16"/>
          <p:cNvSpPr/>
          <p:nvPr/>
        </p:nvSpPr>
        <p:spPr>
          <a:xfrm>
            <a:off x="4284199" y="5405542"/>
            <a:ext cx="1637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Außergewöhnliche Belastungen ermitteln </a:t>
            </a:r>
          </a:p>
        </p:txBody>
      </p:sp>
      <p:sp>
        <p:nvSpPr>
          <p:cNvPr id="20" name="Rechteck 19"/>
          <p:cNvSpPr/>
          <p:nvPr/>
        </p:nvSpPr>
        <p:spPr>
          <a:xfrm>
            <a:off x="4463087" y="4391398"/>
            <a:ext cx="1582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Zu versteuerndes Einkommen ermitteln</a:t>
            </a:r>
          </a:p>
        </p:txBody>
      </p:sp>
      <p:sp>
        <p:nvSpPr>
          <p:cNvPr id="21" name="Rechteck 20"/>
          <p:cNvSpPr/>
          <p:nvPr/>
        </p:nvSpPr>
        <p:spPr>
          <a:xfrm>
            <a:off x="4075882" y="3456133"/>
            <a:ext cx="18768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Einzel- und </a:t>
            </a:r>
            <a:r>
              <a:rPr lang="de-D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Zusammen-veranlagung </a:t>
            </a:r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unterscheiden</a:t>
            </a:r>
          </a:p>
        </p:txBody>
      </p:sp>
      <p:sp>
        <p:nvSpPr>
          <p:cNvPr id="23" name="Rechteck 22"/>
          <p:cNvSpPr/>
          <p:nvPr/>
        </p:nvSpPr>
        <p:spPr>
          <a:xfrm>
            <a:off x="1333884" y="2990536"/>
            <a:ext cx="209905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Steuerermäßigungen ermitteln und </a:t>
            </a:r>
            <a:r>
              <a:rPr lang="de-D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Einkommensteuernachzahlung </a:t>
            </a:r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oder -erstattung berechnen </a:t>
            </a:r>
          </a:p>
        </p:txBody>
      </p:sp>
      <p:sp>
        <p:nvSpPr>
          <p:cNvPr id="24" name="Rechteck 23"/>
          <p:cNvSpPr/>
          <p:nvPr/>
        </p:nvSpPr>
        <p:spPr>
          <a:xfrm>
            <a:off x="233653" y="3820251"/>
            <a:ext cx="17943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Einkommensteuer unter Berücksichtigung des Progressionsvorbehalts berechnen</a:t>
            </a:r>
          </a:p>
        </p:txBody>
      </p:sp>
      <p:sp>
        <p:nvSpPr>
          <p:cNvPr id="25" name="Rechteck 24"/>
          <p:cNvSpPr/>
          <p:nvPr/>
        </p:nvSpPr>
        <p:spPr>
          <a:xfrm>
            <a:off x="263056" y="4891937"/>
            <a:ext cx="20756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Einkommensteuererklärung auf Plausibilität prüfen</a:t>
            </a:r>
          </a:p>
        </p:txBody>
      </p:sp>
      <p:sp>
        <p:nvSpPr>
          <p:cNvPr id="26" name="Rechteck 25"/>
          <p:cNvSpPr/>
          <p:nvPr/>
        </p:nvSpPr>
        <p:spPr>
          <a:xfrm>
            <a:off x="777019" y="5770070"/>
            <a:ext cx="2502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Einkommensteuererklärung der Mandantin bzw. dem Mandanten erläutern</a:t>
            </a:r>
          </a:p>
        </p:txBody>
      </p:sp>
      <p:sp>
        <p:nvSpPr>
          <p:cNvPr id="27" name="Rechteck 26"/>
          <p:cNvSpPr/>
          <p:nvPr/>
        </p:nvSpPr>
        <p:spPr>
          <a:xfrm>
            <a:off x="2535267" y="4509245"/>
            <a:ext cx="1637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Mandantengespräch reflektieren und </a:t>
            </a:r>
            <a:r>
              <a:rPr lang="de-D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Verbesserungsmöglich-</a:t>
            </a:r>
            <a:r>
              <a:rPr lang="de-DE" sz="9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keiten</a:t>
            </a:r>
            <a:r>
              <a:rPr lang="de-D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aufzeigen</a:t>
            </a:r>
          </a:p>
        </p:txBody>
      </p:sp>
      <p:sp>
        <p:nvSpPr>
          <p:cNvPr id="77" name="Rechteck 76"/>
          <p:cNvSpPr/>
          <p:nvPr/>
        </p:nvSpPr>
        <p:spPr>
          <a:xfrm>
            <a:off x="3468154" y="2052216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91" name="Textfeld 90"/>
          <p:cNvSpPr txBox="1"/>
          <p:nvPr/>
        </p:nvSpPr>
        <p:spPr>
          <a:xfrm>
            <a:off x="3796254" y="1942658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3" name="Grafik 92" descr="Fragen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1"/>
              </a:ext>
            </a:extLst>
          </a:blip>
          <a:stretch>
            <a:fillRect/>
          </a:stretch>
        </p:blipFill>
        <p:spPr>
          <a:xfrm>
            <a:off x="2764907" y="2041564"/>
            <a:ext cx="482926" cy="482926"/>
          </a:xfrm>
          <a:prstGeom prst="rect">
            <a:avLst/>
          </a:prstGeom>
        </p:spPr>
      </p:pic>
      <p:pic>
        <p:nvPicPr>
          <p:cNvPr id="94" name="Grafik 93" descr="Fragen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1"/>
              </a:ext>
            </a:extLst>
          </a:blip>
          <a:stretch>
            <a:fillRect/>
          </a:stretch>
        </p:blipFill>
        <p:spPr>
          <a:xfrm>
            <a:off x="4437134" y="2148915"/>
            <a:ext cx="482926" cy="482926"/>
          </a:xfrm>
          <a:prstGeom prst="rect">
            <a:avLst/>
          </a:prstGeom>
        </p:spPr>
      </p:pic>
      <p:sp>
        <p:nvSpPr>
          <p:cNvPr id="95" name="Rechteck 94"/>
          <p:cNvSpPr/>
          <p:nvPr/>
        </p:nvSpPr>
        <p:spPr>
          <a:xfrm>
            <a:off x="5194970" y="2023253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96" name="Textfeld 95"/>
          <p:cNvSpPr txBox="1"/>
          <p:nvPr/>
        </p:nvSpPr>
        <p:spPr>
          <a:xfrm>
            <a:off x="5523070" y="1913695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hteck 96"/>
          <p:cNvSpPr/>
          <p:nvPr/>
        </p:nvSpPr>
        <p:spPr>
          <a:xfrm>
            <a:off x="6623974" y="2353165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99" name="Textfeld 98"/>
          <p:cNvSpPr txBox="1"/>
          <p:nvPr/>
        </p:nvSpPr>
        <p:spPr>
          <a:xfrm>
            <a:off x="6940685" y="2250565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0" name="Grafik 99" descr="Fragen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1"/>
              </a:ext>
            </a:extLst>
          </a:blip>
          <a:stretch>
            <a:fillRect/>
          </a:stretch>
        </p:blipFill>
        <p:spPr>
          <a:xfrm>
            <a:off x="6121428" y="2392532"/>
            <a:ext cx="482926" cy="482926"/>
          </a:xfrm>
          <a:prstGeom prst="rect">
            <a:avLst/>
          </a:prstGeom>
        </p:spPr>
      </p:pic>
      <p:sp>
        <p:nvSpPr>
          <p:cNvPr id="102" name="Rechteck 101"/>
          <p:cNvSpPr/>
          <p:nvPr/>
        </p:nvSpPr>
        <p:spPr>
          <a:xfrm>
            <a:off x="8527997" y="2666341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03" name="Textfeld 102"/>
          <p:cNvSpPr txBox="1"/>
          <p:nvPr/>
        </p:nvSpPr>
        <p:spPr>
          <a:xfrm>
            <a:off x="8856097" y="2556783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4" name="Grafik 103" descr="Fragen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1"/>
              </a:ext>
            </a:extLst>
          </a:blip>
          <a:stretch>
            <a:fillRect/>
          </a:stretch>
        </p:blipFill>
        <p:spPr>
          <a:xfrm>
            <a:off x="7990925" y="2663875"/>
            <a:ext cx="482926" cy="482926"/>
          </a:xfrm>
          <a:prstGeom prst="rect">
            <a:avLst/>
          </a:prstGeom>
        </p:spPr>
      </p:pic>
      <p:sp>
        <p:nvSpPr>
          <p:cNvPr id="105" name="Rechteck 104"/>
          <p:cNvSpPr/>
          <p:nvPr/>
        </p:nvSpPr>
        <p:spPr>
          <a:xfrm>
            <a:off x="8504272" y="3651660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06" name="Textfeld 105"/>
          <p:cNvSpPr txBox="1"/>
          <p:nvPr/>
        </p:nvSpPr>
        <p:spPr>
          <a:xfrm>
            <a:off x="8832372" y="3542102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Rechteck 106"/>
          <p:cNvSpPr/>
          <p:nvPr/>
        </p:nvSpPr>
        <p:spPr>
          <a:xfrm>
            <a:off x="8519716" y="4605710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08" name="Textfeld 107"/>
          <p:cNvSpPr txBox="1"/>
          <p:nvPr/>
        </p:nvSpPr>
        <p:spPr>
          <a:xfrm>
            <a:off x="8847816" y="4496152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hteck 108"/>
          <p:cNvSpPr/>
          <p:nvPr/>
        </p:nvSpPr>
        <p:spPr>
          <a:xfrm>
            <a:off x="8381097" y="6276288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10" name="Textfeld 109"/>
          <p:cNvSpPr txBox="1"/>
          <p:nvPr/>
        </p:nvSpPr>
        <p:spPr>
          <a:xfrm>
            <a:off x="8709197" y="6166730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Rechteck 110"/>
          <p:cNvSpPr/>
          <p:nvPr/>
        </p:nvSpPr>
        <p:spPr>
          <a:xfrm>
            <a:off x="6188186" y="6078759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13" name="Textfeld 112"/>
          <p:cNvSpPr txBox="1"/>
          <p:nvPr/>
        </p:nvSpPr>
        <p:spPr>
          <a:xfrm>
            <a:off x="6493652" y="5973324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Rechteck 113"/>
          <p:cNvSpPr/>
          <p:nvPr/>
        </p:nvSpPr>
        <p:spPr>
          <a:xfrm>
            <a:off x="4789726" y="5780545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15" name="Textfeld 114"/>
          <p:cNvSpPr txBox="1"/>
          <p:nvPr/>
        </p:nvSpPr>
        <p:spPr>
          <a:xfrm>
            <a:off x="5117826" y="5670987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Rechteck 115"/>
          <p:cNvSpPr/>
          <p:nvPr/>
        </p:nvSpPr>
        <p:spPr>
          <a:xfrm>
            <a:off x="5392903" y="4725759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17" name="Textfeld 116"/>
          <p:cNvSpPr txBox="1"/>
          <p:nvPr/>
        </p:nvSpPr>
        <p:spPr>
          <a:xfrm>
            <a:off x="5721003" y="4616201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Rechteck 117"/>
          <p:cNvSpPr/>
          <p:nvPr/>
        </p:nvSpPr>
        <p:spPr>
          <a:xfrm>
            <a:off x="5429617" y="3804511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19" name="Textfeld 118"/>
          <p:cNvSpPr txBox="1"/>
          <p:nvPr/>
        </p:nvSpPr>
        <p:spPr>
          <a:xfrm>
            <a:off x="5757717" y="3694953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Rechteck 119"/>
          <p:cNvSpPr/>
          <p:nvPr/>
        </p:nvSpPr>
        <p:spPr>
          <a:xfrm>
            <a:off x="2775232" y="3457717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21" name="Textfeld 120"/>
          <p:cNvSpPr txBox="1"/>
          <p:nvPr/>
        </p:nvSpPr>
        <p:spPr>
          <a:xfrm>
            <a:off x="3103332" y="3348159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hteck 121"/>
          <p:cNvSpPr/>
          <p:nvPr/>
        </p:nvSpPr>
        <p:spPr>
          <a:xfrm>
            <a:off x="1283282" y="4320359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23" name="Textfeld 122"/>
          <p:cNvSpPr txBox="1"/>
          <p:nvPr/>
        </p:nvSpPr>
        <p:spPr>
          <a:xfrm>
            <a:off x="1611382" y="4210801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hteck 123"/>
          <p:cNvSpPr/>
          <p:nvPr/>
        </p:nvSpPr>
        <p:spPr>
          <a:xfrm>
            <a:off x="1395654" y="5189799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25" name="Textfeld 124"/>
          <p:cNvSpPr txBox="1"/>
          <p:nvPr/>
        </p:nvSpPr>
        <p:spPr>
          <a:xfrm>
            <a:off x="1723754" y="5080241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hteck 125"/>
          <p:cNvSpPr/>
          <p:nvPr/>
        </p:nvSpPr>
        <p:spPr>
          <a:xfrm>
            <a:off x="2466564" y="6149877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27" name="Textfeld 126"/>
          <p:cNvSpPr txBox="1"/>
          <p:nvPr/>
        </p:nvSpPr>
        <p:spPr>
          <a:xfrm>
            <a:off x="2794664" y="6040319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Rechteck 127"/>
          <p:cNvSpPr/>
          <p:nvPr/>
        </p:nvSpPr>
        <p:spPr>
          <a:xfrm>
            <a:off x="3338665" y="5134431"/>
            <a:ext cx="4315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EStG</a:t>
            </a:r>
          </a:p>
        </p:txBody>
      </p:sp>
      <p:sp>
        <p:nvSpPr>
          <p:cNvPr id="129" name="Textfeld 128"/>
          <p:cNvSpPr txBox="1"/>
          <p:nvPr/>
        </p:nvSpPr>
        <p:spPr>
          <a:xfrm>
            <a:off x="3666765" y="5024873"/>
            <a:ext cx="37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Rechteck 129"/>
          <p:cNvSpPr/>
          <p:nvPr/>
        </p:nvSpPr>
        <p:spPr>
          <a:xfrm>
            <a:off x="4826943" y="2340881"/>
            <a:ext cx="9861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Antragsveranlagung</a:t>
            </a:r>
          </a:p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Pflichtveranlagung</a:t>
            </a:r>
          </a:p>
        </p:txBody>
      </p:sp>
      <p:sp>
        <p:nvSpPr>
          <p:cNvPr id="131" name="Rechteck 130"/>
          <p:cNvSpPr/>
          <p:nvPr/>
        </p:nvSpPr>
        <p:spPr>
          <a:xfrm>
            <a:off x="7423222" y="1553215"/>
            <a:ext cx="163378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Lohnsteuerbescheinigungen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7421862" y="1789347"/>
            <a:ext cx="162589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Geld und geldwerte Vorteile, Steuerbefreiungen, Versorgungsbezüge</a:t>
            </a:r>
          </a:p>
        </p:txBody>
      </p:sp>
      <p:sp>
        <p:nvSpPr>
          <p:cNvPr id="132" name="Rechteck 131"/>
          <p:cNvSpPr/>
          <p:nvPr/>
        </p:nvSpPr>
        <p:spPr>
          <a:xfrm>
            <a:off x="7358885" y="5731177"/>
            <a:ext cx="139653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Altersentlastungsbetrag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6974164" y="5519034"/>
            <a:ext cx="216597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Entlastungsbetrag für Alleinerziehende</a:t>
            </a:r>
          </a:p>
        </p:txBody>
      </p:sp>
      <p:sp>
        <p:nvSpPr>
          <p:cNvPr id="31" name="Rechteck 30"/>
          <p:cNvSpPr/>
          <p:nvPr/>
        </p:nvSpPr>
        <p:spPr>
          <a:xfrm>
            <a:off x="5858850" y="5521070"/>
            <a:ext cx="122972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Sonderausgaben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" name="Grafik 132" descr="Fragen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1"/>
              </a:ext>
            </a:extLst>
          </a:blip>
          <a:stretch>
            <a:fillRect/>
          </a:stretch>
        </p:blipFill>
        <p:spPr>
          <a:xfrm>
            <a:off x="7291039" y="4612829"/>
            <a:ext cx="482926" cy="482926"/>
          </a:xfrm>
          <a:prstGeom prst="rect">
            <a:avLst/>
          </a:prstGeom>
        </p:spPr>
      </p:pic>
      <p:sp>
        <p:nvSpPr>
          <p:cNvPr id="32" name="Rechteck 31"/>
          <p:cNvSpPr/>
          <p:nvPr/>
        </p:nvSpPr>
        <p:spPr>
          <a:xfrm>
            <a:off x="4056887" y="5176806"/>
            <a:ext cx="21511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außergewöhnliche Belastungen </a:t>
            </a:r>
          </a:p>
        </p:txBody>
      </p:sp>
      <p:sp>
        <p:nvSpPr>
          <p:cNvPr id="34" name="Rechteck 33"/>
          <p:cNvSpPr/>
          <p:nvPr/>
        </p:nvSpPr>
        <p:spPr>
          <a:xfrm>
            <a:off x="3841047" y="3208685"/>
            <a:ext cx="194796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Veranlagungsarten und Steuertarif</a:t>
            </a:r>
          </a:p>
        </p:txBody>
      </p:sp>
      <p:sp>
        <p:nvSpPr>
          <p:cNvPr id="134" name="Rechteck 133"/>
          <p:cNvSpPr/>
          <p:nvPr/>
        </p:nvSpPr>
        <p:spPr>
          <a:xfrm>
            <a:off x="1697366" y="2781933"/>
            <a:ext cx="126829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Steuerermäßigungen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Rechteck 134"/>
          <p:cNvSpPr/>
          <p:nvPr/>
        </p:nvSpPr>
        <p:spPr>
          <a:xfrm>
            <a:off x="260297" y="3609892"/>
            <a:ext cx="133241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Progressionsvorbehalt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6" name="Grafik 135" descr="Fragen"/>
          <p:cNvPicPr>
            <a:picLocks noChangeAspect="1"/>
          </p:cNvPicPr>
          <p:nvPr/>
        </p:nvPicPr>
        <p:blipFill>
          <a:blip r:embed="rId125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1"/>
              </a:ext>
            </a:extLst>
          </a:blip>
          <a:stretch>
            <a:fillRect/>
          </a:stretch>
        </p:blipFill>
        <p:spPr>
          <a:xfrm>
            <a:off x="1389550" y="6158420"/>
            <a:ext cx="482926" cy="482926"/>
          </a:xfrm>
          <a:prstGeom prst="rect">
            <a:avLst/>
          </a:prstGeom>
        </p:spPr>
      </p:pic>
      <p:pic>
        <p:nvPicPr>
          <p:cNvPr id="137" name="Grafik 136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7818558">
            <a:off x="4108494" y="1527802"/>
            <a:ext cx="310287" cy="353631"/>
          </a:xfrm>
          <a:prstGeom prst="rect">
            <a:avLst/>
          </a:prstGeom>
        </p:spPr>
      </p:pic>
      <p:pic>
        <p:nvPicPr>
          <p:cNvPr id="138" name="Grafik 137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8356009">
            <a:off x="5732407" y="1711833"/>
            <a:ext cx="310287" cy="353631"/>
          </a:xfrm>
          <a:prstGeom prst="rect">
            <a:avLst/>
          </a:prstGeom>
        </p:spPr>
      </p:pic>
      <p:pic>
        <p:nvPicPr>
          <p:cNvPr id="139" name="Grafik 138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0445801">
            <a:off x="7181481" y="2161389"/>
            <a:ext cx="310287" cy="353631"/>
          </a:xfrm>
          <a:prstGeom prst="rect">
            <a:avLst/>
          </a:prstGeom>
        </p:spPr>
      </p:pic>
      <p:pic>
        <p:nvPicPr>
          <p:cNvPr id="140" name="Grafik 139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4342730">
            <a:off x="7986996" y="5063790"/>
            <a:ext cx="310287" cy="353631"/>
          </a:xfrm>
          <a:prstGeom prst="rect">
            <a:avLst/>
          </a:prstGeom>
        </p:spPr>
      </p:pic>
      <p:pic>
        <p:nvPicPr>
          <p:cNvPr id="141" name="Grafik 140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8531524">
            <a:off x="6962922" y="6036416"/>
            <a:ext cx="310287" cy="353631"/>
          </a:xfrm>
          <a:prstGeom prst="rect">
            <a:avLst/>
          </a:prstGeom>
        </p:spPr>
      </p:pic>
      <p:pic>
        <p:nvPicPr>
          <p:cNvPr id="142" name="Grafik 141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9425671">
            <a:off x="5494624" y="5698530"/>
            <a:ext cx="310287" cy="353631"/>
          </a:xfrm>
          <a:prstGeom prst="rect">
            <a:avLst/>
          </a:prstGeom>
        </p:spPr>
      </p:pic>
      <p:cxnSp>
        <p:nvCxnSpPr>
          <p:cNvPr id="143" name="Gerade Verbindung mit Pfeil 142"/>
          <p:cNvCxnSpPr/>
          <p:nvPr/>
        </p:nvCxnSpPr>
        <p:spPr>
          <a:xfrm flipV="1">
            <a:off x="7666897" y="3776221"/>
            <a:ext cx="0" cy="328353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Gerade Verbindung mit Pfeil 143"/>
          <p:cNvCxnSpPr/>
          <p:nvPr/>
        </p:nvCxnSpPr>
        <p:spPr>
          <a:xfrm>
            <a:off x="4964289" y="4785655"/>
            <a:ext cx="7669" cy="325231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Gerade Verbindung mit Pfeil 144"/>
          <p:cNvCxnSpPr/>
          <p:nvPr/>
        </p:nvCxnSpPr>
        <p:spPr>
          <a:xfrm>
            <a:off x="4713507" y="3896600"/>
            <a:ext cx="76873" cy="370338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7" name="Grafik 146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5930539" flipH="1">
            <a:off x="3440205" y="2797831"/>
            <a:ext cx="338886" cy="358484"/>
          </a:xfrm>
          <a:prstGeom prst="rect">
            <a:avLst/>
          </a:prstGeom>
        </p:spPr>
      </p:pic>
      <p:pic>
        <p:nvPicPr>
          <p:cNvPr id="149" name="Grafik 148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11993252" flipH="1">
            <a:off x="845634" y="3166377"/>
            <a:ext cx="338886" cy="358484"/>
          </a:xfrm>
          <a:prstGeom prst="rect">
            <a:avLst/>
          </a:prstGeom>
        </p:spPr>
      </p:pic>
      <p:cxnSp>
        <p:nvCxnSpPr>
          <p:cNvPr id="150" name="Gerade Verbindung mit Pfeil 149"/>
          <p:cNvCxnSpPr/>
          <p:nvPr/>
        </p:nvCxnSpPr>
        <p:spPr>
          <a:xfrm flipH="1" flipV="1">
            <a:off x="693426" y="4507412"/>
            <a:ext cx="93451" cy="290383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Gerade Verbindung mit Pfeil 150"/>
          <p:cNvCxnSpPr/>
          <p:nvPr/>
        </p:nvCxnSpPr>
        <p:spPr>
          <a:xfrm flipH="1" flipV="1">
            <a:off x="802318" y="5338173"/>
            <a:ext cx="170858" cy="263233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2" name="Grafik 151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49"/>
              </a:ext>
            </a:extLst>
          </a:blip>
          <a:stretch>
            <a:fillRect/>
          </a:stretch>
        </p:blipFill>
        <p:spPr>
          <a:xfrm rot="654350" flipH="1">
            <a:off x="2834639" y="5586019"/>
            <a:ext cx="338886" cy="358484"/>
          </a:xfrm>
          <a:prstGeom prst="rect">
            <a:avLst/>
          </a:prstGeom>
        </p:spPr>
      </p:pic>
      <p:pic>
        <p:nvPicPr>
          <p:cNvPr id="153" name="Grafik 152" descr="Stethoskop"/>
          <p:cNvPicPr>
            <a:picLocks noChangeAspect="1"/>
          </p:cNvPicPr>
          <p:nvPr/>
        </p:nvPicPr>
        <p:blipFill>
          <a:blip r:embed="rId125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007"/>
              </a:ext>
            </a:extLst>
          </a:blip>
          <a:stretch>
            <a:fillRect/>
          </a:stretch>
        </p:blipFill>
        <p:spPr>
          <a:xfrm>
            <a:off x="4445153" y="5795937"/>
            <a:ext cx="479707" cy="479707"/>
          </a:xfrm>
          <a:prstGeom prst="rect">
            <a:avLst/>
          </a:prstGeom>
        </p:spPr>
      </p:pic>
      <p:pic>
        <p:nvPicPr>
          <p:cNvPr id="156" name="Grafik 155" descr="Glühbirne und Zahnrad"/>
          <p:cNvPicPr>
            <a:picLocks noChangeAspect="1"/>
          </p:cNvPicPr>
          <p:nvPr/>
        </p:nvPicPr>
        <p:blipFill>
          <a:blip r:embed="rId12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73"/>
              </a:ext>
            </a:extLst>
          </a:blip>
          <a:stretch>
            <a:fillRect/>
          </a:stretch>
        </p:blipFill>
        <p:spPr>
          <a:xfrm>
            <a:off x="2724717" y="5141845"/>
            <a:ext cx="401856" cy="401856"/>
          </a:xfrm>
          <a:prstGeom prst="rect">
            <a:avLst/>
          </a:prstGeom>
        </p:spPr>
      </p:pic>
      <p:pic>
        <p:nvPicPr>
          <p:cNvPr id="157" name="Grafik 156" descr="Lupe"/>
          <p:cNvPicPr>
            <a:picLocks noChangeAspect="1"/>
          </p:cNvPicPr>
          <p:nvPr/>
        </p:nvPicPr>
        <p:blipFill>
          <a:blip r:embed="rId127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"/>
              </a:ext>
            </a:extLst>
          </a:blip>
          <a:stretch>
            <a:fillRect/>
          </a:stretch>
        </p:blipFill>
        <p:spPr>
          <a:xfrm>
            <a:off x="1067385" y="5227578"/>
            <a:ext cx="357717" cy="357717"/>
          </a:xfrm>
          <a:prstGeom prst="rect">
            <a:avLst/>
          </a:prstGeom>
        </p:spPr>
      </p:pic>
      <p:pic>
        <p:nvPicPr>
          <p:cNvPr id="158" name="Grafik 157" descr="Bücher"/>
          <p:cNvPicPr>
            <a:picLocks noChangeAspect="1"/>
          </p:cNvPicPr>
          <p:nvPr/>
        </p:nvPicPr>
        <p:blipFill>
          <a:blip r:embed="rId127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7"/>
              </a:ext>
            </a:extLst>
          </a:blip>
          <a:stretch>
            <a:fillRect/>
          </a:stretch>
        </p:blipFill>
        <p:spPr>
          <a:xfrm>
            <a:off x="5861145" y="6098808"/>
            <a:ext cx="373603" cy="373603"/>
          </a:xfrm>
          <a:prstGeom prst="rect">
            <a:avLst/>
          </a:prstGeom>
        </p:spPr>
      </p:pic>
      <p:pic>
        <p:nvPicPr>
          <p:cNvPr id="159" name="Grafik 158" descr="Taschenrechner"/>
          <p:cNvPicPr>
            <a:picLocks noChangeAspect="1"/>
          </p:cNvPicPr>
          <p:nvPr/>
        </p:nvPicPr>
        <p:blipFill>
          <a:blip r:embed="rId127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51"/>
              </a:ext>
            </a:extLst>
          </a:blip>
          <a:stretch>
            <a:fillRect/>
          </a:stretch>
        </p:blipFill>
        <p:spPr>
          <a:xfrm>
            <a:off x="7771328" y="6281873"/>
            <a:ext cx="348441" cy="348441"/>
          </a:xfrm>
          <a:prstGeom prst="rect">
            <a:avLst/>
          </a:prstGeom>
        </p:spPr>
      </p:pic>
      <p:pic>
        <p:nvPicPr>
          <p:cNvPr id="160" name="Grafik 159" descr="Taschenrechner"/>
          <p:cNvPicPr>
            <a:picLocks noChangeAspect="1"/>
          </p:cNvPicPr>
          <p:nvPr/>
        </p:nvPicPr>
        <p:blipFill>
          <a:blip r:embed="rId127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51"/>
              </a:ext>
            </a:extLst>
          </a:blip>
          <a:stretch>
            <a:fillRect/>
          </a:stretch>
        </p:blipFill>
        <p:spPr>
          <a:xfrm>
            <a:off x="5040911" y="4748042"/>
            <a:ext cx="348441" cy="348441"/>
          </a:xfrm>
          <a:prstGeom prst="rect">
            <a:avLst/>
          </a:prstGeom>
        </p:spPr>
      </p:pic>
      <p:pic>
        <p:nvPicPr>
          <p:cNvPr id="161" name="Grafik 160" descr="Taschenrechner"/>
          <p:cNvPicPr>
            <a:picLocks noChangeAspect="1"/>
          </p:cNvPicPr>
          <p:nvPr/>
        </p:nvPicPr>
        <p:blipFill>
          <a:blip r:embed="rId127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51"/>
              </a:ext>
            </a:extLst>
          </a:blip>
          <a:stretch>
            <a:fillRect/>
          </a:stretch>
        </p:blipFill>
        <p:spPr>
          <a:xfrm>
            <a:off x="2285802" y="3492810"/>
            <a:ext cx="348441" cy="348441"/>
          </a:xfrm>
          <a:prstGeom prst="rect">
            <a:avLst/>
          </a:prstGeom>
        </p:spPr>
      </p:pic>
      <p:pic>
        <p:nvPicPr>
          <p:cNvPr id="162" name="Grafik 161" descr="Taschenrechner"/>
          <p:cNvPicPr>
            <a:picLocks noChangeAspect="1"/>
          </p:cNvPicPr>
          <p:nvPr/>
        </p:nvPicPr>
        <p:blipFill>
          <a:blip r:embed="rId127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451"/>
              </a:ext>
            </a:extLst>
          </a:blip>
          <a:stretch>
            <a:fillRect/>
          </a:stretch>
        </p:blipFill>
        <p:spPr>
          <a:xfrm>
            <a:off x="907624" y="4330140"/>
            <a:ext cx="348441" cy="348441"/>
          </a:xfrm>
          <a:prstGeom prst="rect">
            <a:avLst/>
          </a:prstGeom>
        </p:spPr>
      </p:pic>
      <p:pic>
        <p:nvPicPr>
          <p:cNvPr id="163" name="Grafik 162" descr="Übertragen"/>
          <p:cNvPicPr>
            <a:picLocks noChangeAspect="1"/>
          </p:cNvPicPr>
          <p:nvPr/>
        </p:nvPicPr>
        <p:blipFill>
          <a:blip r:embed="rId145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85"/>
              </a:ext>
            </a:extLst>
          </a:blip>
          <a:stretch>
            <a:fillRect/>
          </a:stretch>
        </p:blipFill>
        <p:spPr>
          <a:xfrm>
            <a:off x="5077796" y="3788100"/>
            <a:ext cx="319193" cy="31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PresentationFormat>Bildschirmpräsentation (4:3)</PresentationFormat>
  <Paragraphs>70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2023-08-15T10:22:07Z</dcterms:modified>
</cp:coreProperties>
</file>