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23"/>
  </p:notesMasterIdLst>
  <p:handoutMasterIdLst>
    <p:handoutMasterId r:id="rId24"/>
  </p:handoutMasterIdLst>
  <p:sldIdLst>
    <p:sldId id="272" r:id="rId5"/>
    <p:sldId id="274" r:id="rId6"/>
    <p:sldId id="273" r:id="rId7"/>
    <p:sldId id="275" r:id="rId8"/>
    <p:sldId id="276" r:id="rId9"/>
    <p:sldId id="277" r:id="rId10"/>
    <p:sldId id="288" r:id="rId11"/>
    <p:sldId id="289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</p:sldIdLst>
  <p:sldSz cx="12192000" cy="6858000"/>
  <p:notesSz cx="6858000" cy="9144000"/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25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49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6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4D97A3DF-345D-4861-996B-0DD04E52FCB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AE5674-93CF-4398-BB92-5D15865AE4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B11C0-A8A2-4286-BC61-819CA041DE5F}" type="datetime1">
              <a:rPr lang="de-DE" smtClean="0"/>
              <a:t>07.06.2021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E971043-943C-477D-A096-D47AAE0EB8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F281B6D-7BE5-41F9-A257-FF2CDA8C47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E36B6-8737-4DB7-A8FA-D6C0C37CD98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83937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4AD4406-3F07-4FD4-9B93-48CE3C7C3EEA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noProof="0" dirty="0" smtClean="0"/>
              <a:t>Formatvorlagen des Textmasters bearbeiten</a:t>
            </a:r>
          </a:p>
          <a:p>
            <a:pPr lvl="1" rtl="0"/>
            <a:r>
              <a:rPr lang="de-DE" noProof="0" dirty="0" smtClean="0"/>
              <a:t>Zweite Ebene</a:t>
            </a:r>
          </a:p>
          <a:p>
            <a:pPr lvl="2" rtl="0"/>
            <a:r>
              <a:rPr lang="de-DE" noProof="0" dirty="0" smtClean="0"/>
              <a:t>Dritte </a:t>
            </a:r>
            <a:r>
              <a:rPr lang="de-DE" noProof="0" dirty="0"/>
              <a:t>Ebene</a:t>
            </a:r>
          </a:p>
          <a:p>
            <a:pPr lvl="3" rtl="0"/>
            <a:r>
              <a:rPr lang="de-DE" noProof="0" dirty="0"/>
              <a:t>Vierte Ebene</a:t>
            </a:r>
          </a:p>
          <a:p>
            <a:pPr lvl="4" rtl="0"/>
            <a:r>
              <a:rPr lang="de-DE" noProof="0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de-DE" noProof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93B0CF2-7F87-4E02-A248-870047730F99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4448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4864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85716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1324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10401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01039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43976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2296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4901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850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2303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9783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2067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569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382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76307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9531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e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Rechteck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de-DE" noProof="0"/>
            </a:p>
          </p:txBody>
        </p:sp>
        <p:cxnSp>
          <p:nvCxnSpPr>
            <p:cNvPr id="7" name="Gerader Verbinder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Gerader Verbinder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30" name="Datumsplatzhalter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5E5183-9376-4833-B339-66F74B0C3C64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19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795988-BA48-4859-8F45-7BEE04F6E370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40AF7B5-278B-4FD5-9BC1-2BB62C4A8A8F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0C555A6-DD83-4B1C-8027-29DFDB87D349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602F172-50A4-4E90-819F-AE63C770977C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>
            <a:lvl1pPr rtl="0">
              <a:defRPr/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3AF0641-625C-4AD5-90FD-BE30892572F7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 rtl="0">
              <a:defRPr/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C70339-DAA2-4FCF-A330-7D0C17E272F8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BC67BA5-2DF1-4313-87DD-2F4F38AE71E4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0C87046-711A-44B5-8A49-A90070EFBB1A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kumimoji="0" lang="de-DE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116E958-70CB-4E06-99D1-E3F78B6B5D8E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, eine abgeschnittene und abgerundete Ecke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de-DE" sz="1800" noProof="0"/>
          </a:p>
        </p:txBody>
      </p:sp>
      <p:sp>
        <p:nvSpPr>
          <p:cNvPr id="12" name="Rechtwinkliges Dreieck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de-DE" sz="1800" noProof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 rtl="0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de-DE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" name="Bildplatzhalter 2" descr="Leerer Platzhalter zum Hinzufügen eines Bilds. Klicken Sie auf den Platzhalter, und wählen Sie das hinzuzufügende Bild aus."/>
          <p:cNvSpPr>
            <a:spLocks noGrp="1"/>
          </p:cNvSpPr>
          <p:nvPr>
            <p:ph type="pic" idx="1" hasCustomPrompt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de-DE" noProof="0"/>
              <a:t>Klicken Sie, um ein Bild hinzuzufügen.</a:t>
            </a:r>
            <a:endParaRPr kumimoji="0"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FA3D24E-0EC6-456B-9D01-0D364252AE6D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/>
          <a:p>
            <a:pPr rtl="0"/>
            <a:fld id="{401CF334-2D5C-4859-84A6-CA7E6E43FAEB}" type="slidenum">
              <a:rPr lang="de-DE" noProof="0" smtClean="0"/>
              <a:t>‹Nr.›</a:t>
            </a:fld>
            <a:endParaRPr lang="de-DE" noProof="0"/>
          </a:p>
        </p:txBody>
      </p:sp>
      <p:sp>
        <p:nvSpPr>
          <p:cNvPr id="10" name="Freihand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de-DE" sz="1800" noProof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ihand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de-DE" sz="1800" noProof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uppe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Rechteck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de-DE" noProof="0"/>
            </a:p>
          </p:txBody>
        </p:sp>
        <p:grpSp>
          <p:nvGrpSpPr>
            <p:cNvPr id="27" name="Gruppe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Freihandform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de-DE" sz="18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Freihandform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de-DE" sz="1800" noProof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1" name="Gruppe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Freihandform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de-DE" sz="1800" noProof="0"/>
                </a:p>
              </p:txBody>
            </p:sp>
            <p:sp>
              <p:nvSpPr>
                <p:cNvPr id="33" name="Freihandform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de-DE" sz="1800" noProof="0"/>
                </a:p>
              </p:txBody>
            </p:sp>
          </p:grpSp>
        </p:grpSp>
      </p:grpSp>
      <p:sp>
        <p:nvSpPr>
          <p:cNvPr id="9" name="Titelplatzhalt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de-DE" dirty="0" smtClean="0"/>
              <a:t>Titelmasterformat durch Klicken bearbeiten</a:t>
            </a:r>
            <a:endParaRPr kumimoji="0" lang="de-DE" noProof="0" dirty="0"/>
          </a:p>
        </p:txBody>
      </p:sp>
      <p:sp>
        <p:nvSpPr>
          <p:cNvPr id="30" name="Textplatzhalt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de-DE" dirty="0" smtClean="0"/>
              <a:t>Formatvorlagen des Textmasters bearbeiten</a:t>
            </a:r>
          </a:p>
          <a:p>
            <a:pPr lvl="1" rtl="0" eaLnBrk="1" latinLnBrk="0" hangingPunct="1"/>
            <a:r>
              <a:rPr lang="de-DE" noProof="0" dirty="0" smtClean="0"/>
              <a:t>Zweite </a:t>
            </a:r>
            <a:r>
              <a:rPr lang="de-DE" noProof="0" dirty="0"/>
              <a:t>Ebene</a:t>
            </a:r>
          </a:p>
          <a:p>
            <a:pPr lvl="2" rtl="0" eaLnBrk="1" latinLnBrk="0" hangingPunct="1"/>
            <a:r>
              <a:rPr lang="de-DE" noProof="0" dirty="0"/>
              <a:t>Dritte Ebene</a:t>
            </a:r>
          </a:p>
          <a:p>
            <a:pPr lvl="3" rtl="0" eaLnBrk="1" latinLnBrk="0" hangingPunct="1"/>
            <a:r>
              <a:rPr lang="de-DE" noProof="0" dirty="0"/>
              <a:t>Vierte Ebene</a:t>
            </a:r>
          </a:p>
          <a:p>
            <a:pPr lvl="4" rtl="0" eaLnBrk="1" latinLnBrk="0" hangingPunct="1"/>
            <a:r>
              <a:rPr lang="de-DE" noProof="0" dirty="0"/>
              <a:t>Fünfte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B741E62E-E598-44DB-BC30-9BAC9D3BDBB0}" type="datetime1">
              <a:rPr lang="de-DE" noProof="0" smtClean="0"/>
              <a:t>07.06.2021</a:t>
            </a:fld>
            <a:endParaRPr lang="de-DE" noProof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de-DE" noProof="0"/>
              <a:t>Fußzeile hinzufügen</a:t>
            </a:r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401CF334-2D5C-4859-84A6-CA7E6E43FAEB}" type="slidenum">
              <a:rPr lang="de-DE" noProof="0" smtClean="0"/>
              <a:pPr/>
              <a:t>‹Nr.›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lnSpc>
          <a:spcPct val="80000"/>
        </a:lnSpc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910281"/>
          </a:xfrm>
        </p:spPr>
        <p:txBody>
          <a:bodyPr rtlCol="0"/>
          <a:lstStyle/>
          <a:p>
            <a:pPr rtl="0"/>
            <a:r>
              <a:rPr lang="de-DE" dirty="0" smtClean="0"/>
              <a:t>Ports abfragen</a:t>
            </a:r>
            <a:endParaRPr lang="de-DE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>
          <a:xfrm>
            <a:off x="612346" y="2281881"/>
            <a:ext cx="10472928" cy="1752600"/>
          </a:xfrm>
        </p:spPr>
        <p:txBody>
          <a:bodyPr rtlCol="0"/>
          <a:lstStyle/>
          <a:p>
            <a:pPr rtl="0"/>
            <a:r>
              <a:rPr lang="de-DE" dirty="0" smtClean="0"/>
              <a:t>Auf Sensoren reagieren</a:t>
            </a:r>
            <a:endParaRPr lang="de-DE" dirty="0"/>
          </a:p>
          <a:p>
            <a:pPr rtl="0"/>
            <a:endParaRPr lang="de-DE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494">
        <p:fade/>
      </p:transition>
    </mc:Choice>
    <mc:Fallback xmlns="">
      <p:transition spd="med" advTm="204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3301796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8"/>
            <a:ext cx="3839933" cy="1122021"/>
          </a:xfrm>
          <a:prstGeom prst="borderCallout1">
            <a:avLst>
              <a:gd name="adj1" fmla="val 17001"/>
              <a:gd name="adj2" fmla="val -1238"/>
              <a:gd name="adj3" fmla="val 56323"/>
              <a:gd name="adj4" fmla="val -37002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/>
              <a:t>n</a:t>
            </a:r>
            <a:r>
              <a:rPr lang="de-DE" sz="2400" dirty="0" smtClean="0"/>
              <a:t>icht </a:t>
            </a:r>
            <a:r>
              <a:rPr lang="de-DE" sz="2400" dirty="0" smtClean="0"/>
              <a:t>gedrückt </a:t>
            </a:r>
          </a:p>
          <a:p>
            <a:pPr algn="ctr"/>
            <a:r>
              <a:rPr lang="de-DE" sz="2400" dirty="0" smtClean="0"/>
              <a:t>R0 := 1 für an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30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7129">
        <p:fade/>
      </p:transition>
    </mc:Choice>
    <mc:Fallback xmlns="">
      <p:transition spd="med" advTm="1712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3301796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8"/>
            <a:ext cx="3839933" cy="1556489"/>
          </a:xfrm>
          <a:prstGeom prst="borderCallout1">
            <a:avLst>
              <a:gd name="adj1" fmla="val 17001"/>
              <a:gd name="adj2" fmla="val -1238"/>
              <a:gd name="adj3" fmla="val 59356"/>
              <a:gd name="adj4" fmla="val -18955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/>
              <a:t>n</a:t>
            </a:r>
            <a:r>
              <a:rPr lang="de-DE" sz="2400" dirty="0" smtClean="0"/>
              <a:t>icht </a:t>
            </a:r>
            <a:r>
              <a:rPr lang="de-DE" sz="2400" dirty="0" smtClean="0"/>
              <a:t>gedrückt </a:t>
            </a:r>
          </a:p>
          <a:p>
            <a:pPr algn="ctr"/>
            <a:r>
              <a:rPr lang="de-DE" sz="2400" dirty="0" smtClean="0"/>
              <a:t>ausgeben auf </a:t>
            </a:r>
          </a:p>
          <a:p>
            <a:pPr algn="ctr"/>
            <a:r>
              <a:rPr lang="de-DE" sz="2400" dirty="0" smtClean="0"/>
              <a:t>GPIOC.ODR</a:t>
            </a:r>
            <a:endParaRPr lang="de-DE" sz="2400" dirty="0" smtClean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3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60">
        <p:fade/>
      </p:transition>
    </mc:Choice>
    <mc:Fallback xmlns="">
      <p:transition spd="med" advTm="101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3301796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8"/>
            <a:ext cx="3839933" cy="1556489"/>
          </a:xfrm>
          <a:prstGeom prst="borderCallout1">
            <a:avLst>
              <a:gd name="adj1" fmla="val 17001"/>
              <a:gd name="adj2" fmla="val -1238"/>
              <a:gd name="adj3" fmla="val 77289"/>
              <a:gd name="adj4" fmla="val -2221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/>
              <a:t>n</a:t>
            </a:r>
            <a:r>
              <a:rPr lang="de-DE" sz="2400" dirty="0" smtClean="0"/>
              <a:t>icht </a:t>
            </a:r>
            <a:r>
              <a:rPr lang="de-DE" sz="2400" dirty="0" smtClean="0"/>
              <a:t>gedrückt </a:t>
            </a:r>
          </a:p>
          <a:p>
            <a:pPr algn="ctr"/>
            <a:r>
              <a:rPr lang="de-DE" sz="2400" dirty="0"/>
              <a:t>v</a:t>
            </a:r>
            <a:r>
              <a:rPr lang="de-DE" sz="2400" dirty="0" smtClean="0"/>
              <a:t>on </a:t>
            </a:r>
            <a:r>
              <a:rPr lang="de-DE" sz="2400" dirty="0" smtClean="0"/>
              <a:t>vorne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36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336">
        <p:fade/>
      </p:transition>
    </mc:Choice>
    <mc:Fallback xmlns="">
      <p:transition spd="med" advTm="33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1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-20966"/>
              <a:gd name="adj4" fmla="val -17951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GPIOA.IDR -&gt; R0 einlesen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59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49">
        <p:fade/>
      </p:transition>
    </mc:Choice>
    <mc:Fallback xmlns="">
      <p:transition spd="med" advTm="100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1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11773"/>
              <a:gd name="adj4" fmla="val -2647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Bit10 (=PA10) testen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5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727">
        <p:fade/>
      </p:transition>
    </mc:Choice>
    <mc:Fallback xmlns="">
      <p:transition spd="med" advTm="67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1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8"/>
            <a:ext cx="3839933" cy="2411609"/>
          </a:xfrm>
          <a:prstGeom prst="borderCallout1">
            <a:avLst>
              <a:gd name="adj1" fmla="val 17001"/>
              <a:gd name="adj2" fmla="val -1238"/>
              <a:gd name="adj3" fmla="val 15861"/>
              <a:gd name="adj4" fmla="val -12437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Falls nicht 0 weiter bei </a:t>
            </a:r>
            <a:r>
              <a:rPr lang="de-DE" sz="2400" dirty="0"/>
              <a:t>S</a:t>
            </a:r>
            <a:r>
              <a:rPr lang="de-DE" sz="2400" dirty="0" smtClean="0"/>
              <a:t>prungmarke gedruecktPA10</a:t>
            </a:r>
          </a:p>
          <a:p>
            <a:pPr algn="ctr"/>
            <a:r>
              <a:rPr lang="de-DE" sz="2400" dirty="0" err="1" smtClean="0"/>
              <a:t>bne</a:t>
            </a:r>
            <a:r>
              <a:rPr lang="de-DE" sz="2400" dirty="0" smtClean="0"/>
              <a:t> = </a:t>
            </a:r>
            <a:r>
              <a:rPr lang="de-DE" sz="2400" dirty="0" err="1" smtClean="0"/>
              <a:t>Branch</a:t>
            </a:r>
            <a:r>
              <a:rPr lang="de-DE" sz="2400" dirty="0" smtClean="0"/>
              <a:t> </a:t>
            </a:r>
            <a:r>
              <a:rPr lang="de-DE" sz="2400" dirty="0" err="1" smtClean="0"/>
              <a:t>if</a:t>
            </a:r>
            <a:r>
              <a:rPr lang="de-DE" sz="2400" dirty="0" smtClean="0"/>
              <a:t> not </a:t>
            </a:r>
            <a:r>
              <a:rPr lang="de-DE" sz="2400" dirty="0" err="1" smtClean="0"/>
              <a:t>equal</a:t>
            </a:r>
            <a:r>
              <a:rPr lang="de-DE" sz="2400" dirty="0" smtClean="0"/>
              <a:t> </a:t>
            </a:r>
            <a:r>
              <a:rPr lang="de-DE" sz="2400" dirty="0" err="1" smtClean="0"/>
              <a:t>zero</a:t>
            </a:r>
            <a:r>
              <a:rPr lang="de-DE" sz="2400" dirty="0" smtClean="0"/>
              <a:t> 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64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897">
        <p:fade/>
      </p:transition>
    </mc:Choice>
    <mc:Fallback xmlns="">
      <p:transition spd="med" advTm="38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4421915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5159857" y="3874453"/>
            <a:ext cx="3839933" cy="1122021"/>
          </a:xfrm>
          <a:prstGeom prst="borderCallout1">
            <a:avLst>
              <a:gd name="adj1" fmla="val 17001"/>
              <a:gd name="adj2" fmla="val -1238"/>
              <a:gd name="adj3" fmla="val 56323"/>
              <a:gd name="adj4" fmla="val -37002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/>
              <a:t>g</a:t>
            </a:r>
            <a:r>
              <a:rPr lang="de-DE" sz="2400" dirty="0" smtClean="0"/>
              <a:t>edrückt </a:t>
            </a:r>
            <a:endParaRPr lang="de-DE" sz="2400" dirty="0" smtClean="0"/>
          </a:p>
          <a:p>
            <a:pPr algn="ctr"/>
            <a:r>
              <a:rPr lang="de-DE" sz="2400" dirty="0" smtClean="0"/>
              <a:t>R0 := 0 für aus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789">
        <p:fade/>
      </p:transition>
    </mc:Choice>
    <mc:Fallback xmlns="">
      <p:transition spd="med" advTm="57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4421915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5159857" y="3874453"/>
            <a:ext cx="3839933" cy="1583071"/>
          </a:xfrm>
          <a:prstGeom prst="borderCallout1">
            <a:avLst>
              <a:gd name="adj1" fmla="val 17001"/>
              <a:gd name="adj2" fmla="val -1238"/>
              <a:gd name="adj3" fmla="val 61528"/>
              <a:gd name="adj4" fmla="val -37253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/>
              <a:t>g</a:t>
            </a:r>
            <a:r>
              <a:rPr lang="de-DE" sz="2400" dirty="0" smtClean="0"/>
              <a:t>edrückt </a:t>
            </a:r>
            <a:endParaRPr lang="de-DE" sz="2400" dirty="0" smtClean="0"/>
          </a:p>
          <a:p>
            <a:pPr algn="ctr"/>
            <a:r>
              <a:rPr lang="de-DE" sz="2400" dirty="0" smtClean="0"/>
              <a:t>R0 auf GPIOC.ODR ausgeben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97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391">
        <p:fade/>
      </p:transition>
    </mc:Choice>
    <mc:Fallback xmlns="">
      <p:transition spd="med" advTm="63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73376" y="4421915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 	R0,[R1,IDR]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tst</a:t>
            </a:r>
            <a:r>
              <a:rPr lang="de-DE" dirty="0" smtClean="0">
                <a:latin typeface="Consolas" panose="020B0609020204030204" pitchFamily="49" charset="0"/>
              </a:rPr>
              <a:t>	R0,Bit10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 smtClean="0">
                <a:latin typeface="Consolas" panose="020B0609020204030204" pitchFamily="49" charset="0"/>
              </a:rPr>
              <a:t>bne</a:t>
            </a:r>
            <a:r>
              <a:rPr lang="de-DE" dirty="0" smtClean="0">
                <a:latin typeface="Consolas" panose="020B0609020204030204" pitchFamily="49" charset="0"/>
              </a:rPr>
              <a:t>	gedruecktPA10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mov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R0,#1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>
                <a:solidFill>
                  <a:srgbClr val="00B0F0"/>
                </a:solidFill>
                <a:latin typeface="Consolas" panose="020B0609020204030204" pitchFamily="49" charset="0"/>
              </a:rPr>
              <a:t>strb</a:t>
            </a:r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 	R0,[R2,ODR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b 	schleife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chemeClr val="tx1"/>
                  </a:solidFill>
                </a:rPr>
                <a:t>PA10 = </a:t>
              </a:r>
              <a:r>
                <a:rPr lang="de-DE" sz="2400" b="1" dirty="0">
                  <a:solidFill>
                    <a:schemeClr val="tx1"/>
                  </a:solidFill>
                </a:rPr>
                <a:t>1</a:t>
              </a:r>
              <a:endParaRPr lang="de-DE" sz="24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00B0F0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rgbClr val="00B0F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pic>
        <p:nvPicPr>
          <p:cNvPr id="52" name="Audio 5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5159857" y="3874453"/>
            <a:ext cx="3839933" cy="1583071"/>
          </a:xfrm>
          <a:prstGeom prst="borderCallout1">
            <a:avLst>
              <a:gd name="adj1" fmla="val 17001"/>
              <a:gd name="adj2" fmla="val -1238"/>
              <a:gd name="adj3" fmla="val 80376"/>
              <a:gd name="adj4" fmla="val -38757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/>
              <a:t>g</a:t>
            </a:r>
            <a:r>
              <a:rPr lang="de-DE" sz="2400" dirty="0" smtClean="0"/>
              <a:t>edrückt </a:t>
            </a:r>
            <a:endParaRPr lang="de-DE" sz="2400" dirty="0" smtClean="0"/>
          </a:p>
          <a:p>
            <a:pPr algn="ctr"/>
            <a:r>
              <a:rPr lang="de-DE" sz="2400" dirty="0"/>
              <a:t>v</a:t>
            </a:r>
            <a:r>
              <a:rPr lang="de-DE" sz="2400" smtClean="0"/>
              <a:t>on </a:t>
            </a:r>
            <a:r>
              <a:rPr lang="de-DE" sz="2400" dirty="0" smtClean="0"/>
              <a:t>Vorne</a:t>
            </a:r>
          </a:p>
        </p:txBody>
      </p:sp>
    </p:spTree>
    <p:extLst>
      <p:ext uri="{BB962C8B-B14F-4D97-AF65-F5344CB8AC3E}">
        <p14:creationId xmlns:p14="http://schemas.microsoft.com/office/powerpoint/2010/main" val="407095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3">
        <p:fade/>
      </p:transition>
    </mc:Choice>
    <mc:Fallback xmlns="">
      <p:transition spd="med" advTm="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411892" y="106542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Aufgabenstellung: </a:t>
            </a: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Wenn die Taste gedrückt ist:</a:t>
            </a: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Lampe PC0 aus</a:t>
            </a: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Sonst </a:t>
            </a: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Lampe PC0 an</a:t>
            </a:r>
            <a:endParaRPr lang="de-DE" dirty="0">
              <a:latin typeface="Consolas" panose="020B0609020204030204" pitchFamily="49" charset="0"/>
            </a:endParaRP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0</a:t>
              </a: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03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6162">
        <p:fade/>
      </p:transition>
    </mc:Choice>
    <mc:Fallback xmlns="">
      <p:transition spd="med" advTm="961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pic>
        <p:nvPicPr>
          <p:cNvPr id="62" name="Audio 6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6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405">
        <p:fade/>
      </p:transition>
    </mc:Choice>
    <mc:Fallback xmlns="">
      <p:transition spd="med" advTm="144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51284" y="1361175"/>
            <a:ext cx="2318455" cy="936034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4437321" y="2814909"/>
            <a:ext cx="3839933" cy="2022706"/>
          </a:xfrm>
          <a:prstGeom prst="borderCallout1">
            <a:avLst>
              <a:gd name="adj1" fmla="val 17001"/>
              <a:gd name="adj2" fmla="val -1238"/>
              <a:gd name="adj3" fmla="val -25820"/>
              <a:gd name="adj4" fmla="val -2296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Initialisierung:</a:t>
            </a:r>
          </a:p>
          <a:p>
            <a:pPr algn="ctr"/>
            <a:r>
              <a:rPr lang="de-DE" sz="2400" dirty="0" smtClean="0"/>
              <a:t>Startup</a:t>
            </a:r>
          </a:p>
          <a:p>
            <a:pPr algn="ctr"/>
            <a:r>
              <a:rPr lang="de-DE" sz="2400" dirty="0" smtClean="0"/>
              <a:t>R1 = GPIOA für Taste</a:t>
            </a:r>
          </a:p>
          <a:p>
            <a:pPr algn="ctr"/>
            <a:r>
              <a:rPr lang="de-DE" sz="2400" dirty="0" smtClean="0"/>
              <a:t>R2 = GPIOC für Lampe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44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6414">
        <p:fade/>
      </p:transition>
    </mc:Choice>
    <mc:Fallback xmlns="">
      <p:transition spd="med" advTm="564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-20966"/>
              <a:gd name="adj4" fmla="val -17951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GPIOA.IDR -&gt; R0 einlesen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59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6856">
        <p:fade/>
      </p:transition>
    </mc:Choice>
    <mc:Fallback xmlns="">
      <p:transition spd="med" advTm="468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11773"/>
              <a:gd name="adj4" fmla="val -2647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Bit10 (=PA10) testen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20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839">
        <p:fade/>
      </p:transition>
    </mc:Choice>
    <mc:Fallback xmlns="">
      <p:transition spd="med" advTm="158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11773"/>
              <a:gd name="adj4" fmla="val -2647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Bit10 (=PA10) testen</a:t>
            </a:r>
          </a:p>
        </p:txBody>
      </p:sp>
      <p:sp>
        <p:nvSpPr>
          <p:cNvPr id="45" name="Legende mit Linie 1 44"/>
          <p:cNvSpPr/>
          <p:nvPr/>
        </p:nvSpPr>
        <p:spPr>
          <a:xfrm>
            <a:off x="5830608" y="4325632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-81330"/>
              <a:gd name="adj4" fmla="val -10933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Bit10 = 0b010000000000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8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40">
        <p:fade/>
      </p:transition>
    </mc:Choice>
    <mc:Fallback xmlns="">
      <p:transition spd="med" advTm="300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9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11773"/>
              <a:gd name="adj4" fmla="val -26474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Bit10 (=PA10) testen</a:t>
            </a:r>
          </a:p>
        </p:txBody>
      </p:sp>
      <p:sp>
        <p:nvSpPr>
          <p:cNvPr id="45" name="Legende mit Linie 1 44"/>
          <p:cNvSpPr/>
          <p:nvPr/>
        </p:nvSpPr>
        <p:spPr>
          <a:xfrm>
            <a:off x="5830608" y="4325632"/>
            <a:ext cx="3839933" cy="940788"/>
          </a:xfrm>
          <a:prstGeom prst="borderCallout1">
            <a:avLst>
              <a:gd name="adj1" fmla="val 17001"/>
              <a:gd name="adj2" fmla="val -1238"/>
              <a:gd name="adj3" fmla="val -81330"/>
              <a:gd name="adj4" fmla="val -10933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Bit10 = 0b010000000000</a:t>
            </a:r>
          </a:p>
        </p:txBody>
      </p:sp>
      <p:sp>
        <p:nvSpPr>
          <p:cNvPr id="48" name="Legende mit Linie 1 47"/>
          <p:cNvSpPr/>
          <p:nvPr/>
        </p:nvSpPr>
        <p:spPr>
          <a:xfrm>
            <a:off x="4825982" y="5507021"/>
            <a:ext cx="3839933" cy="1168469"/>
          </a:xfrm>
          <a:prstGeom prst="borderCallout1">
            <a:avLst>
              <a:gd name="adj1" fmla="val 17001"/>
              <a:gd name="adj2" fmla="val -1238"/>
              <a:gd name="adj3" fmla="val -213954"/>
              <a:gd name="adj4" fmla="val -78612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Auch möglich:</a:t>
            </a:r>
          </a:p>
          <a:p>
            <a:pPr algn="ctr"/>
            <a:r>
              <a:rPr lang="de-DE" sz="2400" dirty="0" err="1"/>
              <a:t>t</a:t>
            </a:r>
            <a:r>
              <a:rPr lang="de-DE" sz="2400" dirty="0" err="1" smtClean="0"/>
              <a:t>st</a:t>
            </a:r>
            <a:r>
              <a:rPr lang="de-DE" sz="2400" dirty="0" smtClean="0"/>
              <a:t> Bit10 | Bit6 //ODER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7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6961">
        <p:fade/>
      </p:transition>
    </mc:Choice>
    <mc:Fallback xmlns="">
      <p:transition spd="med" advTm="169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33079" y="2480223"/>
            <a:ext cx="2629171" cy="831400"/>
          </a:xfrm>
          <a:prstGeom prst="rect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383016" y="106698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bl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startup</a:t>
            </a:r>
            <a:endParaRPr lang="de-DE" b="1" dirty="0" smtClean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	R1,=GPIOA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  	R2,=GPIOC</a:t>
            </a:r>
            <a:endParaRPr lang="de-DE" b="1" dirty="0">
              <a:solidFill>
                <a:srgbClr val="7F0055"/>
              </a:solidFill>
              <a:latin typeface="Consolas" panose="020B0609020204030204" pitchFamily="49" charset="0"/>
            </a:endParaRP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schleife: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Sprungmarke</a:t>
            </a:r>
            <a:endParaRPr lang="de-DE" b="1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 	R0,[R1,IDR]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tst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R0,Bit10</a:t>
            </a:r>
          </a:p>
          <a:p>
            <a:r>
              <a:rPr lang="de-DE" b="1" dirty="0">
                <a:solidFill>
                  <a:srgbClr val="00B0F0"/>
                </a:solidFill>
                <a:latin typeface="Consolas" panose="020B0609020204030204" pitchFamily="49" charset="0"/>
              </a:rPr>
              <a:t>	</a:t>
            </a:r>
            <a:r>
              <a:rPr lang="de-DE" b="1" dirty="0" err="1" smtClean="0">
                <a:solidFill>
                  <a:srgbClr val="00B0F0"/>
                </a:solidFill>
                <a:latin typeface="Consolas" panose="020B0609020204030204" pitchFamily="49" charset="0"/>
              </a:rPr>
              <a:t>bne</a:t>
            </a:r>
            <a:r>
              <a:rPr lang="de-DE" b="1" dirty="0" smtClean="0">
                <a:solidFill>
                  <a:srgbClr val="00B0F0"/>
                </a:solidFill>
                <a:latin typeface="Consolas" panose="020B0609020204030204" pitchFamily="49" charset="0"/>
              </a:rPr>
              <a:t>	gedruecktPA10</a:t>
            </a:r>
            <a:endParaRPr lang="de-DE" b="1" dirty="0">
              <a:solidFill>
                <a:srgbClr val="00B0F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R0,#1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</a:t>
            </a:r>
            <a:r>
              <a:rPr lang="de-DE" dirty="0" smtClean="0">
                <a:latin typeface="Consolas" panose="020B0609020204030204" pitchFamily="49" charset="0"/>
              </a:rPr>
              <a:t>]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smtClean="0">
                <a:latin typeface="Consolas" panose="020B0609020204030204" pitchFamily="49" charset="0"/>
              </a:rPr>
              <a:t>b 	schleife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gedruecktPA10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mov</a:t>
            </a:r>
            <a:r>
              <a:rPr lang="de-DE" dirty="0">
                <a:latin typeface="Consolas" panose="020B0609020204030204" pitchFamily="49" charset="0"/>
              </a:rPr>
              <a:t> 	R0</a:t>
            </a:r>
            <a:r>
              <a:rPr lang="de-DE" dirty="0" smtClean="0">
                <a:latin typeface="Consolas" panose="020B0609020204030204" pitchFamily="49" charset="0"/>
              </a:rPr>
              <a:t>,#0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>
                <a:latin typeface="Consolas" panose="020B0609020204030204" pitchFamily="49" charset="0"/>
              </a:rPr>
              <a:t>	</a:t>
            </a:r>
            <a:r>
              <a:rPr lang="de-DE" dirty="0" err="1">
                <a:latin typeface="Consolas" panose="020B0609020204030204" pitchFamily="49" charset="0"/>
              </a:rPr>
              <a:t>strb</a:t>
            </a:r>
            <a:r>
              <a:rPr lang="de-DE" dirty="0">
                <a:latin typeface="Consolas" panose="020B0609020204030204" pitchFamily="49" charset="0"/>
              </a:rPr>
              <a:t> 	R0,[R2,ODR]</a:t>
            </a:r>
          </a:p>
          <a:p>
            <a:r>
              <a:rPr lang="de-DE" dirty="0">
                <a:latin typeface="Consolas" panose="020B0609020204030204" pitchFamily="49" charset="0"/>
              </a:rPr>
              <a:t>	b 	schleife</a:t>
            </a:r>
          </a:p>
          <a:p>
            <a:endParaRPr lang="de-DE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Abgerundetes Rechteck 55"/>
          <p:cNvSpPr/>
          <p:nvPr/>
        </p:nvSpPr>
        <p:spPr>
          <a:xfrm>
            <a:off x="8830856" y="858496"/>
            <a:ext cx="2403231" cy="62379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0" y="0"/>
            <a:ext cx="10468864" cy="292443"/>
          </a:xfrm>
        </p:spPr>
        <p:txBody>
          <a:bodyPr rtlCol="0">
            <a:normAutofit fontScale="90000"/>
          </a:bodyPr>
          <a:lstStyle/>
          <a:p>
            <a:pPr rtl="0"/>
            <a:r>
              <a:rPr lang="de-DE" sz="2400" dirty="0" smtClean="0"/>
              <a:t>Ports abfragen</a:t>
            </a:r>
            <a:endParaRPr lang="de-DE" sz="2400" dirty="0"/>
          </a:p>
        </p:txBody>
      </p:sp>
      <p:sp>
        <p:nvSpPr>
          <p:cNvPr id="12" name="Textfeld 11"/>
          <p:cNvSpPr txBox="1"/>
          <p:nvPr/>
        </p:nvSpPr>
        <p:spPr>
          <a:xfrm>
            <a:off x="3757041" y="627664"/>
            <a:ext cx="222267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Taste PA10 </a:t>
            </a:r>
            <a:r>
              <a:rPr lang="de-DE" sz="2400" dirty="0" smtClean="0">
                <a:solidFill>
                  <a:srgbClr val="FF0000"/>
                </a:solidFill>
              </a:rPr>
              <a:t>= 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2497641" y="411927"/>
            <a:ext cx="1153893" cy="653493"/>
            <a:chOff x="7022749" y="970538"/>
            <a:chExt cx="1153893" cy="653493"/>
          </a:xfrm>
        </p:grpSpPr>
        <p:grpSp>
          <p:nvGrpSpPr>
            <p:cNvPr id="17" name="Gruppieren 16"/>
            <p:cNvGrpSpPr/>
            <p:nvPr/>
          </p:nvGrpSpPr>
          <p:grpSpPr>
            <a:xfrm>
              <a:off x="7113070" y="970538"/>
              <a:ext cx="981777" cy="647877"/>
              <a:chOff x="6766560" y="815163"/>
              <a:chExt cx="1578543" cy="1071389"/>
            </a:xfrm>
          </p:grpSpPr>
          <p:sp>
            <p:nvSpPr>
              <p:cNvPr id="14" name="Rechteck 13"/>
              <p:cNvSpPr/>
              <p:nvPr/>
            </p:nvSpPr>
            <p:spPr>
              <a:xfrm>
                <a:off x="6766560" y="1386038"/>
                <a:ext cx="1578543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6766560" y="1318660"/>
                <a:ext cx="1578543" cy="6737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587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332846" y="815163"/>
                <a:ext cx="434741" cy="500514"/>
              </a:xfrm>
              <a:prstGeom prst="rect">
                <a:avLst/>
              </a:prstGeom>
              <a:solidFill>
                <a:schemeClr val="tx1"/>
              </a:solidFill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de-DE" sz="2400" dirty="0" smtClean="0"/>
              </a:p>
            </p:txBody>
          </p:sp>
        </p:grpSp>
        <p:sp>
          <p:nvSpPr>
            <p:cNvPr id="19" name="Freihandform 18"/>
            <p:cNvSpPr/>
            <p:nvPr/>
          </p:nvSpPr>
          <p:spPr>
            <a:xfrm>
              <a:off x="8098971" y="1521646"/>
              <a:ext cx="77671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  <p:sp>
          <p:nvSpPr>
            <p:cNvPr id="20" name="Freihandform 19"/>
            <p:cNvSpPr/>
            <p:nvPr/>
          </p:nvSpPr>
          <p:spPr>
            <a:xfrm flipH="1">
              <a:off x="7022749" y="1521646"/>
              <a:ext cx="80614" cy="102385"/>
            </a:xfrm>
            <a:custGeom>
              <a:avLst/>
              <a:gdLst>
                <a:gd name="connsiteX0" fmla="*/ 0 w 77671"/>
                <a:gd name="connsiteY0" fmla="*/ 0 h 102385"/>
                <a:gd name="connsiteX1" fmla="*/ 3531 w 77671"/>
                <a:gd name="connsiteY1" fmla="*/ 98854 h 102385"/>
                <a:gd name="connsiteX2" fmla="*/ 77671 w 77671"/>
                <a:gd name="connsiteY2" fmla="*/ 102385 h 102385"/>
                <a:gd name="connsiteX3" fmla="*/ 70610 w 77671"/>
                <a:gd name="connsiteY3" fmla="*/ 63549 h 102385"/>
                <a:gd name="connsiteX4" fmla="*/ 28244 w 77671"/>
                <a:gd name="connsiteY4" fmla="*/ 63549 h 102385"/>
                <a:gd name="connsiteX5" fmla="*/ 0 w 77671"/>
                <a:gd name="connsiteY5" fmla="*/ 0 h 10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71" h="102385">
                  <a:moveTo>
                    <a:pt x="0" y="0"/>
                  </a:moveTo>
                  <a:lnTo>
                    <a:pt x="3531" y="98854"/>
                  </a:lnTo>
                  <a:lnTo>
                    <a:pt x="77671" y="102385"/>
                  </a:lnTo>
                  <a:lnTo>
                    <a:pt x="70610" y="63549"/>
                  </a:lnTo>
                  <a:lnTo>
                    <a:pt x="28244" y="63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sz="2400" dirty="0" smtClean="0"/>
            </a:p>
          </p:txBody>
        </p:sp>
      </p:grpSp>
      <p:sp>
        <p:nvSpPr>
          <p:cNvPr id="22" name="Ellipse 21"/>
          <p:cNvSpPr/>
          <p:nvPr/>
        </p:nvSpPr>
        <p:spPr>
          <a:xfrm>
            <a:off x="6338906" y="579152"/>
            <a:ext cx="539261" cy="496545"/>
          </a:xfrm>
          <a:prstGeom prst="ellipse">
            <a:avLst/>
          </a:prstGeom>
          <a:solidFill>
            <a:srgbClr val="B7250D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400" dirty="0" smtClean="0"/>
          </a:p>
        </p:txBody>
      </p:sp>
      <p:sp>
        <p:nvSpPr>
          <p:cNvPr id="23" name="Textfeld 22"/>
          <p:cNvSpPr txBox="1"/>
          <p:nvPr/>
        </p:nvSpPr>
        <p:spPr>
          <a:xfrm>
            <a:off x="6983675" y="579152"/>
            <a:ext cx="101990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PC0</a:t>
            </a:r>
          </a:p>
        </p:txBody>
      </p:sp>
      <p:grpSp>
        <p:nvGrpSpPr>
          <p:cNvPr id="24" name="Gruppieren 23"/>
          <p:cNvGrpSpPr/>
          <p:nvPr/>
        </p:nvGrpSpPr>
        <p:grpSpPr>
          <a:xfrm>
            <a:off x="6661681" y="899510"/>
            <a:ext cx="5314419" cy="5008947"/>
            <a:chOff x="4986122" y="618130"/>
            <a:chExt cx="5314419" cy="5008947"/>
          </a:xfrm>
        </p:grpSpPr>
        <p:sp>
          <p:nvSpPr>
            <p:cNvPr id="25" name="Flussdiagramm: Verzweigung 24"/>
            <p:cNvSpPr/>
            <p:nvPr/>
          </p:nvSpPr>
          <p:spPr>
            <a:xfrm>
              <a:off x="6983675" y="2550388"/>
              <a:ext cx="2746479" cy="715108"/>
            </a:xfrm>
            <a:prstGeom prst="flowChartDecision">
              <a:avLst/>
            </a:prstGeom>
            <a:solidFill>
              <a:srgbClr val="FFFF00"/>
            </a:solidFill>
            <a:ln w="34925"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b="1" dirty="0" smtClean="0">
                  <a:solidFill>
                    <a:srgbClr val="00B0F0"/>
                  </a:solidFill>
                </a:rPr>
                <a:t>PA10 = </a:t>
              </a:r>
              <a:r>
                <a:rPr lang="de-DE" sz="2400" b="1" dirty="0">
                  <a:solidFill>
                    <a:srgbClr val="00B0F0"/>
                  </a:solidFill>
                </a:rPr>
                <a:t>1</a:t>
              </a:r>
              <a:endParaRPr lang="de-DE" sz="2400" b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Flussdiagramm: Prozess 25"/>
            <p:cNvSpPr/>
            <p:nvPr/>
          </p:nvSpPr>
          <p:spPr>
            <a:xfrm>
              <a:off x="7155298" y="3655549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PC0:=1</a:t>
              </a:r>
            </a:p>
          </p:txBody>
        </p:sp>
        <p:sp>
          <p:nvSpPr>
            <p:cNvPr id="28" name="Flussdiagramm: Prozess 27"/>
            <p:cNvSpPr/>
            <p:nvPr/>
          </p:nvSpPr>
          <p:spPr>
            <a:xfrm>
              <a:off x="7155298" y="4775668"/>
              <a:ext cx="2403231" cy="519846"/>
            </a:xfrm>
            <a:prstGeom prst="flowChartProcess">
              <a:avLst/>
            </a:prstGeom>
            <a:solidFill>
              <a:srgbClr val="FFFF00"/>
            </a:solidFill>
            <a:ln w="34925">
              <a:solidFill>
                <a:schemeClr val="tx1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PC0:=0</a:t>
              </a:r>
            </a:p>
          </p:txBody>
        </p:sp>
        <p:cxnSp>
          <p:nvCxnSpPr>
            <p:cNvPr id="29" name="Gerade Verbindung mit Pfeil 28"/>
            <p:cNvCxnSpPr>
              <a:stCxn id="25" idx="2"/>
              <a:endCxn id="26" idx="0"/>
            </p:cNvCxnSpPr>
            <p:nvPr/>
          </p:nvCxnSpPr>
          <p:spPr>
            <a:xfrm flipH="1">
              <a:off x="8356914" y="3265496"/>
              <a:ext cx="1" cy="390053"/>
            </a:xfrm>
            <a:prstGeom prst="straightConnector1">
              <a:avLst/>
            </a:prstGeom>
            <a:ln w="41275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rot="5400000">
              <a:off x="6619973" y="2592151"/>
              <a:ext cx="134442" cy="3339444"/>
            </a:xfrm>
            <a:prstGeom prst="bentConnector2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rade Verbindung mit Pfeil 30"/>
            <p:cNvCxnSpPr>
              <a:endCxn id="28" idx="0"/>
            </p:cNvCxnSpPr>
            <p:nvPr/>
          </p:nvCxnSpPr>
          <p:spPr>
            <a:xfrm>
              <a:off x="8356913" y="4556235"/>
              <a:ext cx="1" cy="21943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Gerade Verbindung mit Pfeil 31"/>
            <p:cNvCxnSpPr>
              <a:stCxn id="54" idx="2"/>
              <a:endCxn id="25" idx="0"/>
            </p:cNvCxnSpPr>
            <p:nvPr/>
          </p:nvCxnSpPr>
          <p:spPr>
            <a:xfrm>
              <a:off x="8356914" y="1882432"/>
              <a:ext cx="1" cy="667956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 Verbindung mit Pfeil 32"/>
            <p:cNvCxnSpPr>
              <a:stCxn id="25" idx="3"/>
            </p:cNvCxnSpPr>
            <p:nvPr/>
          </p:nvCxnSpPr>
          <p:spPr>
            <a:xfrm>
              <a:off x="9730154" y="2907942"/>
              <a:ext cx="550984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 Verbindung mit Pfeil 33"/>
            <p:cNvCxnSpPr/>
            <p:nvPr/>
          </p:nvCxnSpPr>
          <p:spPr>
            <a:xfrm>
              <a:off x="10300541" y="2903814"/>
              <a:ext cx="0" cy="1652421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 Verbindung mit Pfeil 34"/>
            <p:cNvCxnSpPr/>
            <p:nvPr/>
          </p:nvCxnSpPr>
          <p:spPr>
            <a:xfrm flipH="1">
              <a:off x="8325557" y="4556235"/>
              <a:ext cx="1924226" cy="0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 Verbindung mit Pfeil 38"/>
            <p:cNvCxnSpPr>
              <a:stCxn id="28" idx="2"/>
            </p:cNvCxnSpPr>
            <p:nvPr/>
          </p:nvCxnSpPr>
          <p:spPr>
            <a:xfrm flipH="1">
              <a:off x="8356911" y="5295514"/>
              <a:ext cx="3" cy="33156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uppieren 39"/>
            <p:cNvGrpSpPr/>
            <p:nvPr/>
          </p:nvGrpSpPr>
          <p:grpSpPr>
            <a:xfrm>
              <a:off x="4986122" y="2198843"/>
              <a:ext cx="3370790" cy="3428234"/>
              <a:chOff x="6592120" y="2198843"/>
              <a:chExt cx="1764791" cy="3428234"/>
            </a:xfrm>
          </p:grpSpPr>
          <p:cxnSp>
            <p:nvCxnSpPr>
              <p:cNvPr id="49" name="Gerade Verbindung mit Pfeil 48"/>
              <p:cNvCxnSpPr/>
              <p:nvPr/>
            </p:nvCxnSpPr>
            <p:spPr>
              <a:xfrm flipH="1" flipV="1">
                <a:off x="6608536" y="5615354"/>
                <a:ext cx="1748375" cy="11723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Gerade Verbindung mit Pfeil 49"/>
              <p:cNvCxnSpPr/>
              <p:nvPr/>
            </p:nvCxnSpPr>
            <p:spPr>
              <a:xfrm flipH="1" flipV="1">
                <a:off x="6608533" y="2198843"/>
                <a:ext cx="3" cy="3416512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Gerade Verbindung mit Pfeil 50"/>
              <p:cNvCxnSpPr/>
              <p:nvPr/>
            </p:nvCxnSpPr>
            <p:spPr>
              <a:xfrm>
                <a:off x="6592120" y="2198843"/>
                <a:ext cx="1748375" cy="0"/>
              </a:xfrm>
              <a:prstGeom prst="straightConnector1">
                <a:avLst/>
              </a:prstGeom>
              <a:ln w="412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feld 40"/>
            <p:cNvSpPr txBox="1"/>
            <p:nvPr/>
          </p:nvSpPr>
          <p:spPr>
            <a:xfrm>
              <a:off x="7649308" y="618130"/>
              <a:ext cx="156503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main</a:t>
              </a:r>
              <a:r>
                <a:rPr lang="de-DE" sz="2400" dirty="0" smtClean="0"/>
                <a:t>:</a:t>
              </a:r>
            </a:p>
          </p:txBody>
        </p:sp>
        <p:sp>
          <p:nvSpPr>
            <p:cNvPr id="42" name="Textfeld 41"/>
            <p:cNvSpPr txBox="1"/>
            <p:nvPr/>
          </p:nvSpPr>
          <p:spPr>
            <a:xfrm>
              <a:off x="8418172" y="2015829"/>
              <a:ext cx="144997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/>
                <a:t>s</a:t>
              </a:r>
              <a:r>
                <a:rPr lang="de-DE" sz="2400" dirty="0" smtClean="0"/>
                <a:t>chleife:</a:t>
              </a:r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8490666" y="3205284"/>
              <a:ext cx="114872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nein</a:t>
              </a: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9701444" y="2442149"/>
              <a:ext cx="41069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ja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5389756" y="4314003"/>
              <a:ext cx="25635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latin typeface="Consolas" panose="020B0609020204030204" pitchFamily="49" charset="0"/>
                </a:rPr>
                <a:t>gedruecktPA10:</a:t>
              </a:r>
              <a:endParaRPr lang="de-DE" sz="2400" dirty="0"/>
            </a:p>
          </p:txBody>
        </p:sp>
      </p:grpSp>
      <p:sp>
        <p:nvSpPr>
          <p:cNvPr id="54" name="Flussdiagramm: Prozess 53"/>
          <p:cNvSpPr/>
          <p:nvPr/>
        </p:nvSpPr>
        <p:spPr>
          <a:xfrm>
            <a:off x="8830857" y="1643966"/>
            <a:ext cx="240323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cxnSp>
        <p:nvCxnSpPr>
          <p:cNvPr id="57" name="Gerade Verbindung mit Pfeil 56"/>
          <p:cNvCxnSpPr>
            <a:stCxn id="56" idx="2"/>
            <a:endCxn id="54" idx="0"/>
          </p:cNvCxnSpPr>
          <p:nvPr/>
        </p:nvCxnSpPr>
        <p:spPr>
          <a:xfrm>
            <a:off x="10032472" y="1482291"/>
            <a:ext cx="1" cy="16167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ussdiagramm: Prozess 59"/>
          <p:cNvSpPr/>
          <p:nvPr/>
        </p:nvSpPr>
        <p:spPr>
          <a:xfrm>
            <a:off x="9002482" y="1641902"/>
            <a:ext cx="2066571" cy="519846"/>
          </a:xfrm>
          <a:prstGeom prst="flowChartProcess">
            <a:avLst/>
          </a:prstGeom>
          <a:solidFill>
            <a:srgbClr val="FFFF00"/>
          </a:solidFill>
          <a:ln w="34925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chemeClr val="tx1"/>
                </a:solidFill>
              </a:rPr>
              <a:t>startup</a:t>
            </a:r>
            <a:endParaRPr lang="de-DE" sz="2400" dirty="0" smtClean="0">
              <a:solidFill>
                <a:schemeClr val="tx1"/>
              </a:solidFill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4206239" y="1183907"/>
            <a:ext cx="3917013" cy="1191682"/>
          </a:xfrm>
          <a:prstGeom prst="ellipse">
            <a:avLst/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Ablauf mit PA10=0</a:t>
            </a:r>
          </a:p>
          <a:p>
            <a:pPr algn="ctr"/>
            <a:r>
              <a:rPr lang="de-DE" sz="2400" dirty="0" smtClean="0"/>
              <a:t>= nicht gedrückt</a:t>
            </a:r>
          </a:p>
        </p:txBody>
      </p:sp>
      <p:sp>
        <p:nvSpPr>
          <p:cNvPr id="43" name="Legende mit Linie 1 42"/>
          <p:cNvSpPr/>
          <p:nvPr/>
        </p:nvSpPr>
        <p:spPr>
          <a:xfrm>
            <a:off x="4437321" y="2814908"/>
            <a:ext cx="3839933" cy="2411609"/>
          </a:xfrm>
          <a:prstGeom prst="borderCallout1">
            <a:avLst>
              <a:gd name="adj1" fmla="val 17001"/>
              <a:gd name="adj2" fmla="val -1238"/>
              <a:gd name="adj3" fmla="val 15861"/>
              <a:gd name="adj4" fmla="val -12437"/>
            </a:avLst>
          </a:prstGeom>
          <a:solidFill>
            <a:srgbClr val="FFFF00"/>
          </a:solidFill>
          <a:ln w="15875"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dirty="0" smtClean="0"/>
              <a:t>Endlosschleife:</a:t>
            </a:r>
          </a:p>
          <a:p>
            <a:pPr algn="ctr"/>
            <a:r>
              <a:rPr lang="de-DE" sz="2400" dirty="0" smtClean="0"/>
              <a:t>Falls nicht 0 weiter bei </a:t>
            </a:r>
            <a:r>
              <a:rPr lang="de-DE" sz="2400" dirty="0"/>
              <a:t>S</a:t>
            </a:r>
            <a:r>
              <a:rPr lang="de-DE" sz="2400" dirty="0" smtClean="0"/>
              <a:t>prungmarke gedruecktPA10</a:t>
            </a:r>
          </a:p>
          <a:p>
            <a:pPr algn="ctr"/>
            <a:r>
              <a:rPr lang="de-DE" sz="2400" dirty="0" err="1" smtClean="0"/>
              <a:t>bne</a:t>
            </a:r>
            <a:r>
              <a:rPr lang="de-DE" sz="2400" dirty="0" smtClean="0"/>
              <a:t> = </a:t>
            </a:r>
            <a:r>
              <a:rPr lang="de-DE" sz="2400" dirty="0" err="1" smtClean="0"/>
              <a:t>Branch</a:t>
            </a:r>
            <a:r>
              <a:rPr lang="de-DE" sz="2400" dirty="0" smtClean="0"/>
              <a:t> </a:t>
            </a:r>
            <a:r>
              <a:rPr lang="de-DE" sz="2400" dirty="0" err="1" smtClean="0"/>
              <a:t>if</a:t>
            </a:r>
            <a:r>
              <a:rPr lang="de-DE" sz="2400" dirty="0" smtClean="0"/>
              <a:t> not </a:t>
            </a:r>
            <a:r>
              <a:rPr lang="de-DE" sz="2400" dirty="0" err="1" smtClean="0"/>
              <a:t>equal</a:t>
            </a:r>
            <a:r>
              <a:rPr lang="de-DE" sz="2400" dirty="0" smtClean="0"/>
              <a:t> </a:t>
            </a:r>
            <a:r>
              <a:rPr lang="de-DE" sz="2400" dirty="0" err="1" smtClean="0"/>
              <a:t>zero</a:t>
            </a:r>
            <a:r>
              <a:rPr lang="de-DE" sz="2400" dirty="0" smtClean="0"/>
              <a:t> 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3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5350">
        <p:fade/>
      </p:transition>
    </mc:Choice>
    <mc:Fallback xmlns="">
      <p:transition spd="med" advTm="553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ainstorming-Präsentatio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solidFill>
          <a:srgbClr val="FFFF00"/>
        </a:solidFill>
        <a:ln w="15875">
          <a:solidFill>
            <a:srgbClr val="FF0000"/>
          </a:solidFill>
        </a:ln>
      </a:spPr>
      <a:bodyPr rtlCol="0" anchor="ctr"/>
      <a:lstStyle>
        <a:defPPr algn="ctr">
          <a:defRPr sz="2400" dirty="0" smtClean="0"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>
        <a:ln w="41275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476_TF03460637.potx" id="{C49A29B5-FA48-4E36-9E4F-DF4710006DC9}" vid="{853F5F12-02C4-44F6-B013-9CB1FC9B17F1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6E75B46905F644B082CF0E0FA2D5CB" ma:contentTypeVersion="" ma:contentTypeDescription="Ein neues Dokument erstellen." ma:contentTypeScope="" ma:versionID="13290f12e97b0a9c88d178a7fffc9292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96C9597-B084-48C7-9C6A-0E2DFAD1D5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CB8FFF-1CF6-413C-BAB7-19F7DF4E9F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696b60-0389-45c2-bb8c-032517eb46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A1A5FBF-FF74-4367-BF5D-F47F8E42FF0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Brainstorming-Geschäftspräsentation</Template>
  <TotalTime>0</TotalTime>
  <Words>1884</Words>
  <Application>Microsoft Office PowerPoint</Application>
  <PresentationFormat>Breitbild</PresentationFormat>
  <Paragraphs>563</Paragraphs>
  <Slides>18</Slides>
  <Notes>18</Notes>
  <HiddenSlides>0</HiddenSlides>
  <MMClips>18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4" baseType="lpstr">
      <vt:lpstr>Calibri</vt:lpstr>
      <vt:lpstr>Century Gothic</vt:lpstr>
      <vt:lpstr>Consolas</vt:lpstr>
      <vt:lpstr>Palatino Linotype</vt:lpstr>
      <vt:lpstr>Wingdings 2</vt:lpstr>
      <vt:lpstr>Brainstorming-Präsentation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  <vt:lpstr>Ports abfragen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Formeln umstellen</dc:title>
  <dc:creator>Jörg Sturm</dc:creator>
  <cp:lastModifiedBy>txtbro_ strauss</cp:lastModifiedBy>
  <cp:revision>105</cp:revision>
  <dcterms:created xsi:type="dcterms:W3CDTF">2019-03-15T16:17:55Z</dcterms:created>
  <dcterms:modified xsi:type="dcterms:W3CDTF">2021-06-07T09:33:25Z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0x010100126E75B46905F644B082CF0E0FA2D5CB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