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0" r:id="rId4"/>
  </p:sldMasterIdLst>
  <p:notesMasterIdLst>
    <p:notesMasterId r:id="rId31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  <p:sldId id="277" r:id="rId26"/>
    <p:sldId id="278" r:id="rId27"/>
    <p:sldId id="279" r:id="rId28"/>
    <p:sldId id="280" r:id="rId29"/>
    <p:sldId id="281" r:id="rId30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291F644D-65A8-401B-A700-E820A8787005}">
  <a:tblStyle styleId="{291F644D-65A8-401B-A700-E820A8787005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6" d="100"/>
          <a:sy n="146" d="100"/>
        </p:scale>
        <p:origin x="594" y="11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theme" Target="theme/theme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presProps" Target="pres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tableStyles" Target="tableStyles.xml"/><Relationship Id="rId8" Type="http://schemas.openxmlformats.org/officeDocument/2006/relationships/slide" Target="slides/slide4.xml"/></Relationships>
</file>

<file path=ppt/media/image1.gif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7" name="Google Shape;17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6e3623f144_0_5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3" name="Google Shape;83;g6e3623f144_0_5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6e3623f144_0_6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4" name="Google Shape;94;g6e3623f144_0_6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g6e3623f144_0_7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5" name="Google Shape;105;g6e3623f144_0_7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6e3623f144_0_8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16" name="Google Shape;116;g6e3623f144_0_8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g6e3623f144_0_9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27" name="Google Shape;127;g6e3623f144_0_9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Google Shape;137;g6e3623f144_0_10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38" name="Google Shape;138;g6e3623f144_0_10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6e3623f144_0_11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48" name="Google Shape;148;g6e3623f144_0_11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Google Shape;157;g6e3623f144_0_13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58" name="Google Shape;158;g6e3623f144_0_13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g6e3623f144_0_1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70" name="Google Shape;170;g6e3623f144_0_1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Google Shape;181;g6e3623f144_0_14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82" name="Google Shape;182;g6e3623f144_0_14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g6e3623f144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5" name="Google Shape;25;g6e3623f144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Google Shape;194;g6e3623f144_0_15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95" name="Google Shape;195;g6e3623f144_0_15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g6e3623f144_0_17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08" name="Google Shape;208;g6e3623f144_0_17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Google Shape;220;g6e3623f144_0_1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21" name="Google Shape;221;g6e3623f144_0_1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3" name="Google Shape;233;g6e3623f144_0_19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34" name="Google Shape;234;g6e3623f144_0_19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" name="Google Shape;246;g6e3623f144_0_20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47" name="Google Shape;247;g6e3623f144_0_20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9" name="Google Shape;259;g6e3623f144_0_21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60" name="Google Shape;260;g6e3623f144_0_21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g6e3623f144_0_23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73" name="Google Shape;273;g6e3623f144_0_23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g6e3623f144_0_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2" name="Google Shape;32;g6e3623f144_0_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g6e3623f144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9" name="Google Shape;39;g6e3623f144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g6e3623f144_0_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6" name="Google Shape;46;g6e3623f144_0_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g6e3623f144_0_2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3" name="Google Shape;53;g6e3623f144_0_2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6e3623f144_0_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0" name="Google Shape;60;g6e3623f144_0_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g6e3623f144_0_3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7" name="Google Shape;67;g6e3623f144_0_3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6e3623f144_0_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73" name="Google Shape;73;g6e3623f144_0_4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elfoli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Leer" type="blank">
  <p:cSld name="BLANK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sz="18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gif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gi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gif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gif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gif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gi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/>
              <a:t>Arbeiten mit Referenzen</a:t>
            </a:r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</a:pPr>
            <a:r>
              <a:rPr lang="en"/>
              <a:t>Adresse statt Daten</a:t>
            </a:r>
            <a:endParaRPr/>
          </a:p>
        </p:txBody>
      </p:sp>
      <p:sp>
        <p:nvSpPr>
          <p:cNvPr id="21" name="Google Shape;21;p4"/>
          <p:cNvSpPr/>
          <p:nvPr/>
        </p:nvSpPr>
        <p:spPr>
          <a:xfrm>
            <a:off x="2580033" y="3626713"/>
            <a:ext cx="3168000" cy="864300"/>
          </a:xfrm>
          <a:prstGeom prst="wedgeRoundRectCallout">
            <a:avLst>
              <a:gd name="adj1" fmla="val -62710"/>
              <a:gd name="adj2" fmla="val -90442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sz="1400" b="0" i="0" u="none" strike="noStrike" cap="non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Ich bin Mik, Dein Mikrocontroller</a:t>
            </a:r>
            <a:endParaRPr sz="1400" b="0" i="0" u="none" strike="noStrike" cap="non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22" name="Google Shape;22;p4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841729" y="2797173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3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6" name="Google Shape;86;p13"/>
          <p:cNvSpPr/>
          <p:nvPr/>
        </p:nvSpPr>
        <p:spPr>
          <a:xfrm>
            <a:off x="521676" y="3589975"/>
            <a:ext cx="2725200" cy="864300"/>
          </a:xfrm>
          <a:prstGeom prst="wedgeRoundRectCallout">
            <a:avLst>
              <a:gd name="adj1" fmla="val 86432"/>
              <a:gd name="adj2" fmla="val -1478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Ganz einfach!</a:t>
            </a:r>
            <a:endParaRPr>
              <a:solidFill>
                <a:srgbClr val="0000FF"/>
              </a:solidFill>
            </a:endParaRPr>
          </a:p>
        </p:txBody>
      </p:sp>
      <p:pic>
        <p:nvPicPr>
          <p:cNvPr id="87" name="Google Shape;87;p13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88" name="Google Shape;88;p13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89" name="Google Shape;89;p13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90" name="Google Shape;90;p13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91" name="Google Shape;91;p13"/>
          <p:cNvSpPr/>
          <p:nvPr/>
        </p:nvSpPr>
        <p:spPr>
          <a:xfrm>
            <a:off x="918475" y="772776"/>
            <a:ext cx="4474850" cy="851100"/>
          </a:xfrm>
          <a:custGeom>
            <a:avLst/>
            <a:gdLst/>
            <a:ahLst/>
            <a:cxnLst/>
            <a:rect l="l" t="t" r="r" b="b"/>
            <a:pathLst>
              <a:path w="178994" h="34044" extrusionOk="0">
                <a:moveTo>
                  <a:pt x="0" y="34044"/>
                </a:moveTo>
                <a:cubicBezTo>
                  <a:pt x="7152" y="29733"/>
                  <a:pt x="26355" y="13715"/>
                  <a:pt x="42912" y="8180"/>
                </a:cubicBezTo>
                <a:cubicBezTo>
                  <a:pt x="59469" y="2645"/>
                  <a:pt x="76663" y="-1862"/>
                  <a:pt x="99343" y="832"/>
                </a:cubicBezTo>
                <a:cubicBezTo>
                  <a:pt x="122023" y="3526"/>
                  <a:pt x="165719" y="20426"/>
                  <a:pt x="178994" y="24345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4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7" name="Google Shape;97;p14"/>
          <p:cNvSpPr/>
          <p:nvPr/>
        </p:nvSpPr>
        <p:spPr>
          <a:xfrm>
            <a:off x="521676" y="3589975"/>
            <a:ext cx="2725200" cy="864300"/>
          </a:xfrm>
          <a:prstGeom prst="wedgeRoundRectCallout">
            <a:avLst>
              <a:gd name="adj1" fmla="val 86432"/>
              <a:gd name="adj2" fmla="val -1478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Ganz einfach! Wir übertragen Buchstaben für Buchstaben </a:t>
            </a:r>
            <a:r>
              <a:rPr lang="en" dirty="0" smtClean="0">
                <a:solidFill>
                  <a:srgbClr val="0000FF"/>
                </a:solidFill>
              </a:rPr>
              <a:t>nacheinander.</a:t>
            </a:r>
            <a:endParaRPr dirty="0">
              <a:solidFill>
                <a:srgbClr val="0000FF"/>
              </a:solidFill>
            </a:endParaRPr>
          </a:p>
        </p:txBody>
      </p:sp>
      <p:pic>
        <p:nvPicPr>
          <p:cNvPr id="98" name="Google Shape;98;p14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99" name="Google Shape;99;p14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100" name="Google Shape;100;p14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101" name="Google Shape;101;p14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02" name="Google Shape;102;p14"/>
          <p:cNvSpPr/>
          <p:nvPr/>
        </p:nvSpPr>
        <p:spPr>
          <a:xfrm>
            <a:off x="1028700" y="772775"/>
            <a:ext cx="4754081" cy="864292"/>
          </a:xfrm>
          <a:custGeom>
            <a:avLst/>
            <a:gdLst/>
            <a:ahLst/>
            <a:cxnLst/>
            <a:rect l="l" t="t" r="r" b="b"/>
            <a:pathLst>
              <a:path w="178994" h="34044" extrusionOk="0">
                <a:moveTo>
                  <a:pt x="0" y="34044"/>
                </a:moveTo>
                <a:cubicBezTo>
                  <a:pt x="7152" y="29733"/>
                  <a:pt x="26355" y="13715"/>
                  <a:pt x="42912" y="8180"/>
                </a:cubicBezTo>
                <a:cubicBezTo>
                  <a:pt x="59469" y="2645"/>
                  <a:pt x="76663" y="-1862"/>
                  <a:pt x="99343" y="832"/>
                </a:cubicBezTo>
                <a:cubicBezTo>
                  <a:pt x="122023" y="3526"/>
                  <a:pt x="165719" y="20426"/>
                  <a:pt x="178994" y="24345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15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8" name="Google Shape;108;p15"/>
          <p:cNvSpPr/>
          <p:nvPr/>
        </p:nvSpPr>
        <p:spPr>
          <a:xfrm>
            <a:off x="521676" y="3589975"/>
            <a:ext cx="2725200" cy="864300"/>
          </a:xfrm>
          <a:prstGeom prst="wedgeRoundRectCallout">
            <a:avLst>
              <a:gd name="adj1" fmla="val 86432"/>
              <a:gd name="adj2" fmla="val -1478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Ganz einfach! Wir übertragen Buchstaben für Buchstaben </a:t>
            </a:r>
            <a:r>
              <a:rPr lang="en" dirty="0" smtClean="0">
                <a:solidFill>
                  <a:srgbClr val="0000FF"/>
                </a:solidFill>
              </a:rPr>
              <a:t>nacheinander.</a:t>
            </a:r>
            <a:endParaRPr dirty="0">
              <a:solidFill>
                <a:srgbClr val="0000FF"/>
              </a:solidFill>
            </a:endParaRPr>
          </a:p>
        </p:txBody>
      </p:sp>
      <p:pic>
        <p:nvPicPr>
          <p:cNvPr id="109" name="Google Shape;109;p15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110" name="Google Shape;110;p15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111" name="Google Shape;111;p15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112" name="Google Shape;112;p15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13" name="Google Shape;113;p15"/>
          <p:cNvSpPr/>
          <p:nvPr/>
        </p:nvSpPr>
        <p:spPr>
          <a:xfrm>
            <a:off x="1094825" y="772123"/>
            <a:ext cx="5158200" cy="815000"/>
          </a:xfrm>
          <a:custGeom>
            <a:avLst/>
            <a:gdLst/>
            <a:ahLst/>
            <a:cxnLst/>
            <a:rect l="l" t="t" r="r" b="b"/>
            <a:pathLst>
              <a:path w="206328" h="32600" extrusionOk="0">
                <a:moveTo>
                  <a:pt x="0" y="32600"/>
                </a:moveTo>
                <a:cubicBezTo>
                  <a:pt x="7158" y="28556"/>
                  <a:pt x="25796" y="13621"/>
                  <a:pt x="42945" y="8333"/>
                </a:cubicBezTo>
                <a:cubicBezTo>
                  <a:pt x="60095" y="3045"/>
                  <a:pt x="75667" y="-2096"/>
                  <a:pt x="102897" y="871"/>
                </a:cubicBezTo>
                <a:cubicBezTo>
                  <a:pt x="130128" y="3838"/>
                  <a:pt x="189090" y="21924"/>
                  <a:pt x="206328" y="26134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16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19" name="Google Shape;119;p16"/>
          <p:cNvSpPr/>
          <p:nvPr/>
        </p:nvSpPr>
        <p:spPr>
          <a:xfrm>
            <a:off x="521676" y="3589975"/>
            <a:ext cx="2725200" cy="864300"/>
          </a:xfrm>
          <a:prstGeom prst="wedgeRoundRectCallout">
            <a:avLst>
              <a:gd name="adj1" fmla="val 86432"/>
              <a:gd name="adj2" fmla="val -1478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Ganz einfach! Wir übertragen Buchstaben für Buchstaben </a:t>
            </a:r>
            <a:r>
              <a:rPr lang="en" dirty="0" smtClean="0">
                <a:solidFill>
                  <a:srgbClr val="0000FF"/>
                </a:solidFill>
              </a:rPr>
              <a:t>nacheinander.</a:t>
            </a:r>
            <a:endParaRPr dirty="0">
              <a:solidFill>
                <a:srgbClr val="0000FF"/>
              </a:solidFill>
            </a:endParaRPr>
          </a:p>
        </p:txBody>
      </p:sp>
      <p:pic>
        <p:nvPicPr>
          <p:cNvPr id="120" name="Google Shape;120;p16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121" name="Google Shape;121;p16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122" name="Google Shape;122;p16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123" name="Google Shape;123;p16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24" name="Google Shape;124;p16"/>
          <p:cNvSpPr/>
          <p:nvPr/>
        </p:nvSpPr>
        <p:spPr>
          <a:xfrm>
            <a:off x="1183000" y="762531"/>
            <a:ext cx="5393325" cy="82460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17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0" name="Google Shape;130;p17"/>
          <p:cNvSpPr/>
          <p:nvPr/>
        </p:nvSpPr>
        <p:spPr>
          <a:xfrm>
            <a:off x="521676" y="3589975"/>
            <a:ext cx="2725200" cy="864300"/>
          </a:xfrm>
          <a:prstGeom prst="wedgeRoundRectCallout">
            <a:avLst>
              <a:gd name="adj1" fmla="val 86432"/>
              <a:gd name="adj2" fmla="val -1478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Also Wert für Wert. Das ist allerdings sehr mühsam.</a:t>
            </a:r>
            <a:endParaRPr>
              <a:solidFill>
                <a:srgbClr val="0000FF"/>
              </a:solidFill>
            </a:endParaRPr>
          </a:p>
        </p:txBody>
      </p:sp>
      <p:pic>
        <p:nvPicPr>
          <p:cNvPr id="131" name="Google Shape;131;p17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132" name="Google Shape;132;p17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133" name="Google Shape;133;p17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134" name="Google Shape;134;p17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o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35" name="Google Shape;135;p17"/>
          <p:cNvSpPr/>
          <p:nvPr/>
        </p:nvSpPr>
        <p:spPr>
          <a:xfrm>
            <a:off x="1278525" y="762525"/>
            <a:ext cx="5746048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p18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1" name="Google Shape;141;p18"/>
          <p:cNvSpPr/>
          <p:nvPr/>
        </p:nvSpPr>
        <p:spPr>
          <a:xfrm>
            <a:off x="521676" y="3589975"/>
            <a:ext cx="2725200" cy="864300"/>
          </a:xfrm>
          <a:prstGeom prst="wedgeRoundRectCallout">
            <a:avLst>
              <a:gd name="adj1" fmla="val 86432"/>
              <a:gd name="adj2" fmla="val -1478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Wie geht’s einfacher?</a:t>
            </a:r>
            <a:endParaRPr>
              <a:solidFill>
                <a:srgbClr val="0000FF"/>
              </a:solidFill>
            </a:endParaRPr>
          </a:p>
        </p:txBody>
      </p:sp>
      <p:pic>
        <p:nvPicPr>
          <p:cNvPr id="142" name="Google Shape;142;p18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143" name="Google Shape;143;p18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144" name="Google Shape;144;p18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145" name="Google Shape;145;p18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19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1" name="Google Shape;151;p19"/>
          <p:cNvSpPr/>
          <p:nvPr/>
        </p:nvSpPr>
        <p:spPr>
          <a:xfrm>
            <a:off x="521676" y="3589975"/>
            <a:ext cx="2725200" cy="864300"/>
          </a:xfrm>
          <a:prstGeom prst="wedgeRoundRectCallout">
            <a:avLst>
              <a:gd name="adj1" fmla="val 86432"/>
              <a:gd name="adj2" fmla="val -1478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Wir sagen der Anzeige einfach welchen Text Sie anzeigen </a:t>
            </a:r>
            <a:r>
              <a:rPr lang="en" dirty="0" smtClean="0">
                <a:solidFill>
                  <a:srgbClr val="0000FF"/>
                </a:solidFill>
              </a:rPr>
              <a:t>soll.</a:t>
            </a:r>
            <a:endParaRPr dirty="0">
              <a:solidFill>
                <a:srgbClr val="0000FF"/>
              </a:solidFill>
            </a:endParaRPr>
          </a:p>
        </p:txBody>
      </p:sp>
      <p:pic>
        <p:nvPicPr>
          <p:cNvPr id="152" name="Google Shape;152;p19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153" name="Google Shape;153;p19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154" name="Google Shape;154;p19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155" name="Google Shape;155;p19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" name="Google Shape;160;p20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1" name="Google Shape;161;p20"/>
          <p:cNvSpPr/>
          <p:nvPr/>
        </p:nvSpPr>
        <p:spPr>
          <a:xfrm>
            <a:off x="5235075" y="2806875"/>
            <a:ext cx="1690200" cy="1455000"/>
          </a:xfrm>
          <a:prstGeom prst="wedgeRoundRectCallout">
            <a:avLst>
              <a:gd name="adj1" fmla="val -56288"/>
              <a:gd name="adj2" fmla="val -62625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Zeige Text1 an!!</a:t>
            </a:r>
            <a:endParaRPr>
              <a:solidFill>
                <a:srgbClr val="0000FF"/>
              </a:solidFill>
            </a:endParaRPr>
          </a:p>
        </p:txBody>
      </p:sp>
      <p:pic>
        <p:nvPicPr>
          <p:cNvPr id="162" name="Google Shape;162;p2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3976192" y="1715086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163" name="Google Shape;163;p20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164" name="Google Shape;164;p20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165" name="Google Shape;165;p20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66" name="Google Shape;166;p20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167" name="Google Shape;167;p20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Google Shape;172;p21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3" name="Google Shape;173;p21"/>
          <p:cNvSpPr/>
          <p:nvPr/>
        </p:nvSpPr>
        <p:spPr>
          <a:xfrm>
            <a:off x="5235075" y="2806875"/>
            <a:ext cx="2656500" cy="1455000"/>
          </a:xfrm>
          <a:prstGeom prst="wedgeRoundRectCallout">
            <a:avLst>
              <a:gd name="adj1" fmla="val -49766"/>
              <a:gd name="adj2" fmla="val -6514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Im Programm: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ldr  R0,=Text1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bl   LCD_i2c_textzeile1</a:t>
            </a:r>
            <a:endParaRPr>
              <a:solidFill>
                <a:srgbClr val="0000FF"/>
              </a:solidFill>
            </a:endParaRPr>
          </a:p>
        </p:txBody>
      </p:sp>
      <p:sp>
        <p:nvSpPr>
          <p:cNvPr id="174" name="Google Shape;174;p21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175" name="Google Shape;175;p21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176" name="Google Shape;176;p21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0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77" name="Google Shape;177;p21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178" name="Google Shape;178;p21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  <p:pic>
        <p:nvPicPr>
          <p:cNvPr id="179" name="Google Shape;179;p2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3976192" y="1715086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Google Shape;184;p22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5" name="Google Shape;185;p22"/>
          <p:cNvSpPr/>
          <p:nvPr/>
        </p:nvSpPr>
        <p:spPr>
          <a:xfrm>
            <a:off x="5235075" y="2806875"/>
            <a:ext cx="2656500" cy="1455000"/>
          </a:xfrm>
          <a:prstGeom prst="wedgeRoundRectCallout">
            <a:avLst>
              <a:gd name="adj1" fmla="val -49766"/>
              <a:gd name="adj2" fmla="val -6514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Im Programm: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ldr  R0,=Text1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bl   LCD_i2c_textzeile1</a:t>
            </a:r>
            <a:endParaRPr>
              <a:solidFill>
                <a:srgbClr val="0000FF"/>
              </a:solidFill>
            </a:endParaRPr>
          </a:p>
        </p:txBody>
      </p:sp>
      <p:sp>
        <p:nvSpPr>
          <p:cNvPr id="186" name="Google Shape;186;p22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187" name="Google Shape;187;p22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188" name="Google Shape;188;p22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0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89" name="Google Shape;189;p22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190" name="Google Shape;190;p22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  <p:pic>
        <p:nvPicPr>
          <p:cNvPr id="191" name="Google Shape;191;p22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3976192" y="1715086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192" name="Google Shape;192;p22"/>
          <p:cNvSpPr/>
          <p:nvPr/>
        </p:nvSpPr>
        <p:spPr>
          <a:xfrm>
            <a:off x="218425" y="3267875"/>
            <a:ext cx="3822900" cy="1455000"/>
          </a:xfrm>
          <a:prstGeom prst="wedgeRoundRectCallout">
            <a:avLst>
              <a:gd name="adj1" fmla="val 43465"/>
              <a:gd name="adj2" fmla="val -74613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In R0 wird die Speicheradresse, </a:t>
            </a:r>
            <a:r>
              <a:rPr lang="en" b="1">
                <a:solidFill>
                  <a:srgbClr val="FF0000"/>
                </a:solidFill>
              </a:rPr>
              <a:t>die Referenz,</a:t>
            </a:r>
            <a:r>
              <a:rPr lang="en">
                <a:solidFill>
                  <a:srgbClr val="0000FF"/>
                </a:solidFill>
              </a:rPr>
              <a:t> wo der Text1 zu finden ist geladen, danach wird das Unterprogramm zu Anzeige aufgerufen. Das Unterprogramm zeigt den Text aus der betreffenden Speicherstelle an.</a:t>
            </a:r>
            <a:endParaRPr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5"/>
          <p:cNvSpPr/>
          <p:nvPr/>
        </p:nvSpPr>
        <p:spPr>
          <a:xfrm>
            <a:off x="941451" y="1010900"/>
            <a:ext cx="2725200" cy="864300"/>
          </a:xfrm>
          <a:prstGeom prst="wedgeRoundRectCallout">
            <a:avLst>
              <a:gd name="adj1" fmla="val 61052"/>
              <a:gd name="adj2" fmla="val -41140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Das folgende Programm soll geschrieben </a:t>
            </a:r>
            <a:r>
              <a:rPr lang="en" dirty="0" smtClean="0">
                <a:solidFill>
                  <a:srgbClr val="0000FF"/>
                </a:solidFill>
              </a:rPr>
              <a:t>werden: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28" name="Google Shape;28;p5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067429" y="710373"/>
            <a:ext cx="1258875" cy="1774608"/>
          </a:xfrm>
          <a:prstGeom prst="rect">
            <a:avLst/>
          </a:prstGeom>
          <a:noFill/>
          <a:ln>
            <a:noFill/>
          </a:ln>
        </p:spPr>
      </p:pic>
      <p:pic>
        <p:nvPicPr>
          <p:cNvPr id="29" name="Google Shape;29;p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5457625" y="152400"/>
            <a:ext cx="1890225" cy="48386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Google Shape;197;p23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98" name="Google Shape;198;p23"/>
          <p:cNvSpPr/>
          <p:nvPr/>
        </p:nvSpPr>
        <p:spPr>
          <a:xfrm>
            <a:off x="5235075" y="2806875"/>
            <a:ext cx="2656500" cy="1455000"/>
          </a:xfrm>
          <a:prstGeom prst="wedgeRoundRectCallout">
            <a:avLst>
              <a:gd name="adj1" fmla="val -49766"/>
              <a:gd name="adj2" fmla="val -6514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Im Programm: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ldr  R0,=Text1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bl   LCD_i2c_textzeile1</a:t>
            </a:r>
            <a:endParaRPr>
              <a:solidFill>
                <a:srgbClr val="0000FF"/>
              </a:solidFill>
            </a:endParaRPr>
          </a:p>
        </p:txBody>
      </p:sp>
      <p:sp>
        <p:nvSpPr>
          <p:cNvPr id="199" name="Google Shape;199;p23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200" name="Google Shape;200;p23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201" name="Google Shape;201;p23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0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02" name="Google Shape;202;p23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203" name="Google Shape;203;p23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  <p:pic>
        <p:nvPicPr>
          <p:cNvPr id="204" name="Google Shape;204;p23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3976192" y="1715086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205" name="Google Shape;205;p23"/>
          <p:cNvSpPr/>
          <p:nvPr/>
        </p:nvSpPr>
        <p:spPr>
          <a:xfrm>
            <a:off x="218425" y="3267875"/>
            <a:ext cx="3822900" cy="1455000"/>
          </a:xfrm>
          <a:prstGeom prst="wedgeRoundRectCallout">
            <a:avLst>
              <a:gd name="adj1" fmla="val 43465"/>
              <a:gd name="adj2" fmla="val -74613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Wie lautet der Programmcode für Text2?</a:t>
            </a:r>
            <a:endParaRPr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24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1" name="Google Shape;211;p24"/>
          <p:cNvSpPr/>
          <p:nvPr/>
        </p:nvSpPr>
        <p:spPr>
          <a:xfrm>
            <a:off x="5235075" y="2806875"/>
            <a:ext cx="2656500" cy="1455000"/>
          </a:xfrm>
          <a:prstGeom prst="wedgeRoundRectCallout">
            <a:avLst>
              <a:gd name="adj1" fmla="val -49766"/>
              <a:gd name="adj2" fmla="val -6514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Im Programm: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ldr  R0,=Text</a:t>
            </a:r>
            <a:r>
              <a:rPr lang="en" b="1">
                <a:solidFill>
                  <a:srgbClr val="FF0000"/>
                </a:solidFill>
              </a:rPr>
              <a:t>2</a:t>
            </a:r>
            <a:endParaRPr b="1">
              <a:solidFill>
                <a:srgbClr val="FF0000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bl   LCD_i2c_textzeile1</a:t>
            </a:r>
            <a:endParaRPr>
              <a:solidFill>
                <a:srgbClr val="0000FF"/>
              </a:solidFill>
            </a:endParaRPr>
          </a:p>
        </p:txBody>
      </p:sp>
      <p:sp>
        <p:nvSpPr>
          <p:cNvPr id="212" name="Google Shape;212;p24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213" name="Google Shape;213;p24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214" name="Google Shape;214;p24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0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15" name="Google Shape;215;p24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216" name="Google Shape;216;p24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  <p:pic>
        <p:nvPicPr>
          <p:cNvPr id="217" name="Google Shape;217;p24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3976192" y="1715086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218" name="Google Shape;218;p24"/>
          <p:cNvSpPr/>
          <p:nvPr/>
        </p:nvSpPr>
        <p:spPr>
          <a:xfrm>
            <a:off x="218425" y="3267875"/>
            <a:ext cx="3822900" cy="1455000"/>
          </a:xfrm>
          <a:prstGeom prst="wedgeRoundRectCallout">
            <a:avLst>
              <a:gd name="adj1" fmla="val 43465"/>
              <a:gd name="adj2" fmla="val -74613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Wie lautet der Programmcode für Text2?</a:t>
            </a:r>
            <a:endParaRPr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3" name="Google Shape;223;p25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24" name="Google Shape;224;p25"/>
          <p:cNvSpPr/>
          <p:nvPr/>
        </p:nvSpPr>
        <p:spPr>
          <a:xfrm>
            <a:off x="5235075" y="2806875"/>
            <a:ext cx="2656500" cy="1455000"/>
          </a:xfrm>
          <a:prstGeom prst="wedgeRoundRectCallout">
            <a:avLst>
              <a:gd name="adj1" fmla="val -49766"/>
              <a:gd name="adj2" fmla="val -6514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Im Programm: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ldr  R0,=Text</a:t>
            </a:r>
            <a:r>
              <a:rPr lang="en" b="1">
                <a:solidFill>
                  <a:srgbClr val="FF0000"/>
                </a:solidFill>
              </a:rPr>
              <a:t>2</a:t>
            </a:r>
            <a:endParaRPr b="1">
              <a:solidFill>
                <a:srgbClr val="FF0000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bl   LCD_i2c_textzeile1</a:t>
            </a:r>
            <a:endParaRPr>
              <a:solidFill>
                <a:srgbClr val="0000FF"/>
              </a:solidFill>
            </a:endParaRPr>
          </a:p>
        </p:txBody>
      </p:sp>
      <p:sp>
        <p:nvSpPr>
          <p:cNvPr id="225" name="Google Shape;225;p25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226" name="Google Shape;226;p25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227" name="Google Shape;227;p25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0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28" name="Google Shape;228;p25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229" name="Google Shape;229;p25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  <p:pic>
        <p:nvPicPr>
          <p:cNvPr id="230" name="Google Shape;230;p25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3976192" y="1715086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231" name="Google Shape;231;p25"/>
          <p:cNvSpPr/>
          <p:nvPr/>
        </p:nvSpPr>
        <p:spPr>
          <a:xfrm>
            <a:off x="218425" y="3267875"/>
            <a:ext cx="3822900" cy="1455000"/>
          </a:xfrm>
          <a:prstGeom prst="wedgeRoundRectCallout">
            <a:avLst>
              <a:gd name="adj1" fmla="val 43465"/>
              <a:gd name="adj2" fmla="val -74613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Wie kann ein String im Codespeicher hinterlegt werden?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p26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37" name="Google Shape;237;p26"/>
          <p:cNvSpPr/>
          <p:nvPr/>
        </p:nvSpPr>
        <p:spPr>
          <a:xfrm>
            <a:off x="5235075" y="2806875"/>
            <a:ext cx="2656500" cy="1455000"/>
          </a:xfrm>
          <a:prstGeom prst="wedgeRoundRectCallout">
            <a:avLst>
              <a:gd name="adj1" fmla="val -49766"/>
              <a:gd name="adj2" fmla="val -6514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Im Programm: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ldr  R0,=Text</a:t>
            </a:r>
            <a:r>
              <a:rPr lang="en" b="1">
                <a:solidFill>
                  <a:srgbClr val="FF0000"/>
                </a:solidFill>
              </a:rPr>
              <a:t>2</a:t>
            </a:r>
            <a:endParaRPr b="1">
              <a:solidFill>
                <a:srgbClr val="FF0000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bl   LCD_i2c_textzeile1</a:t>
            </a:r>
            <a:endParaRPr>
              <a:solidFill>
                <a:srgbClr val="0000FF"/>
              </a:solidFill>
            </a:endParaRPr>
          </a:p>
        </p:txBody>
      </p:sp>
      <p:sp>
        <p:nvSpPr>
          <p:cNvPr id="238" name="Google Shape;238;p26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239" name="Google Shape;239;p26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240" name="Google Shape;240;p26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0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41" name="Google Shape;241;p26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242" name="Google Shape;242;p26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  <p:pic>
        <p:nvPicPr>
          <p:cNvPr id="243" name="Google Shape;243;p26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3976192" y="1715086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244" name="Google Shape;244;p26"/>
          <p:cNvSpPr/>
          <p:nvPr/>
        </p:nvSpPr>
        <p:spPr>
          <a:xfrm>
            <a:off x="218425" y="3267875"/>
            <a:ext cx="3822900" cy="1455000"/>
          </a:xfrm>
          <a:prstGeom prst="wedgeRoundRectCallout">
            <a:avLst>
              <a:gd name="adj1" fmla="val 43465"/>
              <a:gd name="adj2" fmla="val -74613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Hinten im Programm: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Text1: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.asciz “Hallo”</a:t>
            </a:r>
            <a:endParaRPr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9" name="Google Shape;249;p27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50" name="Google Shape;250;p27"/>
          <p:cNvSpPr/>
          <p:nvPr/>
        </p:nvSpPr>
        <p:spPr>
          <a:xfrm>
            <a:off x="5235075" y="2806875"/>
            <a:ext cx="2656500" cy="1455000"/>
          </a:xfrm>
          <a:prstGeom prst="wedgeRoundRectCallout">
            <a:avLst>
              <a:gd name="adj1" fmla="val -49766"/>
              <a:gd name="adj2" fmla="val -6514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Im Programm: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ldr  R0,=Text</a:t>
            </a:r>
            <a:r>
              <a:rPr lang="en" b="1">
                <a:solidFill>
                  <a:srgbClr val="FF0000"/>
                </a:solidFill>
              </a:rPr>
              <a:t>2</a:t>
            </a:r>
            <a:endParaRPr b="1">
              <a:solidFill>
                <a:srgbClr val="FF0000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bl   LCD_i2c_textzeile1</a:t>
            </a:r>
            <a:endParaRPr>
              <a:solidFill>
                <a:srgbClr val="0000FF"/>
              </a:solidFill>
            </a:endParaRPr>
          </a:p>
        </p:txBody>
      </p:sp>
      <p:sp>
        <p:nvSpPr>
          <p:cNvPr id="251" name="Google Shape;251;p27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252" name="Google Shape;252;p27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253" name="Google Shape;253;p27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0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54" name="Google Shape;254;p27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255" name="Google Shape;255;p27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  <p:pic>
        <p:nvPicPr>
          <p:cNvPr id="256" name="Google Shape;256;p27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3976192" y="1715086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257" name="Google Shape;257;p27"/>
          <p:cNvSpPr/>
          <p:nvPr/>
        </p:nvSpPr>
        <p:spPr>
          <a:xfrm>
            <a:off x="218425" y="3267875"/>
            <a:ext cx="3822900" cy="1455000"/>
          </a:xfrm>
          <a:prstGeom prst="wedgeRoundRectCallout">
            <a:avLst>
              <a:gd name="adj1" fmla="val 43465"/>
              <a:gd name="adj2" fmla="val -74613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Wie kann statt “Hallo” das Wort “hola” ausgegeben werden?</a:t>
            </a:r>
            <a:endParaRPr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2" name="Google Shape;262;p28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63" name="Google Shape;263;p28"/>
          <p:cNvSpPr/>
          <p:nvPr/>
        </p:nvSpPr>
        <p:spPr>
          <a:xfrm>
            <a:off x="5235075" y="2806875"/>
            <a:ext cx="3223500" cy="1455000"/>
          </a:xfrm>
          <a:prstGeom prst="wedgeRoundRectCallout">
            <a:avLst>
              <a:gd name="adj1" fmla="val -49766"/>
              <a:gd name="adj2" fmla="val -65149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Im Programm: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ldr  R0,=Text</a:t>
            </a:r>
            <a:r>
              <a:rPr lang="en" b="1">
                <a:solidFill>
                  <a:srgbClr val="FF0000"/>
                </a:solidFill>
              </a:rPr>
              <a:t>1</a:t>
            </a:r>
            <a:endParaRPr b="1">
              <a:solidFill>
                <a:srgbClr val="FF0000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bl   LCD_i2c_textzeile1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//Der Programmcode bleibt gleich</a:t>
            </a:r>
            <a:endParaRPr>
              <a:solidFill>
                <a:srgbClr val="0000FF"/>
              </a:solidFill>
            </a:endParaRPr>
          </a:p>
        </p:txBody>
      </p:sp>
      <p:sp>
        <p:nvSpPr>
          <p:cNvPr id="264" name="Google Shape;264;p28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“hola”</a:t>
            </a:r>
            <a:endParaRPr/>
          </a:p>
        </p:txBody>
      </p:sp>
      <p:sp>
        <p:nvSpPr>
          <p:cNvPr id="265" name="Google Shape;265;p28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266" name="Google Shape;266;p28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o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67" name="Google Shape;267;p28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268" name="Google Shape;268;p28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  <p:pic>
        <p:nvPicPr>
          <p:cNvPr id="269" name="Google Shape;269;p28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3976192" y="1715086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270" name="Google Shape;270;p28"/>
          <p:cNvSpPr/>
          <p:nvPr/>
        </p:nvSpPr>
        <p:spPr>
          <a:xfrm>
            <a:off x="218425" y="3267875"/>
            <a:ext cx="3822900" cy="1455000"/>
          </a:xfrm>
          <a:prstGeom prst="wedgeRoundRectCallout">
            <a:avLst>
              <a:gd name="adj1" fmla="val 43465"/>
              <a:gd name="adj2" fmla="val -74613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Richtig: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Text1:</a:t>
            </a:r>
            <a:endParaRPr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.asciz “hola”</a:t>
            </a:r>
            <a:endParaRPr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5" name="Google Shape;275;p29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76" name="Google Shape;276;p29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“hola”</a:t>
            </a:r>
            <a:endParaRPr/>
          </a:p>
        </p:txBody>
      </p:sp>
      <p:sp>
        <p:nvSpPr>
          <p:cNvPr id="277" name="Google Shape;277;p29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278" name="Google Shape;278;p29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h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o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l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a</a:t>
                      </a: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79" name="Google Shape;279;p29"/>
          <p:cNvSpPr/>
          <p:nvPr/>
        </p:nvSpPr>
        <p:spPr>
          <a:xfrm flipH="1">
            <a:off x="1219917" y="762525"/>
            <a:ext cx="4093534" cy="808190"/>
          </a:xfrm>
          <a:custGeom>
            <a:avLst/>
            <a:gdLst/>
            <a:ahLst/>
            <a:cxnLst/>
            <a:rect l="l" t="t" r="r" b="b"/>
            <a:pathLst>
              <a:path w="215733" h="32984" extrusionOk="0">
                <a:moveTo>
                  <a:pt x="0" y="32984"/>
                </a:moveTo>
                <a:cubicBezTo>
                  <a:pt x="8279" y="28526"/>
                  <a:pt x="29147" y="11528"/>
                  <a:pt x="49672" y="6238"/>
                </a:cubicBezTo>
                <a:cubicBezTo>
                  <a:pt x="70197" y="948"/>
                  <a:pt x="95473" y="-1746"/>
                  <a:pt x="123150" y="1242"/>
                </a:cubicBezTo>
                <a:cubicBezTo>
                  <a:pt x="150827" y="4230"/>
                  <a:pt x="200303" y="20346"/>
                  <a:pt x="215733" y="24167"/>
                </a:cubicBezTo>
              </a:path>
            </a:pathLst>
          </a:custGeom>
          <a:noFill/>
          <a:ln w="38100" cap="flat" cmpd="sng">
            <a:solidFill>
              <a:srgbClr val="FF0000"/>
            </a:solidFill>
            <a:prstDash val="solid"/>
            <a:round/>
            <a:headEnd type="none" w="med" len="med"/>
            <a:tailEnd type="stealth" w="med" len="med"/>
          </a:ln>
        </p:spPr>
      </p:sp>
      <p:sp>
        <p:nvSpPr>
          <p:cNvPr id="280" name="Google Shape;280;p29"/>
          <p:cNvSpPr txBox="1"/>
          <p:nvPr/>
        </p:nvSpPr>
        <p:spPr>
          <a:xfrm>
            <a:off x="3078600" y="387825"/>
            <a:ext cx="897600" cy="37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0000"/>
                </a:solidFill>
              </a:rPr>
              <a:t>Text1</a:t>
            </a:r>
            <a:endParaRPr>
              <a:solidFill>
                <a:srgbClr val="FF0000"/>
              </a:solidFill>
            </a:endParaRPr>
          </a:p>
        </p:txBody>
      </p:sp>
      <p:pic>
        <p:nvPicPr>
          <p:cNvPr id="281" name="Google Shape;281;p29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18879" y="2626236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282" name="Google Shape;282;p29"/>
          <p:cNvSpPr/>
          <p:nvPr/>
        </p:nvSpPr>
        <p:spPr>
          <a:xfrm>
            <a:off x="2677250" y="146875"/>
            <a:ext cx="5684700" cy="2564400"/>
          </a:xfrm>
          <a:prstGeom prst="wedgeRoundRectCallout">
            <a:avLst>
              <a:gd name="adj1" fmla="val -59999"/>
              <a:gd name="adj2" fmla="val 76364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Zusammenfassung:</a:t>
            </a:r>
            <a:endParaRPr dirty="0"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Bei größeren Datenmengen, z.B. </a:t>
            </a:r>
            <a:r>
              <a:rPr lang="en">
                <a:solidFill>
                  <a:srgbClr val="0000FF"/>
                </a:solidFill>
              </a:rPr>
              <a:t>strings oder arrays müssen die Daten nicht unbedingt Byte für Byte einzeln an z</a:t>
            </a:r>
            <a:r>
              <a:rPr lang="en" smtClean="0">
                <a:solidFill>
                  <a:srgbClr val="0000FF"/>
                </a:solidFill>
              </a:rPr>
              <a:t>. B</a:t>
            </a:r>
            <a:r>
              <a:rPr lang="en">
                <a:solidFill>
                  <a:srgbClr val="0000FF"/>
                </a:solidFill>
              </a:rPr>
              <a:t>. </a:t>
            </a:r>
            <a:r>
              <a:rPr lang="en" dirty="0">
                <a:solidFill>
                  <a:srgbClr val="0000FF"/>
                </a:solidFill>
              </a:rPr>
              <a:t>eine Anzeige übergeben werden. Meist genügt es dem Anzeigeprogrammteil die Adresse, wo die Daten zu finden sind, mit zu teilen. </a:t>
            </a:r>
            <a:endParaRPr dirty="0">
              <a:solidFill>
                <a:srgbClr val="0000FF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Diese Adresse wird auch </a:t>
            </a:r>
            <a:r>
              <a:rPr lang="en" sz="1800" b="1" dirty="0">
                <a:solidFill>
                  <a:srgbClr val="FF0000"/>
                </a:solidFill>
              </a:rPr>
              <a:t>Referenz</a:t>
            </a:r>
            <a:r>
              <a:rPr lang="en" b="1" dirty="0">
                <a:solidFill>
                  <a:srgbClr val="0000FF"/>
                </a:solidFill>
              </a:rPr>
              <a:t> </a:t>
            </a:r>
            <a:r>
              <a:rPr lang="en" dirty="0">
                <a:solidFill>
                  <a:srgbClr val="0000FF"/>
                </a:solidFill>
              </a:rPr>
              <a:t>genannt.</a:t>
            </a:r>
            <a:endParaRPr dirty="0"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6"/>
          <p:cNvSpPr/>
          <p:nvPr/>
        </p:nvSpPr>
        <p:spPr>
          <a:xfrm>
            <a:off x="941451" y="1010900"/>
            <a:ext cx="2725200" cy="864300"/>
          </a:xfrm>
          <a:prstGeom prst="wedgeRoundRectCallout">
            <a:avLst>
              <a:gd name="adj1" fmla="val 61052"/>
              <a:gd name="adj2" fmla="val -41140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Es soll erst das Wort “Hallo” auf das LCD-Display ausgegeben </a:t>
            </a:r>
            <a:r>
              <a:rPr lang="en" dirty="0" smtClean="0">
                <a:solidFill>
                  <a:srgbClr val="0000FF"/>
                </a:solidFill>
              </a:rPr>
              <a:t>werden.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35" name="Google Shape;35;p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457625" y="152400"/>
            <a:ext cx="1890225" cy="4838699"/>
          </a:xfrm>
          <a:prstGeom prst="rect">
            <a:avLst/>
          </a:prstGeom>
          <a:noFill/>
          <a:ln>
            <a:noFill/>
          </a:ln>
        </p:spPr>
      </p:pic>
      <p:pic>
        <p:nvPicPr>
          <p:cNvPr id="36" name="Google Shape;36;p6"/>
          <p:cNvPicPr preferRelativeResize="0"/>
          <p:nvPr/>
        </p:nvPicPr>
        <p:blipFill rotWithShape="1">
          <a:blip r:embed="rId4">
            <a:alphaModFix/>
          </a:blip>
          <a:srcRect/>
          <a:stretch/>
        </p:blipFill>
        <p:spPr>
          <a:xfrm>
            <a:off x="4251129" y="497298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7"/>
          <p:cNvSpPr/>
          <p:nvPr/>
        </p:nvSpPr>
        <p:spPr>
          <a:xfrm>
            <a:off x="941451" y="1010900"/>
            <a:ext cx="2725200" cy="864300"/>
          </a:xfrm>
          <a:prstGeom prst="wedgeRoundRectCallout">
            <a:avLst>
              <a:gd name="adj1" fmla="val 67523"/>
              <a:gd name="adj2" fmla="val 2007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Dann wird auf Taste PA10=1 </a:t>
            </a:r>
            <a:r>
              <a:rPr lang="en" dirty="0" smtClean="0">
                <a:solidFill>
                  <a:srgbClr val="0000FF"/>
                </a:solidFill>
              </a:rPr>
              <a:t>gewartet.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42" name="Google Shape;42;p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457625" y="152400"/>
            <a:ext cx="1890225" cy="4838699"/>
          </a:xfrm>
          <a:prstGeom prst="rect">
            <a:avLst/>
          </a:prstGeom>
          <a:noFill/>
          <a:ln>
            <a:noFill/>
          </a:ln>
        </p:spPr>
      </p:pic>
      <p:pic>
        <p:nvPicPr>
          <p:cNvPr id="43" name="Google Shape;43;p7"/>
          <p:cNvPicPr preferRelativeResize="0"/>
          <p:nvPr/>
        </p:nvPicPr>
        <p:blipFill rotWithShape="1">
          <a:blip r:embed="rId4">
            <a:alphaModFix/>
          </a:blip>
          <a:srcRect/>
          <a:stretch/>
        </p:blipFill>
        <p:spPr>
          <a:xfrm>
            <a:off x="4235504" y="1092448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8"/>
          <p:cNvSpPr/>
          <p:nvPr/>
        </p:nvSpPr>
        <p:spPr>
          <a:xfrm>
            <a:off x="941451" y="1010900"/>
            <a:ext cx="2725200" cy="864300"/>
          </a:xfrm>
          <a:prstGeom prst="wedgeRoundRectCallout">
            <a:avLst>
              <a:gd name="adj1" fmla="val 69410"/>
              <a:gd name="adj2" fmla="val 7873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Dann wird auf Taste PA10=0 </a:t>
            </a:r>
            <a:r>
              <a:rPr lang="en" dirty="0" smtClean="0">
                <a:solidFill>
                  <a:srgbClr val="0000FF"/>
                </a:solidFill>
              </a:rPr>
              <a:t>gewartet.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49" name="Google Shape;49;p8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457625" y="152400"/>
            <a:ext cx="1890225" cy="4838699"/>
          </a:xfrm>
          <a:prstGeom prst="rect">
            <a:avLst/>
          </a:prstGeom>
          <a:noFill/>
          <a:ln>
            <a:noFill/>
          </a:ln>
        </p:spPr>
      </p:pic>
      <p:pic>
        <p:nvPicPr>
          <p:cNvPr id="50" name="Google Shape;50;p8"/>
          <p:cNvPicPr preferRelativeResize="0"/>
          <p:nvPr/>
        </p:nvPicPr>
        <p:blipFill rotWithShape="1">
          <a:blip r:embed="rId4">
            <a:alphaModFix/>
          </a:blip>
          <a:srcRect/>
          <a:stretch/>
        </p:blipFill>
        <p:spPr>
          <a:xfrm>
            <a:off x="4264904" y="1743223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/>
          <p:nvPr/>
        </p:nvSpPr>
        <p:spPr>
          <a:xfrm>
            <a:off x="890026" y="1569350"/>
            <a:ext cx="2725200" cy="864300"/>
          </a:xfrm>
          <a:prstGeom prst="wedgeRoundRectCallout">
            <a:avLst>
              <a:gd name="adj1" fmla="val 69410"/>
              <a:gd name="adj2" fmla="val 7873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Dann wird das Wort “Welt” auf das LCD-Display </a:t>
            </a:r>
            <a:r>
              <a:rPr lang="en" dirty="0" smtClean="0">
                <a:solidFill>
                  <a:srgbClr val="0000FF"/>
                </a:solidFill>
              </a:rPr>
              <a:t>ausgegeben.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56" name="Google Shape;56;p9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457625" y="152400"/>
            <a:ext cx="1890225" cy="4838699"/>
          </a:xfrm>
          <a:prstGeom prst="rect">
            <a:avLst/>
          </a:prstGeom>
          <a:noFill/>
          <a:ln>
            <a:noFill/>
          </a:ln>
        </p:spPr>
      </p:pic>
      <p:pic>
        <p:nvPicPr>
          <p:cNvPr id="57" name="Google Shape;57;p9"/>
          <p:cNvPicPr preferRelativeResize="0"/>
          <p:nvPr/>
        </p:nvPicPr>
        <p:blipFill rotWithShape="1">
          <a:blip r:embed="rId4">
            <a:alphaModFix/>
          </a:blip>
          <a:srcRect/>
          <a:stretch/>
        </p:blipFill>
        <p:spPr>
          <a:xfrm>
            <a:off x="4264904" y="2331048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/>
          <p:nvPr/>
        </p:nvSpPr>
        <p:spPr>
          <a:xfrm>
            <a:off x="890026" y="1569350"/>
            <a:ext cx="2725200" cy="864300"/>
          </a:xfrm>
          <a:prstGeom prst="wedgeRoundRectCallout">
            <a:avLst>
              <a:gd name="adj1" fmla="val 73724"/>
              <a:gd name="adj2" fmla="val 167147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Erneut 2-mal warten, dann von </a:t>
            </a:r>
            <a:r>
              <a:rPr lang="en" dirty="0" smtClean="0">
                <a:solidFill>
                  <a:srgbClr val="0000FF"/>
                </a:solidFill>
              </a:rPr>
              <a:t>vorne.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63" name="Google Shape;63;p1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457625" y="152400"/>
            <a:ext cx="1890225" cy="4838699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0"/>
          <p:cNvPicPr preferRelativeResize="0"/>
          <p:nvPr/>
        </p:nvPicPr>
        <p:blipFill rotWithShape="1">
          <a:blip r:embed="rId4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/>
          <p:nvPr/>
        </p:nvSpPr>
        <p:spPr>
          <a:xfrm>
            <a:off x="890026" y="1569350"/>
            <a:ext cx="2725200" cy="864300"/>
          </a:xfrm>
          <a:prstGeom prst="wedgeRoundRectCallout">
            <a:avLst>
              <a:gd name="adj1" fmla="val 73724"/>
              <a:gd name="adj2" fmla="val 167147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 dirty="0">
                <a:solidFill>
                  <a:srgbClr val="0000FF"/>
                </a:solidFill>
              </a:rPr>
              <a:t>Wie könnte das </a:t>
            </a:r>
            <a:r>
              <a:rPr lang="en" dirty="0" smtClean="0">
                <a:solidFill>
                  <a:srgbClr val="0000FF"/>
                </a:solidFill>
              </a:rPr>
              <a:t>funktionieren?</a:t>
            </a:r>
            <a:endParaRPr sz="1400" b="0" i="0" u="none" strike="noStrike" cap="none" dirty="0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70" name="Google Shape;70;p1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/>
          <p:nvPr/>
        </p:nvSpPr>
        <p:spPr>
          <a:xfrm>
            <a:off x="5235075" y="1219750"/>
            <a:ext cx="3380100" cy="960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6" name="Google Shape;76;p12"/>
          <p:cNvSpPr/>
          <p:nvPr/>
        </p:nvSpPr>
        <p:spPr>
          <a:xfrm>
            <a:off x="521676" y="3589975"/>
            <a:ext cx="2725200" cy="864300"/>
          </a:xfrm>
          <a:prstGeom prst="wedgeRoundRectCallout">
            <a:avLst>
              <a:gd name="adj1" fmla="val 86432"/>
              <a:gd name="adj2" fmla="val -14781"/>
              <a:gd name="adj3" fmla="val 0"/>
            </a:avLst>
          </a:prstGeom>
          <a:solidFill>
            <a:srgbClr val="FFFF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en">
                <a:solidFill>
                  <a:srgbClr val="0000FF"/>
                </a:solidFill>
              </a:rPr>
              <a:t>Ganz einfach!</a:t>
            </a:r>
            <a:endParaRPr>
              <a:solidFill>
                <a:srgbClr val="0000FF"/>
              </a:solidFill>
            </a:endParaRPr>
          </a:p>
        </p:txBody>
      </p:sp>
      <p:pic>
        <p:nvPicPr>
          <p:cNvPr id="77" name="Google Shape;77;p12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4257554" y="3330373"/>
            <a:ext cx="1258875" cy="1774608"/>
          </a:xfrm>
          <a:prstGeom prst="rect">
            <a:avLst/>
          </a:prstGeom>
          <a:noFill/>
          <a:ln>
            <a:noFill/>
          </a:ln>
        </p:spPr>
      </p:pic>
      <p:sp>
        <p:nvSpPr>
          <p:cNvPr id="78" name="Google Shape;78;p12"/>
          <p:cNvSpPr/>
          <p:nvPr/>
        </p:nvSpPr>
        <p:spPr>
          <a:xfrm>
            <a:off x="580475" y="1153625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Text1: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“Hallo”</a:t>
            </a:r>
            <a:endParaRPr/>
          </a:p>
        </p:txBody>
      </p:sp>
      <p:sp>
        <p:nvSpPr>
          <p:cNvPr id="79" name="Google Shape;79;p12"/>
          <p:cNvSpPr/>
          <p:nvPr/>
        </p:nvSpPr>
        <p:spPr>
          <a:xfrm>
            <a:off x="580475" y="2283300"/>
            <a:ext cx="1535700" cy="808200"/>
          </a:xfrm>
          <a:prstGeom prst="verticalScroll">
            <a:avLst>
              <a:gd name="adj" fmla="val 12500"/>
            </a:avLst>
          </a:prstGeom>
          <a:solidFill>
            <a:srgbClr val="FFD966"/>
          </a:solidFill>
          <a:ln w="952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Text2: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“Welt”</a:t>
            </a:r>
            <a:endParaRPr/>
          </a:p>
        </p:txBody>
      </p:sp>
      <p:graphicFrame>
        <p:nvGraphicFramePr>
          <p:cNvPr id="80" name="Google Shape;80;p12"/>
          <p:cNvGraphicFramePr/>
          <p:nvPr/>
        </p:nvGraphicFramePr>
        <p:xfrm>
          <a:off x="5313425" y="1316350"/>
          <a:ext cx="3223400" cy="792420"/>
        </p:xfrm>
        <a:graphic>
          <a:graphicData uri="http://schemas.openxmlformats.org/drawingml/2006/table">
            <a:tbl>
              <a:tblPr>
                <a:noFill/>
                <a:tableStyleId>{291F644D-65A8-401B-A700-E820A8787005}</a:tableStyleId>
              </a:tblPr>
              <a:tblGrid>
                <a:gridCol w="4029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40292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7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126E75B46905F644B082CF0E0FA2D5CB" ma:contentTypeVersion="" ma:contentTypeDescription="Ein neues Dokument erstellen." ma:contentTypeScope="" ma:versionID="13290f12e97b0a9c88d178a7fffc9292">
  <xsd:schema xmlns:xsd="http://www.w3.org/2001/XMLSchema" xmlns:xs="http://www.w3.org/2001/XMLSchema" xmlns:p="http://schemas.microsoft.com/office/2006/metadata/properties" xmlns:ns2="55696b60-0389-45c2-bb8c-032517eb46a2" targetNamespace="http://schemas.microsoft.com/office/2006/metadata/properties" ma:root="true" ma:fieldsID="402b5aa344d9f8ab2c8dc62f307f3dd3" ns2:_="">
    <xsd:import namespace="55696b60-0389-45c2-bb8c-032517eb46a2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696b60-0389-45c2-bb8c-032517eb46a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03C8B6E4-4200-4F52-9E4B-6FB668A407C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5696b60-0389-45c2-bb8c-032517eb46a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518D64E1-929B-4A85-A80A-FB19EF505344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5803EE6A-E8A0-4748-99B4-04F61686254A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612</Words>
  <Application>Microsoft Office PowerPoint</Application>
  <PresentationFormat>Bildschirmpräsentation (16:9)</PresentationFormat>
  <Paragraphs>208</Paragraphs>
  <Slides>26</Slides>
  <Notes>26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26</vt:i4>
      </vt:variant>
    </vt:vector>
  </HeadingPairs>
  <TitlesOfParts>
    <vt:vector size="28" baseType="lpstr">
      <vt:lpstr>Arial</vt:lpstr>
      <vt:lpstr>Simple Light</vt:lpstr>
      <vt:lpstr>Arbeiten mit Referenzen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Arbeiten mit Referenzen</dc:title>
  <cp:lastModifiedBy>txtbro_ strauss</cp:lastModifiedBy>
  <cp:revision>1</cp:revision>
  <dcterms:modified xsi:type="dcterms:W3CDTF">2021-06-08T10:03:24Z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0x010100126E75B46905F644B082CF0E0FA2D5CB</vt:lpwstr>
  </property>
</Properties>
</file>