
<file path=[Content_Types].xml><?xml version="1.0" encoding="utf-8"?>
<Types xmlns="http://schemas.openxmlformats.org/package/2006/content-types">
  <Default Extension="gif" ContentType="image/gif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31"/>
  </p:notesMasterIdLst>
  <p:sldIdLst>
    <p:sldId id="256" r:id="rId5"/>
    <p:sldId id="257" r:id="rId6"/>
    <p:sldId id="297" r:id="rId7"/>
    <p:sldId id="298" r:id="rId8"/>
    <p:sldId id="299" r:id="rId9"/>
    <p:sldId id="300" r:id="rId10"/>
    <p:sldId id="301" r:id="rId11"/>
    <p:sldId id="302" r:id="rId12"/>
    <p:sldId id="304" r:id="rId13"/>
    <p:sldId id="303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iFrAjwhBBC8NBS3ix+nj5uXSrf7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816" y="102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4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831431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2636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76881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14864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2580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4257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44492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80736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9983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9606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9608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276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74863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7872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2310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43984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4965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99959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19720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356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372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5194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5782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83980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1321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6595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6fe11b7731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" name="Google Shape;60;g6fe11b7731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5385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4.gif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4.gif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4.gif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4.gif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4.gif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4.gif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4.gif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4.gif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4.gif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4.gif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4.gif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4.gif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4.gif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6.png"/><Relationship Id="rId5" Type="http://schemas.openxmlformats.org/officeDocument/2006/relationships/image" Target="../media/image4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4.gif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4.gif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.gif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gif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1274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dirty="0" err="1"/>
              <a:t>Getting</a:t>
            </a:r>
            <a:r>
              <a:rPr lang="de-DE" dirty="0"/>
              <a:t> </a:t>
            </a:r>
            <a:r>
              <a:rPr lang="de-DE" dirty="0" err="1"/>
              <a:t>Started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MBED</a:t>
            </a: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906" y="197960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 dirty="0"/>
              <a:t>Die Entwicklungsumgebung</a:t>
            </a:r>
            <a:endParaRPr dirty="0"/>
          </a:p>
        </p:txBody>
      </p:sp>
      <p:sp>
        <p:nvSpPr>
          <p:cNvPr id="56" name="Google Shape;56;p1"/>
          <p:cNvSpPr/>
          <p:nvPr/>
        </p:nvSpPr>
        <p:spPr>
          <a:xfrm>
            <a:off x="2580033" y="3626713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1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1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1729" y="279717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389"/>
    </mc:Choice>
    <mc:Fallback xmlns="">
      <p:transition spd="slow" advTm="41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373" y="680512"/>
            <a:ext cx="5372100" cy="417195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643087" y="2392923"/>
            <a:ext cx="2923782" cy="1027076"/>
          </a:xfrm>
          <a:prstGeom prst="wedgeRoundRectCallout">
            <a:avLst>
              <a:gd name="adj1" fmla="val -69442"/>
              <a:gd name="adj2" fmla="val -350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Neues Programm anlegen mit</a:t>
            </a:r>
            <a:br>
              <a:rPr lang="de-DE" dirty="0">
                <a:solidFill>
                  <a:srgbClr val="0000FF"/>
                </a:solidFill>
              </a:rPr>
            </a:br>
            <a:r>
              <a:rPr lang="de-DE" dirty="0">
                <a:solidFill>
                  <a:srgbClr val="0000FF"/>
                </a:solidFill>
              </a:rPr>
              <a:t> New -&gt; New </a:t>
            </a:r>
            <a:r>
              <a:rPr lang="de-DE" dirty="0" err="1">
                <a:solidFill>
                  <a:srgbClr val="0000FF"/>
                </a:solidFill>
              </a:rPr>
              <a:t>Program</a:t>
            </a:r>
            <a:r>
              <a:rPr lang="de-DE" dirty="0">
                <a:solidFill>
                  <a:srgbClr val="0000FF"/>
                </a:solidFill>
              </a:rPr>
              <a:t>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675493" y="1974391"/>
            <a:ext cx="1169913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15526" y="171289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6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57"/>
    </mc:Choice>
    <mc:Fallback xmlns="">
      <p:transition spd="slow" advTm="115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373" y="680512"/>
            <a:ext cx="5372100" cy="417195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35497" y="3350668"/>
            <a:ext cx="2923782" cy="1027076"/>
          </a:xfrm>
          <a:prstGeom prst="wedgeRoundRectCallout">
            <a:avLst>
              <a:gd name="adj1" fmla="val -69442"/>
              <a:gd name="adj2" fmla="val -350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Linksklick auf </a:t>
            </a:r>
            <a:r>
              <a:rPr lang="de-DE" dirty="0" err="1">
                <a:solidFill>
                  <a:srgbClr val="0000FF"/>
                </a:solidFill>
              </a:rPr>
              <a:t>My</a:t>
            </a: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err="1">
                <a:solidFill>
                  <a:srgbClr val="0000FF"/>
                </a:solidFill>
              </a:rPr>
              <a:t>Programs</a:t>
            </a:r>
            <a:endParaRPr lang="de-DE"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-&gt; New </a:t>
            </a:r>
            <a:r>
              <a:rPr lang="de-DE" sz="1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Program</a:t>
            </a:r>
            <a:r>
              <a:rPr lang="de-DE" sz="1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896741" y="3012163"/>
            <a:ext cx="1824688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21429" y="290646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8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399"/>
    </mc:Choice>
    <mc:Fallback xmlns="">
      <p:transition spd="slow" advTm="19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81" y="498672"/>
            <a:ext cx="5785531" cy="443868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594515" y="3778840"/>
            <a:ext cx="2923782" cy="1027076"/>
          </a:xfrm>
          <a:prstGeom prst="wedgeRoundRectCallout">
            <a:avLst>
              <a:gd name="adj1" fmla="val 46472"/>
              <a:gd name="adj2" fmla="val -951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Als Vorlage wählen wir: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Mbed</a:t>
            </a:r>
            <a:r>
              <a:rPr lang="de-DE" sz="1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1600" b="1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OS </a:t>
            </a:r>
            <a:r>
              <a:rPr lang="de-DE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Blinky</a:t>
            </a:r>
            <a:r>
              <a:rPr lang="de-DE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LED </a:t>
            </a:r>
            <a:r>
              <a:rPr lang="de-DE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Hello</a:t>
            </a:r>
            <a:r>
              <a:rPr lang="de-DE" dirty="0" err="1">
                <a:solidFill>
                  <a:srgbClr val="0000FF"/>
                </a:solidFill>
              </a:rPr>
              <a:t>World</a:t>
            </a:r>
            <a:endParaRPr sz="16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435254" y="2718012"/>
            <a:ext cx="4083043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18297" y="240968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3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864"/>
    </mc:Choice>
    <mc:Fallback xmlns="">
      <p:transition spd="slow" advTm="54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681" y="498672"/>
            <a:ext cx="5785531" cy="443868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655703" y="1572669"/>
            <a:ext cx="2923782" cy="1027076"/>
          </a:xfrm>
          <a:prstGeom prst="wedgeRoundRectCallout">
            <a:avLst>
              <a:gd name="adj1" fmla="val -52812"/>
              <a:gd name="adj2" fmla="val 10132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Der Programmname sollte aussagekräftig sein.</a:t>
            </a:r>
            <a:endParaRPr sz="1600" b="1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133266" y="3066355"/>
            <a:ext cx="2445991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495800" y="3066355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98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45"/>
    </mc:Choice>
    <mc:Fallback xmlns="">
      <p:transition spd="slow" advTm="241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0690"/>
            <a:ext cx="9144000" cy="396212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823274" y="1717812"/>
            <a:ext cx="2923782" cy="1027076"/>
          </a:xfrm>
          <a:prstGeom prst="wedgeRoundRectCallout">
            <a:avLst>
              <a:gd name="adj1" fmla="val -52812"/>
              <a:gd name="adj2" fmla="val 10132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Das erste Programm ist schon fertig! Nur was macht es? </a:t>
            </a:r>
            <a:endParaRPr lang="de-DE" sz="1600" b="1" dirty="0">
              <a:solidFill>
                <a:srgbClr val="0000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Wie bringen wir es auf den Mikrocontroller?</a:t>
            </a:r>
          </a:p>
        </p:txBody>
      </p:sp>
      <p:sp>
        <p:nvSpPr>
          <p:cNvPr id="2" name="Ellipse 1"/>
          <p:cNvSpPr/>
          <p:nvPr/>
        </p:nvSpPr>
        <p:spPr>
          <a:xfrm>
            <a:off x="217380" y="3559840"/>
            <a:ext cx="2445991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63371" y="329834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5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723"/>
    </mc:Choice>
    <mc:Fallback xmlns="">
      <p:transition spd="slow" advTm="767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7028966" y="2867777"/>
            <a:ext cx="2022656" cy="1027076"/>
          </a:xfrm>
          <a:prstGeom prst="wedgeRoundRectCallout">
            <a:avLst>
              <a:gd name="adj1" fmla="val -52812"/>
              <a:gd name="adj2" fmla="val 10132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Ein Symbol BLINKING_RATE_MS mit dem Wert 500 wird definiert.</a:t>
            </a:r>
          </a:p>
        </p:txBody>
      </p:sp>
      <p:sp>
        <p:nvSpPr>
          <p:cNvPr id="2" name="Ellipse 1"/>
          <p:cNvSpPr/>
          <p:nvPr/>
        </p:nvSpPr>
        <p:spPr>
          <a:xfrm>
            <a:off x="2278409" y="2275720"/>
            <a:ext cx="6565961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776686" y="329834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5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59"/>
    </mc:Choice>
    <mc:Fallback xmlns="">
      <p:transition spd="slow" advTm="38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217886" y="2287290"/>
            <a:ext cx="2938134" cy="1027076"/>
          </a:xfrm>
          <a:prstGeom prst="wedgeRoundRectCallout">
            <a:avLst>
              <a:gd name="adj1" fmla="val -55282"/>
              <a:gd name="adj2" fmla="val 278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Das Hauptprogramm beginnt bei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err="1">
                <a:solidFill>
                  <a:srgbClr val="0000FF"/>
                </a:solidFill>
              </a:rPr>
              <a:t>int</a:t>
            </a: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err="1">
                <a:solidFill>
                  <a:srgbClr val="0000FF"/>
                </a:solidFill>
              </a:rPr>
              <a:t>main</a:t>
            </a:r>
            <a:r>
              <a:rPr lang="de-DE" dirty="0">
                <a:solidFill>
                  <a:srgbClr val="0000FF"/>
                </a:solidFill>
              </a:rPr>
              <a:t>().</a:t>
            </a:r>
          </a:p>
        </p:txBody>
      </p:sp>
      <p:sp>
        <p:nvSpPr>
          <p:cNvPr id="2" name="Ellipse 1"/>
          <p:cNvSpPr/>
          <p:nvPr/>
        </p:nvSpPr>
        <p:spPr>
          <a:xfrm>
            <a:off x="1980867" y="2867777"/>
            <a:ext cx="1676734" cy="446589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04297" y="257174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1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34"/>
    </mc:Choice>
    <mc:Fallback xmlns="">
      <p:transition spd="slow" advTm="21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99428" y="319314"/>
            <a:ext cx="4506685" cy="2646709"/>
          </a:xfrm>
          <a:prstGeom prst="wedgeRoundRectCallout">
            <a:avLst>
              <a:gd name="adj1" fmla="val 16304"/>
              <a:gd name="adj2" fmla="val 5870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Ein </a:t>
            </a:r>
            <a:r>
              <a:rPr lang="de-DE" dirty="0" err="1">
                <a:solidFill>
                  <a:srgbClr val="0000FF"/>
                </a:solidFill>
              </a:rPr>
              <a:t>Portbit</a:t>
            </a:r>
            <a:r>
              <a:rPr lang="de-DE" dirty="0">
                <a:solidFill>
                  <a:srgbClr val="0000FF"/>
                </a:solidFill>
              </a:rPr>
              <a:t> des Mikrocontrollers wird als Digitalausgang initialisiert.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Der Port bekommt den Namen </a:t>
            </a:r>
            <a:r>
              <a:rPr lang="de-DE" sz="1600" b="1" dirty="0">
                <a:solidFill>
                  <a:srgbClr val="0000FF"/>
                </a:solidFill>
              </a:rPr>
              <a:t>led.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Hinter LED1 verbirgt sich PA_5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(GPIOA Bit5).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Es wäre auch möglich:</a:t>
            </a:r>
            <a:br>
              <a:rPr lang="de-DE" dirty="0">
                <a:solidFill>
                  <a:srgbClr val="0000FF"/>
                </a:solidFill>
              </a:rPr>
            </a:br>
            <a:r>
              <a:rPr lang="de-DE" dirty="0" err="1">
                <a:solidFill>
                  <a:srgbClr val="0000FF"/>
                </a:solidFill>
              </a:rPr>
              <a:t>DigitalOut</a:t>
            </a:r>
            <a:r>
              <a:rPr lang="de-DE" dirty="0">
                <a:solidFill>
                  <a:srgbClr val="0000FF"/>
                </a:solidFill>
              </a:rPr>
              <a:t> PC0(PC_0);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</a:rPr>
              <a:t>DigitalOut</a:t>
            </a: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dirty="0" err="1">
                <a:solidFill>
                  <a:srgbClr val="0000FF"/>
                </a:solidFill>
              </a:rPr>
              <a:t>meinPort</a:t>
            </a:r>
            <a:r>
              <a:rPr lang="de-DE" dirty="0">
                <a:solidFill>
                  <a:srgbClr val="0000FF"/>
                </a:solidFill>
              </a:rPr>
              <a:t>(PC_1);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usw.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Also: </a:t>
            </a:r>
            <a:r>
              <a:rPr lang="de-DE" dirty="0" err="1">
                <a:solidFill>
                  <a:srgbClr val="0000FF"/>
                </a:solidFill>
              </a:rPr>
              <a:t>DigitalOut</a:t>
            </a:r>
            <a:r>
              <a:rPr lang="de-DE" dirty="0">
                <a:solidFill>
                  <a:srgbClr val="0000FF"/>
                </a:solidFill>
              </a:rPr>
              <a:t> </a:t>
            </a:r>
            <a:r>
              <a:rPr lang="de-DE" i="1" dirty="0">
                <a:solidFill>
                  <a:srgbClr val="FF0000"/>
                </a:solidFill>
              </a:rPr>
              <a:t>Wunschname</a:t>
            </a:r>
            <a:r>
              <a:rPr lang="de-DE" i="1" dirty="0">
                <a:solidFill>
                  <a:schemeClr val="accent6">
                    <a:lumMod val="50000"/>
                  </a:schemeClr>
                </a:solidFill>
              </a:rPr>
              <a:t>(Portbezeichnung)</a:t>
            </a:r>
            <a:r>
              <a:rPr lang="de-DE" i="1" dirty="0">
                <a:solidFill>
                  <a:srgbClr val="FF0000"/>
                </a:solidFill>
              </a:rPr>
              <a:t>;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452581" y="3187091"/>
            <a:ext cx="4223990" cy="637423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977268" y="32502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7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710"/>
    </mc:Choice>
    <mc:Fallback xmlns="">
      <p:transition spd="slow" advTm="204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99428" y="2315029"/>
            <a:ext cx="4506685" cy="650994"/>
          </a:xfrm>
          <a:prstGeom prst="wedgeRoundRectCallout">
            <a:avLst>
              <a:gd name="adj1" fmla="val -40540"/>
              <a:gd name="adj2" fmla="val 882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</a:rPr>
              <a:t>Endlosscheife</a:t>
            </a:r>
            <a:r>
              <a:rPr lang="de-DE" dirty="0">
                <a:solidFill>
                  <a:srgbClr val="0000FF"/>
                </a:solidFill>
              </a:rPr>
              <a:t>: Wiederhole endlos</a:t>
            </a:r>
            <a:endParaRPr lang="de-DE" i="1" dirty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489200" y="3687834"/>
            <a:ext cx="1560286" cy="354395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17954" y="32502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8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70"/>
    </mc:Choice>
    <mc:Fallback xmlns="">
      <p:transition spd="slow" advTm="21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499428" y="2315029"/>
            <a:ext cx="3142343" cy="650994"/>
          </a:xfrm>
          <a:prstGeom prst="wedgeRoundRectCallout">
            <a:avLst>
              <a:gd name="adj1" fmla="val 18351"/>
              <a:gd name="adj2" fmla="val 7597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Led invertieren 0 -&gt; 1 -&gt; 0 -&gt; 1 -&gt; …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500ms warten (schlafen legen)</a:t>
            </a:r>
            <a:endParaRPr lang="de-DE" dirty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587950" y="3824514"/>
            <a:ext cx="3370784" cy="631372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58734" y="325027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29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86"/>
    </mc:Choice>
    <mc:Fallback xmlns="">
      <p:transition spd="slow" advTm="784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386" y="763096"/>
            <a:ext cx="8230282" cy="281683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3908867" y="3935911"/>
            <a:ext cx="2203500" cy="864300"/>
          </a:xfrm>
          <a:prstGeom prst="wedgeRoundRectCallout">
            <a:avLst>
              <a:gd name="adj1" fmla="val -67351"/>
              <a:gd name="adj2" fmla="val -1490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Der Mikrocontroller erscheint nach dem Anschließen als USB-Laufwerk.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26623" y="2426656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951"/>
    </mc:Choice>
    <mc:Fallback xmlns="">
      <p:transition spd="slow" advTm="44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6381"/>
            <a:ext cx="9144000" cy="4090737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670837" y="1856257"/>
            <a:ext cx="3142343" cy="74905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</a:rPr>
              <a:t>Compile</a:t>
            </a:r>
            <a:r>
              <a:rPr lang="de-DE" dirty="0">
                <a:solidFill>
                  <a:srgbClr val="0000FF"/>
                </a:solidFill>
              </a:rPr>
              <a:t> erzeugt den Maschinencode für unseren Mikrocontroller.</a:t>
            </a:r>
            <a:endParaRPr lang="de-DE" dirty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508122" y="1343401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80114" y="1148327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2987339"/>
            <a:ext cx="4096978" cy="1895701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47"/>
    </mc:Choice>
    <mc:Fallback xmlns="">
      <p:transition spd="slow" advTm="44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98" y="806797"/>
            <a:ext cx="4191000" cy="28479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045282" y="2824776"/>
            <a:ext cx="3799689" cy="74905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Das fertig übersetzte Programm steht zum Download bereit. </a:t>
            </a:r>
            <a:endParaRPr lang="de-DE" dirty="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701298" y="2601842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73290" y="2345755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9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23"/>
    </mc:Choice>
    <mc:Fallback xmlns="">
      <p:transition spd="slow" advTm="41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98" y="806797"/>
            <a:ext cx="4191000" cy="28479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045282" y="2824776"/>
            <a:ext cx="3799689" cy="138436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Das Programm wird im Downloadordner gespeichert. Anschließend im Downloadordner kopieren und  …</a:t>
            </a:r>
          </a:p>
        </p:txBody>
      </p:sp>
      <p:sp>
        <p:nvSpPr>
          <p:cNvPr id="2" name="Ellipse 1"/>
          <p:cNvSpPr/>
          <p:nvPr/>
        </p:nvSpPr>
        <p:spPr>
          <a:xfrm>
            <a:off x="701298" y="2601842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73290" y="2345755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9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06"/>
    </mc:Choice>
    <mc:Fallback xmlns="">
      <p:transition spd="slow" advTm="16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137" y="768696"/>
            <a:ext cx="8620125" cy="29241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457820" y="3427463"/>
            <a:ext cx="3799689" cy="1384367"/>
          </a:xfrm>
          <a:prstGeom prst="wedgeRoundRectCallout">
            <a:avLst>
              <a:gd name="adj1" fmla="val -58554"/>
              <a:gd name="adj2" fmla="val -3884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… im Mikrocontrollerlaufwerk speichern. Dadurch wird das Programm auf dem Mikrocontroller installiert und gestartet.</a:t>
            </a:r>
          </a:p>
        </p:txBody>
      </p:sp>
      <p:sp>
        <p:nvSpPr>
          <p:cNvPr id="2" name="Ellipse 1"/>
          <p:cNvSpPr/>
          <p:nvPr/>
        </p:nvSpPr>
        <p:spPr>
          <a:xfrm>
            <a:off x="583218" y="2824776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81176" y="283932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2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471"/>
    </mc:Choice>
    <mc:Fallback xmlns="">
      <p:transition spd="slow" advTm="36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6250"/>
            <a:ext cx="9144000" cy="419100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864200" y="532537"/>
            <a:ext cx="3779057" cy="1384367"/>
          </a:xfrm>
          <a:prstGeom prst="wedgeRoundRectCallout">
            <a:avLst>
              <a:gd name="adj1" fmla="val -17966"/>
              <a:gd name="adj2" fmla="val 649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Falls in den Browsereinstellungen das Mikrocontrollerlaufwerk als Downloadordner gewählt wird, erfolgt der Download direkt auf den Mikrocontroller. Das Programm wird dann direkt auf dem Mikrocontroller installiert und gestartet.</a:t>
            </a:r>
          </a:p>
        </p:txBody>
      </p:sp>
      <p:sp>
        <p:nvSpPr>
          <p:cNvPr id="2" name="Ellipse 1"/>
          <p:cNvSpPr/>
          <p:nvPr/>
        </p:nvSpPr>
        <p:spPr>
          <a:xfrm>
            <a:off x="5616489" y="3970149"/>
            <a:ext cx="1671992" cy="507170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16489" y="226304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7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180"/>
    </mc:Choice>
    <mc:Fallback xmlns="">
      <p:transition spd="slow" advTm="41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39" y="644706"/>
            <a:ext cx="6856887" cy="44758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4864200" y="532537"/>
            <a:ext cx="3779057" cy="2246949"/>
          </a:xfrm>
          <a:prstGeom prst="wedgeRoundRectCallout">
            <a:avLst>
              <a:gd name="adj1" fmla="val -17966"/>
              <a:gd name="adj2" fmla="val 649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Jetzt soll Taste PA1 auf die LED ausgegeben werden. 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</a:pPr>
            <a:r>
              <a:rPr lang="de-DE" dirty="0">
                <a:solidFill>
                  <a:srgbClr val="0000FF"/>
                </a:solidFill>
              </a:rPr>
              <a:t>Digitaleingang für Taste PA1 definieren.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</a:pPr>
            <a:r>
              <a:rPr lang="de-DE" dirty="0">
                <a:solidFill>
                  <a:srgbClr val="0000FF"/>
                </a:solidFill>
              </a:rPr>
              <a:t>Mode </a:t>
            </a:r>
            <a:r>
              <a:rPr lang="de-DE" dirty="0" err="1">
                <a:solidFill>
                  <a:srgbClr val="0000FF"/>
                </a:solidFill>
              </a:rPr>
              <a:t>PullDown</a:t>
            </a:r>
            <a:r>
              <a:rPr lang="de-DE" dirty="0">
                <a:solidFill>
                  <a:srgbClr val="0000FF"/>
                </a:solidFill>
              </a:rPr>
              <a:t> wählen (Die Taste schaltet nach 1. </a:t>
            </a:r>
            <a:r>
              <a:rPr lang="de-DE" dirty="0" err="1">
                <a:solidFill>
                  <a:srgbClr val="0000FF"/>
                </a:solidFill>
              </a:rPr>
              <a:t>PullDown</a:t>
            </a:r>
            <a:r>
              <a:rPr lang="de-DE" dirty="0">
                <a:solidFill>
                  <a:srgbClr val="0000FF"/>
                </a:solidFill>
              </a:rPr>
              <a:t> legt den Inaktivpegel auf 0).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Char char="-"/>
            </a:pPr>
            <a:r>
              <a:rPr lang="de-DE" dirty="0">
                <a:solidFill>
                  <a:srgbClr val="0000FF"/>
                </a:solidFill>
              </a:rPr>
              <a:t>In der Endlosschleife </a:t>
            </a:r>
            <a:r>
              <a:rPr lang="de-DE" dirty="0" err="1">
                <a:solidFill>
                  <a:srgbClr val="0000FF"/>
                </a:solidFill>
              </a:rPr>
              <a:t>led</a:t>
            </a:r>
            <a:r>
              <a:rPr lang="de-DE" dirty="0">
                <a:solidFill>
                  <a:srgbClr val="0000FF"/>
                </a:solidFill>
              </a:rPr>
              <a:t> und Taste verknüpfen.</a:t>
            </a:r>
          </a:p>
        </p:txBody>
      </p:sp>
      <p:sp>
        <p:nvSpPr>
          <p:cNvPr id="2" name="Ellipse 1"/>
          <p:cNvSpPr/>
          <p:nvPr/>
        </p:nvSpPr>
        <p:spPr>
          <a:xfrm>
            <a:off x="2365289" y="3629062"/>
            <a:ext cx="3251200" cy="1284023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93825" y="334436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2555"/>
    </mc:Choice>
    <mc:Fallback xmlns="">
      <p:transition spd="slow" advTm="162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39" y="644706"/>
            <a:ext cx="6856887" cy="44758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40601" y="1850571"/>
            <a:ext cx="2538086" cy="798286"/>
          </a:xfrm>
          <a:prstGeom prst="wedgeRoundRectCallout">
            <a:avLst>
              <a:gd name="adj1" fmla="val -94023"/>
              <a:gd name="adj2" fmla="val -5141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Neu kompilieren </a:t>
            </a:r>
            <a:r>
              <a:rPr lang="de-DE">
                <a:solidFill>
                  <a:srgbClr val="0000FF"/>
                </a:solidFill>
              </a:rPr>
              <a:t>und fertig.</a:t>
            </a:r>
            <a:endParaRPr lang="de-DE" dirty="0">
              <a:solidFill>
                <a:srgbClr val="0000FF"/>
              </a:solidFill>
            </a:endParaRPr>
          </a:p>
        </p:txBody>
      </p:sp>
      <p:sp>
        <p:nvSpPr>
          <p:cNvPr id="2" name="Ellipse 1"/>
          <p:cNvSpPr/>
          <p:nvPr/>
        </p:nvSpPr>
        <p:spPr>
          <a:xfrm>
            <a:off x="2808514" y="1495464"/>
            <a:ext cx="1444172" cy="594594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67013" y="123650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9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36"/>
    </mc:Choice>
    <mc:Fallback xmlns="">
      <p:transition spd="slow" advTm="4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386" y="763096"/>
            <a:ext cx="8230282" cy="281683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5356119" y="3935911"/>
            <a:ext cx="2203500" cy="864300"/>
          </a:xfrm>
          <a:prstGeom prst="wedgeRoundRectCallout">
            <a:avLst>
              <a:gd name="adj1" fmla="val -67351"/>
              <a:gd name="adj2" fmla="val -14900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Den Link anklicken.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23624" y="2228811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75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25"/>
    </mc:Choice>
    <mc:Fallback xmlns="">
      <p:transition spd="slow" advTm="20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700" y="577238"/>
            <a:ext cx="5893619" cy="4057100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60186"/>
              <a:gd name="adj2" fmla="val -841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Einloggen oder Registrieren.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18166" y="103203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55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17"/>
    </mc:Choice>
    <mc:Fallback xmlns="">
      <p:transition spd="slow" advTm="62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60186"/>
              <a:gd name="adj2" fmla="val -841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Zum Registrieren wird eine E-MAIL-Adresse benötigt. Das kann auch eine Wegwerf-</a:t>
            </a:r>
            <a:r>
              <a:rPr lang="de-DE" dirty="0" err="1">
                <a:solidFill>
                  <a:srgbClr val="0000FF"/>
                </a:solidFill>
              </a:rPr>
              <a:t>E-mail</a:t>
            </a:r>
            <a:r>
              <a:rPr lang="de-DE" dirty="0">
                <a:solidFill>
                  <a:srgbClr val="0000FF"/>
                </a:solidFill>
              </a:rPr>
              <a:t> sein.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18166" y="103203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7783" y="556723"/>
            <a:ext cx="5580235" cy="383765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6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806"/>
    </mc:Choice>
    <mc:Fallback xmlns="">
      <p:transition spd="slow" advTm="488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67" y="665276"/>
            <a:ext cx="6392950" cy="4386126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60186"/>
              <a:gd name="adj2" fmla="val -8414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Klick auf Compiler startet die Online-Entwicklungsumgebung.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918166" y="103203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54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49"/>
    </mc:Choice>
    <mc:Fallback xmlns="">
      <p:transition spd="slow" advTm="86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6355"/>
            <a:ext cx="9144000" cy="32240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6583636" y="3222011"/>
            <a:ext cx="2203500" cy="1412327"/>
          </a:xfrm>
          <a:prstGeom prst="wedgeRoundRectCallout">
            <a:avLst>
              <a:gd name="adj1" fmla="val -98400"/>
              <a:gd name="adj2" fmla="val 1413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Jetzt können wir mit dem ersten Projekt beginnen.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139384" y="307462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6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85"/>
    </mc:Choice>
    <mc:Fallback xmlns="">
      <p:transition spd="slow" advTm="387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36355"/>
            <a:ext cx="9144000" cy="3224043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2975429" y="2465493"/>
            <a:ext cx="2923782" cy="1511421"/>
          </a:xfrm>
          <a:prstGeom prst="wedgeRoundRectCallout">
            <a:avLst>
              <a:gd name="adj1" fmla="val 80726"/>
              <a:gd name="adj2" fmla="val -725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Dazu muss der richtige Mikrocontroller ausgewählt sein.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das je nicht der Fall sein sollte … anklicken.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7914881" y="1287126"/>
            <a:ext cx="1169913" cy="592057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oogle Shape;364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89942" y="991879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4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56"/>
    </mc:Choice>
    <mc:Fallback xmlns="">
      <p:transition spd="slow" advTm="32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628" y="550925"/>
            <a:ext cx="7328744" cy="4592575"/>
          </a:xfrm>
          <a:prstGeom prst="rect">
            <a:avLst/>
          </a:prstGeom>
        </p:spPr>
      </p:pic>
      <p:sp>
        <p:nvSpPr>
          <p:cNvPr id="62" name="Google Shape;62;g6fe11b7731_0_9"/>
          <p:cNvSpPr txBox="1">
            <a:spLocks noGrp="1"/>
          </p:cNvSpPr>
          <p:nvPr>
            <p:ph type="ctrTitle"/>
          </p:nvPr>
        </p:nvSpPr>
        <p:spPr>
          <a:xfrm>
            <a:off x="311700" y="186125"/>
            <a:ext cx="4552500" cy="3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err="1"/>
              <a:t>Getting</a:t>
            </a:r>
            <a:r>
              <a:rPr lang="de-DE" sz="1800" dirty="0"/>
              <a:t> </a:t>
            </a:r>
            <a:r>
              <a:rPr lang="de-DE" sz="1800" dirty="0" err="1"/>
              <a:t>Started</a:t>
            </a:r>
            <a:r>
              <a:rPr lang="de-DE" sz="1800" dirty="0"/>
              <a:t> </a:t>
            </a:r>
            <a:r>
              <a:rPr lang="de-DE" sz="1800" dirty="0" err="1"/>
              <a:t>with</a:t>
            </a:r>
            <a:r>
              <a:rPr lang="de-DE" sz="1800" dirty="0"/>
              <a:t> MBED</a:t>
            </a:r>
            <a:endParaRPr sz="1800" dirty="0"/>
          </a:p>
        </p:txBody>
      </p:sp>
      <p:sp>
        <p:nvSpPr>
          <p:cNvPr id="63" name="Google Shape;63;g6fe11b7731_0_9"/>
          <p:cNvSpPr/>
          <p:nvPr/>
        </p:nvSpPr>
        <p:spPr>
          <a:xfrm>
            <a:off x="2975429" y="2465493"/>
            <a:ext cx="2923782" cy="872793"/>
          </a:xfrm>
          <a:prstGeom prst="wedgeRoundRectCallout">
            <a:avLst>
              <a:gd name="adj1" fmla="val 54912"/>
              <a:gd name="adj2" fmla="val -15829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</a:rPr>
              <a:t>Die richtige Hardwareplattform auswählen. 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364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09371" y="36852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6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70"/>
    </mc:Choice>
    <mc:Fallback xmlns="">
      <p:transition spd="slow" advTm="18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3C5D72-A6C3-4D55-A473-F91DAEAC78A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8942924-9099-4EEB-9F5B-DABCC9B5D6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DE387D7-7F17-42EA-ABDB-D62C77D6A1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</Words>
  <Application>Microsoft Office PowerPoint</Application>
  <PresentationFormat>Bildschirmpräsentation (16:9)</PresentationFormat>
  <Paragraphs>69</Paragraphs>
  <Slides>26</Slides>
  <Notes>26</Notes>
  <HiddenSlides>0</HiddenSlides>
  <MMClips>26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8" baseType="lpstr">
      <vt:lpstr>Arial</vt:lpstr>
      <vt:lpstr>Simple Light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  <vt:lpstr>Getting Started with MBED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with MBED</dc:title>
  <dc:creator>Jörg Sturm</dc:creator>
  <cp:lastModifiedBy>Textbureau Strauß</cp:lastModifiedBy>
  <cp:revision>24</cp:revision>
  <dcterms:modified xsi:type="dcterms:W3CDTF">2021-06-14T19:26:20Z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