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41" roundtripDataSignature="AMtx7mi4hlKaCaAlYUEOEdDPOg+FQxay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36" d="100"/>
          <a:sy n="136" d="100"/>
        </p:scale>
        <p:origin x="-48" y="228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2" Type="http://schemas.openxmlformats.org/officeDocument/2006/relationships/presProps" Target="presProps.xml"/><Relationship Id="rId47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46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41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43" Type="http://schemas.openxmlformats.org/officeDocument/2006/relationships/viewProps" Target="viewProps.xml"/><Relationship Id="rId48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063975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2282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08310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4753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2861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60919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60369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5848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56353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36122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338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0975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43657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272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1016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7657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6911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4211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53373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10280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29028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3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tertitel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oße Zahl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4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korpus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zwei Spalten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3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nspaltiger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4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uptpunk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 und -beschreibung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4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4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1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dirty="0" smtClean="0"/>
              <a:t>Ausgang konfigurieren</a:t>
            </a:r>
            <a:endParaRPr dirty="0"/>
          </a:p>
        </p:txBody>
      </p:sp>
      <p:sp>
        <p:nvSpPr>
          <p:cNvPr id="55" name="Google Shape;55;p1"/>
          <p:cNvSpPr txBox="1">
            <a:spLocks noGrp="1"/>
          </p:cNvSpPr>
          <p:nvPr>
            <p:ph type="subTitle" idx="1"/>
          </p:nvPr>
        </p:nvSpPr>
        <p:spPr>
          <a:xfrm>
            <a:off x="370500" y="2175450"/>
            <a:ext cx="6148712" cy="119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 dirty="0" err="1" smtClean="0"/>
              <a:t>PushPull</a:t>
            </a:r>
            <a:r>
              <a:rPr lang="de-DE" dirty="0" smtClean="0"/>
              <a:t> oder </a:t>
            </a:r>
            <a:r>
              <a:rPr lang="de-DE" dirty="0" err="1" smtClean="0"/>
              <a:t>OpenDrain</a:t>
            </a:r>
            <a:r>
              <a:rPr lang="de-DE" dirty="0" smtClean="0"/>
              <a:t>?</a:t>
            </a:r>
            <a:endParaRPr dirty="0"/>
          </a:p>
        </p:txBody>
      </p:sp>
      <p:sp>
        <p:nvSpPr>
          <p:cNvPr id="56" name="Google Shape;56;p1"/>
          <p:cNvSpPr/>
          <p:nvPr/>
        </p:nvSpPr>
        <p:spPr>
          <a:xfrm>
            <a:off x="2418383" y="4148338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6329" y="3238048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250"/>
    </mc:Choice>
    <mc:Fallback>
      <p:transition spd="slow" advTm="24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Wie kann die Lampe jetzt noch eingeschaltet werden?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1" name="Gerader Verbinder 30"/>
              <p:cNvCxnSpPr/>
              <p:nvPr/>
            </p:nvCxnSpPr>
            <p:spPr>
              <a:xfrm>
                <a:off x="2923142" y="1976230"/>
                <a:ext cx="340974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1641" y="1369563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PC_0</a:t>
                </a:r>
                <a:endParaRPr lang="de-DE" dirty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4116" y="1726505"/>
                <a:ext cx="2547" cy="9932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85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285"/>
    </mc:Choice>
    <mc:Fallback>
      <p:transition spd="slow" advTm="14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846682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Lampe muss </a:t>
            </a:r>
            <a:r>
              <a:rPr lang="de-DE" sz="1800" b="1" i="0" u="none" strike="noStrike" cap="non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umverdrahtet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werden. 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39673" y="250910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39951" y="2503223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092330" y="1270498"/>
            <a:ext cx="1766022" cy="19395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>
            <a:endCxn id="63" idx="2"/>
          </p:cNvCxnSpPr>
          <p:nvPr/>
        </p:nvCxnSpPr>
        <p:spPr>
          <a:xfrm>
            <a:off x="2435838" y="2068282"/>
            <a:ext cx="672586" cy="1205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403224" y="2170720"/>
            <a:ext cx="37709" cy="33325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38373" y="1520825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094864" y="2328655"/>
            <a:ext cx="34097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43363" y="1721988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PC_0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90105" y="2631229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273662" y="2902320"/>
            <a:ext cx="1464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06357" y="2677494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371196" y="2170720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35838" y="2078930"/>
            <a:ext cx="2547" cy="99326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Ellipse 62"/>
          <p:cNvSpPr/>
          <p:nvPr/>
        </p:nvSpPr>
        <p:spPr>
          <a:xfrm>
            <a:off x="3108424" y="1970600"/>
            <a:ext cx="236764" cy="21947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4" name="Gerader Verbinder 63"/>
          <p:cNvCxnSpPr>
            <a:endCxn id="63" idx="5"/>
          </p:cNvCxnSpPr>
          <p:nvPr/>
        </p:nvCxnSpPr>
        <p:spPr>
          <a:xfrm>
            <a:off x="3143388" y="1999926"/>
            <a:ext cx="167127" cy="1580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>
            <a:stCxn id="63" idx="7"/>
            <a:endCxn id="63" idx="3"/>
          </p:cNvCxnSpPr>
          <p:nvPr/>
        </p:nvCxnSpPr>
        <p:spPr>
          <a:xfrm flipH="1">
            <a:off x="3143097" y="2002742"/>
            <a:ext cx="167418" cy="1551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/>
          <p:cNvCxnSpPr/>
          <p:nvPr/>
        </p:nvCxnSpPr>
        <p:spPr>
          <a:xfrm>
            <a:off x="3351234" y="2078930"/>
            <a:ext cx="312064" cy="68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3267983" y="1279480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cxnSp>
        <p:nvCxnSpPr>
          <p:cNvPr id="75" name="Gerader Verbinder 74"/>
          <p:cNvCxnSpPr/>
          <p:nvPr/>
        </p:nvCxnSpPr>
        <p:spPr>
          <a:xfrm flipH="1">
            <a:off x="3663298" y="1476366"/>
            <a:ext cx="2743" cy="6107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feld 77"/>
          <p:cNvSpPr txBox="1"/>
          <p:nvPr/>
        </p:nvSpPr>
        <p:spPr>
          <a:xfrm>
            <a:off x="2962672" y="1667705"/>
            <a:ext cx="93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Lampe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3624197" y="1417917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1853292" y="214456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76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981"/>
    </mc:Choice>
    <mc:Fallback>
      <p:transition spd="slow" advTm="179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429486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Lampe muss </a:t>
            </a:r>
            <a:r>
              <a:rPr lang="de-DE" sz="1800" b="1" i="0" u="none" strike="noStrike" cap="non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umverdrahtet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werden.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dirty="0" err="1">
                <a:solidFill>
                  <a:srgbClr val="FF0000"/>
                </a:solidFill>
              </a:rPr>
              <a:t>l</a:t>
            </a:r>
            <a:r>
              <a:rPr lang="de-DE" sz="1800" b="1" dirty="0" err="1" smtClean="0">
                <a:solidFill>
                  <a:srgbClr val="FF0000"/>
                </a:solidFill>
              </a:rPr>
              <a:t>ampe</a:t>
            </a:r>
            <a:r>
              <a:rPr lang="de-DE" sz="1800" b="1" dirty="0" smtClean="0">
                <a:solidFill>
                  <a:srgbClr val="FF0000"/>
                </a:solidFill>
              </a:rPr>
              <a:t>=0;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schaltet die Lampe ein. 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39673" y="250910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39951" y="2503223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092330" y="1270498"/>
            <a:ext cx="1766022" cy="19395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>
            <a:endCxn id="63" idx="2"/>
          </p:cNvCxnSpPr>
          <p:nvPr/>
        </p:nvCxnSpPr>
        <p:spPr>
          <a:xfrm>
            <a:off x="2435838" y="2068282"/>
            <a:ext cx="672586" cy="1205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403224" y="2170720"/>
            <a:ext cx="37709" cy="33325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38373" y="1520825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094864" y="2328655"/>
            <a:ext cx="34097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43363" y="1721988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PC_0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90105" y="2631229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273662" y="2902320"/>
            <a:ext cx="1464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06357" y="2677494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371196" y="2170720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35838" y="2078930"/>
            <a:ext cx="2547" cy="99326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Ellipse 62"/>
          <p:cNvSpPr/>
          <p:nvPr/>
        </p:nvSpPr>
        <p:spPr>
          <a:xfrm>
            <a:off x="3108424" y="1970600"/>
            <a:ext cx="236764" cy="21947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4" name="Gerader Verbinder 63"/>
          <p:cNvCxnSpPr>
            <a:endCxn id="63" idx="5"/>
          </p:cNvCxnSpPr>
          <p:nvPr/>
        </p:nvCxnSpPr>
        <p:spPr>
          <a:xfrm>
            <a:off x="3143388" y="1999926"/>
            <a:ext cx="167127" cy="1580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>
            <a:stCxn id="63" idx="7"/>
            <a:endCxn id="63" idx="3"/>
          </p:cNvCxnSpPr>
          <p:nvPr/>
        </p:nvCxnSpPr>
        <p:spPr>
          <a:xfrm flipH="1">
            <a:off x="3143097" y="2002742"/>
            <a:ext cx="167418" cy="1551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/>
          <p:cNvCxnSpPr/>
          <p:nvPr/>
        </p:nvCxnSpPr>
        <p:spPr>
          <a:xfrm>
            <a:off x="3351234" y="2078930"/>
            <a:ext cx="312064" cy="68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3267983" y="1279480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cxnSp>
        <p:nvCxnSpPr>
          <p:cNvPr id="75" name="Gerader Verbinder 74"/>
          <p:cNvCxnSpPr/>
          <p:nvPr/>
        </p:nvCxnSpPr>
        <p:spPr>
          <a:xfrm flipH="1">
            <a:off x="3663298" y="1476366"/>
            <a:ext cx="2743" cy="6107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feld 77"/>
          <p:cNvSpPr txBox="1"/>
          <p:nvPr/>
        </p:nvSpPr>
        <p:spPr>
          <a:xfrm>
            <a:off x="2962672" y="1667705"/>
            <a:ext cx="93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Lampe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3624197" y="1417917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1853292" y="214456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469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66"/>
    </mc:Choice>
    <mc:Fallback>
      <p:transition spd="slow" advTm="69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429486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Bei </a:t>
            </a:r>
            <a:r>
              <a:rPr lang="de-DE" sz="1800" b="1" dirty="0" err="1" smtClean="0">
                <a:solidFill>
                  <a:srgbClr val="FF0000"/>
                </a:solidFill>
              </a:rPr>
              <a:t>l</a:t>
            </a:r>
            <a:r>
              <a:rPr lang="de-DE" sz="1800" b="1" dirty="0" err="1" smtClean="0">
                <a:solidFill>
                  <a:srgbClr val="FF0000"/>
                </a:solidFill>
              </a:rPr>
              <a:t>ampe</a:t>
            </a:r>
            <a:r>
              <a:rPr lang="de-DE" sz="1800" b="1" dirty="0" smtClean="0">
                <a:solidFill>
                  <a:srgbClr val="FF0000"/>
                </a:solidFill>
              </a:rPr>
              <a:t>=1;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ist der untere Schalter offen und die Lampe aus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39673" y="250910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39951" y="2503223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092330" y="1270498"/>
            <a:ext cx="1766022" cy="19395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>
            <a:endCxn id="63" idx="2"/>
          </p:cNvCxnSpPr>
          <p:nvPr/>
        </p:nvCxnSpPr>
        <p:spPr>
          <a:xfrm>
            <a:off x="2435838" y="2068282"/>
            <a:ext cx="672586" cy="120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321040" y="2165779"/>
            <a:ext cx="119893" cy="338199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38373" y="1520825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094864" y="2328655"/>
            <a:ext cx="21061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43363" y="1721988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PC_0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90105" y="2631229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273662" y="2902320"/>
            <a:ext cx="1464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06357" y="2677494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371196" y="2170720"/>
            <a:ext cx="67189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35838" y="2078930"/>
            <a:ext cx="2547" cy="993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Ellipse 62"/>
          <p:cNvSpPr/>
          <p:nvPr/>
        </p:nvSpPr>
        <p:spPr>
          <a:xfrm>
            <a:off x="3108424" y="1970600"/>
            <a:ext cx="236764" cy="2194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4" name="Gerader Verbinder 63"/>
          <p:cNvCxnSpPr>
            <a:endCxn id="63" idx="5"/>
          </p:cNvCxnSpPr>
          <p:nvPr/>
        </p:nvCxnSpPr>
        <p:spPr>
          <a:xfrm>
            <a:off x="3143388" y="1999926"/>
            <a:ext cx="167127" cy="1580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>
            <a:stCxn id="63" idx="7"/>
            <a:endCxn id="63" idx="3"/>
          </p:cNvCxnSpPr>
          <p:nvPr/>
        </p:nvCxnSpPr>
        <p:spPr>
          <a:xfrm flipH="1">
            <a:off x="3143097" y="2002742"/>
            <a:ext cx="167418" cy="1551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/>
          <p:cNvCxnSpPr/>
          <p:nvPr/>
        </p:nvCxnSpPr>
        <p:spPr>
          <a:xfrm>
            <a:off x="3351234" y="2078930"/>
            <a:ext cx="312064" cy="68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3267983" y="1279480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cxnSp>
        <p:nvCxnSpPr>
          <p:cNvPr id="75" name="Gerader Verbinder 74"/>
          <p:cNvCxnSpPr/>
          <p:nvPr/>
        </p:nvCxnSpPr>
        <p:spPr>
          <a:xfrm flipH="1">
            <a:off x="3663298" y="1476366"/>
            <a:ext cx="2743" cy="6107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feld 77"/>
          <p:cNvSpPr txBox="1"/>
          <p:nvPr/>
        </p:nvSpPr>
        <p:spPr>
          <a:xfrm>
            <a:off x="2962672" y="1667705"/>
            <a:ext cx="93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Lampe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3624197" y="1417917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1899515" y="1721988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12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273"/>
    </mc:Choice>
    <mc:Fallback>
      <p:transition spd="slow" advTm="272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429486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Wozu kann das gut sein?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39673" y="250910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39951" y="2503223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092330" y="1270498"/>
            <a:ext cx="1766022" cy="19395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>
            <a:endCxn id="63" idx="2"/>
          </p:cNvCxnSpPr>
          <p:nvPr/>
        </p:nvCxnSpPr>
        <p:spPr>
          <a:xfrm>
            <a:off x="2435838" y="2068282"/>
            <a:ext cx="672586" cy="120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321040" y="2165779"/>
            <a:ext cx="119893" cy="338199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38373" y="1520825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094864" y="2328655"/>
            <a:ext cx="21061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43363" y="1721988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PC_0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90105" y="2631229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273662" y="2902320"/>
            <a:ext cx="1464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06357" y="2677494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371196" y="2170720"/>
            <a:ext cx="67189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35838" y="2078930"/>
            <a:ext cx="2547" cy="993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Ellipse 62"/>
          <p:cNvSpPr/>
          <p:nvPr/>
        </p:nvSpPr>
        <p:spPr>
          <a:xfrm>
            <a:off x="3108424" y="1970600"/>
            <a:ext cx="236764" cy="2194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4" name="Gerader Verbinder 63"/>
          <p:cNvCxnSpPr>
            <a:endCxn id="63" idx="5"/>
          </p:cNvCxnSpPr>
          <p:nvPr/>
        </p:nvCxnSpPr>
        <p:spPr>
          <a:xfrm>
            <a:off x="3143388" y="1999926"/>
            <a:ext cx="167127" cy="1580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>
            <a:stCxn id="63" idx="7"/>
            <a:endCxn id="63" idx="3"/>
          </p:cNvCxnSpPr>
          <p:nvPr/>
        </p:nvCxnSpPr>
        <p:spPr>
          <a:xfrm flipH="1">
            <a:off x="3143097" y="2002742"/>
            <a:ext cx="167418" cy="1551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/>
          <p:cNvCxnSpPr/>
          <p:nvPr/>
        </p:nvCxnSpPr>
        <p:spPr>
          <a:xfrm>
            <a:off x="3351234" y="2078930"/>
            <a:ext cx="312064" cy="68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3267983" y="1279480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cxnSp>
        <p:nvCxnSpPr>
          <p:cNvPr id="75" name="Gerader Verbinder 74"/>
          <p:cNvCxnSpPr/>
          <p:nvPr/>
        </p:nvCxnSpPr>
        <p:spPr>
          <a:xfrm flipH="1">
            <a:off x="3663298" y="1476366"/>
            <a:ext cx="2743" cy="6107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feld 77"/>
          <p:cNvSpPr txBox="1"/>
          <p:nvPr/>
        </p:nvSpPr>
        <p:spPr>
          <a:xfrm>
            <a:off x="2962672" y="1667705"/>
            <a:ext cx="93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Lampe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3624197" y="1417917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1899515" y="1721988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773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96"/>
    </mc:Choice>
    <mc:Fallback>
      <p:transition spd="slow" advTm="6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2327485" y="3523094"/>
            <a:ext cx="3168000" cy="1429486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Ein Port der gleichzeitig sowohl Ausgang als auch Eingang ist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9" name="Gruppieren 8"/>
          <p:cNvGrpSpPr/>
          <p:nvPr/>
        </p:nvGrpSpPr>
        <p:grpSpPr>
          <a:xfrm>
            <a:off x="3523558" y="717047"/>
            <a:ext cx="1766022" cy="2612442"/>
            <a:chOff x="1092330" y="597656"/>
            <a:chExt cx="1766022" cy="2612442"/>
          </a:xfrm>
        </p:grpSpPr>
        <p:sp>
          <p:nvSpPr>
            <p:cNvPr id="27" name="Textfeld 26"/>
            <p:cNvSpPr txBox="1"/>
            <p:nvPr/>
          </p:nvSpPr>
          <p:spPr>
            <a:xfrm>
              <a:off x="2439673" y="2509103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6" name="Gerader Verbinder 5"/>
            <p:cNvCxnSpPr/>
            <p:nvPr/>
          </p:nvCxnSpPr>
          <p:spPr>
            <a:xfrm>
              <a:off x="2439951" y="2503223"/>
              <a:ext cx="982" cy="1757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Rechteck 2"/>
            <p:cNvSpPr/>
            <p:nvPr/>
          </p:nvSpPr>
          <p:spPr>
            <a:xfrm>
              <a:off x="1092330" y="648120"/>
              <a:ext cx="1766022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" name="Gerader Verbinder 11"/>
            <p:cNvCxnSpPr/>
            <p:nvPr/>
          </p:nvCxnSpPr>
          <p:spPr>
            <a:xfrm>
              <a:off x="2435838" y="2068282"/>
              <a:ext cx="420048" cy="47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>
              <a:off x="2321040" y="2165779"/>
              <a:ext cx="119893" cy="338199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hteck 21"/>
            <p:cNvSpPr/>
            <p:nvPr/>
          </p:nvSpPr>
          <p:spPr>
            <a:xfrm>
              <a:off x="1338373" y="1520825"/>
              <a:ext cx="910728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Gerader Verbinder 30"/>
            <p:cNvCxnSpPr/>
            <p:nvPr/>
          </p:nvCxnSpPr>
          <p:spPr>
            <a:xfrm>
              <a:off x="2094864" y="2328655"/>
              <a:ext cx="21061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1543363" y="1721988"/>
              <a:ext cx="550228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PC_0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1550457" y="2636774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1273662" y="2902320"/>
              <a:ext cx="14648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</a:t>
              </a:r>
              <a:endParaRPr lang="de-DE" dirty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2406357" y="2677494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H="1" flipV="1">
              <a:off x="2371196" y="2170720"/>
              <a:ext cx="67189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/>
            <p:cNvCxnSpPr/>
            <p:nvPr/>
          </p:nvCxnSpPr>
          <p:spPr>
            <a:xfrm>
              <a:off x="2438385" y="1048039"/>
              <a:ext cx="0" cy="11302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2528325" y="597656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1337552" y="860195"/>
              <a:ext cx="910728" cy="3580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1480257" y="1169042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>
              <a:off x="2257432" y="1035837"/>
              <a:ext cx="178406" cy="3234"/>
            </a:xfrm>
            <a:prstGeom prst="line">
              <a:avLst/>
            </a:prstGeom>
            <a:ln w="19050">
              <a:solidFill>
                <a:schemeClr val="tx1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feld 38"/>
            <p:cNvSpPr txBox="1"/>
            <p:nvPr/>
          </p:nvSpPr>
          <p:spPr>
            <a:xfrm>
              <a:off x="1517991" y="902096"/>
              <a:ext cx="550228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PC_0</a:t>
              </a:r>
              <a:endParaRPr lang="de-DE" dirty="0"/>
            </a:p>
          </p:txBody>
        </p:sp>
        <p:cxnSp>
          <p:nvCxnSpPr>
            <p:cNvPr id="41" name="Gerader Verbinder 40"/>
            <p:cNvCxnSpPr/>
            <p:nvPr/>
          </p:nvCxnSpPr>
          <p:spPr>
            <a:xfrm flipH="1">
              <a:off x="2580737" y="717047"/>
              <a:ext cx="282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hteck 39"/>
            <p:cNvSpPr/>
            <p:nvPr/>
          </p:nvSpPr>
          <p:spPr>
            <a:xfrm>
              <a:off x="2526106" y="856808"/>
              <a:ext cx="110101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>
            <a:xfrm>
              <a:off x="2545576" y="688324"/>
              <a:ext cx="70322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Textfeld 9"/>
          <p:cNvSpPr txBox="1"/>
          <p:nvPr/>
        </p:nvSpPr>
        <p:spPr>
          <a:xfrm>
            <a:off x="1430811" y="973452"/>
            <a:ext cx="2083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err="1" smtClean="0"/>
              <a:t>DigitalIn</a:t>
            </a:r>
            <a:r>
              <a:rPr lang="de-DE" dirty="0" smtClean="0"/>
              <a:t> se1In(PC_0);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873404" y="2127833"/>
            <a:ext cx="263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err="1" smtClean="0"/>
              <a:t>DigitalInOut</a:t>
            </a:r>
            <a:r>
              <a:rPr lang="de-DE" dirty="0" smtClean="0"/>
              <a:t> se1Out(PC_0);</a:t>
            </a:r>
          </a:p>
          <a:p>
            <a:pPr algn="r"/>
            <a:r>
              <a:rPr lang="de-DE" dirty="0" smtClean="0"/>
              <a:t>se1Out.output();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5307161" y="980656"/>
            <a:ext cx="2083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se1In.mode(</a:t>
            </a:r>
            <a:r>
              <a:rPr lang="de-DE" dirty="0" err="1" smtClean="0"/>
              <a:t>Pullup</a:t>
            </a:r>
            <a:r>
              <a:rPr lang="de-DE" dirty="0" smtClean="0"/>
              <a:t>);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305142" y="2127833"/>
            <a:ext cx="2566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se1Out.mode(</a:t>
            </a:r>
            <a:r>
              <a:rPr lang="de-DE" dirty="0" err="1" smtClean="0"/>
              <a:t>OpenDrain</a:t>
            </a:r>
            <a:r>
              <a:rPr lang="de-DE" dirty="0" smtClean="0"/>
              <a:t>);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65769" y="2389443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521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9517"/>
    </mc:Choice>
    <mc:Fallback>
      <p:transition spd="slow" advTm="1195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1029010" y="3530997"/>
            <a:ext cx="3168000" cy="828286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Bidirektionale Kommunikation mit einer Leitung!!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9" name="Gruppieren 8"/>
          <p:cNvGrpSpPr/>
          <p:nvPr/>
        </p:nvGrpSpPr>
        <p:grpSpPr>
          <a:xfrm>
            <a:off x="1124603" y="835382"/>
            <a:ext cx="1766022" cy="2612442"/>
            <a:chOff x="1092330" y="597656"/>
            <a:chExt cx="1766022" cy="2612442"/>
          </a:xfrm>
        </p:grpSpPr>
        <p:sp>
          <p:nvSpPr>
            <p:cNvPr id="27" name="Textfeld 26"/>
            <p:cNvSpPr txBox="1"/>
            <p:nvPr/>
          </p:nvSpPr>
          <p:spPr>
            <a:xfrm>
              <a:off x="2439673" y="2509103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6" name="Gerader Verbinder 5"/>
            <p:cNvCxnSpPr/>
            <p:nvPr/>
          </p:nvCxnSpPr>
          <p:spPr>
            <a:xfrm>
              <a:off x="2439951" y="2503223"/>
              <a:ext cx="982" cy="1757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Rechteck 2"/>
            <p:cNvSpPr/>
            <p:nvPr/>
          </p:nvSpPr>
          <p:spPr>
            <a:xfrm>
              <a:off x="1092330" y="648120"/>
              <a:ext cx="1766022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" name="Gerader Verbinder 11"/>
            <p:cNvCxnSpPr/>
            <p:nvPr/>
          </p:nvCxnSpPr>
          <p:spPr>
            <a:xfrm>
              <a:off x="2435838" y="2068282"/>
              <a:ext cx="420048" cy="47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>
              <a:off x="2321040" y="2165779"/>
              <a:ext cx="119893" cy="338199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hteck 21"/>
            <p:cNvSpPr/>
            <p:nvPr/>
          </p:nvSpPr>
          <p:spPr>
            <a:xfrm>
              <a:off x="1338373" y="1520825"/>
              <a:ext cx="910728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Gerader Verbinder 30"/>
            <p:cNvCxnSpPr/>
            <p:nvPr/>
          </p:nvCxnSpPr>
          <p:spPr>
            <a:xfrm>
              <a:off x="2094864" y="2328655"/>
              <a:ext cx="21061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1543363" y="1721988"/>
              <a:ext cx="550228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PC_0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1550457" y="2636774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1273662" y="2902320"/>
              <a:ext cx="14648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</a:t>
              </a:r>
              <a:endParaRPr lang="de-DE" dirty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2406357" y="2677494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H="1" flipV="1">
              <a:off x="2371196" y="2170720"/>
              <a:ext cx="67189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/>
            <p:cNvCxnSpPr/>
            <p:nvPr/>
          </p:nvCxnSpPr>
          <p:spPr>
            <a:xfrm>
              <a:off x="2438385" y="1048039"/>
              <a:ext cx="0" cy="11302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2528325" y="597656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1337552" y="860195"/>
              <a:ext cx="910728" cy="3580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1480257" y="1169042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>
              <a:off x="2257432" y="1035837"/>
              <a:ext cx="178406" cy="3234"/>
            </a:xfrm>
            <a:prstGeom prst="line">
              <a:avLst/>
            </a:prstGeom>
            <a:ln w="19050">
              <a:solidFill>
                <a:schemeClr val="tx1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feld 38"/>
            <p:cNvSpPr txBox="1"/>
            <p:nvPr/>
          </p:nvSpPr>
          <p:spPr>
            <a:xfrm>
              <a:off x="1517991" y="902096"/>
              <a:ext cx="550228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PC_0</a:t>
              </a:r>
              <a:endParaRPr lang="de-DE" dirty="0"/>
            </a:p>
          </p:txBody>
        </p:sp>
        <p:cxnSp>
          <p:nvCxnSpPr>
            <p:cNvPr id="41" name="Gerader Verbinder 40"/>
            <p:cNvCxnSpPr/>
            <p:nvPr/>
          </p:nvCxnSpPr>
          <p:spPr>
            <a:xfrm flipH="1">
              <a:off x="2580737" y="717047"/>
              <a:ext cx="282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hteck 39"/>
            <p:cNvSpPr/>
            <p:nvPr/>
          </p:nvSpPr>
          <p:spPr>
            <a:xfrm>
              <a:off x="2526106" y="856808"/>
              <a:ext cx="110101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>
            <a:xfrm>
              <a:off x="2545576" y="688324"/>
              <a:ext cx="70322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3" name="Gruppieren 32"/>
          <p:cNvGrpSpPr/>
          <p:nvPr/>
        </p:nvGrpSpPr>
        <p:grpSpPr>
          <a:xfrm flipH="1">
            <a:off x="5617895" y="835382"/>
            <a:ext cx="1966245" cy="2612442"/>
            <a:chOff x="1092330" y="597656"/>
            <a:chExt cx="1766022" cy="2612442"/>
          </a:xfrm>
        </p:grpSpPr>
        <p:sp>
          <p:nvSpPr>
            <p:cNvPr id="42" name="Textfeld 41"/>
            <p:cNvSpPr txBox="1"/>
            <p:nvPr/>
          </p:nvSpPr>
          <p:spPr>
            <a:xfrm>
              <a:off x="2439673" y="2509103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47" name="Gerader Verbinder 46"/>
            <p:cNvCxnSpPr/>
            <p:nvPr/>
          </p:nvCxnSpPr>
          <p:spPr>
            <a:xfrm>
              <a:off x="2439951" y="2503223"/>
              <a:ext cx="982" cy="1757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hteck 47"/>
            <p:cNvSpPr/>
            <p:nvPr/>
          </p:nvSpPr>
          <p:spPr>
            <a:xfrm>
              <a:off x="1092330" y="648120"/>
              <a:ext cx="1766022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9" name="Gerader Verbinder 48"/>
            <p:cNvCxnSpPr/>
            <p:nvPr/>
          </p:nvCxnSpPr>
          <p:spPr>
            <a:xfrm>
              <a:off x="2435838" y="2068282"/>
              <a:ext cx="420048" cy="47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/>
            <p:cNvCxnSpPr/>
            <p:nvPr/>
          </p:nvCxnSpPr>
          <p:spPr>
            <a:xfrm>
              <a:off x="2321040" y="2165779"/>
              <a:ext cx="119893" cy="338199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hteck 50"/>
            <p:cNvSpPr/>
            <p:nvPr/>
          </p:nvSpPr>
          <p:spPr>
            <a:xfrm>
              <a:off x="1338373" y="1520825"/>
              <a:ext cx="910728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53" name="Gerader Verbinder 52"/>
            <p:cNvCxnSpPr/>
            <p:nvPr/>
          </p:nvCxnSpPr>
          <p:spPr>
            <a:xfrm>
              <a:off x="2094864" y="2328655"/>
              <a:ext cx="21061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feld 54"/>
            <p:cNvSpPr txBox="1"/>
            <p:nvPr/>
          </p:nvSpPr>
          <p:spPr>
            <a:xfrm>
              <a:off x="1543363" y="1721988"/>
              <a:ext cx="550228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PC_0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57" name="Textfeld 56"/>
            <p:cNvSpPr txBox="1"/>
            <p:nvPr/>
          </p:nvSpPr>
          <p:spPr>
            <a:xfrm>
              <a:off x="1550457" y="2636774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58" name="Textfeld 57"/>
            <p:cNvSpPr txBox="1"/>
            <p:nvPr/>
          </p:nvSpPr>
          <p:spPr>
            <a:xfrm>
              <a:off x="1273662" y="2902320"/>
              <a:ext cx="14648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</a:t>
              </a:r>
              <a:endParaRPr lang="de-DE" dirty="0"/>
            </a:p>
          </p:txBody>
        </p:sp>
        <p:cxnSp>
          <p:nvCxnSpPr>
            <p:cNvPr id="60" name="Gerader Verbinder 59"/>
            <p:cNvCxnSpPr/>
            <p:nvPr/>
          </p:nvCxnSpPr>
          <p:spPr>
            <a:xfrm flipH="1" flipV="1">
              <a:off x="2406357" y="2677494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r Verbinder 60"/>
            <p:cNvCxnSpPr/>
            <p:nvPr/>
          </p:nvCxnSpPr>
          <p:spPr>
            <a:xfrm flipH="1" flipV="1">
              <a:off x="2371196" y="2170720"/>
              <a:ext cx="67189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rader Verbinder 61"/>
            <p:cNvCxnSpPr/>
            <p:nvPr/>
          </p:nvCxnSpPr>
          <p:spPr>
            <a:xfrm>
              <a:off x="2438385" y="1048039"/>
              <a:ext cx="0" cy="11302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feld 62"/>
            <p:cNvSpPr txBox="1"/>
            <p:nvPr/>
          </p:nvSpPr>
          <p:spPr>
            <a:xfrm>
              <a:off x="2582376" y="597656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1337552" y="860195"/>
              <a:ext cx="910728" cy="3580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5" name="Textfeld 64"/>
            <p:cNvSpPr txBox="1"/>
            <p:nvPr/>
          </p:nvSpPr>
          <p:spPr>
            <a:xfrm>
              <a:off x="1480257" y="1169042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66" name="Gerader Verbinder 65"/>
            <p:cNvCxnSpPr/>
            <p:nvPr/>
          </p:nvCxnSpPr>
          <p:spPr>
            <a:xfrm>
              <a:off x="2257432" y="1035837"/>
              <a:ext cx="178406" cy="3234"/>
            </a:xfrm>
            <a:prstGeom prst="line">
              <a:avLst/>
            </a:prstGeom>
            <a:ln w="19050">
              <a:solidFill>
                <a:schemeClr val="tx1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feld 66"/>
            <p:cNvSpPr txBox="1"/>
            <p:nvPr/>
          </p:nvSpPr>
          <p:spPr>
            <a:xfrm>
              <a:off x="1517991" y="902096"/>
              <a:ext cx="550228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PC_0</a:t>
              </a:r>
              <a:endParaRPr lang="de-DE" dirty="0"/>
            </a:p>
          </p:txBody>
        </p:sp>
        <p:cxnSp>
          <p:nvCxnSpPr>
            <p:cNvPr id="68" name="Gerader Verbinder 67"/>
            <p:cNvCxnSpPr/>
            <p:nvPr/>
          </p:nvCxnSpPr>
          <p:spPr>
            <a:xfrm flipH="1">
              <a:off x="2580737" y="717047"/>
              <a:ext cx="282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hteck 68"/>
            <p:cNvSpPr/>
            <p:nvPr/>
          </p:nvSpPr>
          <p:spPr>
            <a:xfrm>
              <a:off x="2526106" y="856808"/>
              <a:ext cx="110101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>
            <a:xfrm>
              <a:off x="2545576" y="688324"/>
              <a:ext cx="70322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71" name="Gerader Verbinder 70"/>
          <p:cNvCxnSpPr/>
          <p:nvPr/>
        </p:nvCxnSpPr>
        <p:spPr>
          <a:xfrm>
            <a:off x="2888159" y="2310629"/>
            <a:ext cx="2726901" cy="44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47477" y="2915220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83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533"/>
    </mc:Choice>
    <mc:Fallback>
      <p:transition spd="slow" advTm="23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1029010" y="3530997"/>
            <a:ext cx="3168000" cy="789532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i="0" u="none" strike="noStrike" cap="non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Eine 0 wird von Mikrocontroller 1 zu Mikrocontroller 2 übertragen</a:t>
            </a:r>
            <a:endParaRPr sz="1800" i="0" u="none" strike="noStrike" cap="none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71946" y="2746829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72224" y="2740949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124603" y="885846"/>
            <a:ext cx="1766022" cy="256197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/>
          <p:nvPr/>
        </p:nvCxnSpPr>
        <p:spPr>
          <a:xfrm>
            <a:off x="2468111" y="2306008"/>
            <a:ext cx="420048" cy="47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434852" y="2381076"/>
            <a:ext cx="38354" cy="36062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70646" y="1758551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127137" y="2566381"/>
            <a:ext cx="21061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75636" y="1959714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PC_0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82730" y="2874500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305935" y="3140046"/>
            <a:ext cx="1582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 1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38630" y="2915220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403469" y="2408446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70658" y="1285765"/>
            <a:ext cx="0" cy="113021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/>
          <p:cNvSpPr txBox="1"/>
          <p:nvPr/>
        </p:nvSpPr>
        <p:spPr>
          <a:xfrm>
            <a:off x="2560598" y="835382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69825" y="1097921"/>
            <a:ext cx="910728" cy="358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1512530" y="1406768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1"/>
                </a:solidFill>
              </a:rPr>
              <a:t>I</a:t>
            </a:r>
            <a:r>
              <a:rPr lang="de-DE" dirty="0" smtClean="0">
                <a:solidFill>
                  <a:schemeClr val="tx1"/>
                </a:solidFill>
              </a:rPr>
              <a:t>DR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7" name="Gerader Verbinder 36"/>
          <p:cNvCxnSpPr/>
          <p:nvPr/>
        </p:nvCxnSpPr>
        <p:spPr>
          <a:xfrm>
            <a:off x="2289705" y="1273563"/>
            <a:ext cx="178406" cy="3234"/>
          </a:xfrm>
          <a:prstGeom prst="line">
            <a:avLst/>
          </a:prstGeom>
          <a:ln w="19050">
            <a:solidFill>
              <a:schemeClr val="tx1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1550264" y="1139822"/>
            <a:ext cx="550228" cy="2881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dirty="0" smtClean="0"/>
              <a:t>PC_0</a:t>
            </a:r>
            <a:endParaRPr lang="de-DE" dirty="0"/>
          </a:p>
        </p:txBody>
      </p:sp>
      <p:cxnSp>
        <p:nvCxnSpPr>
          <p:cNvPr id="41" name="Gerader Verbinder 40"/>
          <p:cNvCxnSpPr/>
          <p:nvPr/>
        </p:nvCxnSpPr>
        <p:spPr>
          <a:xfrm flipH="1">
            <a:off x="2613010" y="954773"/>
            <a:ext cx="2820" cy="13688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hteck 39"/>
          <p:cNvSpPr/>
          <p:nvPr/>
        </p:nvSpPr>
        <p:spPr>
          <a:xfrm>
            <a:off x="2558379" y="1094534"/>
            <a:ext cx="110101" cy="358058"/>
          </a:xfrm>
          <a:prstGeom prst="rect">
            <a:avLst/>
          </a:prstGeom>
          <a:solidFill>
            <a:schemeClr val="l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2577849" y="926050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Textfeld 41"/>
          <p:cNvSpPr txBox="1"/>
          <p:nvPr/>
        </p:nvSpPr>
        <p:spPr>
          <a:xfrm flipH="1">
            <a:off x="5822317" y="2746829"/>
            <a:ext cx="261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47" name="Gerader Verbinder 46"/>
          <p:cNvCxnSpPr/>
          <p:nvPr/>
        </p:nvCxnSpPr>
        <p:spPr>
          <a:xfrm flipH="1">
            <a:off x="6082639" y="2740949"/>
            <a:ext cx="1093" cy="1757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hteck 47"/>
          <p:cNvSpPr/>
          <p:nvPr/>
        </p:nvSpPr>
        <p:spPr>
          <a:xfrm flipH="1">
            <a:off x="5617895" y="885846"/>
            <a:ext cx="1966245" cy="256197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9" name="Gerader Verbinder 48"/>
          <p:cNvCxnSpPr/>
          <p:nvPr/>
        </p:nvCxnSpPr>
        <p:spPr>
          <a:xfrm flipH="1">
            <a:off x="5620641" y="2306008"/>
            <a:ext cx="467671" cy="47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/>
          <p:cNvCxnSpPr/>
          <p:nvPr/>
        </p:nvCxnSpPr>
        <p:spPr>
          <a:xfrm flipH="1">
            <a:off x="6082639" y="2403505"/>
            <a:ext cx="133486" cy="33819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hteck 50"/>
          <p:cNvSpPr/>
          <p:nvPr/>
        </p:nvSpPr>
        <p:spPr>
          <a:xfrm flipH="1">
            <a:off x="6296220" y="1758551"/>
            <a:ext cx="1013982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3" name="Gerader Verbinder 52"/>
          <p:cNvCxnSpPr/>
          <p:nvPr/>
        </p:nvCxnSpPr>
        <p:spPr>
          <a:xfrm flipH="1">
            <a:off x="6233451" y="2566381"/>
            <a:ext cx="234492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 flipH="1">
            <a:off x="6469361" y="1959714"/>
            <a:ext cx="612610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PC_0</a:t>
            </a:r>
            <a:endParaRPr lang="de-DE" dirty="0"/>
          </a:p>
          <a:p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 flipH="1">
            <a:off x="6277594" y="2874500"/>
            <a:ext cx="79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 flipH="1">
            <a:off x="5751273" y="3140046"/>
            <a:ext cx="1630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 2</a:t>
            </a:r>
            <a:endParaRPr lang="de-DE" dirty="0"/>
          </a:p>
        </p:txBody>
      </p:sp>
      <p:cxnSp>
        <p:nvCxnSpPr>
          <p:cNvPr id="60" name="Gerader Verbinder 59"/>
          <p:cNvCxnSpPr/>
          <p:nvPr/>
        </p:nvCxnSpPr>
        <p:spPr>
          <a:xfrm flipV="1">
            <a:off x="6046328" y="2915220"/>
            <a:ext cx="74807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/>
          <p:cNvCxnSpPr/>
          <p:nvPr/>
        </p:nvCxnSpPr>
        <p:spPr>
          <a:xfrm flipV="1">
            <a:off x="6085476" y="2408446"/>
            <a:ext cx="74807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/>
          <p:cNvCxnSpPr/>
          <p:nvPr/>
        </p:nvCxnSpPr>
        <p:spPr>
          <a:xfrm flipH="1">
            <a:off x="6085476" y="1285765"/>
            <a:ext cx="0" cy="113021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feld 62"/>
          <p:cNvSpPr txBox="1"/>
          <p:nvPr/>
        </p:nvSpPr>
        <p:spPr>
          <a:xfrm flipH="1">
            <a:off x="5663435" y="835382"/>
            <a:ext cx="261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 flipH="1">
            <a:off x="6297134" y="1097921"/>
            <a:ext cx="1013982" cy="35805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 flipH="1">
            <a:off x="6355753" y="1406768"/>
            <a:ext cx="79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1"/>
                </a:solidFill>
              </a:rPr>
              <a:t>I</a:t>
            </a:r>
            <a:r>
              <a:rPr lang="de-DE" dirty="0" smtClean="0">
                <a:solidFill>
                  <a:schemeClr val="tx1"/>
                </a:solidFill>
              </a:rPr>
              <a:t>DR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6" name="Gerader Verbinder 65"/>
          <p:cNvCxnSpPr/>
          <p:nvPr/>
        </p:nvCxnSpPr>
        <p:spPr>
          <a:xfrm flipH="1">
            <a:off x="6088312" y="1273563"/>
            <a:ext cx="198633" cy="3234"/>
          </a:xfrm>
          <a:prstGeom prst="line">
            <a:avLst/>
          </a:prstGeom>
          <a:ln w="19050">
            <a:solidFill>
              <a:srgbClr val="0070C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/>
          <p:cNvSpPr txBox="1"/>
          <p:nvPr/>
        </p:nvSpPr>
        <p:spPr>
          <a:xfrm flipH="1">
            <a:off x="6638084" y="1139822"/>
            <a:ext cx="612610" cy="2881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dirty="0" smtClean="0"/>
              <a:t>PC_0</a:t>
            </a:r>
            <a:endParaRPr lang="de-DE" dirty="0"/>
          </a:p>
        </p:txBody>
      </p:sp>
      <p:cxnSp>
        <p:nvCxnSpPr>
          <p:cNvPr id="68" name="Gerader Verbinder 67"/>
          <p:cNvCxnSpPr/>
          <p:nvPr/>
        </p:nvCxnSpPr>
        <p:spPr>
          <a:xfrm>
            <a:off x="5923845" y="954773"/>
            <a:ext cx="3140" cy="13688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hteck 68"/>
          <p:cNvSpPr/>
          <p:nvPr/>
        </p:nvSpPr>
        <p:spPr>
          <a:xfrm flipH="1">
            <a:off x="5865226" y="1094534"/>
            <a:ext cx="122584" cy="358058"/>
          </a:xfrm>
          <a:prstGeom prst="rect">
            <a:avLst/>
          </a:prstGeom>
          <a:solidFill>
            <a:schemeClr val="l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 flipH="1">
            <a:off x="5887837" y="926050"/>
            <a:ext cx="78295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1" name="Gerader Verbinder 70"/>
          <p:cNvCxnSpPr/>
          <p:nvPr/>
        </p:nvCxnSpPr>
        <p:spPr>
          <a:xfrm>
            <a:off x="2888159" y="2310629"/>
            <a:ext cx="2726901" cy="445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47477" y="291522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Textfeld 71"/>
          <p:cNvSpPr txBox="1"/>
          <p:nvPr/>
        </p:nvSpPr>
        <p:spPr>
          <a:xfrm>
            <a:off x="1905651" y="2390025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sp>
        <p:nvSpPr>
          <p:cNvPr id="73" name="Textfeld 72"/>
          <p:cNvSpPr txBox="1"/>
          <p:nvPr/>
        </p:nvSpPr>
        <p:spPr>
          <a:xfrm>
            <a:off x="6370899" y="1143809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5" name="Gerade Verbindung mit Pfeil 4"/>
          <p:cNvCxnSpPr>
            <a:stCxn id="72" idx="3"/>
            <a:endCxn id="73" idx="1"/>
          </p:cNvCxnSpPr>
          <p:nvPr/>
        </p:nvCxnSpPr>
        <p:spPr>
          <a:xfrm flipV="1">
            <a:off x="2140724" y="1297698"/>
            <a:ext cx="4230175" cy="1246216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0" y="2229729"/>
            <a:ext cx="1062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se1Out=0;</a:t>
            </a:r>
            <a:endParaRPr lang="de-DE" dirty="0"/>
          </a:p>
        </p:txBody>
      </p:sp>
      <p:sp>
        <p:nvSpPr>
          <p:cNvPr id="74" name="Textfeld 73"/>
          <p:cNvSpPr txBox="1"/>
          <p:nvPr/>
        </p:nvSpPr>
        <p:spPr>
          <a:xfrm>
            <a:off x="7555028" y="1085130"/>
            <a:ext cx="1246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</a:t>
            </a:r>
            <a:r>
              <a:rPr lang="de-DE" dirty="0" err="1" smtClean="0"/>
              <a:t>nt</a:t>
            </a:r>
            <a:r>
              <a:rPr lang="de-DE" dirty="0" smtClean="0"/>
              <a:t> x=se1In;</a:t>
            </a:r>
          </a:p>
          <a:p>
            <a:r>
              <a:rPr lang="de-DE" dirty="0" smtClean="0"/>
              <a:t>//x==0</a:t>
            </a:r>
            <a:endParaRPr lang="de-DE" dirty="0"/>
          </a:p>
        </p:txBody>
      </p:sp>
      <p:sp>
        <p:nvSpPr>
          <p:cNvPr id="13" name="Pfeil nach rechts 12"/>
          <p:cNvSpPr/>
          <p:nvPr/>
        </p:nvSpPr>
        <p:spPr>
          <a:xfrm>
            <a:off x="3249637" y="2409957"/>
            <a:ext cx="2074985" cy="46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0</a:t>
            </a:r>
            <a:endParaRPr lang="de-DE" dirty="0"/>
          </a:p>
        </p:txBody>
      </p: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229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744"/>
    </mc:Choice>
    <mc:Fallback>
      <p:transition spd="slow" advTm="51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71946" y="2746829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72224" y="2740949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124603" y="885846"/>
            <a:ext cx="1766022" cy="256197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/>
          <p:nvPr/>
        </p:nvCxnSpPr>
        <p:spPr>
          <a:xfrm>
            <a:off x="2468111" y="2306008"/>
            <a:ext cx="420048" cy="471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357483" y="2393892"/>
            <a:ext cx="115723" cy="34781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70646" y="1758551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127137" y="2566381"/>
            <a:ext cx="21061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75636" y="1959714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PC_0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82730" y="2874500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305935" y="3140046"/>
            <a:ext cx="1582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 1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38630" y="2915220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403469" y="2408446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70658" y="1285765"/>
            <a:ext cx="0" cy="113021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/>
          <p:cNvSpPr txBox="1"/>
          <p:nvPr/>
        </p:nvSpPr>
        <p:spPr>
          <a:xfrm>
            <a:off x="2560598" y="835382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69825" y="1097921"/>
            <a:ext cx="910728" cy="358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1512530" y="1406768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1"/>
                </a:solidFill>
              </a:rPr>
              <a:t>I</a:t>
            </a:r>
            <a:r>
              <a:rPr lang="de-DE" dirty="0" smtClean="0">
                <a:solidFill>
                  <a:schemeClr val="tx1"/>
                </a:solidFill>
              </a:rPr>
              <a:t>DR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7" name="Gerader Verbinder 36"/>
          <p:cNvCxnSpPr/>
          <p:nvPr/>
        </p:nvCxnSpPr>
        <p:spPr>
          <a:xfrm>
            <a:off x="2289705" y="1273563"/>
            <a:ext cx="178406" cy="3234"/>
          </a:xfrm>
          <a:prstGeom prst="line">
            <a:avLst/>
          </a:prstGeom>
          <a:ln w="19050">
            <a:solidFill>
              <a:schemeClr val="tx1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1550264" y="1139822"/>
            <a:ext cx="550228" cy="2881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dirty="0" smtClean="0"/>
              <a:t>PC_0</a:t>
            </a:r>
            <a:endParaRPr lang="de-DE" dirty="0"/>
          </a:p>
        </p:txBody>
      </p:sp>
      <p:cxnSp>
        <p:nvCxnSpPr>
          <p:cNvPr id="41" name="Gerader Verbinder 40"/>
          <p:cNvCxnSpPr/>
          <p:nvPr/>
        </p:nvCxnSpPr>
        <p:spPr>
          <a:xfrm flipH="1">
            <a:off x="2613010" y="954773"/>
            <a:ext cx="2820" cy="136888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hteck 39"/>
          <p:cNvSpPr/>
          <p:nvPr/>
        </p:nvSpPr>
        <p:spPr>
          <a:xfrm>
            <a:off x="2558379" y="1094534"/>
            <a:ext cx="110101" cy="358058"/>
          </a:xfrm>
          <a:prstGeom prst="rect">
            <a:avLst/>
          </a:prstGeom>
          <a:solidFill>
            <a:schemeClr val="l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2577849" y="926050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Textfeld 41"/>
          <p:cNvSpPr txBox="1"/>
          <p:nvPr/>
        </p:nvSpPr>
        <p:spPr>
          <a:xfrm flipH="1">
            <a:off x="5822317" y="2746829"/>
            <a:ext cx="261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47" name="Gerader Verbinder 46"/>
          <p:cNvCxnSpPr/>
          <p:nvPr/>
        </p:nvCxnSpPr>
        <p:spPr>
          <a:xfrm flipH="1">
            <a:off x="6082639" y="2740949"/>
            <a:ext cx="1093" cy="1757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hteck 47"/>
          <p:cNvSpPr/>
          <p:nvPr/>
        </p:nvSpPr>
        <p:spPr>
          <a:xfrm flipH="1">
            <a:off x="5617895" y="885846"/>
            <a:ext cx="1966245" cy="256197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9" name="Gerader Verbinder 48"/>
          <p:cNvCxnSpPr/>
          <p:nvPr/>
        </p:nvCxnSpPr>
        <p:spPr>
          <a:xfrm flipH="1">
            <a:off x="5620641" y="2306008"/>
            <a:ext cx="467671" cy="471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/>
          <p:cNvCxnSpPr/>
          <p:nvPr/>
        </p:nvCxnSpPr>
        <p:spPr>
          <a:xfrm flipH="1">
            <a:off x="6082639" y="2403505"/>
            <a:ext cx="133486" cy="33819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hteck 50"/>
          <p:cNvSpPr/>
          <p:nvPr/>
        </p:nvSpPr>
        <p:spPr>
          <a:xfrm flipH="1">
            <a:off x="6296220" y="1758551"/>
            <a:ext cx="1013982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3" name="Gerader Verbinder 52"/>
          <p:cNvCxnSpPr/>
          <p:nvPr/>
        </p:nvCxnSpPr>
        <p:spPr>
          <a:xfrm flipH="1">
            <a:off x="6233451" y="2566381"/>
            <a:ext cx="234492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 flipH="1">
            <a:off x="6469361" y="1959714"/>
            <a:ext cx="612610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PC_0</a:t>
            </a:r>
            <a:endParaRPr lang="de-DE" dirty="0"/>
          </a:p>
          <a:p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 flipH="1">
            <a:off x="6277594" y="2874500"/>
            <a:ext cx="79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 flipH="1">
            <a:off x="5751273" y="3140046"/>
            <a:ext cx="1630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 2</a:t>
            </a:r>
            <a:endParaRPr lang="de-DE" dirty="0"/>
          </a:p>
        </p:txBody>
      </p:sp>
      <p:cxnSp>
        <p:nvCxnSpPr>
          <p:cNvPr id="60" name="Gerader Verbinder 59"/>
          <p:cNvCxnSpPr/>
          <p:nvPr/>
        </p:nvCxnSpPr>
        <p:spPr>
          <a:xfrm flipV="1">
            <a:off x="6046328" y="2915220"/>
            <a:ext cx="74807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/>
          <p:cNvCxnSpPr/>
          <p:nvPr/>
        </p:nvCxnSpPr>
        <p:spPr>
          <a:xfrm flipV="1">
            <a:off x="6085476" y="2408446"/>
            <a:ext cx="74807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/>
          <p:cNvCxnSpPr/>
          <p:nvPr/>
        </p:nvCxnSpPr>
        <p:spPr>
          <a:xfrm flipH="1">
            <a:off x="6085476" y="1285765"/>
            <a:ext cx="0" cy="113021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feld 62"/>
          <p:cNvSpPr txBox="1"/>
          <p:nvPr/>
        </p:nvSpPr>
        <p:spPr>
          <a:xfrm flipH="1">
            <a:off x="5663435" y="835382"/>
            <a:ext cx="261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 flipH="1">
            <a:off x="6297134" y="1097921"/>
            <a:ext cx="1013982" cy="3580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 flipH="1">
            <a:off x="6355753" y="1406768"/>
            <a:ext cx="79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1"/>
                </a:solidFill>
              </a:rPr>
              <a:t>I</a:t>
            </a:r>
            <a:r>
              <a:rPr lang="de-DE" dirty="0" smtClean="0">
                <a:solidFill>
                  <a:schemeClr val="tx1"/>
                </a:solidFill>
              </a:rPr>
              <a:t>DR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6" name="Gerader Verbinder 65"/>
          <p:cNvCxnSpPr/>
          <p:nvPr/>
        </p:nvCxnSpPr>
        <p:spPr>
          <a:xfrm flipH="1">
            <a:off x="6088312" y="1273563"/>
            <a:ext cx="198633" cy="3234"/>
          </a:xfrm>
          <a:prstGeom prst="line">
            <a:avLst/>
          </a:prstGeom>
          <a:ln w="1905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/>
          <p:cNvSpPr txBox="1"/>
          <p:nvPr/>
        </p:nvSpPr>
        <p:spPr>
          <a:xfrm flipH="1">
            <a:off x="6638084" y="1139822"/>
            <a:ext cx="612610" cy="2881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dirty="0" smtClean="0"/>
              <a:t>PC_0</a:t>
            </a:r>
            <a:endParaRPr lang="de-DE" dirty="0"/>
          </a:p>
        </p:txBody>
      </p:sp>
      <p:cxnSp>
        <p:nvCxnSpPr>
          <p:cNvPr id="68" name="Gerader Verbinder 67"/>
          <p:cNvCxnSpPr/>
          <p:nvPr/>
        </p:nvCxnSpPr>
        <p:spPr>
          <a:xfrm>
            <a:off x="5923845" y="954773"/>
            <a:ext cx="3140" cy="13688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hteck 68"/>
          <p:cNvSpPr/>
          <p:nvPr/>
        </p:nvSpPr>
        <p:spPr>
          <a:xfrm flipH="1">
            <a:off x="5865226" y="1094534"/>
            <a:ext cx="122584" cy="358058"/>
          </a:xfrm>
          <a:prstGeom prst="rect">
            <a:avLst/>
          </a:prstGeom>
          <a:solidFill>
            <a:schemeClr val="l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 flipH="1">
            <a:off x="5887837" y="926050"/>
            <a:ext cx="78295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1" name="Gerader Verbinder 70"/>
          <p:cNvCxnSpPr/>
          <p:nvPr/>
        </p:nvCxnSpPr>
        <p:spPr>
          <a:xfrm>
            <a:off x="2888159" y="2310629"/>
            <a:ext cx="2726901" cy="445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47477" y="291522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Textfeld 71"/>
          <p:cNvSpPr txBox="1"/>
          <p:nvPr/>
        </p:nvSpPr>
        <p:spPr>
          <a:xfrm>
            <a:off x="1890077" y="195971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3" name="Textfeld 72"/>
          <p:cNvSpPr txBox="1"/>
          <p:nvPr/>
        </p:nvSpPr>
        <p:spPr>
          <a:xfrm>
            <a:off x="6370899" y="1143809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5" name="Gerade Verbindung mit Pfeil 4"/>
          <p:cNvCxnSpPr>
            <a:stCxn id="72" idx="3"/>
            <a:endCxn id="73" idx="1"/>
          </p:cNvCxnSpPr>
          <p:nvPr/>
        </p:nvCxnSpPr>
        <p:spPr>
          <a:xfrm flipV="1">
            <a:off x="2125150" y="1297698"/>
            <a:ext cx="4245749" cy="815904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0" y="2229729"/>
            <a:ext cx="1062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se1Out=1;</a:t>
            </a:r>
            <a:endParaRPr lang="de-DE" dirty="0"/>
          </a:p>
        </p:txBody>
      </p:sp>
      <p:sp>
        <p:nvSpPr>
          <p:cNvPr id="75" name="Textfeld 74"/>
          <p:cNvSpPr txBox="1"/>
          <p:nvPr/>
        </p:nvSpPr>
        <p:spPr>
          <a:xfrm>
            <a:off x="7555028" y="1085130"/>
            <a:ext cx="1246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</a:t>
            </a:r>
            <a:r>
              <a:rPr lang="de-DE" dirty="0" err="1" smtClean="0"/>
              <a:t>nt</a:t>
            </a:r>
            <a:r>
              <a:rPr lang="de-DE" dirty="0" smtClean="0"/>
              <a:t> x=se1In;</a:t>
            </a:r>
          </a:p>
          <a:p>
            <a:r>
              <a:rPr lang="de-DE" dirty="0" smtClean="0"/>
              <a:t>//x==1</a:t>
            </a:r>
            <a:endParaRPr lang="de-DE" dirty="0"/>
          </a:p>
        </p:txBody>
      </p:sp>
      <p:sp>
        <p:nvSpPr>
          <p:cNvPr id="76" name="Google Shape;56;p1"/>
          <p:cNvSpPr/>
          <p:nvPr/>
        </p:nvSpPr>
        <p:spPr>
          <a:xfrm>
            <a:off x="1029010" y="3530997"/>
            <a:ext cx="3168000" cy="789532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Eine 1 wird von Mikrocontroller 1 zu Mikrocontroller 2 übertragen</a:t>
            </a:r>
            <a:endParaRPr sz="180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Pfeil nach rechts 76"/>
          <p:cNvSpPr/>
          <p:nvPr/>
        </p:nvSpPr>
        <p:spPr>
          <a:xfrm>
            <a:off x="3249637" y="2409957"/>
            <a:ext cx="2074985" cy="464543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690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624"/>
    </mc:Choice>
    <mc:Fallback>
      <p:transition spd="slow" advTm="716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1696740" y="3612960"/>
            <a:ext cx="3168000" cy="789532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i="0" u="none" strike="noStrike" cap="non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Eine 0 wird von Mikrocontroller 2 zu Mikrocontroller 1 übertragen</a:t>
            </a:r>
            <a:endParaRPr sz="1800" i="0" u="none" strike="noStrike" cap="none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02855" y="3387352"/>
            <a:ext cx="1159903" cy="17071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pieren 1"/>
          <p:cNvGrpSpPr/>
          <p:nvPr/>
        </p:nvGrpSpPr>
        <p:grpSpPr>
          <a:xfrm flipH="1">
            <a:off x="1062110" y="835382"/>
            <a:ext cx="6407834" cy="2612442"/>
            <a:chOff x="1124603" y="835382"/>
            <a:chExt cx="6459537" cy="2612442"/>
          </a:xfrm>
        </p:grpSpPr>
        <p:sp>
          <p:nvSpPr>
            <p:cNvPr id="27" name="Textfeld 26"/>
            <p:cNvSpPr txBox="1"/>
            <p:nvPr/>
          </p:nvSpPr>
          <p:spPr>
            <a:xfrm>
              <a:off x="2471946" y="2746829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6" name="Gerader Verbinder 5"/>
            <p:cNvCxnSpPr/>
            <p:nvPr/>
          </p:nvCxnSpPr>
          <p:spPr>
            <a:xfrm>
              <a:off x="2472224" y="2740949"/>
              <a:ext cx="982" cy="1757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Rechteck 2"/>
            <p:cNvSpPr/>
            <p:nvPr/>
          </p:nvSpPr>
          <p:spPr>
            <a:xfrm>
              <a:off x="1124603" y="885846"/>
              <a:ext cx="1766022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" name="Gerader Verbinder 11"/>
            <p:cNvCxnSpPr/>
            <p:nvPr/>
          </p:nvCxnSpPr>
          <p:spPr>
            <a:xfrm>
              <a:off x="2468111" y="2306008"/>
              <a:ext cx="420048" cy="47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>
              <a:off x="2434852" y="2381076"/>
              <a:ext cx="38354" cy="36062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hteck 21"/>
            <p:cNvSpPr/>
            <p:nvPr/>
          </p:nvSpPr>
          <p:spPr>
            <a:xfrm>
              <a:off x="1370646" y="1758551"/>
              <a:ext cx="910728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Gerader Verbinder 30"/>
            <p:cNvCxnSpPr/>
            <p:nvPr/>
          </p:nvCxnSpPr>
          <p:spPr>
            <a:xfrm>
              <a:off x="2127137" y="2566381"/>
              <a:ext cx="21061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1575636" y="1959714"/>
              <a:ext cx="550228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PC_0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1582730" y="2874500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1305935" y="3140046"/>
              <a:ext cx="1582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 2</a:t>
              </a:r>
              <a:endParaRPr lang="de-DE" dirty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2438630" y="2915220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H="1" flipV="1">
              <a:off x="2403469" y="2408446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/>
            <p:cNvCxnSpPr/>
            <p:nvPr/>
          </p:nvCxnSpPr>
          <p:spPr>
            <a:xfrm>
              <a:off x="2470658" y="1285765"/>
              <a:ext cx="0" cy="113021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2560598" y="835382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1369825" y="1097921"/>
              <a:ext cx="910728" cy="3580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1512530" y="1406768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>
              <a:off x="2289705" y="1273563"/>
              <a:ext cx="178406" cy="3234"/>
            </a:xfrm>
            <a:prstGeom prst="line">
              <a:avLst/>
            </a:prstGeom>
            <a:ln w="19050">
              <a:solidFill>
                <a:schemeClr val="tx1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feld 38"/>
            <p:cNvSpPr txBox="1"/>
            <p:nvPr/>
          </p:nvSpPr>
          <p:spPr>
            <a:xfrm>
              <a:off x="1550264" y="1139822"/>
              <a:ext cx="550228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PC_0</a:t>
              </a:r>
              <a:endParaRPr lang="de-DE" dirty="0"/>
            </a:p>
          </p:txBody>
        </p:sp>
        <p:cxnSp>
          <p:nvCxnSpPr>
            <p:cNvPr id="41" name="Gerader Verbinder 40"/>
            <p:cNvCxnSpPr/>
            <p:nvPr/>
          </p:nvCxnSpPr>
          <p:spPr>
            <a:xfrm flipH="1">
              <a:off x="2613010" y="954773"/>
              <a:ext cx="282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hteck 39"/>
            <p:cNvSpPr/>
            <p:nvPr/>
          </p:nvSpPr>
          <p:spPr>
            <a:xfrm>
              <a:off x="2558379" y="1094534"/>
              <a:ext cx="110101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>
            <a:xfrm>
              <a:off x="2577849" y="926050"/>
              <a:ext cx="70322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Textfeld 41"/>
            <p:cNvSpPr txBox="1"/>
            <p:nvPr/>
          </p:nvSpPr>
          <p:spPr>
            <a:xfrm flipH="1">
              <a:off x="5822317" y="2746829"/>
              <a:ext cx="261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47" name="Gerader Verbinder 46"/>
            <p:cNvCxnSpPr/>
            <p:nvPr/>
          </p:nvCxnSpPr>
          <p:spPr>
            <a:xfrm flipH="1">
              <a:off x="6082639" y="2740949"/>
              <a:ext cx="1093" cy="1757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hteck 47"/>
            <p:cNvSpPr/>
            <p:nvPr/>
          </p:nvSpPr>
          <p:spPr>
            <a:xfrm flipH="1">
              <a:off x="5617895" y="885846"/>
              <a:ext cx="1966245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9" name="Gerader Verbinder 48"/>
            <p:cNvCxnSpPr/>
            <p:nvPr/>
          </p:nvCxnSpPr>
          <p:spPr>
            <a:xfrm flipH="1">
              <a:off x="5620641" y="2306008"/>
              <a:ext cx="467671" cy="47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/>
            <p:cNvCxnSpPr/>
            <p:nvPr/>
          </p:nvCxnSpPr>
          <p:spPr>
            <a:xfrm flipH="1">
              <a:off x="6082639" y="2403505"/>
              <a:ext cx="133486" cy="33819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hteck 50"/>
            <p:cNvSpPr/>
            <p:nvPr/>
          </p:nvSpPr>
          <p:spPr>
            <a:xfrm flipH="1">
              <a:off x="6296220" y="1758551"/>
              <a:ext cx="1013982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53" name="Gerader Verbinder 52"/>
            <p:cNvCxnSpPr/>
            <p:nvPr/>
          </p:nvCxnSpPr>
          <p:spPr>
            <a:xfrm flipH="1">
              <a:off x="6233451" y="2566381"/>
              <a:ext cx="234492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feld 54"/>
            <p:cNvSpPr txBox="1"/>
            <p:nvPr/>
          </p:nvSpPr>
          <p:spPr>
            <a:xfrm flipH="1">
              <a:off x="6469361" y="1959714"/>
              <a:ext cx="612610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PC_0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57" name="Textfeld 56"/>
            <p:cNvSpPr txBox="1"/>
            <p:nvPr/>
          </p:nvSpPr>
          <p:spPr>
            <a:xfrm flipH="1">
              <a:off x="6277594" y="2874500"/>
              <a:ext cx="7964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58" name="Textfeld 57"/>
            <p:cNvSpPr txBox="1"/>
            <p:nvPr/>
          </p:nvSpPr>
          <p:spPr>
            <a:xfrm flipH="1">
              <a:off x="5751273" y="3140046"/>
              <a:ext cx="16309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 1</a:t>
              </a:r>
              <a:endParaRPr lang="de-DE" dirty="0"/>
            </a:p>
          </p:txBody>
        </p:sp>
        <p:cxnSp>
          <p:nvCxnSpPr>
            <p:cNvPr id="60" name="Gerader Verbinder 59"/>
            <p:cNvCxnSpPr/>
            <p:nvPr/>
          </p:nvCxnSpPr>
          <p:spPr>
            <a:xfrm flipV="1">
              <a:off x="6046328" y="2915220"/>
              <a:ext cx="74807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r Verbinder 60"/>
            <p:cNvCxnSpPr/>
            <p:nvPr/>
          </p:nvCxnSpPr>
          <p:spPr>
            <a:xfrm flipV="1">
              <a:off x="6085476" y="2408446"/>
              <a:ext cx="74807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rader Verbinder 61"/>
            <p:cNvCxnSpPr/>
            <p:nvPr/>
          </p:nvCxnSpPr>
          <p:spPr>
            <a:xfrm flipH="1">
              <a:off x="6085476" y="1285765"/>
              <a:ext cx="0" cy="113021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feld 62"/>
            <p:cNvSpPr txBox="1"/>
            <p:nvPr/>
          </p:nvSpPr>
          <p:spPr>
            <a:xfrm flipH="1">
              <a:off x="5663435" y="835382"/>
              <a:ext cx="261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 flipH="1">
              <a:off x="6297134" y="1097921"/>
              <a:ext cx="1013982" cy="35805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5" name="Textfeld 64"/>
            <p:cNvSpPr txBox="1"/>
            <p:nvPr/>
          </p:nvSpPr>
          <p:spPr>
            <a:xfrm flipH="1">
              <a:off x="6355753" y="1406768"/>
              <a:ext cx="7964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66" name="Gerader Verbinder 65"/>
            <p:cNvCxnSpPr/>
            <p:nvPr/>
          </p:nvCxnSpPr>
          <p:spPr>
            <a:xfrm flipH="1">
              <a:off x="6088312" y="1273563"/>
              <a:ext cx="198633" cy="3234"/>
            </a:xfrm>
            <a:prstGeom prst="line">
              <a:avLst/>
            </a:prstGeom>
            <a:ln w="19050">
              <a:solidFill>
                <a:srgbClr val="0070C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feld 66"/>
            <p:cNvSpPr txBox="1"/>
            <p:nvPr/>
          </p:nvSpPr>
          <p:spPr>
            <a:xfrm flipH="1">
              <a:off x="6638084" y="1139822"/>
              <a:ext cx="612610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PC_0</a:t>
              </a:r>
              <a:endParaRPr lang="de-DE" dirty="0"/>
            </a:p>
          </p:txBody>
        </p:sp>
        <p:cxnSp>
          <p:nvCxnSpPr>
            <p:cNvPr id="68" name="Gerader Verbinder 67"/>
            <p:cNvCxnSpPr/>
            <p:nvPr/>
          </p:nvCxnSpPr>
          <p:spPr>
            <a:xfrm>
              <a:off x="5923845" y="954773"/>
              <a:ext cx="314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hteck 68"/>
            <p:cNvSpPr/>
            <p:nvPr/>
          </p:nvSpPr>
          <p:spPr>
            <a:xfrm flipH="1">
              <a:off x="5865226" y="1094534"/>
              <a:ext cx="122584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>
            <a:xfrm flipH="1">
              <a:off x="5887837" y="926050"/>
              <a:ext cx="78295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1" name="Gerader Verbinder 70"/>
            <p:cNvCxnSpPr/>
            <p:nvPr/>
          </p:nvCxnSpPr>
          <p:spPr>
            <a:xfrm>
              <a:off x="2888159" y="2310629"/>
              <a:ext cx="2726901" cy="445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feld 71"/>
            <p:cNvSpPr txBox="1"/>
            <p:nvPr/>
          </p:nvSpPr>
          <p:spPr>
            <a:xfrm>
              <a:off x="1905651" y="2390025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6370899" y="1143809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5" name="Gerade Verbindung mit Pfeil 4"/>
            <p:cNvCxnSpPr>
              <a:stCxn id="72" idx="3"/>
              <a:endCxn id="73" idx="1"/>
            </p:cNvCxnSpPr>
            <p:nvPr/>
          </p:nvCxnSpPr>
          <p:spPr>
            <a:xfrm flipV="1">
              <a:off x="2140724" y="1297698"/>
              <a:ext cx="4230175" cy="1246216"/>
            </a:xfrm>
            <a:prstGeom prst="straightConnector1">
              <a:avLst/>
            </a:prstGeom>
            <a:ln w="254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feld 9"/>
          <p:cNvSpPr txBox="1"/>
          <p:nvPr/>
        </p:nvSpPr>
        <p:spPr>
          <a:xfrm>
            <a:off x="7469944" y="2409957"/>
            <a:ext cx="1062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se1Out=0;</a:t>
            </a:r>
            <a:endParaRPr lang="de-DE" dirty="0"/>
          </a:p>
        </p:txBody>
      </p:sp>
      <p:sp>
        <p:nvSpPr>
          <p:cNvPr id="74" name="Textfeld 73"/>
          <p:cNvSpPr txBox="1"/>
          <p:nvPr/>
        </p:nvSpPr>
        <p:spPr>
          <a:xfrm>
            <a:off x="6719" y="993558"/>
            <a:ext cx="1246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</a:t>
            </a:r>
            <a:r>
              <a:rPr lang="de-DE" dirty="0" err="1" smtClean="0"/>
              <a:t>nt</a:t>
            </a:r>
            <a:r>
              <a:rPr lang="de-DE" dirty="0" smtClean="0"/>
              <a:t> x=se1In;</a:t>
            </a:r>
          </a:p>
          <a:p>
            <a:r>
              <a:rPr lang="de-DE" dirty="0" smtClean="0"/>
              <a:t>//x==0</a:t>
            </a:r>
            <a:endParaRPr lang="de-DE" dirty="0"/>
          </a:p>
        </p:txBody>
      </p:sp>
      <p:sp>
        <p:nvSpPr>
          <p:cNvPr id="75" name="Pfeil nach rechts 74"/>
          <p:cNvSpPr/>
          <p:nvPr/>
        </p:nvSpPr>
        <p:spPr>
          <a:xfrm flipH="1">
            <a:off x="3480563" y="2409957"/>
            <a:ext cx="1973405" cy="46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0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01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178"/>
    </mc:Choice>
    <mc:Fallback>
      <p:transition spd="slow" advTm="113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1011289" y="3771298"/>
            <a:ext cx="3168000" cy="864300"/>
          </a:xfrm>
          <a:prstGeom prst="wedgeRoundRectCallout">
            <a:avLst>
              <a:gd name="adj1" fmla="val 30195"/>
              <a:gd name="adj2" fmla="val -9705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Vereinfachter Aufbau eines Digitalausgangs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20414" y="1545388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9" name="Gruppieren 78"/>
          <p:cNvGrpSpPr/>
          <p:nvPr/>
        </p:nvGrpSpPr>
        <p:grpSpPr>
          <a:xfrm>
            <a:off x="4184487" y="1089523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>
                <a:endCxn id="4" idx="2"/>
              </p:cNvCxnSpPr>
              <p:nvPr/>
            </p:nvCxnSpPr>
            <p:spPr>
              <a:xfrm>
                <a:off x="3150824" y="1315280"/>
                <a:ext cx="118387" cy="3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10017" y="973995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>
                <a:endCxn id="4" idx="1"/>
              </p:cNvCxnSpPr>
              <p:nvPr/>
            </p:nvCxnSpPr>
            <p:spPr>
              <a:xfrm>
                <a:off x="2923142" y="1467709"/>
                <a:ext cx="266240" cy="36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 flipV="1">
                <a:off x="2923142" y="1997665"/>
                <a:ext cx="311493" cy="133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7073" y="1373938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PC_0</a:t>
                </a:r>
                <a:endParaRPr lang="de-DE" dirty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83" name="Audio 8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29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699"/>
    </mc:Choice>
    <mc:Fallback>
      <p:transition spd="slow" advTm="286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47477" y="2915220"/>
            <a:ext cx="1159903" cy="17071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pieren 1"/>
          <p:cNvGrpSpPr/>
          <p:nvPr/>
        </p:nvGrpSpPr>
        <p:grpSpPr>
          <a:xfrm flipH="1">
            <a:off x="1118382" y="835382"/>
            <a:ext cx="6436646" cy="2612442"/>
            <a:chOff x="1124603" y="835382"/>
            <a:chExt cx="6459537" cy="2612442"/>
          </a:xfrm>
        </p:grpSpPr>
        <p:sp>
          <p:nvSpPr>
            <p:cNvPr id="27" name="Textfeld 26"/>
            <p:cNvSpPr txBox="1"/>
            <p:nvPr/>
          </p:nvSpPr>
          <p:spPr>
            <a:xfrm>
              <a:off x="2471946" y="2746829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6" name="Gerader Verbinder 5"/>
            <p:cNvCxnSpPr/>
            <p:nvPr/>
          </p:nvCxnSpPr>
          <p:spPr>
            <a:xfrm>
              <a:off x="2472224" y="2740949"/>
              <a:ext cx="982" cy="1757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Rechteck 2"/>
            <p:cNvSpPr/>
            <p:nvPr/>
          </p:nvSpPr>
          <p:spPr>
            <a:xfrm>
              <a:off x="1124603" y="885846"/>
              <a:ext cx="1766022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" name="Gerader Verbinder 11"/>
            <p:cNvCxnSpPr/>
            <p:nvPr/>
          </p:nvCxnSpPr>
          <p:spPr>
            <a:xfrm>
              <a:off x="2468111" y="2306008"/>
              <a:ext cx="420048" cy="471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>
              <a:off x="2357483" y="2393892"/>
              <a:ext cx="115723" cy="34781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hteck 21"/>
            <p:cNvSpPr/>
            <p:nvPr/>
          </p:nvSpPr>
          <p:spPr>
            <a:xfrm>
              <a:off x="1370646" y="1758551"/>
              <a:ext cx="910728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Gerader Verbinder 30"/>
            <p:cNvCxnSpPr/>
            <p:nvPr/>
          </p:nvCxnSpPr>
          <p:spPr>
            <a:xfrm>
              <a:off x="2127137" y="2566381"/>
              <a:ext cx="21061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1575636" y="1959714"/>
              <a:ext cx="550228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PC_0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1582730" y="2874500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1305935" y="3140046"/>
              <a:ext cx="1582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 2</a:t>
              </a:r>
              <a:endParaRPr lang="de-DE" dirty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2438630" y="2915220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H="1" flipV="1">
              <a:off x="2403469" y="2408446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/>
            <p:cNvCxnSpPr/>
            <p:nvPr/>
          </p:nvCxnSpPr>
          <p:spPr>
            <a:xfrm>
              <a:off x="2470658" y="1285765"/>
              <a:ext cx="0" cy="11302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2560598" y="835382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1369825" y="1097921"/>
              <a:ext cx="910728" cy="3580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1512530" y="1406768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>
              <a:off x="2289705" y="1273563"/>
              <a:ext cx="178406" cy="3234"/>
            </a:xfrm>
            <a:prstGeom prst="line">
              <a:avLst/>
            </a:prstGeom>
            <a:ln w="19050">
              <a:solidFill>
                <a:schemeClr val="tx1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feld 38"/>
            <p:cNvSpPr txBox="1"/>
            <p:nvPr/>
          </p:nvSpPr>
          <p:spPr>
            <a:xfrm>
              <a:off x="1550264" y="1139822"/>
              <a:ext cx="550228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PC_0</a:t>
              </a:r>
              <a:endParaRPr lang="de-DE" dirty="0"/>
            </a:p>
          </p:txBody>
        </p:sp>
        <p:cxnSp>
          <p:nvCxnSpPr>
            <p:cNvPr id="41" name="Gerader Verbinder 40"/>
            <p:cNvCxnSpPr/>
            <p:nvPr/>
          </p:nvCxnSpPr>
          <p:spPr>
            <a:xfrm flipH="1">
              <a:off x="2613010" y="954773"/>
              <a:ext cx="2820" cy="136888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hteck 39"/>
            <p:cNvSpPr/>
            <p:nvPr/>
          </p:nvSpPr>
          <p:spPr>
            <a:xfrm>
              <a:off x="2558379" y="1094534"/>
              <a:ext cx="110101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>
            <a:xfrm>
              <a:off x="2577849" y="926050"/>
              <a:ext cx="70322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Textfeld 41"/>
            <p:cNvSpPr txBox="1"/>
            <p:nvPr/>
          </p:nvSpPr>
          <p:spPr>
            <a:xfrm flipH="1">
              <a:off x="5822317" y="2746829"/>
              <a:ext cx="261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47" name="Gerader Verbinder 46"/>
            <p:cNvCxnSpPr/>
            <p:nvPr/>
          </p:nvCxnSpPr>
          <p:spPr>
            <a:xfrm flipH="1">
              <a:off x="6082639" y="2740949"/>
              <a:ext cx="1093" cy="1757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hteck 47"/>
            <p:cNvSpPr/>
            <p:nvPr/>
          </p:nvSpPr>
          <p:spPr>
            <a:xfrm flipH="1">
              <a:off x="5617895" y="885846"/>
              <a:ext cx="1966245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9" name="Gerader Verbinder 48"/>
            <p:cNvCxnSpPr/>
            <p:nvPr/>
          </p:nvCxnSpPr>
          <p:spPr>
            <a:xfrm flipH="1">
              <a:off x="5620641" y="2306008"/>
              <a:ext cx="467671" cy="471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/>
            <p:cNvCxnSpPr/>
            <p:nvPr/>
          </p:nvCxnSpPr>
          <p:spPr>
            <a:xfrm flipH="1">
              <a:off x="6082639" y="2403505"/>
              <a:ext cx="133486" cy="33819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hteck 50"/>
            <p:cNvSpPr/>
            <p:nvPr/>
          </p:nvSpPr>
          <p:spPr>
            <a:xfrm flipH="1">
              <a:off x="6296220" y="1758551"/>
              <a:ext cx="1013982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53" name="Gerader Verbinder 52"/>
            <p:cNvCxnSpPr/>
            <p:nvPr/>
          </p:nvCxnSpPr>
          <p:spPr>
            <a:xfrm flipH="1">
              <a:off x="6233451" y="2566381"/>
              <a:ext cx="234492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feld 54"/>
            <p:cNvSpPr txBox="1"/>
            <p:nvPr/>
          </p:nvSpPr>
          <p:spPr>
            <a:xfrm flipH="1">
              <a:off x="6469361" y="1959714"/>
              <a:ext cx="612610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PC_0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57" name="Textfeld 56"/>
            <p:cNvSpPr txBox="1"/>
            <p:nvPr/>
          </p:nvSpPr>
          <p:spPr>
            <a:xfrm flipH="1">
              <a:off x="6277594" y="2874500"/>
              <a:ext cx="7964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58" name="Textfeld 57"/>
            <p:cNvSpPr txBox="1"/>
            <p:nvPr/>
          </p:nvSpPr>
          <p:spPr>
            <a:xfrm flipH="1">
              <a:off x="5751273" y="3140046"/>
              <a:ext cx="16309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 1</a:t>
              </a:r>
              <a:endParaRPr lang="de-DE" dirty="0"/>
            </a:p>
          </p:txBody>
        </p:sp>
        <p:cxnSp>
          <p:nvCxnSpPr>
            <p:cNvPr id="60" name="Gerader Verbinder 59"/>
            <p:cNvCxnSpPr/>
            <p:nvPr/>
          </p:nvCxnSpPr>
          <p:spPr>
            <a:xfrm flipV="1">
              <a:off x="6046328" y="2915220"/>
              <a:ext cx="74807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r Verbinder 60"/>
            <p:cNvCxnSpPr/>
            <p:nvPr/>
          </p:nvCxnSpPr>
          <p:spPr>
            <a:xfrm flipV="1">
              <a:off x="6085476" y="2408446"/>
              <a:ext cx="74807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rader Verbinder 61"/>
            <p:cNvCxnSpPr/>
            <p:nvPr/>
          </p:nvCxnSpPr>
          <p:spPr>
            <a:xfrm flipH="1">
              <a:off x="6085476" y="1285765"/>
              <a:ext cx="0" cy="11302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feld 62"/>
            <p:cNvSpPr txBox="1"/>
            <p:nvPr/>
          </p:nvSpPr>
          <p:spPr>
            <a:xfrm flipH="1">
              <a:off x="5663435" y="835382"/>
              <a:ext cx="261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 flipH="1">
              <a:off x="6297134" y="1097921"/>
              <a:ext cx="1013982" cy="35805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5" name="Textfeld 64"/>
            <p:cNvSpPr txBox="1"/>
            <p:nvPr/>
          </p:nvSpPr>
          <p:spPr>
            <a:xfrm flipH="1">
              <a:off x="6355753" y="1406768"/>
              <a:ext cx="7964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66" name="Gerader Verbinder 65"/>
            <p:cNvCxnSpPr/>
            <p:nvPr/>
          </p:nvCxnSpPr>
          <p:spPr>
            <a:xfrm flipH="1">
              <a:off x="6088312" y="1273563"/>
              <a:ext cx="198633" cy="3234"/>
            </a:xfrm>
            <a:prstGeom prst="line">
              <a:avLst/>
            </a:prstGeom>
            <a:ln w="1905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feld 66"/>
            <p:cNvSpPr txBox="1"/>
            <p:nvPr/>
          </p:nvSpPr>
          <p:spPr>
            <a:xfrm flipH="1">
              <a:off x="6638084" y="1139822"/>
              <a:ext cx="612610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PC_0</a:t>
              </a:r>
              <a:endParaRPr lang="de-DE" dirty="0"/>
            </a:p>
          </p:txBody>
        </p:sp>
        <p:cxnSp>
          <p:nvCxnSpPr>
            <p:cNvPr id="68" name="Gerader Verbinder 67"/>
            <p:cNvCxnSpPr/>
            <p:nvPr/>
          </p:nvCxnSpPr>
          <p:spPr>
            <a:xfrm>
              <a:off x="5923845" y="954773"/>
              <a:ext cx="314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hteck 68"/>
            <p:cNvSpPr/>
            <p:nvPr/>
          </p:nvSpPr>
          <p:spPr>
            <a:xfrm flipH="1">
              <a:off x="5865226" y="1094534"/>
              <a:ext cx="122584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>
            <a:xfrm flipH="1">
              <a:off x="5887837" y="926050"/>
              <a:ext cx="78295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1" name="Gerader Verbinder 70"/>
            <p:cNvCxnSpPr/>
            <p:nvPr/>
          </p:nvCxnSpPr>
          <p:spPr>
            <a:xfrm>
              <a:off x="2888159" y="2310629"/>
              <a:ext cx="2726901" cy="445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feld 71"/>
            <p:cNvSpPr txBox="1"/>
            <p:nvPr/>
          </p:nvSpPr>
          <p:spPr>
            <a:xfrm>
              <a:off x="1890077" y="1959713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6370899" y="1143809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cxnSp>
          <p:nvCxnSpPr>
            <p:cNvPr id="5" name="Gerade Verbindung mit Pfeil 4"/>
            <p:cNvCxnSpPr>
              <a:stCxn id="72" idx="3"/>
              <a:endCxn id="73" idx="1"/>
            </p:cNvCxnSpPr>
            <p:nvPr/>
          </p:nvCxnSpPr>
          <p:spPr>
            <a:xfrm flipV="1">
              <a:off x="2125150" y="1297698"/>
              <a:ext cx="4245749" cy="815904"/>
            </a:xfrm>
            <a:prstGeom prst="straightConnector1">
              <a:avLst/>
            </a:prstGeom>
            <a:ln w="254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feld 73"/>
          <p:cNvSpPr txBox="1"/>
          <p:nvPr/>
        </p:nvSpPr>
        <p:spPr>
          <a:xfrm>
            <a:off x="7555028" y="1917983"/>
            <a:ext cx="1062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se1Out=1;</a:t>
            </a:r>
            <a:endParaRPr lang="de-DE" dirty="0"/>
          </a:p>
        </p:txBody>
      </p:sp>
      <p:sp>
        <p:nvSpPr>
          <p:cNvPr id="75" name="Textfeld 74"/>
          <p:cNvSpPr txBox="1"/>
          <p:nvPr/>
        </p:nvSpPr>
        <p:spPr>
          <a:xfrm>
            <a:off x="41383" y="953380"/>
            <a:ext cx="1246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</a:t>
            </a:r>
            <a:r>
              <a:rPr lang="de-DE" dirty="0" err="1" smtClean="0"/>
              <a:t>nt</a:t>
            </a:r>
            <a:r>
              <a:rPr lang="de-DE" dirty="0" smtClean="0"/>
              <a:t> x=se1In;</a:t>
            </a:r>
          </a:p>
          <a:p>
            <a:r>
              <a:rPr lang="de-DE" dirty="0" smtClean="0"/>
              <a:t>//x==1</a:t>
            </a:r>
            <a:endParaRPr lang="de-DE" dirty="0"/>
          </a:p>
        </p:txBody>
      </p:sp>
      <p:sp>
        <p:nvSpPr>
          <p:cNvPr id="76" name="Google Shape;56;p1"/>
          <p:cNvSpPr/>
          <p:nvPr/>
        </p:nvSpPr>
        <p:spPr>
          <a:xfrm>
            <a:off x="1029010" y="3530997"/>
            <a:ext cx="3168000" cy="789532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Eine 1 wird von Mikrocontroller 2 zu Mikrocontroller 1 übertragen</a:t>
            </a:r>
            <a:endParaRPr sz="180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Pfeil nach rechts 55"/>
          <p:cNvSpPr/>
          <p:nvPr/>
        </p:nvSpPr>
        <p:spPr>
          <a:xfrm flipH="1">
            <a:off x="3312950" y="2409957"/>
            <a:ext cx="2025809" cy="464543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96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587"/>
    </mc:Choice>
    <mc:Fallback>
      <p:transition spd="slow" advTm="62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DigitalOut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lampe</a:t>
            </a:r>
            <a:r>
              <a:rPr lang="de-DE" dirty="0" smtClean="0">
                <a:solidFill>
                  <a:srgbClr val="0000FF"/>
                </a:solidFill>
              </a:rPr>
              <a:t>(PC_0);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Konfiguriert den Port PC_0 als Digitalausgang mit 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 Schaltern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>
                <a:endCxn id="4" idx="2"/>
              </p:cNvCxnSpPr>
              <p:nvPr/>
            </p:nvCxnSpPr>
            <p:spPr>
              <a:xfrm>
                <a:off x="3150824" y="1315280"/>
                <a:ext cx="118387" cy="3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10017" y="973995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>
                <a:endCxn id="4" idx="1"/>
              </p:cNvCxnSpPr>
              <p:nvPr/>
            </p:nvCxnSpPr>
            <p:spPr>
              <a:xfrm>
                <a:off x="2923142" y="1467709"/>
                <a:ext cx="266240" cy="36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>
                <a:off x="2923142" y="1976230"/>
                <a:ext cx="340974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1641" y="1369563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PC_0</a:t>
                </a:r>
                <a:endParaRPr lang="de-DE" dirty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Gerade Verbindung mit Pfeil 4"/>
          <p:cNvCxnSpPr>
            <a:endCxn id="4" idx="3"/>
          </p:cNvCxnSpPr>
          <p:nvPr/>
        </p:nvCxnSpPr>
        <p:spPr>
          <a:xfrm flipH="1">
            <a:off x="2520761" y="1583097"/>
            <a:ext cx="1627000" cy="24063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Audio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97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91"/>
    </mc:Choice>
    <mc:Fallback>
      <p:transition spd="slow" advTm="216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Man nennt das auch </a:t>
            </a:r>
            <a:r>
              <a:rPr lang="de-DE" dirty="0" err="1" smtClean="0">
                <a:solidFill>
                  <a:srgbClr val="0000FF"/>
                </a:solidFill>
              </a:rPr>
              <a:t>PushPull</a:t>
            </a:r>
            <a:r>
              <a:rPr lang="de-DE" dirty="0" smtClean="0">
                <a:solidFill>
                  <a:srgbClr val="0000FF"/>
                </a:solidFill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Schiebe und Ziehe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1" dirty="0" smtClean="0">
                <a:solidFill>
                  <a:srgbClr val="0000FF"/>
                </a:solidFill>
              </a:rPr>
              <a:t>Nach 0 und nach 1</a:t>
            </a:r>
            <a:endParaRPr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>
                <a:endCxn id="4" idx="2"/>
              </p:cNvCxnSpPr>
              <p:nvPr/>
            </p:nvCxnSpPr>
            <p:spPr>
              <a:xfrm>
                <a:off x="3150824" y="1315280"/>
                <a:ext cx="118387" cy="3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10017" y="973995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>
                <a:endCxn id="4" idx="1"/>
              </p:cNvCxnSpPr>
              <p:nvPr/>
            </p:nvCxnSpPr>
            <p:spPr>
              <a:xfrm>
                <a:off x="2923142" y="1467709"/>
                <a:ext cx="266240" cy="36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>
                <a:off x="2923142" y="1976230"/>
                <a:ext cx="340974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1641" y="1369563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PC_0</a:t>
                </a:r>
                <a:endParaRPr lang="de-DE" dirty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Gerade Verbindung mit Pfeil 4"/>
          <p:cNvCxnSpPr>
            <a:endCxn id="4" idx="3"/>
          </p:cNvCxnSpPr>
          <p:nvPr/>
        </p:nvCxnSpPr>
        <p:spPr>
          <a:xfrm flipH="1">
            <a:off x="2520761" y="1583097"/>
            <a:ext cx="1627000" cy="24063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/>
          <p:cNvSpPr txBox="1"/>
          <p:nvPr/>
        </p:nvSpPr>
        <p:spPr>
          <a:xfrm>
            <a:off x="378774" y="4302621"/>
            <a:ext cx="142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PushPull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106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141"/>
    </mc:Choice>
    <mc:Fallback>
      <p:transition spd="slow" advTm="201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800" dirty="0" smtClean="0">
                <a:solidFill>
                  <a:srgbClr val="0000FF"/>
                </a:solidFill>
              </a:rPr>
              <a:t>Bei </a:t>
            </a:r>
            <a:r>
              <a:rPr lang="de-DE" sz="1800" b="1" dirty="0" err="1" smtClean="0">
                <a:solidFill>
                  <a:srgbClr val="FF0000"/>
                </a:solidFill>
              </a:rPr>
              <a:t>lampe</a:t>
            </a:r>
            <a:r>
              <a:rPr lang="de-DE" sz="1800" b="1" dirty="0" smtClean="0">
                <a:solidFill>
                  <a:srgbClr val="FF0000"/>
                </a:solidFill>
              </a:rPr>
              <a:t>=0; </a:t>
            </a:r>
            <a:r>
              <a:rPr lang="de-DE" sz="1800" dirty="0" smtClean="0">
                <a:solidFill>
                  <a:srgbClr val="0000FF"/>
                </a:solidFill>
              </a:rPr>
              <a:t>ist der untere Schalter geschlossen.</a:t>
            </a:r>
            <a:endParaRPr sz="1800" b="1" i="0" u="none" strike="noStrike" cap="none" dirty="0">
              <a:solidFill>
                <a:srgbClr val="FF0000"/>
              </a:solidFill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>
                <a:endCxn id="4" idx="2"/>
              </p:cNvCxnSpPr>
              <p:nvPr/>
            </p:nvCxnSpPr>
            <p:spPr>
              <a:xfrm>
                <a:off x="3150824" y="1315280"/>
                <a:ext cx="118387" cy="3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10017" y="973995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>
                <a:endCxn id="4" idx="1"/>
              </p:cNvCxnSpPr>
              <p:nvPr/>
            </p:nvCxnSpPr>
            <p:spPr>
              <a:xfrm>
                <a:off x="2923142" y="1467709"/>
                <a:ext cx="266240" cy="36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>
                <a:off x="2923142" y="1984924"/>
                <a:ext cx="308360" cy="5458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4008" y="1373910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PC_0</a:t>
                </a:r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/>
          <p:cNvSpPr txBox="1"/>
          <p:nvPr/>
        </p:nvSpPr>
        <p:spPr>
          <a:xfrm>
            <a:off x="1868506" y="2156088"/>
            <a:ext cx="242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0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378774" y="4302621"/>
            <a:ext cx="142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PushPull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926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52"/>
    </mc:Choice>
    <mc:Fallback>
      <p:transition spd="slow" advTm="86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800" dirty="0" smtClean="0">
                <a:solidFill>
                  <a:srgbClr val="0000FF"/>
                </a:solidFill>
              </a:rPr>
              <a:t>Der Port wird mit 0 (=GND) verbunden, die Lampe ist aus.</a:t>
            </a:r>
            <a:endParaRPr sz="1800" b="1" i="0" u="none" strike="noStrike" cap="none" dirty="0">
              <a:solidFill>
                <a:srgbClr val="FF0000"/>
              </a:solidFill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>
                    <a:solidFill>
                      <a:srgbClr val="0070C0"/>
                    </a:solidFill>
                  </a:rPr>
                  <a:t>0</a:t>
                </a:r>
                <a:endParaRPr lang="de-DE" dirty="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>
                <a:endCxn id="4" idx="2"/>
              </p:cNvCxnSpPr>
              <p:nvPr/>
            </p:nvCxnSpPr>
            <p:spPr>
              <a:xfrm>
                <a:off x="3150824" y="1315280"/>
                <a:ext cx="118387" cy="3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10017" y="973995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>
                <a:endCxn id="4" idx="1"/>
              </p:cNvCxnSpPr>
              <p:nvPr/>
            </p:nvCxnSpPr>
            <p:spPr>
              <a:xfrm>
                <a:off x="2923142" y="1467709"/>
                <a:ext cx="266240" cy="36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 flipV="1">
                <a:off x="2939698" y="1990381"/>
                <a:ext cx="291804" cy="6063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0367" y="1359354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PC_0</a:t>
                </a:r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/>
          <p:cNvSpPr txBox="1"/>
          <p:nvPr/>
        </p:nvSpPr>
        <p:spPr>
          <a:xfrm>
            <a:off x="1877514" y="2174998"/>
            <a:ext cx="242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0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378774" y="4302621"/>
            <a:ext cx="142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PushPull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75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37"/>
    </mc:Choice>
    <mc:Fallback>
      <p:transition spd="slow" advTm="89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240016" y="1281772"/>
                <a:ext cx="29195" cy="34556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138748" y="1815997"/>
                <a:ext cx="130463" cy="33555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48233" y="970326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/>
              <p:nvPr/>
            </p:nvCxnSpPr>
            <p:spPr>
              <a:xfrm>
                <a:off x="2923142" y="1467709"/>
                <a:ext cx="331471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>
                <a:off x="2913023" y="1961028"/>
                <a:ext cx="286451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62795" y="1363915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PC_0</a:t>
                </a:r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Gerade Verbindung mit Pfeil 4"/>
          <p:cNvCxnSpPr/>
          <p:nvPr/>
        </p:nvCxnSpPr>
        <p:spPr>
          <a:xfrm flipH="1">
            <a:off x="2520761" y="1583097"/>
            <a:ext cx="1627000" cy="24063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1862873" y="1700431"/>
            <a:ext cx="242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43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800" dirty="0" smtClean="0">
                <a:solidFill>
                  <a:srgbClr val="0000FF"/>
                </a:solidFill>
              </a:rPr>
              <a:t>Bei </a:t>
            </a:r>
            <a:r>
              <a:rPr lang="de-DE" sz="1800" b="1" dirty="0" err="1" smtClean="0">
                <a:solidFill>
                  <a:srgbClr val="FF0000"/>
                </a:solidFill>
              </a:rPr>
              <a:t>lampe</a:t>
            </a:r>
            <a:r>
              <a:rPr lang="de-DE" sz="1800" b="1" dirty="0" smtClean="0">
                <a:solidFill>
                  <a:srgbClr val="FF0000"/>
                </a:solidFill>
              </a:rPr>
              <a:t>=1; </a:t>
            </a:r>
            <a:r>
              <a:rPr lang="de-DE" sz="1800" dirty="0" smtClean="0">
                <a:solidFill>
                  <a:srgbClr val="0000FF"/>
                </a:solidFill>
              </a:rPr>
              <a:t>ist der obere Schalter geschlossen.</a:t>
            </a:r>
            <a:endParaRPr sz="1800" b="1" i="0" u="none" strike="noStrike" cap="none" dirty="0">
              <a:solidFill>
                <a:srgbClr val="FF0000"/>
              </a:solidFill>
              <a:sym typeface="Arial"/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378774" y="4302621"/>
            <a:ext cx="142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PushPull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41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52"/>
    </mc:Choice>
    <mc:Fallback>
      <p:transition spd="slow" advTm="93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erader Verbinder 60"/>
          <p:cNvCxnSpPr/>
          <p:nvPr/>
        </p:nvCxnSpPr>
        <p:spPr>
          <a:xfrm>
            <a:off x="2450681" y="1474499"/>
            <a:ext cx="982" cy="17578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27" name="Textfeld 26"/>
          <p:cNvSpPr txBox="1"/>
          <p:nvPr/>
        </p:nvSpPr>
        <p:spPr>
          <a:xfrm>
            <a:off x="2403224" y="2416684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0</a:t>
            </a:r>
            <a:endParaRPr lang="de-DE" dirty="0"/>
          </a:p>
        </p:txBody>
      </p:sp>
      <p:cxnSp>
        <p:nvCxnSpPr>
          <p:cNvPr id="6" name="Gerader Verbinder 5"/>
          <p:cNvCxnSpPr/>
          <p:nvPr/>
        </p:nvCxnSpPr>
        <p:spPr>
          <a:xfrm>
            <a:off x="2439951" y="2503223"/>
            <a:ext cx="982" cy="1757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092330" y="1270498"/>
            <a:ext cx="1766022" cy="19395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>
            <a:endCxn id="63" idx="2"/>
          </p:cNvCxnSpPr>
          <p:nvPr/>
        </p:nvCxnSpPr>
        <p:spPr>
          <a:xfrm>
            <a:off x="2435838" y="2068282"/>
            <a:ext cx="672586" cy="1205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/>
        </p:nvCxnSpPr>
        <p:spPr>
          <a:xfrm>
            <a:off x="2411738" y="1634197"/>
            <a:ext cx="29195" cy="3455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310470" y="2168422"/>
            <a:ext cx="130463" cy="3355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/>
        </p:nvSpPr>
        <p:spPr>
          <a:xfrm>
            <a:off x="2431739" y="1326420"/>
            <a:ext cx="1836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38373" y="1520825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24" name="Gerader Verbinder 23"/>
          <p:cNvCxnSpPr/>
          <p:nvPr/>
        </p:nvCxnSpPr>
        <p:spPr>
          <a:xfrm>
            <a:off x="2094864" y="1820134"/>
            <a:ext cx="331471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>
            <a:off x="2084745" y="2313453"/>
            <a:ext cx="286451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34517" y="1716340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PC_0</a:t>
            </a:r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90105" y="2631229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273662" y="2902320"/>
            <a:ext cx="1464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06357" y="2677494"/>
            <a:ext cx="67189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403224" y="1450439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2" name="Gerader Verbinder 51"/>
          <p:cNvCxnSpPr/>
          <p:nvPr/>
        </p:nvCxnSpPr>
        <p:spPr>
          <a:xfrm flipH="1" flipV="1">
            <a:off x="2371196" y="2170720"/>
            <a:ext cx="67189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H="1" flipV="1">
            <a:off x="2385057" y="1638144"/>
            <a:ext cx="67189" cy="151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38385" y="1969766"/>
            <a:ext cx="0" cy="2084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Ellipse 62"/>
          <p:cNvSpPr/>
          <p:nvPr/>
        </p:nvSpPr>
        <p:spPr>
          <a:xfrm>
            <a:off x="3108424" y="1970600"/>
            <a:ext cx="236764" cy="21947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4" name="Gerader Verbinder 63"/>
          <p:cNvCxnSpPr>
            <a:endCxn id="63" idx="5"/>
          </p:cNvCxnSpPr>
          <p:nvPr/>
        </p:nvCxnSpPr>
        <p:spPr>
          <a:xfrm>
            <a:off x="3143388" y="1999926"/>
            <a:ext cx="167127" cy="1580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>
            <a:stCxn id="63" idx="7"/>
            <a:endCxn id="63" idx="3"/>
          </p:cNvCxnSpPr>
          <p:nvPr/>
        </p:nvCxnSpPr>
        <p:spPr>
          <a:xfrm flipH="1">
            <a:off x="3143097" y="2002742"/>
            <a:ext cx="167418" cy="1551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/>
          <p:cNvCxnSpPr/>
          <p:nvPr/>
        </p:nvCxnSpPr>
        <p:spPr>
          <a:xfrm>
            <a:off x="3351234" y="2078930"/>
            <a:ext cx="188381" cy="8143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3492987" y="2005676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0</a:t>
            </a:r>
            <a:endParaRPr lang="de-DE" dirty="0"/>
          </a:p>
        </p:txBody>
      </p:sp>
      <p:cxnSp>
        <p:nvCxnSpPr>
          <p:cNvPr id="75" name="Gerader Verbinder 74"/>
          <p:cNvCxnSpPr/>
          <p:nvPr/>
        </p:nvCxnSpPr>
        <p:spPr>
          <a:xfrm>
            <a:off x="3529714" y="2092215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r Verbinder 75"/>
          <p:cNvCxnSpPr/>
          <p:nvPr/>
        </p:nvCxnSpPr>
        <p:spPr>
          <a:xfrm flipH="1" flipV="1">
            <a:off x="3496120" y="2266486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feld 77"/>
          <p:cNvSpPr txBox="1"/>
          <p:nvPr/>
        </p:nvSpPr>
        <p:spPr>
          <a:xfrm>
            <a:off x="2962672" y="1667705"/>
            <a:ext cx="93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Lampe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Gerade Verbindung mit Pfeil 4"/>
          <p:cNvCxnSpPr/>
          <p:nvPr/>
        </p:nvCxnSpPr>
        <p:spPr>
          <a:xfrm flipH="1">
            <a:off x="2520761" y="1583097"/>
            <a:ext cx="1627000" cy="24063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1862873" y="1700431"/>
            <a:ext cx="242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800" dirty="0" smtClean="0">
                <a:solidFill>
                  <a:srgbClr val="0000FF"/>
                </a:solidFill>
              </a:rPr>
              <a:t>Der Port wird mit 1 (=3,3V) verbunden, die Lampe ist eingeschaltet.</a:t>
            </a:r>
            <a:endParaRPr sz="1800" b="1" i="0" u="none" strike="noStrike" cap="none" dirty="0">
              <a:solidFill>
                <a:srgbClr val="FF0000"/>
              </a:solidFill>
              <a:sym typeface="Arial"/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378774" y="4302621"/>
            <a:ext cx="142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PushPull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78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897"/>
    </mc:Choice>
    <mc:Fallback>
      <p:transition spd="slow" advTm="31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DigitalOut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lampe</a:t>
            </a:r>
            <a:r>
              <a:rPr lang="de-DE" dirty="0" smtClean="0">
                <a:solidFill>
                  <a:srgbClr val="0000FF"/>
                </a:solidFill>
              </a:rPr>
              <a:t>(PC_0);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Lampe.mode</a:t>
            </a:r>
            <a:r>
              <a:rPr lang="de-DE" dirty="0" smtClean="0">
                <a:solidFill>
                  <a:srgbClr val="0000FF"/>
                </a:solidFill>
              </a:rPr>
              <a:t>(</a:t>
            </a:r>
            <a:r>
              <a:rPr lang="de-DE" dirty="0" err="1" smtClean="0">
                <a:solidFill>
                  <a:srgbClr val="0000FF"/>
                </a:solidFill>
              </a:rPr>
              <a:t>OpenDrain</a:t>
            </a:r>
            <a:r>
              <a:rPr lang="de-DE" dirty="0" smtClean="0">
                <a:solidFill>
                  <a:srgbClr val="0000FF"/>
                </a:solidFill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Konfiguriert den Port PC_0 als Digitalausgang mit </a:t>
            </a:r>
            <a:r>
              <a:rPr lang="de-DE" sz="1800" b="1" dirty="0">
                <a:solidFill>
                  <a:srgbClr val="FF0000"/>
                </a:solidFill>
              </a:rPr>
              <a:t>1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Schaltern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1" name="Gerader Verbinder 30"/>
              <p:cNvCxnSpPr/>
              <p:nvPr/>
            </p:nvCxnSpPr>
            <p:spPr>
              <a:xfrm>
                <a:off x="2923142" y="1976230"/>
                <a:ext cx="340974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1641" y="1369563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PC_0</a:t>
                </a:r>
                <a:endParaRPr lang="de-DE" dirty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4116" y="1726505"/>
                <a:ext cx="2547" cy="9932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  <a:endParaRPr lang="de-DE" dirty="0"/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025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712"/>
    </mc:Choice>
    <mc:Fallback>
      <p:transition spd="slow" advTm="32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6E75B46905F644B082CF0E0FA2D5CB" ma:contentTypeVersion="" ma:contentTypeDescription="Ein neues Dokument erstellen." ma:contentTypeScope="" ma:versionID="13290f12e97b0a9c88d178a7fffc9292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4DA88BF-19A9-4615-9081-F70C69F8EBEA}"/>
</file>

<file path=customXml/itemProps2.xml><?xml version="1.0" encoding="utf-8"?>
<ds:datastoreItem xmlns:ds="http://schemas.openxmlformats.org/officeDocument/2006/customXml" ds:itemID="{4C463671-2D64-4DEA-97E3-8C1A21F158E1}"/>
</file>

<file path=customXml/itemProps3.xml><?xml version="1.0" encoding="utf-8"?>
<ds:datastoreItem xmlns:ds="http://schemas.openxmlformats.org/officeDocument/2006/customXml" ds:itemID="{ECC71AD1-2311-488F-AC37-5DFAB652DFBC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</Words>
  <Application>Microsoft Office PowerPoint</Application>
  <PresentationFormat>Bildschirmpräsentation (16:9)</PresentationFormat>
  <Paragraphs>287</Paragraphs>
  <Slides>20</Slides>
  <Notes>20</Notes>
  <HiddenSlides>0</HiddenSlides>
  <MMClips>20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2" baseType="lpstr">
      <vt:lpstr>Arial</vt:lpstr>
      <vt:lpstr>Simple Light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zyklisch abfragen Polling</dc:title>
  <dc:creator>Jörg Sturm</dc:creator>
  <cp:lastModifiedBy>Jörg Sturm</cp:lastModifiedBy>
  <cp:revision>28</cp:revision>
  <dcterms:modified xsi:type="dcterms:W3CDTF">2020-03-18T19:52:45Z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0x010100126E75B46905F644B082CF0E0FA2D5CB</vt:lpwstr>
  </property>
</Properties>
</file>