
<file path=[Content_Types].xml><?xml version="1.0" encoding="utf-8"?>
<Types xmlns="http://schemas.openxmlformats.org/package/2006/content-types">
  <Default Extension="png" ContentType="image/png"/>
  <Default Extension="m4a" ContentType="audio/mp4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7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.xml" ContentType="application/vnd.openxmlformats-officedocument.presentationml.slide+xml"/>
  <Override PartName="/ppt/slides/slide1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tags/tag1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3" r:id="rId18"/>
    <p:sldId id="274" r:id="rId19"/>
    <p:sldId id="275" r:id="rId20"/>
    <p:sldId id="276" r:id="rId21"/>
    <p:sldId id="270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de-DE" smtClean="0"/>
              <a:t>Textmasterformat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de-DE" smtClean="0"/>
              <a:t>Textmasterformat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media14.m4a"/><Relationship Id="rId2" Type="http://schemas.microsoft.com/office/2007/relationships/media" Target="../media/media14.m4a"/><Relationship Id="rId1" Type="http://schemas.openxmlformats.org/officeDocument/2006/relationships/tags" Target="../tags/tag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media15.m4a"/><Relationship Id="rId2" Type="http://schemas.microsoft.com/office/2007/relationships/media" Target="../media/media15.m4a"/><Relationship Id="rId1" Type="http://schemas.openxmlformats.org/officeDocument/2006/relationships/tags" Target="../tags/tag2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media16.m4a"/><Relationship Id="rId2" Type="http://schemas.microsoft.com/office/2007/relationships/media" Target="../media/media16.m4a"/><Relationship Id="rId1" Type="http://schemas.openxmlformats.org/officeDocument/2006/relationships/tags" Target="../tags/tag3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media17.m4a"/><Relationship Id="rId2" Type="http://schemas.microsoft.com/office/2007/relationships/media" Target="../media/media17.m4a"/><Relationship Id="rId1" Type="http://schemas.openxmlformats.org/officeDocument/2006/relationships/tags" Target="../tags/tag4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media18.m4a"/><Relationship Id="rId2" Type="http://schemas.microsoft.com/office/2007/relationships/media" Target="../media/media18.m4a"/><Relationship Id="rId1" Type="http://schemas.openxmlformats.org/officeDocument/2006/relationships/tags" Target="../tags/tag5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media19.m4a"/><Relationship Id="rId2" Type="http://schemas.microsoft.com/office/2007/relationships/media" Target="../media/media19.m4a"/><Relationship Id="rId1" Type="http://schemas.openxmlformats.org/officeDocument/2006/relationships/tags" Target="../tags/tag6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media20.m4a"/><Relationship Id="rId2" Type="http://schemas.microsoft.com/office/2007/relationships/media" Target="../media/media20.m4a"/><Relationship Id="rId1" Type="http://schemas.openxmlformats.org/officeDocument/2006/relationships/tags" Target="../tags/tag7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>
                <a:solidFill>
                  <a:schemeClr val="tx1"/>
                </a:solidFill>
              </a:rPr>
              <a:t>Reagieren auf unerwartete Ereignisse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115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222"/>
    </mc:Choice>
    <mc:Fallback xmlns="">
      <p:transition spd="slow" advTm="622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10856999" cy="5066270"/>
          </a:xfrm>
        </p:spPr>
        <p:txBody>
          <a:bodyPr/>
          <a:lstStyle/>
          <a:p>
            <a:r>
              <a:rPr lang="de-DE" dirty="0" smtClean="0">
                <a:solidFill>
                  <a:schemeClr val="tx1"/>
                </a:solidFill>
              </a:rPr>
              <a:t>Funktionsprinzip: </a:t>
            </a: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cxnSp>
        <p:nvCxnSpPr>
          <p:cNvPr id="5" name="Gerade Verbindung mit Pfeil 4"/>
          <p:cNvCxnSpPr/>
          <p:nvPr/>
        </p:nvCxnSpPr>
        <p:spPr>
          <a:xfrm>
            <a:off x="1408670" y="1837038"/>
            <a:ext cx="0" cy="1359243"/>
          </a:xfrm>
          <a:prstGeom prst="straightConnector1">
            <a:avLst/>
          </a:prstGeom>
          <a:ln w="69850">
            <a:solidFill>
              <a:srgbClr val="FFFF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feld 3"/>
          <p:cNvSpPr txBox="1"/>
          <p:nvPr/>
        </p:nvSpPr>
        <p:spPr>
          <a:xfrm>
            <a:off x="1520792" y="2223436"/>
            <a:ext cx="2069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Hauptprogramm</a:t>
            </a:r>
            <a:endParaRPr lang="de-DE" dirty="0"/>
          </a:p>
        </p:txBody>
      </p:sp>
      <p:sp>
        <p:nvSpPr>
          <p:cNvPr id="6" name="Gewitterblitz 5"/>
          <p:cNvSpPr/>
          <p:nvPr/>
        </p:nvSpPr>
        <p:spPr>
          <a:xfrm>
            <a:off x="453205" y="2800952"/>
            <a:ext cx="955464" cy="395329"/>
          </a:xfrm>
          <a:prstGeom prst="lightningBol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feld 6"/>
          <p:cNvSpPr txBox="1"/>
          <p:nvPr/>
        </p:nvSpPr>
        <p:spPr>
          <a:xfrm>
            <a:off x="140999" y="2389060"/>
            <a:ext cx="1264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Interrupt</a:t>
            </a:r>
            <a:endParaRPr lang="de-DE" dirty="0">
              <a:solidFill>
                <a:srgbClr val="FFFF00"/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4957010" y="3106689"/>
            <a:ext cx="381160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Ein spezielles Unterprogram, die sogenannte Interrupt Service Routine kurz ISR bzw. </a:t>
            </a:r>
            <a:r>
              <a:rPr lang="de-DE" b="1" dirty="0" smtClean="0">
                <a:solidFill>
                  <a:srgbClr val="FFFF00"/>
                </a:solidFill>
              </a:rPr>
              <a:t>Callback</a:t>
            </a:r>
            <a:r>
              <a:rPr lang="de-DE" dirty="0" smtClean="0"/>
              <a:t> wird automatisch gestartet und </a:t>
            </a:r>
            <a:br>
              <a:rPr lang="de-DE" dirty="0" smtClean="0"/>
            </a:br>
            <a:r>
              <a:rPr lang="de-DE" dirty="0" smtClean="0"/>
              <a:t>führt die programmierten Instruktionen aus.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140999" y="3106689"/>
            <a:ext cx="1264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PA_1</a:t>
            </a:r>
            <a:endParaRPr lang="de-DE" dirty="0">
              <a:solidFill>
                <a:srgbClr val="FFFF00"/>
              </a:solidFill>
            </a:endParaRPr>
          </a:p>
        </p:txBody>
      </p:sp>
      <p:cxnSp>
        <p:nvCxnSpPr>
          <p:cNvPr id="10" name="Gerade Verbindung mit Pfeil 9"/>
          <p:cNvCxnSpPr/>
          <p:nvPr/>
        </p:nvCxnSpPr>
        <p:spPr>
          <a:xfrm>
            <a:off x="1416692" y="3196281"/>
            <a:ext cx="3415190" cy="0"/>
          </a:xfrm>
          <a:prstGeom prst="straightConnector1">
            <a:avLst/>
          </a:prstGeom>
          <a:ln w="6985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1636295" y="2739142"/>
            <a:ext cx="29164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Hauptprogramm wird </a:t>
            </a:r>
          </a:p>
          <a:p>
            <a:endParaRPr lang="de-DE" dirty="0">
              <a:solidFill>
                <a:srgbClr val="FFFF00"/>
              </a:solidFill>
            </a:endParaRPr>
          </a:p>
          <a:p>
            <a:r>
              <a:rPr lang="de-DE" dirty="0">
                <a:solidFill>
                  <a:srgbClr val="FFFF00"/>
                </a:solidFill>
              </a:rPr>
              <a:t>s</a:t>
            </a:r>
            <a:r>
              <a:rPr lang="de-DE" dirty="0" smtClean="0">
                <a:solidFill>
                  <a:srgbClr val="FFFF00"/>
                </a:solidFill>
              </a:rPr>
              <a:t>ofort unterbrochen</a:t>
            </a:r>
            <a:endParaRPr lang="de-DE" dirty="0">
              <a:solidFill>
                <a:srgbClr val="FFFF00"/>
              </a:solidFill>
            </a:endParaRPr>
          </a:p>
        </p:txBody>
      </p:sp>
      <p:cxnSp>
        <p:nvCxnSpPr>
          <p:cNvPr id="12" name="Gerade Verbindung mit Pfeil 11"/>
          <p:cNvCxnSpPr/>
          <p:nvPr/>
        </p:nvCxnSpPr>
        <p:spPr>
          <a:xfrm>
            <a:off x="4804784" y="3196281"/>
            <a:ext cx="0" cy="1664734"/>
          </a:xfrm>
          <a:prstGeom prst="straightConnector1">
            <a:avLst/>
          </a:prstGeom>
          <a:ln w="69850">
            <a:solidFill>
              <a:srgbClr val="FFFF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feld 13"/>
          <p:cNvSpPr txBox="1"/>
          <p:nvPr/>
        </p:nvSpPr>
        <p:spPr>
          <a:xfrm>
            <a:off x="4186989" y="1145406"/>
            <a:ext cx="381160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Beim Interrupt handelt es sich um ein Ereignis wie z.B. Ein Tastendruck auf PA_1, verursacht vielleicht durch eine Lichtschranke.</a:t>
            </a:r>
            <a:endParaRPr lang="de-DE" dirty="0"/>
          </a:p>
        </p:txBody>
      </p:sp>
      <p:pic>
        <p:nvPicPr>
          <p:cNvPr id="15" name="Audio 1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931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080"/>
    </mc:Choice>
    <mc:Fallback xmlns="">
      <p:transition spd="slow" advTm="380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10856999" cy="5066270"/>
          </a:xfrm>
        </p:spPr>
        <p:txBody>
          <a:bodyPr/>
          <a:lstStyle/>
          <a:p>
            <a:r>
              <a:rPr lang="de-DE" dirty="0" smtClean="0">
                <a:solidFill>
                  <a:schemeClr val="tx1"/>
                </a:solidFill>
              </a:rPr>
              <a:t>Funktionsprinzip: </a:t>
            </a: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cxnSp>
        <p:nvCxnSpPr>
          <p:cNvPr id="5" name="Gerade Verbindung mit Pfeil 4"/>
          <p:cNvCxnSpPr/>
          <p:nvPr/>
        </p:nvCxnSpPr>
        <p:spPr>
          <a:xfrm>
            <a:off x="1408670" y="1837038"/>
            <a:ext cx="0" cy="1359243"/>
          </a:xfrm>
          <a:prstGeom prst="straightConnector1">
            <a:avLst/>
          </a:prstGeom>
          <a:ln w="69850">
            <a:solidFill>
              <a:srgbClr val="FFFF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feld 3"/>
          <p:cNvSpPr txBox="1"/>
          <p:nvPr/>
        </p:nvSpPr>
        <p:spPr>
          <a:xfrm>
            <a:off x="1520792" y="2223436"/>
            <a:ext cx="2069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Hauptprogramm</a:t>
            </a:r>
            <a:endParaRPr lang="de-DE" dirty="0"/>
          </a:p>
        </p:txBody>
      </p:sp>
      <p:sp>
        <p:nvSpPr>
          <p:cNvPr id="6" name="Gewitterblitz 5"/>
          <p:cNvSpPr/>
          <p:nvPr/>
        </p:nvSpPr>
        <p:spPr>
          <a:xfrm>
            <a:off x="453205" y="2800952"/>
            <a:ext cx="955464" cy="395329"/>
          </a:xfrm>
          <a:prstGeom prst="lightningBol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feld 6"/>
          <p:cNvSpPr txBox="1"/>
          <p:nvPr/>
        </p:nvSpPr>
        <p:spPr>
          <a:xfrm>
            <a:off x="140999" y="2389060"/>
            <a:ext cx="1264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Interrupt</a:t>
            </a:r>
            <a:endParaRPr lang="de-DE" dirty="0">
              <a:solidFill>
                <a:srgbClr val="FFFF00"/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4957010" y="3106689"/>
            <a:ext cx="381160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Ein spezielles Unterprogram, die sogenannte Interrupt Service Routine kurz ISR </a:t>
            </a:r>
            <a:r>
              <a:rPr lang="de-DE" dirty="0" err="1"/>
              <a:t>ISR</a:t>
            </a:r>
            <a:r>
              <a:rPr lang="de-DE" dirty="0"/>
              <a:t> bzw. </a:t>
            </a:r>
            <a:r>
              <a:rPr lang="de-DE" b="1" dirty="0">
                <a:solidFill>
                  <a:srgbClr val="FFFF00"/>
                </a:solidFill>
              </a:rPr>
              <a:t>Callback</a:t>
            </a:r>
            <a:r>
              <a:rPr lang="de-DE" dirty="0"/>
              <a:t> wird </a:t>
            </a:r>
            <a:r>
              <a:rPr lang="de-DE" dirty="0" smtClean="0"/>
              <a:t>automatisch gestartet und </a:t>
            </a:r>
            <a:br>
              <a:rPr lang="de-DE" dirty="0" smtClean="0"/>
            </a:br>
            <a:r>
              <a:rPr lang="de-DE" dirty="0" smtClean="0"/>
              <a:t>führt die programmierten Instruktionen aus.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140999" y="3106689"/>
            <a:ext cx="1264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PA_1</a:t>
            </a:r>
            <a:endParaRPr lang="de-DE" dirty="0">
              <a:solidFill>
                <a:srgbClr val="FFFF00"/>
              </a:solidFill>
            </a:endParaRPr>
          </a:p>
        </p:txBody>
      </p:sp>
      <p:cxnSp>
        <p:nvCxnSpPr>
          <p:cNvPr id="10" name="Gerade Verbindung mit Pfeil 9"/>
          <p:cNvCxnSpPr/>
          <p:nvPr/>
        </p:nvCxnSpPr>
        <p:spPr>
          <a:xfrm>
            <a:off x="1416692" y="3196281"/>
            <a:ext cx="3415190" cy="0"/>
          </a:xfrm>
          <a:prstGeom prst="straightConnector1">
            <a:avLst/>
          </a:prstGeom>
          <a:ln w="6985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1636295" y="2739142"/>
            <a:ext cx="29164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Hauptprogramm wird </a:t>
            </a:r>
          </a:p>
          <a:p>
            <a:endParaRPr lang="de-DE" dirty="0">
              <a:solidFill>
                <a:srgbClr val="FFFF00"/>
              </a:solidFill>
            </a:endParaRPr>
          </a:p>
          <a:p>
            <a:r>
              <a:rPr lang="de-DE" dirty="0">
                <a:solidFill>
                  <a:srgbClr val="FFFF00"/>
                </a:solidFill>
              </a:rPr>
              <a:t>s</a:t>
            </a:r>
            <a:r>
              <a:rPr lang="de-DE" dirty="0" smtClean="0">
                <a:solidFill>
                  <a:srgbClr val="FFFF00"/>
                </a:solidFill>
              </a:rPr>
              <a:t>ofort unterbrochen</a:t>
            </a:r>
            <a:endParaRPr lang="de-DE" dirty="0">
              <a:solidFill>
                <a:srgbClr val="FFFF00"/>
              </a:solidFill>
            </a:endParaRPr>
          </a:p>
        </p:txBody>
      </p:sp>
      <p:cxnSp>
        <p:nvCxnSpPr>
          <p:cNvPr id="12" name="Gerade Verbindung mit Pfeil 11"/>
          <p:cNvCxnSpPr/>
          <p:nvPr/>
        </p:nvCxnSpPr>
        <p:spPr>
          <a:xfrm>
            <a:off x="4804784" y="3196281"/>
            <a:ext cx="0" cy="1664734"/>
          </a:xfrm>
          <a:prstGeom prst="straightConnector1">
            <a:avLst/>
          </a:prstGeom>
          <a:ln w="69850">
            <a:solidFill>
              <a:srgbClr val="FFFF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feld 13"/>
          <p:cNvSpPr txBox="1"/>
          <p:nvPr/>
        </p:nvSpPr>
        <p:spPr>
          <a:xfrm>
            <a:off x="4186989" y="1145406"/>
            <a:ext cx="381160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Beim Interrupt handelt es sich um ein Ereignis wie z.B. Ein Tastendruck auf PA_1, verursacht vielleicht durch eine Lichtschranke.</a:t>
            </a:r>
            <a:endParaRPr lang="de-DE" dirty="0"/>
          </a:p>
        </p:txBody>
      </p:sp>
      <p:cxnSp>
        <p:nvCxnSpPr>
          <p:cNvPr id="15" name="Gerade Verbindung mit Pfeil 14"/>
          <p:cNvCxnSpPr>
            <a:endCxn id="9" idx="3"/>
          </p:cNvCxnSpPr>
          <p:nvPr/>
        </p:nvCxnSpPr>
        <p:spPr>
          <a:xfrm flipH="1" flipV="1">
            <a:off x="1405289" y="3291355"/>
            <a:ext cx="3399495" cy="1569660"/>
          </a:xfrm>
          <a:prstGeom prst="straightConnector1">
            <a:avLst/>
          </a:prstGeom>
          <a:ln w="6985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feld 16"/>
          <p:cNvSpPr txBox="1"/>
          <p:nvPr/>
        </p:nvSpPr>
        <p:spPr>
          <a:xfrm>
            <a:off x="1714258" y="3778880"/>
            <a:ext cx="28384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Sobald die ISR </a:t>
            </a:r>
            <a:r>
              <a:rPr lang="de-DE" b="1" dirty="0" smtClean="0">
                <a:solidFill>
                  <a:srgbClr val="FFFF00"/>
                </a:solidFill>
              </a:rPr>
              <a:t>(Callback) </a:t>
            </a:r>
            <a:r>
              <a:rPr lang="de-DE" dirty="0" smtClean="0"/>
              <a:t>vollständig ausgeführt wurde, erfolgt der Rücksprung ins Hauptprogramm</a:t>
            </a:r>
            <a:endParaRPr lang="de-DE" dirty="0"/>
          </a:p>
        </p:txBody>
      </p:sp>
      <p:pic>
        <p:nvPicPr>
          <p:cNvPr id="16" name="Audio 1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661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3056"/>
    </mc:Choice>
    <mc:Fallback xmlns="">
      <p:transition spd="slow" advTm="430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10856999" cy="5066270"/>
          </a:xfrm>
        </p:spPr>
        <p:txBody>
          <a:bodyPr/>
          <a:lstStyle/>
          <a:p>
            <a:r>
              <a:rPr lang="de-DE" dirty="0" smtClean="0">
                <a:solidFill>
                  <a:schemeClr val="tx1"/>
                </a:solidFill>
              </a:rPr>
              <a:t>Funktionsprinzip: </a:t>
            </a: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cxnSp>
        <p:nvCxnSpPr>
          <p:cNvPr id="5" name="Gerade Verbindung mit Pfeil 4"/>
          <p:cNvCxnSpPr/>
          <p:nvPr/>
        </p:nvCxnSpPr>
        <p:spPr>
          <a:xfrm>
            <a:off x="1408670" y="1837038"/>
            <a:ext cx="0" cy="1359243"/>
          </a:xfrm>
          <a:prstGeom prst="straightConnector1">
            <a:avLst/>
          </a:prstGeom>
          <a:ln w="69850">
            <a:solidFill>
              <a:srgbClr val="FFFF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feld 3"/>
          <p:cNvSpPr txBox="1"/>
          <p:nvPr/>
        </p:nvSpPr>
        <p:spPr>
          <a:xfrm>
            <a:off x="1520792" y="2223436"/>
            <a:ext cx="2069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Hauptprogramm</a:t>
            </a:r>
            <a:endParaRPr lang="de-DE" dirty="0"/>
          </a:p>
        </p:txBody>
      </p:sp>
      <p:sp>
        <p:nvSpPr>
          <p:cNvPr id="6" name="Gewitterblitz 5"/>
          <p:cNvSpPr/>
          <p:nvPr/>
        </p:nvSpPr>
        <p:spPr>
          <a:xfrm>
            <a:off x="453205" y="2800952"/>
            <a:ext cx="955464" cy="395329"/>
          </a:xfrm>
          <a:prstGeom prst="lightningBol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feld 6"/>
          <p:cNvSpPr txBox="1"/>
          <p:nvPr/>
        </p:nvSpPr>
        <p:spPr>
          <a:xfrm>
            <a:off x="140999" y="2389060"/>
            <a:ext cx="1264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Interrupt</a:t>
            </a:r>
            <a:endParaRPr lang="de-DE" dirty="0">
              <a:solidFill>
                <a:srgbClr val="FFFF00"/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4957010" y="3106689"/>
            <a:ext cx="381160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Ein spezielles Unterprogram, die sogenannte Interrupt Service Routine kurz ISR </a:t>
            </a:r>
            <a:r>
              <a:rPr lang="de-DE" dirty="0" err="1"/>
              <a:t>ISR</a:t>
            </a:r>
            <a:r>
              <a:rPr lang="de-DE" dirty="0"/>
              <a:t> bzw. </a:t>
            </a:r>
            <a:r>
              <a:rPr lang="de-DE" b="1" dirty="0">
                <a:solidFill>
                  <a:srgbClr val="FFFF00"/>
                </a:solidFill>
              </a:rPr>
              <a:t>Callback</a:t>
            </a:r>
            <a:r>
              <a:rPr lang="de-DE" dirty="0"/>
              <a:t> wird </a:t>
            </a:r>
            <a:r>
              <a:rPr lang="de-DE" dirty="0" smtClean="0"/>
              <a:t>automatisch gestartet und </a:t>
            </a:r>
            <a:br>
              <a:rPr lang="de-DE" dirty="0" smtClean="0"/>
            </a:br>
            <a:r>
              <a:rPr lang="de-DE" dirty="0" smtClean="0"/>
              <a:t>führt die programmierten Instruktionen aus.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140999" y="3106689"/>
            <a:ext cx="1264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PA_1</a:t>
            </a:r>
            <a:endParaRPr lang="de-DE" dirty="0">
              <a:solidFill>
                <a:srgbClr val="FFFF00"/>
              </a:solidFill>
            </a:endParaRPr>
          </a:p>
        </p:txBody>
      </p:sp>
      <p:cxnSp>
        <p:nvCxnSpPr>
          <p:cNvPr id="10" name="Gerade Verbindung mit Pfeil 9"/>
          <p:cNvCxnSpPr/>
          <p:nvPr/>
        </p:nvCxnSpPr>
        <p:spPr>
          <a:xfrm>
            <a:off x="1416692" y="3196281"/>
            <a:ext cx="3415190" cy="0"/>
          </a:xfrm>
          <a:prstGeom prst="straightConnector1">
            <a:avLst/>
          </a:prstGeom>
          <a:ln w="6985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1636295" y="2739142"/>
            <a:ext cx="29164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Hauptprogramm wird </a:t>
            </a:r>
          </a:p>
          <a:p>
            <a:endParaRPr lang="de-DE" dirty="0">
              <a:solidFill>
                <a:srgbClr val="FFFF00"/>
              </a:solidFill>
            </a:endParaRPr>
          </a:p>
          <a:p>
            <a:r>
              <a:rPr lang="de-DE" dirty="0">
                <a:solidFill>
                  <a:srgbClr val="FFFF00"/>
                </a:solidFill>
              </a:rPr>
              <a:t>s</a:t>
            </a:r>
            <a:r>
              <a:rPr lang="de-DE" dirty="0" smtClean="0">
                <a:solidFill>
                  <a:srgbClr val="FFFF00"/>
                </a:solidFill>
              </a:rPr>
              <a:t>ofort unterbrochen</a:t>
            </a:r>
            <a:endParaRPr lang="de-DE" dirty="0">
              <a:solidFill>
                <a:srgbClr val="FFFF00"/>
              </a:solidFill>
            </a:endParaRPr>
          </a:p>
        </p:txBody>
      </p:sp>
      <p:cxnSp>
        <p:nvCxnSpPr>
          <p:cNvPr id="12" name="Gerade Verbindung mit Pfeil 11"/>
          <p:cNvCxnSpPr/>
          <p:nvPr/>
        </p:nvCxnSpPr>
        <p:spPr>
          <a:xfrm>
            <a:off x="4804784" y="3196281"/>
            <a:ext cx="0" cy="1664734"/>
          </a:xfrm>
          <a:prstGeom prst="straightConnector1">
            <a:avLst/>
          </a:prstGeom>
          <a:ln w="69850">
            <a:solidFill>
              <a:srgbClr val="FFFF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feld 13"/>
          <p:cNvSpPr txBox="1"/>
          <p:nvPr/>
        </p:nvSpPr>
        <p:spPr>
          <a:xfrm>
            <a:off x="4186989" y="1145406"/>
            <a:ext cx="381160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Beim Interrupt handelt es sich um ein Ereignis wie z.B. Ein Tastendruck auf PA_1, verursacht vielleicht durch eine Lichtschranke.</a:t>
            </a:r>
            <a:endParaRPr lang="de-DE" dirty="0"/>
          </a:p>
        </p:txBody>
      </p:sp>
      <p:cxnSp>
        <p:nvCxnSpPr>
          <p:cNvPr id="15" name="Gerade Verbindung mit Pfeil 14"/>
          <p:cNvCxnSpPr>
            <a:endCxn id="9" idx="3"/>
          </p:cNvCxnSpPr>
          <p:nvPr/>
        </p:nvCxnSpPr>
        <p:spPr>
          <a:xfrm flipH="1" flipV="1">
            <a:off x="1405289" y="3291355"/>
            <a:ext cx="3399495" cy="1569660"/>
          </a:xfrm>
          <a:prstGeom prst="straightConnector1">
            <a:avLst/>
          </a:prstGeom>
          <a:ln w="6985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feld 16"/>
          <p:cNvSpPr txBox="1"/>
          <p:nvPr/>
        </p:nvSpPr>
        <p:spPr>
          <a:xfrm>
            <a:off x="1636295" y="4402091"/>
            <a:ext cx="28384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Das Hauptprogramm wird an der Stelle fortgesetzt an der es unterbrochen wurde.</a:t>
            </a:r>
            <a:endParaRPr lang="de-DE" dirty="0"/>
          </a:p>
        </p:txBody>
      </p:sp>
      <p:cxnSp>
        <p:nvCxnSpPr>
          <p:cNvPr id="16" name="Gerade Verbindung mit Pfeil 15"/>
          <p:cNvCxnSpPr/>
          <p:nvPr/>
        </p:nvCxnSpPr>
        <p:spPr>
          <a:xfrm>
            <a:off x="1405289" y="3291355"/>
            <a:ext cx="0" cy="2657058"/>
          </a:xfrm>
          <a:prstGeom prst="straightConnector1">
            <a:avLst/>
          </a:prstGeom>
          <a:ln w="69850">
            <a:solidFill>
              <a:srgbClr val="FFFF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Audio 1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108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28"/>
    </mc:Choice>
    <mc:Fallback xmlns="">
      <p:transition spd="slow" advTm="107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10856999" cy="5066270"/>
          </a:xfrm>
        </p:spPr>
        <p:txBody>
          <a:bodyPr>
            <a:normAutofit/>
          </a:bodyPr>
          <a:lstStyle/>
          <a:p>
            <a:r>
              <a:rPr lang="de-DE" dirty="0" smtClean="0">
                <a:solidFill>
                  <a:schemeClr val="tx1"/>
                </a:solidFill>
              </a:rPr>
              <a:t>Voraussetzungen: 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 smtClean="0">
                <a:solidFill>
                  <a:srgbClr val="FFFF00"/>
                </a:solidFill>
              </a:rPr>
              <a:t>Einen Port als </a:t>
            </a:r>
            <a:r>
              <a:rPr lang="de-DE" dirty="0" err="1" smtClean="0">
                <a:solidFill>
                  <a:srgbClr val="FFFF00"/>
                </a:solidFill>
              </a:rPr>
              <a:t>InterruptIn</a:t>
            </a:r>
            <a:r>
              <a:rPr lang="de-DE" dirty="0" smtClean="0">
                <a:solidFill>
                  <a:srgbClr val="FFFF00"/>
                </a:solidFill>
              </a:rPr>
              <a:t> deklarieren: </a:t>
            </a:r>
            <a:r>
              <a:rPr lang="de-DE" dirty="0" err="1" smtClean="0">
                <a:solidFill>
                  <a:srgbClr val="FFFF00"/>
                </a:solidFill>
              </a:rPr>
              <a:t>InterruptIn</a:t>
            </a:r>
            <a:r>
              <a:rPr lang="de-DE" dirty="0" smtClean="0">
                <a:solidFill>
                  <a:srgbClr val="FFFF00"/>
                </a:solidFill>
              </a:rPr>
              <a:t> taste(PA_1);</a:t>
            </a:r>
            <a:endParaRPr lang="de-DE" dirty="0">
              <a:solidFill>
                <a:srgbClr val="FFFF00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de-DE" dirty="0" smtClean="0">
                <a:solidFill>
                  <a:srgbClr val="FFFF00"/>
                </a:solidFill>
              </a:rPr>
              <a:t>Bei unserem Mikrocontrollerboard wird noch ein </a:t>
            </a:r>
            <a:r>
              <a:rPr lang="de-DE" dirty="0" err="1" smtClean="0">
                <a:solidFill>
                  <a:srgbClr val="FFFF00"/>
                </a:solidFill>
              </a:rPr>
              <a:t>PullDown</a:t>
            </a:r>
            <a:r>
              <a:rPr lang="de-DE" dirty="0" smtClean="0">
                <a:solidFill>
                  <a:srgbClr val="FFFF00"/>
                </a:solidFill>
              </a:rPr>
              <a:t> benötigt: </a:t>
            </a:r>
            <a:r>
              <a:rPr lang="de-DE" dirty="0" err="1" smtClean="0">
                <a:solidFill>
                  <a:srgbClr val="FFFF00"/>
                </a:solidFill>
              </a:rPr>
              <a:t>taste.mode</a:t>
            </a:r>
            <a:r>
              <a:rPr lang="de-DE" dirty="0" smtClean="0">
                <a:solidFill>
                  <a:srgbClr val="FFFF00"/>
                </a:solidFill>
              </a:rPr>
              <a:t>(</a:t>
            </a:r>
            <a:r>
              <a:rPr lang="de-DE" dirty="0" err="1" smtClean="0">
                <a:solidFill>
                  <a:srgbClr val="FFFF00"/>
                </a:solidFill>
              </a:rPr>
              <a:t>PullDown</a:t>
            </a:r>
            <a:r>
              <a:rPr lang="de-DE" dirty="0" smtClean="0">
                <a:solidFill>
                  <a:srgbClr val="FFFF00"/>
                </a:solidFill>
              </a:rPr>
              <a:t>); (Das hat was mit der Taste, nicht aber mit dem Interrupt zu tun)</a:t>
            </a:r>
          </a:p>
          <a:p>
            <a:pPr marL="457200" indent="-457200">
              <a:buAutoNum type="arabicPeriod"/>
            </a:pPr>
            <a:r>
              <a:rPr lang="de-DE" dirty="0" smtClean="0">
                <a:solidFill>
                  <a:srgbClr val="FFFF00"/>
                </a:solidFill>
              </a:rPr>
              <a:t>Interrupt Service Routine zuweisen: </a:t>
            </a:r>
            <a:r>
              <a:rPr lang="de-DE" dirty="0" err="1" smtClean="0">
                <a:solidFill>
                  <a:srgbClr val="FFFF00"/>
                </a:solidFill>
              </a:rPr>
              <a:t>taste.rise</a:t>
            </a:r>
            <a:r>
              <a:rPr lang="de-DE" dirty="0" smtClean="0">
                <a:solidFill>
                  <a:srgbClr val="FFFF00"/>
                </a:solidFill>
              </a:rPr>
              <a:t>(&amp;</a:t>
            </a:r>
            <a:r>
              <a:rPr lang="de-DE" b="1" i="1" dirty="0" err="1" smtClean="0">
                <a:solidFill>
                  <a:srgbClr val="FFFF00"/>
                </a:solidFill>
              </a:rPr>
              <a:t>Name_des_Unterprogramms</a:t>
            </a:r>
            <a:r>
              <a:rPr lang="de-DE" dirty="0" smtClean="0">
                <a:solidFill>
                  <a:srgbClr val="FFFF00"/>
                </a:solidFill>
              </a:rPr>
              <a:t>);</a:t>
            </a:r>
            <a:br>
              <a:rPr lang="de-DE" dirty="0" smtClean="0">
                <a:solidFill>
                  <a:srgbClr val="FFFF00"/>
                </a:solidFill>
              </a:rPr>
            </a:br>
            <a:r>
              <a:rPr lang="de-DE" dirty="0" smtClean="0">
                <a:solidFill>
                  <a:srgbClr val="FFFF00"/>
                </a:solidFill>
              </a:rPr>
              <a:t>für steigende Flanke an PA_1 oder</a:t>
            </a:r>
            <a:r>
              <a:rPr lang="de-DE" dirty="0">
                <a:solidFill>
                  <a:srgbClr val="FFFF00"/>
                </a:solidFill>
              </a:rPr>
              <a:t/>
            </a:r>
            <a:br>
              <a:rPr lang="de-DE" dirty="0">
                <a:solidFill>
                  <a:srgbClr val="FFFF00"/>
                </a:solidFill>
              </a:rPr>
            </a:br>
            <a:r>
              <a:rPr lang="de-DE" dirty="0" err="1" smtClean="0">
                <a:solidFill>
                  <a:srgbClr val="FFFF00"/>
                </a:solidFill>
              </a:rPr>
              <a:t>taste.fall</a:t>
            </a:r>
            <a:r>
              <a:rPr lang="de-DE" dirty="0" smtClean="0">
                <a:solidFill>
                  <a:srgbClr val="FFFF00"/>
                </a:solidFill>
              </a:rPr>
              <a:t>(&amp;</a:t>
            </a:r>
            <a:r>
              <a:rPr lang="de-DE" b="1" i="1" dirty="0" err="1">
                <a:solidFill>
                  <a:srgbClr val="FFFF00"/>
                </a:solidFill>
              </a:rPr>
              <a:t>Name_des_Unterprogramms</a:t>
            </a:r>
            <a:r>
              <a:rPr lang="de-DE" dirty="0">
                <a:solidFill>
                  <a:srgbClr val="FFFF00"/>
                </a:solidFill>
              </a:rPr>
              <a:t>);</a:t>
            </a:r>
            <a:br>
              <a:rPr lang="de-DE" dirty="0">
                <a:solidFill>
                  <a:srgbClr val="FFFF00"/>
                </a:solidFill>
              </a:rPr>
            </a:br>
            <a:r>
              <a:rPr lang="de-DE" dirty="0" smtClean="0">
                <a:solidFill>
                  <a:srgbClr val="FFFF00"/>
                </a:solidFill>
              </a:rPr>
              <a:t>für fallende Flanke an PA_1 oder beides</a:t>
            </a:r>
          </a:p>
          <a:p>
            <a:pPr marL="457200" indent="-457200">
              <a:buAutoNum type="arabicPeriod"/>
            </a:pPr>
            <a:r>
              <a:rPr lang="de-DE" dirty="0" smtClean="0">
                <a:solidFill>
                  <a:srgbClr val="FFFF00"/>
                </a:solidFill>
              </a:rPr>
              <a:t>Den Interrupt freigeben: </a:t>
            </a:r>
            <a:r>
              <a:rPr lang="de-DE" dirty="0" err="1" smtClean="0">
                <a:solidFill>
                  <a:srgbClr val="FFFF00"/>
                </a:solidFill>
              </a:rPr>
              <a:t>taste.enable_irq</a:t>
            </a:r>
            <a:r>
              <a:rPr lang="de-DE" dirty="0" smtClean="0">
                <a:solidFill>
                  <a:srgbClr val="FFFF00"/>
                </a:solidFill>
              </a:rPr>
              <a:t>(); Macht den Interrupt scharf.</a:t>
            </a:r>
          </a:p>
          <a:p>
            <a:pPr marL="457200" indent="-457200">
              <a:buAutoNum type="arabicPeriod"/>
            </a:pPr>
            <a:r>
              <a:rPr lang="de-DE" dirty="0" smtClean="0">
                <a:solidFill>
                  <a:srgbClr val="FFFF00"/>
                </a:solidFill>
              </a:rPr>
              <a:t>Die Interrupt Service Routine schreiben. Es handelt sich um ein ganz normales Unterprogramm.</a:t>
            </a:r>
          </a:p>
          <a:p>
            <a:endParaRPr lang="de-DE" dirty="0" smtClean="0">
              <a:solidFill>
                <a:srgbClr val="FFFF00"/>
              </a:solidFill>
            </a:endParaRP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179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5015"/>
    </mc:Choice>
    <mc:Fallback xmlns="">
      <p:transition spd="slow" advTm="2050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2998103" cy="5066270"/>
          </a:xfrm>
        </p:spPr>
        <p:txBody>
          <a:bodyPr>
            <a:normAutofit fontScale="25000" lnSpcReduction="20000"/>
          </a:bodyPr>
          <a:lstStyle/>
          <a:p>
            <a:r>
              <a:rPr lang="de-DE" sz="5600" dirty="0" smtClean="0">
                <a:solidFill>
                  <a:schemeClr val="tx1"/>
                </a:solidFill>
              </a:rPr>
              <a:t>Programmbeispiel: </a:t>
            </a:r>
          </a:p>
          <a:p>
            <a:r>
              <a:rPr lang="de-DE" sz="5600" dirty="0" err="1">
                <a:solidFill>
                  <a:schemeClr val="tx1"/>
                </a:solidFill>
              </a:rPr>
              <a:t>DigitalOut</a:t>
            </a:r>
            <a:r>
              <a:rPr lang="de-DE" sz="5600" dirty="0">
                <a:solidFill>
                  <a:schemeClr val="tx1"/>
                </a:solidFill>
              </a:rPr>
              <a:t> </a:t>
            </a:r>
            <a:r>
              <a:rPr lang="de-DE" sz="5600" dirty="0" err="1">
                <a:solidFill>
                  <a:schemeClr val="tx1"/>
                </a:solidFill>
              </a:rPr>
              <a:t>led</a:t>
            </a:r>
            <a:r>
              <a:rPr lang="de-DE" sz="5600" dirty="0">
                <a:solidFill>
                  <a:schemeClr val="tx1"/>
                </a:solidFill>
              </a:rPr>
              <a:t>(PC_0);</a:t>
            </a:r>
          </a:p>
          <a:p>
            <a:r>
              <a:rPr lang="de-DE" sz="5600" b="1" dirty="0" err="1">
                <a:solidFill>
                  <a:srgbClr val="FFFF00"/>
                </a:solidFill>
              </a:rPr>
              <a:t>InterruptIn</a:t>
            </a:r>
            <a:r>
              <a:rPr lang="de-DE" sz="5600" b="1" dirty="0">
                <a:solidFill>
                  <a:srgbClr val="FFFF00"/>
                </a:solidFill>
              </a:rPr>
              <a:t> taste1(PA_1);</a:t>
            </a:r>
          </a:p>
          <a:p>
            <a:r>
              <a:rPr lang="de-DE" sz="5600" dirty="0" err="1" smtClean="0">
                <a:solidFill>
                  <a:schemeClr val="tx1"/>
                </a:solidFill>
              </a:rPr>
              <a:t>void</a:t>
            </a:r>
            <a:r>
              <a:rPr lang="de-DE" sz="5600" dirty="0" smtClean="0">
                <a:solidFill>
                  <a:schemeClr val="tx1"/>
                </a:solidFill>
              </a:rPr>
              <a:t> </a:t>
            </a:r>
            <a:r>
              <a:rPr lang="de-DE" sz="5600" dirty="0">
                <a:solidFill>
                  <a:schemeClr val="tx1"/>
                </a:solidFill>
              </a:rPr>
              <a:t>taste1ISRrise(</a:t>
            </a:r>
            <a:r>
              <a:rPr lang="de-DE" sz="5600" dirty="0" err="1">
                <a:solidFill>
                  <a:schemeClr val="tx1"/>
                </a:solidFill>
              </a:rPr>
              <a:t>void</a:t>
            </a:r>
            <a:r>
              <a:rPr lang="de-DE" sz="5600" dirty="0">
                <a:solidFill>
                  <a:schemeClr val="tx1"/>
                </a:solidFill>
              </a:rPr>
              <a:t>)</a:t>
            </a:r>
          </a:p>
          <a:p>
            <a:r>
              <a:rPr lang="de-DE" sz="5600" dirty="0" smtClean="0">
                <a:solidFill>
                  <a:schemeClr val="tx1"/>
                </a:solidFill>
              </a:rPr>
              <a:t>{    </a:t>
            </a:r>
            <a:r>
              <a:rPr lang="de-DE" sz="5600" dirty="0" err="1">
                <a:solidFill>
                  <a:schemeClr val="tx1"/>
                </a:solidFill>
              </a:rPr>
              <a:t>led</a:t>
            </a:r>
            <a:r>
              <a:rPr lang="de-DE" sz="5600" dirty="0">
                <a:solidFill>
                  <a:schemeClr val="tx1"/>
                </a:solidFill>
              </a:rPr>
              <a:t>=1;    </a:t>
            </a:r>
            <a:r>
              <a:rPr lang="de-DE" sz="5600" dirty="0" smtClean="0">
                <a:solidFill>
                  <a:schemeClr val="tx1"/>
                </a:solidFill>
              </a:rPr>
              <a:t>}</a:t>
            </a:r>
            <a:endParaRPr lang="de-DE" sz="5600" dirty="0">
              <a:solidFill>
                <a:schemeClr val="tx1"/>
              </a:solidFill>
            </a:endParaRPr>
          </a:p>
          <a:p>
            <a:r>
              <a:rPr lang="de-DE" sz="5600" dirty="0" err="1">
                <a:solidFill>
                  <a:schemeClr val="tx1"/>
                </a:solidFill>
              </a:rPr>
              <a:t>void</a:t>
            </a:r>
            <a:r>
              <a:rPr lang="de-DE" sz="5600" dirty="0">
                <a:solidFill>
                  <a:schemeClr val="tx1"/>
                </a:solidFill>
              </a:rPr>
              <a:t> taste1ISRfall(</a:t>
            </a:r>
            <a:r>
              <a:rPr lang="de-DE" sz="5600" dirty="0" err="1">
                <a:solidFill>
                  <a:schemeClr val="tx1"/>
                </a:solidFill>
              </a:rPr>
              <a:t>void</a:t>
            </a:r>
            <a:r>
              <a:rPr lang="de-DE" sz="5600" dirty="0">
                <a:solidFill>
                  <a:schemeClr val="tx1"/>
                </a:solidFill>
              </a:rPr>
              <a:t>)</a:t>
            </a:r>
          </a:p>
          <a:p>
            <a:r>
              <a:rPr lang="de-DE" sz="5600" dirty="0" smtClean="0">
                <a:solidFill>
                  <a:schemeClr val="tx1"/>
                </a:solidFill>
              </a:rPr>
              <a:t>{    </a:t>
            </a:r>
            <a:r>
              <a:rPr lang="de-DE" sz="5600" dirty="0" err="1">
                <a:solidFill>
                  <a:schemeClr val="tx1"/>
                </a:solidFill>
              </a:rPr>
              <a:t>led</a:t>
            </a:r>
            <a:r>
              <a:rPr lang="de-DE" sz="5600" dirty="0">
                <a:solidFill>
                  <a:schemeClr val="tx1"/>
                </a:solidFill>
              </a:rPr>
              <a:t>=0;  </a:t>
            </a:r>
            <a:r>
              <a:rPr lang="de-DE" sz="5600" dirty="0" smtClean="0">
                <a:solidFill>
                  <a:schemeClr val="tx1"/>
                </a:solidFill>
              </a:rPr>
              <a:t>}</a:t>
            </a:r>
            <a:endParaRPr lang="de-DE" sz="5600" dirty="0">
              <a:solidFill>
                <a:schemeClr val="tx1"/>
              </a:solidFill>
            </a:endParaRPr>
          </a:p>
          <a:p>
            <a:r>
              <a:rPr lang="de-DE" sz="5600" dirty="0" err="1">
                <a:solidFill>
                  <a:schemeClr val="tx1"/>
                </a:solidFill>
              </a:rPr>
              <a:t>int</a:t>
            </a:r>
            <a:r>
              <a:rPr lang="de-DE" sz="5600" dirty="0">
                <a:solidFill>
                  <a:schemeClr val="tx1"/>
                </a:solidFill>
              </a:rPr>
              <a:t> </a:t>
            </a:r>
            <a:r>
              <a:rPr lang="de-DE" sz="5600" dirty="0" err="1">
                <a:solidFill>
                  <a:schemeClr val="tx1"/>
                </a:solidFill>
              </a:rPr>
              <a:t>main</a:t>
            </a:r>
            <a:r>
              <a:rPr lang="de-DE" sz="5600" dirty="0">
                <a:solidFill>
                  <a:schemeClr val="tx1"/>
                </a:solidFill>
              </a:rPr>
              <a:t>()</a:t>
            </a:r>
          </a:p>
          <a:p>
            <a:r>
              <a:rPr lang="de-DE" sz="5600" dirty="0">
                <a:solidFill>
                  <a:schemeClr val="tx1"/>
                </a:solidFill>
              </a:rPr>
              <a:t>{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taste1.mode(</a:t>
            </a:r>
            <a:r>
              <a:rPr lang="de-DE" sz="5600" dirty="0" err="1">
                <a:solidFill>
                  <a:schemeClr val="tx1"/>
                </a:solidFill>
              </a:rPr>
              <a:t>PullDown</a:t>
            </a:r>
            <a:r>
              <a:rPr lang="de-DE" sz="5600" dirty="0">
                <a:solidFill>
                  <a:schemeClr val="tx1"/>
                </a:solidFill>
              </a:rPr>
              <a:t>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taste1.rise(&amp;taste1ISRrise);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taste1.fall(&amp;taste1ISRfall);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taste1.enable_irq();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</a:t>
            </a:r>
            <a:r>
              <a:rPr lang="de-DE" sz="5600" dirty="0" err="1">
                <a:solidFill>
                  <a:schemeClr val="tx1"/>
                </a:solidFill>
              </a:rPr>
              <a:t>while</a:t>
            </a:r>
            <a:r>
              <a:rPr lang="de-DE" sz="5600" dirty="0">
                <a:solidFill>
                  <a:schemeClr val="tx1"/>
                </a:solidFill>
              </a:rPr>
              <a:t> (</a:t>
            </a:r>
            <a:r>
              <a:rPr lang="de-DE" sz="5600" dirty="0" err="1">
                <a:solidFill>
                  <a:schemeClr val="tx1"/>
                </a:solidFill>
              </a:rPr>
              <a:t>true</a:t>
            </a:r>
            <a:r>
              <a:rPr lang="de-DE" sz="5600" dirty="0">
                <a:solidFill>
                  <a:schemeClr val="tx1"/>
                </a:solidFill>
              </a:rPr>
              <a:t>) </a:t>
            </a:r>
            <a:r>
              <a:rPr lang="de-DE" sz="5600" dirty="0" smtClean="0">
                <a:solidFill>
                  <a:schemeClr val="tx1"/>
                </a:solidFill>
              </a:rPr>
              <a:t>{</a:t>
            </a:r>
            <a:endParaRPr lang="de-DE" sz="5600" dirty="0">
              <a:solidFill>
                <a:schemeClr val="tx1"/>
              </a:solidFill>
            </a:endParaRPr>
          </a:p>
          <a:p>
            <a:r>
              <a:rPr lang="de-DE" sz="5600" dirty="0">
                <a:solidFill>
                  <a:schemeClr val="tx1"/>
                </a:solidFill>
              </a:rPr>
              <a:t>    }</a:t>
            </a:r>
          </a:p>
          <a:p>
            <a:r>
              <a:rPr lang="de-DE" sz="5600" dirty="0">
                <a:solidFill>
                  <a:schemeClr val="tx1"/>
                </a:solidFill>
              </a:rPr>
              <a:t>}</a:t>
            </a:r>
          </a:p>
          <a:p>
            <a:endParaRPr lang="de-DE" dirty="0" smtClean="0">
              <a:solidFill>
                <a:schemeClr val="tx1"/>
              </a:solidFill>
            </a:endParaRPr>
          </a:p>
          <a:p>
            <a:endParaRPr lang="de-DE" dirty="0" smtClean="0">
              <a:solidFill>
                <a:srgbClr val="FFFF00"/>
              </a:solidFill>
            </a:endParaRP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sp>
        <p:nvSpPr>
          <p:cNvPr id="6" name="Legende mit Linie 1 5"/>
          <p:cNvSpPr/>
          <p:nvPr/>
        </p:nvSpPr>
        <p:spPr>
          <a:xfrm>
            <a:off x="3468604" y="1940662"/>
            <a:ext cx="5799438" cy="329514"/>
          </a:xfrm>
          <a:prstGeom prst="borderCallout1">
            <a:avLst>
              <a:gd name="adj1" fmla="val 51846"/>
              <a:gd name="adj2" fmla="val 57"/>
              <a:gd name="adj3" fmla="val 52864"/>
              <a:gd name="adj4" fmla="val -103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PA_1 als </a:t>
            </a:r>
            <a:r>
              <a:rPr lang="de-DE" dirty="0" err="1" smtClean="0"/>
              <a:t>Interruptquelle</a:t>
            </a:r>
            <a:r>
              <a:rPr lang="de-DE" dirty="0" smtClean="0"/>
              <a:t> mit Namen taste festlegen</a:t>
            </a:r>
            <a:endParaRPr lang="de-DE" dirty="0"/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39674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136"/>
    </mc:Choice>
    <mc:Fallback xmlns="">
      <p:transition spd="slow" advTm="301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2998103" cy="5066270"/>
          </a:xfrm>
        </p:spPr>
        <p:txBody>
          <a:bodyPr>
            <a:normAutofit fontScale="25000" lnSpcReduction="20000"/>
          </a:bodyPr>
          <a:lstStyle/>
          <a:p>
            <a:r>
              <a:rPr lang="de-DE" sz="5600" dirty="0" smtClean="0">
                <a:solidFill>
                  <a:schemeClr val="tx1"/>
                </a:solidFill>
              </a:rPr>
              <a:t>Programmbeispiel: </a:t>
            </a:r>
          </a:p>
          <a:p>
            <a:r>
              <a:rPr lang="de-DE" sz="5600" dirty="0" err="1">
                <a:solidFill>
                  <a:schemeClr val="tx1"/>
                </a:solidFill>
              </a:rPr>
              <a:t>DigitalOut</a:t>
            </a:r>
            <a:r>
              <a:rPr lang="de-DE" sz="5600" dirty="0">
                <a:solidFill>
                  <a:schemeClr val="tx1"/>
                </a:solidFill>
              </a:rPr>
              <a:t> </a:t>
            </a:r>
            <a:r>
              <a:rPr lang="de-DE" sz="5600" dirty="0" err="1">
                <a:solidFill>
                  <a:schemeClr val="tx1"/>
                </a:solidFill>
              </a:rPr>
              <a:t>led</a:t>
            </a:r>
            <a:r>
              <a:rPr lang="de-DE" sz="5600" dirty="0">
                <a:solidFill>
                  <a:schemeClr val="tx1"/>
                </a:solidFill>
              </a:rPr>
              <a:t>(PC_0);</a:t>
            </a:r>
          </a:p>
          <a:p>
            <a:r>
              <a:rPr lang="de-DE" sz="5600" dirty="0" err="1">
                <a:solidFill>
                  <a:schemeClr val="tx1">
                    <a:lumMod val="95000"/>
                  </a:schemeClr>
                </a:solidFill>
              </a:rPr>
              <a:t>InterruptIn</a:t>
            </a:r>
            <a:r>
              <a:rPr lang="de-DE" sz="5600" dirty="0">
                <a:solidFill>
                  <a:schemeClr val="tx1">
                    <a:lumMod val="95000"/>
                  </a:schemeClr>
                </a:solidFill>
              </a:rPr>
              <a:t> taste1(PA_1);</a:t>
            </a:r>
          </a:p>
          <a:p>
            <a:r>
              <a:rPr lang="de-DE" sz="5600" b="1" dirty="0" err="1" smtClean="0">
                <a:solidFill>
                  <a:srgbClr val="FFFF00"/>
                </a:solidFill>
              </a:rPr>
              <a:t>void</a:t>
            </a:r>
            <a:r>
              <a:rPr lang="de-DE" sz="5600" b="1" dirty="0" smtClean="0">
                <a:solidFill>
                  <a:srgbClr val="FFFF00"/>
                </a:solidFill>
              </a:rPr>
              <a:t> </a:t>
            </a:r>
            <a:r>
              <a:rPr lang="de-DE" sz="5600" b="1" dirty="0">
                <a:solidFill>
                  <a:srgbClr val="FFFF00"/>
                </a:solidFill>
              </a:rPr>
              <a:t>taste1ISRrise(</a:t>
            </a:r>
            <a:r>
              <a:rPr lang="de-DE" sz="5600" b="1" dirty="0" err="1">
                <a:solidFill>
                  <a:srgbClr val="FFFF00"/>
                </a:solidFill>
              </a:rPr>
              <a:t>void</a:t>
            </a:r>
            <a:r>
              <a:rPr lang="de-DE" sz="5600" b="1" dirty="0">
                <a:solidFill>
                  <a:srgbClr val="FFFF00"/>
                </a:solidFill>
              </a:rPr>
              <a:t>)</a:t>
            </a:r>
          </a:p>
          <a:p>
            <a:r>
              <a:rPr lang="de-DE" sz="5600" b="1" dirty="0" smtClean="0">
                <a:solidFill>
                  <a:srgbClr val="FFFF00"/>
                </a:solidFill>
              </a:rPr>
              <a:t>{    </a:t>
            </a:r>
            <a:r>
              <a:rPr lang="de-DE" sz="5600" b="1" dirty="0" err="1">
                <a:solidFill>
                  <a:srgbClr val="FFFF00"/>
                </a:solidFill>
              </a:rPr>
              <a:t>led</a:t>
            </a:r>
            <a:r>
              <a:rPr lang="de-DE" sz="5600" b="1" dirty="0">
                <a:solidFill>
                  <a:srgbClr val="FFFF00"/>
                </a:solidFill>
              </a:rPr>
              <a:t>=1;    </a:t>
            </a:r>
            <a:r>
              <a:rPr lang="de-DE" sz="5600" b="1" dirty="0" smtClean="0">
                <a:solidFill>
                  <a:srgbClr val="FFFF00"/>
                </a:solidFill>
              </a:rPr>
              <a:t>}</a:t>
            </a:r>
            <a:endParaRPr lang="de-DE" sz="5600" b="1" dirty="0">
              <a:solidFill>
                <a:srgbClr val="FFFF00"/>
              </a:solidFill>
            </a:endParaRPr>
          </a:p>
          <a:p>
            <a:r>
              <a:rPr lang="de-DE" sz="5600" dirty="0" err="1">
                <a:solidFill>
                  <a:schemeClr val="tx1"/>
                </a:solidFill>
              </a:rPr>
              <a:t>void</a:t>
            </a:r>
            <a:r>
              <a:rPr lang="de-DE" sz="5600" dirty="0">
                <a:solidFill>
                  <a:schemeClr val="tx1"/>
                </a:solidFill>
              </a:rPr>
              <a:t> taste1ISRfall(</a:t>
            </a:r>
            <a:r>
              <a:rPr lang="de-DE" sz="5600" dirty="0" err="1">
                <a:solidFill>
                  <a:schemeClr val="tx1"/>
                </a:solidFill>
              </a:rPr>
              <a:t>void</a:t>
            </a:r>
            <a:r>
              <a:rPr lang="de-DE" sz="5600" dirty="0">
                <a:solidFill>
                  <a:schemeClr val="tx1"/>
                </a:solidFill>
              </a:rPr>
              <a:t>)</a:t>
            </a:r>
          </a:p>
          <a:p>
            <a:r>
              <a:rPr lang="de-DE" sz="5600" dirty="0" smtClean="0">
                <a:solidFill>
                  <a:schemeClr val="tx1"/>
                </a:solidFill>
              </a:rPr>
              <a:t>{    </a:t>
            </a:r>
            <a:r>
              <a:rPr lang="de-DE" sz="5600" dirty="0" err="1">
                <a:solidFill>
                  <a:schemeClr val="tx1"/>
                </a:solidFill>
              </a:rPr>
              <a:t>led</a:t>
            </a:r>
            <a:r>
              <a:rPr lang="de-DE" sz="5600" dirty="0">
                <a:solidFill>
                  <a:schemeClr val="tx1"/>
                </a:solidFill>
              </a:rPr>
              <a:t>=0;  </a:t>
            </a:r>
            <a:r>
              <a:rPr lang="de-DE" sz="5600" dirty="0" smtClean="0">
                <a:solidFill>
                  <a:schemeClr val="tx1"/>
                </a:solidFill>
              </a:rPr>
              <a:t>}</a:t>
            </a:r>
            <a:endParaRPr lang="de-DE" sz="5600" dirty="0">
              <a:solidFill>
                <a:schemeClr val="tx1"/>
              </a:solidFill>
            </a:endParaRPr>
          </a:p>
          <a:p>
            <a:r>
              <a:rPr lang="de-DE" sz="5600" dirty="0" err="1">
                <a:solidFill>
                  <a:schemeClr val="tx1"/>
                </a:solidFill>
              </a:rPr>
              <a:t>int</a:t>
            </a:r>
            <a:r>
              <a:rPr lang="de-DE" sz="5600" dirty="0">
                <a:solidFill>
                  <a:schemeClr val="tx1"/>
                </a:solidFill>
              </a:rPr>
              <a:t> </a:t>
            </a:r>
            <a:r>
              <a:rPr lang="de-DE" sz="5600" dirty="0" err="1">
                <a:solidFill>
                  <a:schemeClr val="tx1"/>
                </a:solidFill>
              </a:rPr>
              <a:t>main</a:t>
            </a:r>
            <a:r>
              <a:rPr lang="de-DE" sz="5600" dirty="0">
                <a:solidFill>
                  <a:schemeClr val="tx1"/>
                </a:solidFill>
              </a:rPr>
              <a:t>()</a:t>
            </a:r>
          </a:p>
          <a:p>
            <a:r>
              <a:rPr lang="de-DE" sz="5600" dirty="0">
                <a:solidFill>
                  <a:schemeClr val="tx1"/>
                </a:solidFill>
              </a:rPr>
              <a:t>{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taste1.mode(</a:t>
            </a:r>
            <a:r>
              <a:rPr lang="de-DE" sz="5600" dirty="0" err="1">
                <a:solidFill>
                  <a:schemeClr val="tx1"/>
                </a:solidFill>
              </a:rPr>
              <a:t>PullDown</a:t>
            </a:r>
            <a:r>
              <a:rPr lang="de-DE" sz="5600" dirty="0">
                <a:solidFill>
                  <a:schemeClr val="tx1"/>
                </a:solidFill>
              </a:rPr>
              <a:t>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taste1.rise(&amp;taste1ISRrise);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taste1.fall(&amp;taste1ISRfall);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taste1.enable_irq();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</a:t>
            </a:r>
            <a:r>
              <a:rPr lang="de-DE" sz="5600" dirty="0" err="1">
                <a:solidFill>
                  <a:schemeClr val="tx1"/>
                </a:solidFill>
              </a:rPr>
              <a:t>while</a:t>
            </a:r>
            <a:r>
              <a:rPr lang="de-DE" sz="5600" dirty="0">
                <a:solidFill>
                  <a:schemeClr val="tx1"/>
                </a:solidFill>
              </a:rPr>
              <a:t> (</a:t>
            </a:r>
            <a:r>
              <a:rPr lang="de-DE" sz="5600" dirty="0" err="1">
                <a:solidFill>
                  <a:schemeClr val="tx1"/>
                </a:solidFill>
              </a:rPr>
              <a:t>true</a:t>
            </a:r>
            <a:r>
              <a:rPr lang="de-DE" sz="5600" dirty="0">
                <a:solidFill>
                  <a:schemeClr val="tx1"/>
                </a:solidFill>
              </a:rPr>
              <a:t>) </a:t>
            </a:r>
            <a:r>
              <a:rPr lang="de-DE" sz="5600" dirty="0" smtClean="0">
                <a:solidFill>
                  <a:schemeClr val="tx1"/>
                </a:solidFill>
              </a:rPr>
              <a:t>{</a:t>
            </a:r>
            <a:endParaRPr lang="de-DE" sz="5600" dirty="0">
              <a:solidFill>
                <a:schemeClr val="tx1"/>
              </a:solidFill>
            </a:endParaRPr>
          </a:p>
          <a:p>
            <a:r>
              <a:rPr lang="de-DE" sz="5600" dirty="0">
                <a:solidFill>
                  <a:schemeClr val="tx1"/>
                </a:solidFill>
              </a:rPr>
              <a:t>    }</a:t>
            </a:r>
          </a:p>
          <a:p>
            <a:r>
              <a:rPr lang="de-DE" sz="5600" dirty="0">
                <a:solidFill>
                  <a:schemeClr val="tx1"/>
                </a:solidFill>
              </a:rPr>
              <a:t>}</a:t>
            </a:r>
          </a:p>
          <a:p>
            <a:endParaRPr lang="de-DE" dirty="0" smtClean="0">
              <a:solidFill>
                <a:schemeClr val="tx1"/>
              </a:solidFill>
            </a:endParaRPr>
          </a:p>
          <a:p>
            <a:endParaRPr lang="de-DE" dirty="0" smtClean="0">
              <a:solidFill>
                <a:srgbClr val="FFFF00"/>
              </a:solidFill>
            </a:endParaRP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sp>
        <p:nvSpPr>
          <p:cNvPr id="6" name="Legende mit Linie 1 5"/>
          <p:cNvSpPr/>
          <p:nvPr/>
        </p:nvSpPr>
        <p:spPr>
          <a:xfrm>
            <a:off x="3468604" y="1940662"/>
            <a:ext cx="5799438" cy="329514"/>
          </a:xfrm>
          <a:prstGeom prst="borderCallout1">
            <a:avLst>
              <a:gd name="adj1" fmla="val 51846"/>
              <a:gd name="adj2" fmla="val 57"/>
              <a:gd name="adj3" fmla="val 52864"/>
              <a:gd name="adj4" fmla="val -103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PA_1 als </a:t>
            </a:r>
            <a:r>
              <a:rPr lang="de-DE" dirty="0" err="1" smtClean="0"/>
              <a:t>Interruptquelle</a:t>
            </a:r>
            <a:r>
              <a:rPr lang="de-DE" dirty="0" smtClean="0"/>
              <a:t> mit Namen taste festlegen</a:t>
            </a:r>
            <a:endParaRPr lang="de-DE" dirty="0"/>
          </a:p>
        </p:txBody>
      </p:sp>
      <p:sp>
        <p:nvSpPr>
          <p:cNvPr id="7" name="Legende mit Linie 1 6"/>
          <p:cNvSpPr/>
          <p:nvPr/>
        </p:nvSpPr>
        <p:spPr>
          <a:xfrm>
            <a:off x="3468604" y="2270176"/>
            <a:ext cx="5799438" cy="329514"/>
          </a:xfrm>
          <a:prstGeom prst="borderCallout1">
            <a:avLst>
              <a:gd name="adj1" fmla="val 51846"/>
              <a:gd name="adj2" fmla="val 57"/>
              <a:gd name="adj3" fmla="val 52864"/>
              <a:gd name="adj4" fmla="val -103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Unterprogramm taste1ISRrise schaltet die </a:t>
            </a:r>
            <a:r>
              <a:rPr lang="de-DE" dirty="0" err="1" smtClean="0"/>
              <a:t>led</a:t>
            </a:r>
            <a:r>
              <a:rPr lang="de-DE" dirty="0" smtClean="0"/>
              <a:t> ein</a:t>
            </a:r>
            <a:endParaRPr lang="de-DE" dirty="0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42242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104"/>
    </mc:Choice>
    <mc:Fallback xmlns="">
      <p:transition spd="slow" advTm="161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2998103" cy="5066270"/>
          </a:xfrm>
        </p:spPr>
        <p:txBody>
          <a:bodyPr>
            <a:normAutofit fontScale="25000" lnSpcReduction="20000"/>
          </a:bodyPr>
          <a:lstStyle/>
          <a:p>
            <a:r>
              <a:rPr lang="de-DE" sz="5600" dirty="0" smtClean="0">
                <a:solidFill>
                  <a:schemeClr val="tx1"/>
                </a:solidFill>
              </a:rPr>
              <a:t>Programmbeispiel: </a:t>
            </a:r>
          </a:p>
          <a:p>
            <a:r>
              <a:rPr lang="de-DE" sz="5600" dirty="0" err="1">
                <a:solidFill>
                  <a:schemeClr val="tx1"/>
                </a:solidFill>
              </a:rPr>
              <a:t>DigitalOut</a:t>
            </a:r>
            <a:r>
              <a:rPr lang="de-DE" sz="5600" dirty="0">
                <a:solidFill>
                  <a:schemeClr val="tx1"/>
                </a:solidFill>
              </a:rPr>
              <a:t> </a:t>
            </a:r>
            <a:r>
              <a:rPr lang="de-DE" sz="5600" dirty="0" err="1">
                <a:solidFill>
                  <a:schemeClr val="tx1"/>
                </a:solidFill>
              </a:rPr>
              <a:t>led</a:t>
            </a:r>
            <a:r>
              <a:rPr lang="de-DE" sz="5600" dirty="0">
                <a:solidFill>
                  <a:schemeClr val="tx1"/>
                </a:solidFill>
              </a:rPr>
              <a:t>(PC_0);</a:t>
            </a:r>
          </a:p>
          <a:p>
            <a:r>
              <a:rPr lang="de-DE" sz="5600" dirty="0" err="1">
                <a:solidFill>
                  <a:schemeClr val="tx1">
                    <a:lumMod val="95000"/>
                  </a:schemeClr>
                </a:solidFill>
              </a:rPr>
              <a:t>InterruptIn</a:t>
            </a:r>
            <a:r>
              <a:rPr lang="de-DE" sz="5600" dirty="0">
                <a:solidFill>
                  <a:schemeClr val="tx1">
                    <a:lumMod val="95000"/>
                  </a:schemeClr>
                </a:solidFill>
              </a:rPr>
              <a:t> taste1(PA_1);</a:t>
            </a:r>
          </a:p>
          <a:p>
            <a:r>
              <a:rPr lang="de-DE" sz="5600" dirty="0" err="1" smtClean="0">
                <a:solidFill>
                  <a:schemeClr val="tx1"/>
                </a:solidFill>
              </a:rPr>
              <a:t>void</a:t>
            </a:r>
            <a:r>
              <a:rPr lang="de-DE" sz="5600" dirty="0" smtClean="0">
                <a:solidFill>
                  <a:schemeClr val="tx1"/>
                </a:solidFill>
              </a:rPr>
              <a:t> </a:t>
            </a:r>
            <a:r>
              <a:rPr lang="de-DE" sz="5600" dirty="0">
                <a:solidFill>
                  <a:schemeClr val="tx1"/>
                </a:solidFill>
              </a:rPr>
              <a:t>taste1ISRrise(</a:t>
            </a:r>
            <a:r>
              <a:rPr lang="de-DE" sz="5600" dirty="0" err="1">
                <a:solidFill>
                  <a:schemeClr val="tx1"/>
                </a:solidFill>
              </a:rPr>
              <a:t>void</a:t>
            </a:r>
            <a:r>
              <a:rPr lang="de-DE" sz="5600" dirty="0">
                <a:solidFill>
                  <a:schemeClr val="tx1"/>
                </a:solidFill>
              </a:rPr>
              <a:t>)</a:t>
            </a:r>
          </a:p>
          <a:p>
            <a:r>
              <a:rPr lang="de-DE" sz="5600" dirty="0" smtClean="0">
                <a:solidFill>
                  <a:schemeClr val="tx1"/>
                </a:solidFill>
              </a:rPr>
              <a:t>{    </a:t>
            </a:r>
            <a:r>
              <a:rPr lang="de-DE" sz="5600" dirty="0" err="1">
                <a:solidFill>
                  <a:schemeClr val="tx1"/>
                </a:solidFill>
              </a:rPr>
              <a:t>led</a:t>
            </a:r>
            <a:r>
              <a:rPr lang="de-DE" sz="5600" dirty="0">
                <a:solidFill>
                  <a:schemeClr val="tx1"/>
                </a:solidFill>
              </a:rPr>
              <a:t>=1;    </a:t>
            </a:r>
            <a:r>
              <a:rPr lang="de-DE" sz="5600" dirty="0" smtClean="0">
                <a:solidFill>
                  <a:schemeClr val="tx1"/>
                </a:solidFill>
              </a:rPr>
              <a:t>}</a:t>
            </a:r>
            <a:endParaRPr lang="de-DE" sz="5600" dirty="0">
              <a:solidFill>
                <a:schemeClr val="tx1"/>
              </a:solidFill>
            </a:endParaRPr>
          </a:p>
          <a:p>
            <a:r>
              <a:rPr lang="de-DE" sz="5600" b="1" dirty="0" err="1">
                <a:solidFill>
                  <a:srgbClr val="FFFF00"/>
                </a:solidFill>
              </a:rPr>
              <a:t>void</a:t>
            </a:r>
            <a:r>
              <a:rPr lang="de-DE" sz="5600" b="1" dirty="0">
                <a:solidFill>
                  <a:srgbClr val="FFFF00"/>
                </a:solidFill>
              </a:rPr>
              <a:t> taste1ISRfall(</a:t>
            </a:r>
            <a:r>
              <a:rPr lang="de-DE" sz="5600" b="1" dirty="0" err="1">
                <a:solidFill>
                  <a:srgbClr val="FFFF00"/>
                </a:solidFill>
              </a:rPr>
              <a:t>void</a:t>
            </a:r>
            <a:r>
              <a:rPr lang="de-DE" sz="5600" b="1" dirty="0">
                <a:solidFill>
                  <a:srgbClr val="FFFF00"/>
                </a:solidFill>
              </a:rPr>
              <a:t>)</a:t>
            </a:r>
          </a:p>
          <a:p>
            <a:r>
              <a:rPr lang="de-DE" sz="5600" b="1" dirty="0" smtClean="0">
                <a:solidFill>
                  <a:srgbClr val="FFFF00"/>
                </a:solidFill>
              </a:rPr>
              <a:t>{    </a:t>
            </a:r>
            <a:r>
              <a:rPr lang="de-DE" sz="5600" b="1" dirty="0" err="1">
                <a:solidFill>
                  <a:srgbClr val="FFFF00"/>
                </a:solidFill>
              </a:rPr>
              <a:t>led</a:t>
            </a:r>
            <a:r>
              <a:rPr lang="de-DE" sz="5600" b="1" dirty="0">
                <a:solidFill>
                  <a:srgbClr val="FFFF00"/>
                </a:solidFill>
              </a:rPr>
              <a:t>=0;  </a:t>
            </a:r>
            <a:r>
              <a:rPr lang="de-DE" sz="5600" b="1" dirty="0" smtClean="0">
                <a:solidFill>
                  <a:srgbClr val="FFFF00"/>
                </a:solidFill>
              </a:rPr>
              <a:t>}</a:t>
            </a:r>
            <a:endParaRPr lang="de-DE" sz="5600" b="1" dirty="0">
              <a:solidFill>
                <a:srgbClr val="FFFF00"/>
              </a:solidFill>
            </a:endParaRPr>
          </a:p>
          <a:p>
            <a:r>
              <a:rPr lang="de-DE" sz="5600" dirty="0" err="1">
                <a:solidFill>
                  <a:schemeClr val="tx1"/>
                </a:solidFill>
              </a:rPr>
              <a:t>int</a:t>
            </a:r>
            <a:r>
              <a:rPr lang="de-DE" sz="5600" dirty="0">
                <a:solidFill>
                  <a:schemeClr val="tx1"/>
                </a:solidFill>
              </a:rPr>
              <a:t> </a:t>
            </a:r>
            <a:r>
              <a:rPr lang="de-DE" sz="5600" dirty="0" err="1">
                <a:solidFill>
                  <a:schemeClr val="tx1"/>
                </a:solidFill>
              </a:rPr>
              <a:t>main</a:t>
            </a:r>
            <a:r>
              <a:rPr lang="de-DE" sz="5600" dirty="0">
                <a:solidFill>
                  <a:schemeClr val="tx1"/>
                </a:solidFill>
              </a:rPr>
              <a:t>()</a:t>
            </a:r>
          </a:p>
          <a:p>
            <a:r>
              <a:rPr lang="de-DE" sz="5600" dirty="0">
                <a:solidFill>
                  <a:schemeClr val="tx1"/>
                </a:solidFill>
              </a:rPr>
              <a:t>{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taste1.mode(</a:t>
            </a:r>
            <a:r>
              <a:rPr lang="de-DE" sz="5600" dirty="0" err="1">
                <a:solidFill>
                  <a:schemeClr val="tx1"/>
                </a:solidFill>
              </a:rPr>
              <a:t>PullDown</a:t>
            </a:r>
            <a:r>
              <a:rPr lang="de-DE" sz="5600" dirty="0">
                <a:solidFill>
                  <a:schemeClr val="tx1"/>
                </a:solidFill>
              </a:rPr>
              <a:t>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taste1.rise(&amp;taste1ISRrise);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taste1.fall(&amp;taste1ISRfall);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taste1.enable_irq();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</a:t>
            </a:r>
            <a:r>
              <a:rPr lang="de-DE" sz="5600" dirty="0" err="1">
                <a:solidFill>
                  <a:schemeClr val="tx1"/>
                </a:solidFill>
              </a:rPr>
              <a:t>while</a:t>
            </a:r>
            <a:r>
              <a:rPr lang="de-DE" sz="5600" dirty="0">
                <a:solidFill>
                  <a:schemeClr val="tx1"/>
                </a:solidFill>
              </a:rPr>
              <a:t> (</a:t>
            </a:r>
            <a:r>
              <a:rPr lang="de-DE" sz="5600" dirty="0" err="1">
                <a:solidFill>
                  <a:schemeClr val="tx1"/>
                </a:solidFill>
              </a:rPr>
              <a:t>true</a:t>
            </a:r>
            <a:r>
              <a:rPr lang="de-DE" sz="5600" dirty="0">
                <a:solidFill>
                  <a:schemeClr val="tx1"/>
                </a:solidFill>
              </a:rPr>
              <a:t>) </a:t>
            </a:r>
            <a:r>
              <a:rPr lang="de-DE" sz="5600" dirty="0" smtClean="0">
                <a:solidFill>
                  <a:schemeClr val="tx1"/>
                </a:solidFill>
              </a:rPr>
              <a:t>{</a:t>
            </a:r>
            <a:endParaRPr lang="de-DE" sz="5600" dirty="0">
              <a:solidFill>
                <a:schemeClr val="tx1"/>
              </a:solidFill>
            </a:endParaRPr>
          </a:p>
          <a:p>
            <a:r>
              <a:rPr lang="de-DE" sz="5600" dirty="0">
                <a:solidFill>
                  <a:schemeClr val="tx1"/>
                </a:solidFill>
              </a:rPr>
              <a:t>    }</a:t>
            </a:r>
          </a:p>
          <a:p>
            <a:r>
              <a:rPr lang="de-DE" sz="5600" dirty="0">
                <a:solidFill>
                  <a:schemeClr val="tx1"/>
                </a:solidFill>
              </a:rPr>
              <a:t>}</a:t>
            </a:r>
          </a:p>
          <a:p>
            <a:endParaRPr lang="de-DE" dirty="0" smtClean="0">
              <a:solidFill>
                <a:schemeClr val="tx1"/>
              </a:solidFill>
            </a:endParaRPr>
          </a:p>
          <a:p>
            <a:endParaRPr lang="de-DE" dirty="0" smtClean="0">
              <a:solidFill>
                <a:srgbClr val="FFFF00"/>
              </a:solidFill>
            </a:endParaRP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sp>
        <p:nvSpPr>
          <p:cNvPr id="6" name="Legende mit Linie 1 5"/>
          <p:cNvSpPr/>
          <p:nvPr/>
        </p:nvSpPr>
        <p:spPr>
          <a:xfrm>
            <a:off x="3468604" y="1940662"/>
            <a:ext cx="5799438" cy="329514"/>
          </a:xfrm>
          <a:prstGeom prst="borderCallout1">
            <a:avLst>
              <a:gd name="adj1" fmla="val 51846"/>
              <a:gd name="adj2" fmla="val 57"/>
              <a:gd name="adj3" fmla="val 52864"/>
              <a:gd name="adj4" fmla="val -103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PA_1 als </a:t>
            </a:r>
            <a:r>
              <a:rPr lang="de-DE" dirty="0" err="1" smtClean="0"/>
              <a:t>Interruptquelle</a:t>
            </a:r>
            <a:r>
              <a:rPr lang="de-DE" dirty="0" smtClean="0"/>
              <a:t> mit Namen taste festlegen</a:t>
            </a:r>
            <a:endParaRPr lang="de-DE" dirty="0"/>
          </a:p>
        </p:txBody>
      </p:sp>
      <p:sp>
        <p:nvSpPr>
          <p:cNvPr id="7" name="Legende mit Linie 1 6"/>
          <p:cNvSpPr/>
          <p:nvPr/>
        </p:nvSpPr>
        <p:spPr>
          <a:xfrm>
            <a:off x="3468604" y="2270176"/>
            <a:ext cx="5799438" cy="329514"/>
          </a:xfrm>
          <a:prstGeom prst="borderCallout1">
            <a:avLst>
              <a:gd name="adj1" fmla="val 51846"/>
              <a:gd name="adj2" fmla="val 57"/>
              <a:gd name="adj3" fmla="val 52864"/>
              <a:gd name="adj4" fmla="val -103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Unterprogramm taste1ISRrise schaltet die </a:t>
            </a:r>
            <a:r>
              <a:rPr lang="de-DE" dirty="0" err="1" smtClean="0"/>
              <a:t>led</a:t>
            </a:r>
            <a:r>
              <a:rPr lang="de-DE" dirty="0" smtClean="0"/>
              <a:t> ein</a:t>
            </a:r>
            <a:endParaRPr lang="de-DE" dirty="0"/>
          </a:p>
        </p:txBody>
      </p:sp>
      <p:sp>
        <p:nvSpPr>
          <p:cNvPr id="8" name="Legende mit Linie 1 7"/>
          <p:cNvSpPr/>
          <p:nvPr/>
        </p:nvSpPr>
        <p:spPr>
          <a:xfrm>
            <a:off x="3468604" y="2844766"/>
            <a:ext cx="5799438" cy="329514"/>
          </a:xfrm>
          <a:prstGeom prst="borderCallout1">
            <a:avLst>
              <a:gd name="adj1" fmla="val 51846"/>
              <a:gd name="adj2" fmla="val 57"/>
              <a:gd name="adj3" fmla="val 52864"/>
              <a:gd name="adj4" fmla="val -103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Unterprogramm taste1ISRfall schaltet die </a:t>
            </a:r>
            <a:r>
              <a:rPr lang="de-DE" dirty="0" err="1" smtClean="0"/>
              <a:t>led</a:t>
            </a:r>
            <a:r>
              <a:rPr lang="de-DE" dirty="0" smtClean="0"/>
              <a:t> aus</a:t>
            </a:r>
            <a:endParaRPr lang="de-DE" dirty="0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6493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880"/>
    </mc:Choice>
    <mc:Fallback xmlns="">
      <p:transition spd="slow" advTm="398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2998103" cy="5066270"/>
          </a:xfrm>
        </p:spPr>
        <p:txBody>
          <a:bodyPr>
            <a:normAutofit fontScale="25000" lnSpcReduction="20000"/>
          </a:bodyPr>
          <a:lstStyle/>
          <a:p>
            <a:r>
              <a:rPr lang="de-DE" sz="5600" dirty="0" smtClean="0">
                <a:solidFill>
                  <a:schemeClr val="tx1"/>
                </a:solidFill>
              </a:rPr>
              <a:t>Programmbeispiel: </a:t>
            </a:r>
          </a:p>
          <a:p>
            <a:r>
              <a:rPr lang="de-DE" sz="5600" dirty="0" err="1">
                <a:solidFill>
                  <a:schemeClr val="tx1"/>
                </a:solidFill>
              </a:rPr>
              <a:t>DigitalOut</a:t>
            </a:r>
            <a:r>
              <a:rPr lang="de-DE" sz="5600" dirty="0">
                <a:solidFill>
                  <a:schemeClr val="tx1"/>
                </a:solidFill>
              </a:rPr>
              <a:t> </a:t>
            </a:r>
            <a:r>
              <a:rPr lang="de-DE" sz="5600" dirty="0" err="1">
                <a:solidFill>
                  <a:schemeClr val="tx1"/>
                </a:solidFill>
              </a:rPr>
              <a:t>led</a:t>
            </a:r>
            <a:r>
              <a:rPr lang="de-DE" sz="5600" dirty="0">
                <a:solidFill>
                  <a:schemeClr val="tx1"/>
                </a:solidFill>
              </a:rPr>
              <a:t>(PC_0);</a:t>
            </a:r>
          </a:p>
          <a:p>
            <a:r>
              <a:rPr lang="de-DE" sz="5600" dirty="0" err="1">
                <a:solidFill>
                  <a:schemeClr val="tx1">
                    <a:lumMod val="95000"/>
                  </a:schemeClr>
                </a:solidFill>
              </a:rPr>
              <a:t>InterruptIn</a:t>
            </a:r>
            <a:r>
              <a:rPr lang="de-DE" sz="5600" dirty="0">
                <a:solidFill>
                  <a:schemeClr val="tx1">
                    <a:lumMod val="95000"/>
                  </a:schemeClr>
                </a:solidFill>
              </a:rPr>
              <a:t> taste1(PA_1);</a:t>
            </a:r>
          </a:p>
          <a:p>
            <a:r>
              <a:rPr lang="de-DE" sz="5600" dirty="0" err="1" smtClean="0">
                <a:solidFill>
                  <a:schemeClr val="tx1"/>
                </a:solidFill>
              </a:rPr>
              <a:t>void</a:t>
            </a:r>
            <a:r>
              <a:rPr lang="de-DE" sz="5600" dirty="0" smtClean="0">
                <a:solidFill>
                  <a:schemeClr val="tx1"/>
                </a:solidFill>
              </a:rPr>
              <a:t> </a:t>
            </a:r>
            <a:r>
              <a:rPr lang="de-DE" sz="5600" dirty="0">
                <a:solidFill>
                  <a:schemeClr val="tx1"/>
                </a:solidFill>
              </a:rPr>
              <a:t>taste1ISRrise(</a:t>
            </a:r>
            <a:r>
              <a:rPr lang="de-DE" sz="5600" dirty="0" err="1">
                <a:solidFill>
                  <a:schemeClr val="tx1"/>
                </a:solidFill>
              </a:rPr>
              <a:t>void</a:t>
            </a:r>
            <a:r>
              <a:rPr lang="de-DE" sz="5600" dirty="0">
                <a:solidFill>
                  <a:schemeClr val="tx1"/>
                </a:solidFill>
              </a:rPr>
              <a:t>)</a:t>
            </a:r>
          </a:p>
          <a:p>
            <a:r>
              <a:rPr lang="de-DE" sz="5600" dirty="0" smtClean="0">
                <a:solidFill>
                  <a:schemeClr val="tx1"/>
                </a:solidFill>
              </a:rPr>
              <a:t>{    </a:t>
            </a:r>
            <a:r>
              <a:rPr lang="de-DE" sz="5600" dirty="0" err="1">
                <a:solidFill>
                  <a:schemeClr val="tx1"/>
                </a:solidFill>
              </a:rPr>
              <a:t>led</a:t>
            </a:r>
            <a:r>
              <a:rPr lang="de-DE" sz="5600" dirty="0">
                <a:solidFill>
                  <a:schemeClr val="tx1"/>
                </a:solidFill>
              </a:rPr>
              <a:t>=1;    </a:t>
            </a:r>
            <a:r>
              <a:rPr lang="de-DE" sz="5600" dirty="0" smtClean="0">
                <a:solidFill>
                  <a:schemeClr val="tx1"/>
                </a:solidFill>
              </a:rPr>
              <a:t>}</a:t>
            </a:r>
            <a:endParaRPr lang="de-DE" sz="5600" dirty="0">
              <a:solidFill>
                <a:schemeClr val="tx1"/>
              </a:solidFill>
            </a:endParaRPr>
          </a:p>
          <a:p>
            <a:r>
              <a:rPr lang="de-DE" sz="5600" dirty="0" err="1">
                <a:solidFill>
                  <a:schemeClr val="tx1"/>
                </a:solidFill>
              </a:rPr>
              <a:t>void</a:t>
            </a:r>
            <a:r>
              <a:rPr lang="de-DE" sz="5600" dirty="0">
                <a:solidFill>
                  <a:schemeClr val="tx1"/>
                </a:solidFill>
              </a:rPr>
              <a:t> taste1ISRfall(</a:t>
            </a:r>
            <a:r>
              <a:rPr lang="de-DE" sz="5600" dirty="0" err="1">
                <a:solidFill>
                  <a:schemeClr val="tx1"/>
                </a:solidFill>
              </a:rPr>
              <a:t>void</a:t>
            </a:r>
            <a:r>
              <a:rPr lang="de-DE" sz="5600" dirty="0">
                <a:solidFill>
                  <a:schemeClr val="tx1"/>
                </a:solidFill>
              </a:rPr>
              <a:t>)</a:t>
            </a:r>
          </a:p>
          <a:p>
            <a:r>
              <a:rPr lang="de-DE" sz="5600" dirty="0" smtClean="0">
                <a:solidFill>
                  <a:schemeClr val="tx1"/>
                </a:solidFill>
              </a:rPr>
              <a:t>{    </a:t>
            </a:r>
            <a:r>
              <a:rPr lang="de-DE" sz="5600" dirty="0" err="1">
                <a:solidFill>
                  <a:schemeClr val="tx1"/>
                </a:solidFill>
              </a:rPr>
              <a:t>led</a:t>
            </a:r>
            <a:r>
              <a:rPr lang="de-DE" sz="5600" dirty="0">
                <a:solidFill>
                  <a:schemeClr val="tx1"/>
                </a:solidFill>
              </a:rPr>
              <a:t>=0;  </a:t>
            </a:r>
            <a:r>
              <a:rPr lang="de-DE" sz="5600" dirty="0" smtClean="0">
                <a:solidFill>
                  <a:schemeClr val="tx1"/>
                </a:solidFill>
              </a:rPr>
              <a:t>}</a:t>
            </a:r>
            <a:endParaRPr lang="de-DE" sz="5600" dirty="0">
              <a:solidFill>
                <a:schemeClr val="tx1"/>
              </a:solidFill>
            </a:endParaRPr>
          </a:p>
          <a:p>
            <a:r>
              <a:rPr lang="de-DE" sz="5600" dirty="0" err="1">
                <a:solidFill>
                  <a:schemeClr val="tx1"/>
                </a:solidFill>
              </a:rPr>
              <a:t>int</a:t>
            </a:r>
            <a:r>
              <a:rPr lang="de-DE" sz="5600" dirty="0">
                <a:solidFill>
                  <a:schemeClr val="tx1"/>
                </a:solidFill>
              </a:rPr>
              <a:t> </a:t>
            </a:r>
            <a:r>
              <a:rPr lang="de-DE" sz="5600" dirty="0" err="1">
                <a:solidFill>
                  <a:schemeClr val="tx1"/>
                </a:solidFill>
              </a:rPr>
              <a:t>main</a:t>
            </a:r>
            <a:r>
              <a:rPr lang="de-DE" sz="5600" dirty="0">
                <a:solidFill>
                  <a:schemeClr val="tx1"/>
                </a:solidFill>
              </a:rPr>
              <a:t>()</a:t>
            </a:r>
          </a:p>
          <a:p>
            <a:r>
              <a:rPr lang="de-DE" sz="5600" dirty="0">
                <a:solidFill>
                  <a:schemeClr val="tx1"/>
                </a:solidFill>
              </a:rPr>
              <a:t>{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</a:t>
            </a:r>
            <a:r>
              <a:rPr lang="de-DE" sz="5600" b="1" dirty="0">
                <a:solidFill>
                  <a:srgbClr val="FFFF00"/>
                </a:solidFill>
              </a:rPr>
              <a:t>taste1.mode(</a:t>
            </a:r>
            <a:r>
              <a:rPr lang="de-DE" sz="5600" b="1" dirty="0" err="1">
                <a:solidFill>
                  <a:srgbClr val="FFFF00"/>
                </a:solidFill>
              </a:rPr>
              <a:t>PullDown</a:t>
            </a:r>
            <a:r>
              <a:rPr lang="de-DE" sz="5600" b="1" dirty="0">
                <a:solidFill>
                  <a:srgbClr val="FFFF00"/>
                </a:solidFill>
              </a:rPr>
              <a:t>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taste1.rise(&amp;taste1ISRrise);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taste1.fall(&amp;taste1ISRfall);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taste1.enable_irq();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</a:t>
            </a:r>
            <a:r>
              <a:rPr lang="de-DE" sz="5600" dirty="0" err="1">
                <a:solidFill>
                  <a:schemeClr val="tx1"/>
                </a:solidFill>
              </a:rPr>
              <a:t>while</a:t>
            </a:r>
            <a:r>
              <a:rPr lang="de-DE" sz="5600" dirty="0">
                <a:solidFill>
                  <a:schemeClr val="tx1"/>
                </a:solidFill>
              </a:rPr>
              <a:t> (</a:t>
            </a:r>
            <a:r>
              <a:rPr lang="de-DE" sz="5600" dirty="0" err="1">
                <a:solidFill>
                  <a:schemeClr val="tx1"/>
                </a:solidFill>
              </a:rPr>
              <a:t>true</a:t>
            </a:r>
            <a:r>
              <a:rPr lang="de-DE" sz="5600" dirty="0">
                <a:solidFill>
                  <a:schemeClr val="tx1"/>
                </a:solidFill>
              </a:rPr>
              <a:t>) </a:t>
            </a:r>
            <a:r>
              <a:rPr lang="de-DE" sz="5600" dirty="0" smtClean="0">
                <a:solidFill>
                  <a:schemeClr val="tx1"/>
                </a:solidFill>
              </a:rPr>
              <a:t>{</a:t>
            </a:r>
            <a:endParaRPr lang="de-DE" sz="5600" dirty="0">
              <a:solidFill>
                <a:schemeClr val="tx1"/>
              </a:solidFill>
            </a:endParaRPr>
          </a:p>
          <a:p>
            <a:r>
              <a:rPr lang="de-DE" sz="5600" dirty="0">
                <a:solidFill>
                  <a:schemeClr val="tx1"/>
                </a:solidFill>
              </a:rPr>
              <a:t>    }</a:t>
            </a:r>
          </a:p>
          <a:p>
            <a:r>
              <a:rPr lang="de-DE" sz="5600" dirty="0">
                <a:solidFill>
                  <a:schemeClr val="tx1"/>
                </a:solidFill>
              </a:rPr>
              <a:t>}</a:t>
            </a:r>
          </a:p>
          <a:p>
            <a:endParaRPr lang="de-DE" dirty="0" smtClean="0">
              <a:solidFill>
                <a:schemeClr val="tx1"/>
              </a:solidFill>
            </a:endParaRPr>
          </a:p>
          <a:p>
            <a:endParaRPr lang="de-DE" dirty="0" smtClean="0">
              <a:solidFill>
                <a:srgbClr val="FFFF00"/>
              </a:solidFill>
            </a:endParaRP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sp>
        <p:nvSpPr>
          <p:cNvPr id="6" name="Legende mit Linie 1 5"/>
          <p:cNvSpPr/>
          <p:nvPr/>
        </p:nvSpPr>
        <p:spPr>
          <a:xfrm>
            <a:off x="3468604" y="1940662"/>
            <a:ext cx="5799438" cy="329514"/>
          </a:xfrm>
          <a:prstGeom prst="borderCallout1">
            <a:avLst>
              <a:gd name="adj1" fmla="val 51846"/>
              <a:gd name="adj2" fmla="val 57"/>
              <a:gd name="adj3" fmla="val 52864"/>
              <a:gd name="adj4" fmla="val -103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PA_1 als </a:t>
            </a:r>
            <a:r>
              <a:rPr lang="de-DE" dirty="0" err="1" smtClean="0"/>
              <a:t>Interruptquelle</a:t>
            </a:r>
            <a:r>
              <a:rPr lang="de-DE" dirty="0" smtClean="0"/>
              <a:t> mit Namen taste festlegen</a:t>
            </a:r>
            <a:endParaRPr lang="de-DE" dirty="0"/>
          </a:p>
        </p:txBody>
      </p:sp>
      <p:sp>
        <p:nvSpPr>
          <p:cNvPr id="7" name="Legende mit Linie 1 6"/>
          <p:cNvSpPr/>
          <p:nvPr/>
        </p:nvSpPr>
        <p:spPr>
          <a:xfrm>
            <a:off x="3468604" y="2270176"/>
            <a:ext cx="5799438" cy="329514"/>
          </a:xfrm>
          <a:prstGeom prst="borderCallout1">
            <a:avLst>
              <a:gd name="adj1" fmla="val 51846"/>
              <a:gd name="adj2" fmla="val 57"/>
              <a:gd name="adj3" fmla="val 52864"/>
              <a:gd name="adj4" fmla="val -103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Unterprogramm taste1ISRrise schaltet die </a:t>
            </a:r>
            <a:r>
              <a:rPr lang="de-DE" dirty="0" err="1" smtClean="0"/>
              <a:t>led</a:t>
            </a:r>
            <a:r>
              <a:rPr lang="de-DE" dirty="0" smtClean="0"/>
              <a:t> ein</a:t>
            </a:r>
            <a:endParaRPr lang="de-DE" dirty="0"/>
          </a:p>
        </p:txBody>
      </p:sp>
      <p:sp>
        <p:nvSpPr>
          <p:cNvPr id="8" name="Legende mit Linie 1 7"/>
          <p:cNvSpPr/>
          <p:nvPr/>
        </p:nvSpPr>
        <p:spPr>
          <a:xfrm>
            <a:off x="3468604" y="2844766"/>
            <a:ext cx="5799438" cy="329514"/>
          </a:xfrm>
          <a:prstGeom prst="borderCallout1">
            <a:avLst>
              <a:gd name="adj1" fmla="val 51846"/>
              <a:gd name="adj2" fmla="val 57"/>
              <a:gd name="adj3" fmla="val 52864"/>
              <a:gd name="adj4" fmla="val -103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Unterprogramm taste1ISRfall schaltet die </a:t>
            </a:r>
            <a:r>
              <a:rPr lang="de-DE" dirty="0" err="1" smtClean="0"/>
              <a:t>led</a:t>
            </a:r>
            <a:r>
              <a:rPr lang="de-DE" dirty="0" smtClean="0"/>
              <a:t> aus</a:t>
            </a:r>
            <a:endParaRPr lang="de-DE" dirty="0"/>
          </a:p>
        </p:txBody>
      </p:sp>
      <p:sp>
        <p:nvSpPr>
          <p:cNvPr id="9" name="Legende mit Linie 1 8"/>
          <p:cNvSpPr/>
          <p:nvPr/>
        </p:nvSpPr>
        <p:spPr>
          <a:xfrm>
            <a:off x="3468604" y="3958281"/>
            <a:ext cx="5799438" cy="329514"/>
          </a:xfrm>
          <a:prstGeom prst="borderCallout1">
            <a:avLst>
              <a:gd name="adj1" fmla="val 51846"/>
              <a:gd name="adj2" fmla="val 57"/>
              <a:gd name="adj3" fmla="val 52864"/>
              <a:gd name="adj4" fmla="val -628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Unsere Tasten benötigen </a:t>
            </a:r>
            <a:r>
              <a:rPr lang="de-DE" dirty="0" err="1" smtClean="0"/>
              <a:t>PullDown</a:t>
            </a:r>
            <a:endParaRPr lang="de-DE" dirty="0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3012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47"/>
    </mc:Choice>
    <mc:Fallback xmlns="">
      <p:transition spd="slow" advTm="94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2998103" cy="5066270"/>
          </a:xfrm>
        </p:spPr>
        <p:txBody>
          <a:bodyPr>
            <a:normAutofit fontScale="25000" lnSpcReduction="20000"/>
          </a:bodyPr>
          <a:lstStyle/>
          <a:p>
            <a:r>
              <a:rPr lang="de-DE" sz="5600" dirty="0" smtClean="0">
                <a:solidFill>
                  <a:schemeClr val="tx1"/>
                </a:solidFill>
              </a:rPr>
              <a:t>Programmbeispiel: </a:t>
            </a:r>
          </a:p>
          <a:p>
            <a:r>
              <a:rPr lang="de-DE" sz="5600" dirty="0" err="1">
                <a:solidFill>
                  <a:schemeClr val="tx1"/>
                </a:solidFill>
              </a:rPr>
              <a:t>DigitalOut</a:t>
            </a:r>
            <a:r>
              <a:rPr lang="de-DE" sz="5600" dirty="0">
                <a:solidFill>
                  <a:schemeClr val="tx1"/>
                </a:solidFill>
              </a:rPr>
              <a:t> </a:t>
            </a:r>
            <a:r>
              <a:rPr lang="de-DE" sz="5600" dirty="0" err="1">
                <a:solidFill>
                  <a:schemeClr val="tx1"/>
                </a:solidFill>
              </a:rPr>
              <a:t>led</a:t>
            </a:r>
            <a:r>
              <a:rPr lang="de-DE" sz="5600" dirty="0">
                <a:solidFill>
                  <a:schemeClr val="tx1"/>
                </a:solidFill>
              </a:rPr>
              <a:t>(PC_0);</a:t>
            </a:r>
          </a:p>
          <a:p>
            <a:r>
              <a:rPr lang="de-DE" sz="5600" dirty="0" err="1">
                <a:solidFill>
                  <a:schemeClr val="tx1">
                    <a:lumMod val="95000"/>
                  </a:schemeClr>
                </a:solidFill>
              </a:rPr>
              <a:t>InterruptIn</a:t>
            </a:r>
            <a:r>
              <a:rPr lang="de-DE" sz="5600" dirty="0">
                <a:solidFill>
                  <a:schemeClr val="tx1">
                    <a:lumMod val="95000"/>
                  </a:schemeClr>
                </a:solidFill>
              </a:rPr>
              <a:t> taste1(PA_1);</a:t>
            </a:r>
          </a:p>
          <a:p>
            <a:r>
              <a:rPr lang="de-DE" sz="5600" dirty="0" err="1" smtClean="0">
                <a:solidFill>
                  <a:schemeClr val="tx1"/>
                </a:solidFill>
              </a:rPr>
              <a:t>void</a:t>
            </a:r>
            <a:r>
              <a:rPr lang="de-DE" sz="5600" dirty="0" smtClean="0">
                <a:solidFill>
                  <a:schemeClr val="tx1"/>
                </a:solidFill>
              </a:rPr>
              <a:t> </a:t>
            </a:r>
            <a:r>
              <a:rPr lang="de-DE" sz="5600" dirty="0">
                <a:solidFill>
                  <a:schemeClr val="tx1"/>
                </a:solidFill>
              </a:rPr>
              <a:t>taste1ISRrise(</a:t>
            </a:r>
            <a:r>
              <a:rPr lang="de-DE" sz="5600" dirty="0" err="1">
                <a:solidFill>
                  <a:schemeClr val="tx1"/>
                </a:solidFill>
              </a:rPr>
              <a:t>void</a:t>
            </a:r>
            <a:r>
              <a:rPr lang="de-DE" sz="5600" dirty="0">
                <a:solidFill>
                  <a:schemeClr val="tx1"/>
                </a:solidFill>
              </a:rPr>
              <a:t>)</a:t>
            </a:r>
          </a:p>
          <a:p>
            <a:r>
              <a:rPr lang="de-DE" sz="5600" dirty="0" smtClean="0">
                <a:solidFill>
                  <a:schemeClr val="tx1"/>
                </a:solidFill>
              </a:rPr>
              <a:t>{    </a:t>
            </a:r>
            <a:r>
              <a:rPr lang="de-DE" sz="5600" dirty="0" err="1">
                <a:solidFill>
                  <a:schemeClr val="tx1"/>
                </a:solidFill>
              </a:rPr>
              <a:t>led</a:t>
            </a:r>
            <a:r>
              <a:rPr lang="de-DE" sz="5600" dirty="0">
                <a:solidFill>
                  <a:schemeClr val="tx1"/>
                </a:solidFill>
              </a:rPr>
              <a:t>=1;    </a:t>
            </a:r>
            <a:r>
              <a:rPr lang="de-DE" sz="5600" dirty="0" smtClean="0">
                <a:solidFill>
                  <a:schemeClr val="tx1"/>
                </a:solidFill>
              </a:rPr>
              <a:t>}</a:t>
            </a:r>
            <a:endParaRPr lang="de-DE" sz="5600" dirty="0">
              <a:solidFill>
                <a:schemeClr val="tx1"/>
              </a:solidFill>
            </a:endParaRPr>
          </a:p>
          <a:p>
            <a:r>
              <a:rPr lang="de-DE" sz="5600" dirty="0" err="1">
                <a:solidFill>
                  <a:schemeClr val="tx1"/>
                </a:solidFill>
              </a:rPr>
              <a:t>void</a:t>
            </a:r>
            <a:r>
              <a:rPr lang="de-DE" sz="5600" dirty="0">
                <a:solidFill>
                  <a:schemeClr val="tx1"/>
                </a:solidFill>
              </a:rPr>
              <a:t> taste1ISRfall(</a:t>
            </a:r>
            <a:r>
              <a:rPr lang="de-DE" sz="5600" dirty="0" err="1">
                <a:solidFill>
                  <a:schemeClr val="tx1"/>
                </a:solidFill>
              </a:rPr>
              <a:t>void</a:t>
            </a:r>
            <a:r>
              <a:rPr lang="de-DE" sz="5600" dirty="0">
                <a:solidFill>
                  <a:schemeClr val="tx1"/>
                </a:solidFill>
              </a:rPr>
              <a:t>)</a:t>
            </a:r>
          </a:p>
          <a:p>
            <a:r>
              <a:rPr lang="de-DE" sz="5600" dirty="0" smtClean="0">
                <a:solidFill>
                  <a:schemeClr val="tx1"/>
                </a:solidFill>
              </a:rPr>
              <a:t>{    </a:t>
            </a:r>
            <a:r>
              <a:rPr lang="de-DE" sz="5600" dirty="0" err="1">
                <a:solidFill>
                  <a:schemeClr val="tx1"/>
                </a:solidFill>
              </a:rPr>
              <a:t>led</a:t>
            </a:r>
            <a:r>
              <a:rPr lang="de-DE" sz="5600" dirty="0">
                <a:solidFill>
                  <a:schemeClr val="tx1"/>
                </a:solidFill>
              </a:rPr>
              <a:t>=0;  </a:t>
            </a:r>
            <a:r>
              <a:rPr lang="de-DE" sz="5600" dirty="0" smtClean="0">
                <a:solidFill>
                  <a:schemeClr val="tx1"/>
                </a:solidFill>
              </a:rPr>
              <a:t>}</a:t>
            </a:r>
            <a:endParaRPr lang="de-DE" sz="5600" dirty="0">
              <a:solidFill>
                <a:schemeClr val="tx1"/>
              </a:solidFill>
            </a:endParaRPr>
          </a:p>
          <a:p>
            <a:r>
              <a:rPr lang="de-DE" sz="5600" dirty="0" err="1">
                <a:solidFill>
                  <a:schemeClr val="tx1"/>
                </a:solidFill>
              </a:rPr>
              <a:t>int</a:t>
            </a:r>
            <a:r>
              <a:rPr lang="de-DE" sz="5600" dirty="0">
                <a:solidFill>
                  <a:schemeClr val="tx1"/>
                </a:solidFill>
              </a:rPr>
              <a:t> </a:t>
            </a:r>
            <a:r>
              <a:rPr lang="de-DE" sz="5600" dirty="0" err="1">
                <a:solidFill>
                  <a:schemeClr val="tx1"/>
                </a:solidFill>
              </a:rPr>
              <a:t>main</a:t>
            </a:r>
            <a:r>
              <a:rPr lang="de-DE" sz="5600" dirty="0">
                <a:solidFill>
                  <a:schemeClr val="tx1"/>
                </a:solidFill>
              </a:rPr>
              <a:t>()</a:t>
            </a:r>
          </a:p>
          <a:p>
            <a:r>
              <a:rPr lang="de-DE" sz="5600" dirty="0">
                <a:solidFill>
                  <a:schemeClr val="tx1"/>
                </a:solidFill>
              </a:rPr>
              <a:t>{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taste1.mode(</a:t>
            </a:r>
            <a:r>
              <a:rPr lang="de-DE" sz="5600" dirty="0" err="1">
                <a:solidFill>
                  <a:schemeClr val="tx1"/>
                </a:solidFill>
              </a:rPr>
              <a:t>PullDown</a:t>
            </a:r>
            <a:r>
              <a:rPr lang="de-DE" sz="5600" dirty="0">
                <a:solidFill>
                  <a:schemeClr val="tx1"/>
                </a:solidFill>
              </a:rPr>
              <a:t>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</a:t>
            </a:r>
            <a:r>
              <a:rPr lang="de-DE" sz="5600" b="1" dirty="0">
                <a:solidFill>
                  <a:srgbClr val="FFFF00"/>
                </a:solidFill>
              </a:rPr>
              <a:t>taste1.rise(&amp;taste1ISRrise);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taste1.fall(&amp;taste1ISRfall);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taste1.enable_irq();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</a:t>
            </a:r>
            <a:r>
              <a:rPr lang="de-DE" sz="5600" dirty="0" err="1">
                <a:solidFill>
                  <a:schemeClr val="tx1"/>
                </a:solidFill>
              </a:rPr>
              <a:t>while</a:t>
            </a:r>
            <a:r>
              <a:rPr lang="de-DE" sz="5600" dirty="0">
                <a:solidFill>
                  <a:schemeClr val="tx1"/>
                </a:solidFill>
              </a:rPr>
              <a:t> (</a:t>
            </a:r>
            <a:r>
              <a:rPr lang="de-DE" sz="5600" dirty="0" err="1">
                <a:solidFill>
                  <a:schemeClr val="tx1"/>
                </a:solidFill>
              </a:rPr>
              <a:t>true</a:t>
            </a:r>
            <a:r>
              <a:rPr lang="de-DE" sz="5600" dirty="0">
                <a:solidFill>
                  <a:schemeClr val="tx1"/>
                </a:solidFill>
              </a:rPr>
              <a:t>) </a:t>
            </a:r>
            <a:r>
              <a:rPr lang="de-DE" sz="5600" dirty="0" smtClean="0">
                <a:solidFill>
                  <a:schemeClr val="tx1"/>
                </a:solidFill>
              </a:rPr>
              <a:t>{</a:t>
            </a:r>
            <a:endParaRPr lang="de-DE" sz="5600" dirty="0">
              <a:solidFill>
                <a:schemeClr val="tx1"/>
              </a:solidFill>
            </a:endParaRPr>
          </a:p>
          <a:p>
            <a:r>
              <a:rPr lang="de-DE" sz="5600" dirty="0">
                <a:solidFill>
                  <a:schemeClr val="tx1"/>
                </a:solidFill>
              </a:rPr>
              <a:t>    }</a:t>
            </a:r>
          </a:p>
          <a:p>
            <a:r>
              <a:rPr lang="de-DE" sz="5600" dirty="0">
                <a:solidFill>
                  <a:schemeClr val="tx1"/>
                </a:solidFill>
              </a:rPr>
              <a:t>}</a:t>
            </a:r>
          </a:p>
          <a:p>
            <a:endParaRPr lang="de-DE" dirty="0" smtClean="0">
              <a:solidFill>
                <a:schemeClr val="tx1"/>
              </a:solidFill>
            </a:endParaRPr>
          </a:p>
          <a:p>
            <a:endParaRPr lang="de-DE" dirty="0" smtClean="0">
              <a:solidFill>
                <a:srgbClr val="FFFF00"/>
              </a:solidFill>
            </a:endParaRP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sp>
        <p:nvSpPr>
          <p:cNvPr id="6" name="Legende mit Linie 1 5"/>
          <p:cNvSpPr/>
          <p:nvPr/>
        </p:nvSpPr>
        <p:spPr>
          <a:xfrm>
            <a:off x="3468604" y="1940662"/>
            <a:ext cx="7150234" cy="329514"/>
          </a:xfrm>
          <a:prstGeom prst="borderCallout1">
            <a:avLst>
              <a:gd name="adj1" fmla="val 51846"/>
              <a:gd name="adj2" fmla="val 57"/>
              <a:gd name="adj3" fmla="val 52864"/>
              <a:gd name="adj4" fmla="val -103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PA_1 als </a:t>
            </a:r>
            <a:r>
              <a:rPr lang="de-DE" dirty="0" err="1" smtClean="0"/>
              <a:t>Interruptquelle</a:t>
            </a:r>
            <a:r>
              <a:rPr lang="de-DE" dirty="0" smtClean="0"/>
              <a:t> mit Namen taste festlegen</a:t>
            </a:r>
            <a:endParaRPr lang="de-DE" dirty="0"/>
          </a:p>
        </p:txBody>
      </p:sp>
      <p:sp>
        <p:nvSpPr>
          <p:cNvPr id="7" name="Legende mit Linie 1 6"/>
          <p:cNvSpPr/>
          <p:nvPr/>
        </p:nvSpPr>
        <p:spPr>
          <a:xfrm>
            <a:off x="3468604" y="2270176"/>
            <a:ext cx="7150234" cy="329514"/>
          </a:xfrm>
          <a:prstGeom prst="borderCallout1">
            <a:avLst>
              <a:gd name="adj1" fmla="val 51846"/>
              <a:gd name="adj2" fmla="val 57"/>
              <a:gd name="adj3" fmla="val 52864"/>
              <a:gd name="adj4" fmla="val -103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Unterprogramm taste1ISRrise schaltet die </a:t>
            </a:r>
            <a:r>
              <a:rPr lang="de-DE" dirty="0" err="1" smtClean="0"/>
              <a:t>led</a:t>
            </a:r>
            <a:r>
              <a:rPr lang="de-DE" dirty="0" smtClean="0"/>
              <a:t> ein</a:t>
            </a:r>
            <a:endParaRPr lang="de-DE" dirty="0"/>
          </a:p>
        </p:txBody>
      </p:sp>
      <p:sp>
        <p:nvSpPr>
          <p:cNvPr id="8" name="Legende mit Linie 1 7"/>
          <p:cNvSpPr/>
          <p:nvPr/>
        </p:nvSpPr>
        <p:spPr>
          <a:xfrm>
            <a:off x="3468604" y="2844766"/>
            <a:ext cx="7150234" cy="329514"/>
          </a:xfrm>
          <a:prstGeom prst="borderCallout1">
            <a:avLst>
              <a:gd name="adj1" fmla="val 51846"/>
              <a:gd name="adj2" fmla="val 57"/>
              <a:gd name="adj3" fmla="val 52864"/>
              <a:gd name="adj4" fmla="val -103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Unterprogramm taste1ISRfall schaltet die </a:t>
            </a:r>
            <a:r>
              <a:rPr lang="de-DE" dirty="0" err="1" smtClean="0"/>
              <a:t>led</a:t>
            </a:r>
            <a:r>
              <a:rPr lang="de-DE" dirty="0" smtClean="0"/>
              <a:t> aus</a:t>
            </a:r>
            <a:endParaRPr lang="de-DE" dirty="0"/>
          </a:p>
        </p:txBody>
      </p:sp>
      <p:sp>
        <p:nvSpPr>
          <p:cNvPr id="9" name="Legende mit Linie 1 8"/>
          <p:cNvSpPr/>
          <p:nvPr/>
        </p:nvSpPr>
        <p:spPr>
          <a:xfrm>
            <a:off x="3468604" y="3958281"/>
            <a:ext cx="7150234" cy="329514"/>
          </a:xfrm>
          <a:prstGeom prst="borderCallout1">
            <a:avLst>
              <a:gd name="adj1" fmla="val 51846"/>
              <a:gd name="adj2" fmla="val 57"/>
              <a:gd name="adj3" fmla="val 52864"/>
              <a:gd name="adj4" fmla="val -628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Unsere Tasten benötigen </a:t>
            </a:r>
            <a:r>
              <a:rPr lang="de-DE" dirty="0" err="1" smtClean="0"/>
              <a:t>PullDown</a:t>
            </a:r>
            <a:endParaRPr lang="de-DE" dirty="0"/>
          </a:p>
        </p:txBody>
      </p:sp>
      <p:sp>
        <p:nvSpPr>
          <p:cNvPr id="10" name="Legende mit Linie 1 9"/>
          <p:cNvSpPr/>
          <p:nvPr/>
        </p:nvSpPr>
        <p:spPr>
          <a:xfrm>
            <a:off x="3468603" y="4287795"/>
            <a:ext cx="7150235" cy="329514"/>
          </a:xfrm>
          <a:prstGeom prst="borderCallout1">
            <a:avLst>
              <a:gd name="adj1" fmla="val 51846"/>
              <a:gd name="adj2" fmla="val 57"/>
              <a:gd name="adj3" fmla="val 50626"/>
              <a:gd name="adj4" fmla="val -361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Bei steigender Flanke (0-&gt;1=Tastendruck) taste1ISRrise aufrufen</a:t>
            </a:r>
            <a:endParaRPr lang="de-DE" dirty="0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35035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55"/>
    </mc:Choice>
    <mc:Fallback xmlns="">
      <p:transition spd="slow" advTm="300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2998103" cy="5066270"/>
          </a:xfrm>
        </p:spPr>
        <p:txBody>
          <a:bodyPr>
            <a:normAutofit fontScale="25000" lnSpcReduction="20000"/>
          </a:bodyPr>
          <a:lstStyle/>
          <a:p>
            <a:r>
              <a:rPr lang="de-DE" sz="5600" dirty="0" smtClean="0">
                <a:solidFill>
                  <a:schemeClr val="tx1"/>
                </a:solidFill>
              </a:rPr>
              <a:t>Programmbeispiel: </a:t>
            </a:r>
          </a:p>
          <a:p>
            <a:r>
              <a:rPr lang="de-DE" sz="5600" dirty="0" err="1">
                <a:solidFill>
                  <a:schemeClr val="tx1"/>
                </a:solidFill>
              </a:rPr>
              <a:t>DigitalOut</a:t>
            </a:r>
            <a:r>
              <a:rPr lang="de-DE" sz="5600" dirty="0">
                <a:solidFill>
                  <a:schemeClr val="tx1"/>
                </a:solidFill>
              </a:rPr>
              <a:t> </a:t>
            </a:r>
            <a:r>
              <a:rPr lang="de-DE" sz="5600" dirty="0" err="1">
                <a:solidFill>
                  <a:schemeClr val="tx1"/>
                </a:solidFill>
              </a:rPr>
              <a:t>led</a:t>
            </a:r>
            <a:r>
              <a:rPr lang="de-DE" sz="5600" dirty="0">
                <a:solidFill>
                  <a:schemeClr val="tx1"/>
                </a:solidFill>
              </a:rPr>
              <a:t>(PC_0);</a:t>
            </a:r>
          </a:p>
          <a:p>
            <a:r>
              <a:rPr lang="de-DE" sz="5600" dirty="0" err="1">
                <a:solidFill>
                  <a:schemeClr val="tx1">
                    <a:lumMod val="95000"/>
                  </a:schemeClr>
                </a:solidFill>
              </a:rPr>
              <a:t>InterruptIn</a:t>
            </a:r>
            <a:r>
              <a:rPr lang="de-DE" sz="5600" dirty="0">
                <a:solidFill>
                  <a:schemeClr val="tx1">
                    <a:lumMod val="95000"/>
                  </a:schemeClr>
                </a:solidFill>
              </a:rPr>
              <a:t> taste1(PA_1);</a:t>
            </a:r>
          </a:p>
          <a:p>
            <a:r>
              <a:rPr lang="de-DE" sz="5600" dirty="0" err="1" smtClean="0">
                <a:solidFill>
                  <a:schemeClr val="tx1"/>
                </a:solidFill>
              </a:rPr>
              <a:t>void</a:t>
            </a:r>
            <a:r>
              <a:rPr lang="de-DE" sz="5600" dirty="0" smtClean="0">
                <a:solidFill>
                  <a:schemeClr val="tx1"/>
                </a:solidFill>
              </a:rPr>
              <a:t> </a:t>
            </a:r>
            <a:r>
              <a:rPr lang="de-DE" sz="5600" dirty="0">
                <a:solidFill>
                  <a:schemeClr val="tx1"/>
                </a:solidFill>
              </a:rPr>
              <a:t>taste1ISRrise(</a:t>
            </a:r>
            <a:r>
              <a:rPr lang="de-DE" sz="5600" dirty="0" err="1">
                <a:solidFill>
                  <a:schemeClr val="tx1"/>
                </a:solidFill>
              </a:rPr>
              <a:t>void</a:t>
            </a:r>
            <a:r>
              <a:rPr lang="de-DE" sz="5600" dirty="0">
                <a:solidFill>
                  <a:schemeClr val="tx1"/>
                </a:solidFill>
              </a:rPr>
              <a:t>)</a:t>
            </a:r>
          </a:p>
          <a:p>
            <a:r>
              <a:rPr lang="de-DE" sz="5600" dirty="0" smtClean="0">
                <a:solidFill>
                  <a:schemeClr val="tx1"/>
                </a:solidFill>
              </a:rPr>
              <a:t>{    </a:t>
            </a:r>
            <a:r>
              <a:rPr lang="de-DE" sz="5600" dirty="0" err="1">
                <a:solidFill>
                  <a:schemeClr val="tx1"/>
                </a:solidFill>
              </a:rPr>
              <a:t>led</a:t>
            </a:r>
            <a:r>
              <a:rPr lang="de-DE" sz="5600" dirty="0">
                <a:solidFill>
                  <a:schemeClr val="tx1"/>
                </a:solidFill>
              </a:rPr>
              <a:t>=1;    </a:t>
            </a:r>
            <a:r>
              <a:rPr lang="de-DE" sz="5600" dirty="0" smtClean="0">
                <a:solidFill>
                  <a:schemeClr val="tx1"/>
                </a:solidFill>
              </a:rPr>
              <a:t>}</a:t>
            </a:r>
            <a:endParaRPr lang="de-DE" sz="5600" dirty="0">
              <a:solidFill>
                <a:schemeClr val="tx1"/>
              </a:solidFill>
            </a:endParaRPr>
          </a:p>
          <a:p>
            <a:r>
              <a:rPr lang="de-DE" sz="5600" dirty="0" err="1">
                <a:solidFill>
                  <a:schemeClr val="tx1"/>
                </a:solidFill>
              </a:rPr>
              <a:t>void</a:t>
            </a:r>
            <a:r>
              <a:rPr lang="de-DE" sz="5600" dirty="0">
                <a:solidFill>
                  <a:schemeClr val="tx1"/>
                </a:solidFill>
              </a:rPr>
              <a:t> taste1ISRfall(</a:t>
            </a:r>
            <a:r>
              <a:rPr lang="de-DE" sz="5600" dirty="0" err="1">
                <a:solidFill>
                  <a:schemeClr val="tx1"/>
                </a:solidFill>
              </a:rPr>
              <a:t>void</a:t>
            </a:r>
            <a:r>
              <a:rPr lang="de-DE" sz="5600" dirty="0">
                <a:solidFill>
                  <a:schemeClr val="tx1"/>
                </a:solidFill>
              </a:rPr>
              <a:t>)</a:t>
            </a:r>
          </a:p>
          <a:p>
            <a:r>
              <a:rPr lang="de-DE" sz="5600" dirty="0" smtClean="0">
                <a:solidFill>
                  <a:schemeClr val="tx1"/>
                </a:solidFill>
              </a:rPr>
              <a:t>{    </a:t>
            </a:r>
            <a:r>
              <a:rPr lang="de-DE" sz="5600" dirty="0" err="1">
                <a:solidFill>
                  <a:schemeClr val="tx1"/>
                </a:solidFill>
              </a:rPr>
              <a:t>led</a:t>
            </a:r>
            <a:r>
              <a:rPr lang="de-DE" sz="5600" dirty="0">
                <a:solidFill>
                  <a:schemeClr val="tx1"/>
                </a:solidFill>
              </a:rPr>
              <a:t>=0;  </a:t>
            </a:r>
            <a:r>
              <a:rPr lang="de-DE" sz="5600" dirty="0" smtClean="0">
                <a:solidFill>
                  <a:schemeClr val="tx1"/>
                </a:solidFill>
              </a:rPr>
              <a:t>}</a:t>
            </a:r>
            <a:endParaRPr lang="de-DE" sz="5600" dirty="0">
              <a:solidFill>
                <a:schemeClr val="tx1"/>
              </a:solidFill>
            </a:endParaRPr>
          </a:p>
          <a:p>
            <a:r>
              <a:rPr lang="de-DE" sz="5600" dirty="0" err="1">
                <a:solidFill>
                  <a:schemeClr val="tx1"/>
                </a:solidFill>
              </a:rPr>
              <a:t>int</a:t>
            </a:r>
            <a:r>
              <a:rPr lang="de-DE" sz="5600" dirty="0">
                <a:solidFill>
                  <a:schemeClr val="tx1"/>
                </a:solidFill>
              </a:rPr>
              <a:t> </a:t>
            </a:r>
            <a:r>
              <a:rPr lang="de-DE" sz="5600" dirty="0" err="1">
                <a:solidFill>
                  <a:schemeClr val="tx1"/>
                </a:solidFill>
              </a:rPr>
              <a:t>main</a:t>
            </a:r>
            <a:r>
              <a:rPr lang="de-DE" sz="5600" dirty="0">
                <a:solidFill>
                  <a:schemeClr val="tx1"/>
                </a:solidFill>
              </a:rPr>
              <a:t>()</a:t>
            </a:r>
          </a:p>
          <a:p>
            <a:r>
              <a:rPr lang="de-DE" sz="5600" dirty="0">
                <a:solidFill>
                  <a:schemeClr val="tx1"/>
                </a:solidFill>
              </a:rPr>
              <a:t>{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taste1.mode(</a:t>
            </a:r>
            <a:r>
              <a:rPr lang="de-DE" sz="5600" dirty="0" err="1">
                <a:solidFill>
                  <a:schemeClr val="tx1"/>
                </a:solidFill>
              </a:rPr>
              <a:t>PullDown</a:t>
            </a:r>
            <a:r>
              <a:rPr lang="de-DE" sz="5600" dirty="0">
                <a:solidFill>
                  <a:schemeClr val="tx1"/>
                </a:solidFill>
              </a:rPr>
              <a:t>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taste1.rise(&amp;taste1ISRrise);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</a:t>
            </a:r>
            <a:r>
              <a:rPr lang="de-DE" sz="5600" b="1" dirty="0">
                <a:solidFill>
                  <a:srgbClr val="FFFF00"/>
                </a:solidFill>
              </a:rPr>
              <a:t>taste1.fall(&amp;taste1ISRfall);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taste1.enable_irq();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</a:t>
            </a:r>
            <a:r>
              <a:rPr lang="de-DE" sz="5600" dirty="0" err="1">
                <a:solidFill>
                  <a:schemeClr val="tx1"/>
                </a:solidFill>
              </a:rPr>
              <a:t>while</a:t>
            </a:r>
            <a:r>
              <a:rPr lang="de-DE" sz="5600" dirty="0">
                <a:solidFill>
                  <a:schemeClr val="tx1"/>
                </a:solidFill>
              </a:rPr>
              <a:t> (</a:t>
            </a:r>
            <a:r>
              <a:rPr lang="de-DE" sz="5600" dirty="0" err="1">
                <a:solidFill>
                  <a:schemeClr val="tx1"/>
                </a:solidFill>
              </a:rPr>
              <a:t>true</a:t>
            </a:r>
            <a:r>
              <a:rPr lang="de-DE" sz="5600" dirty="0">
                <a:solidFill>
                  <a:schemeClr val="tx1"/>
                </a:solidFill>
              </a:rPr>
              <a:t>) </a:t>
            </a:r>
            <a:r>
              <a:rPr lang="de-DE" sz="5600" dirty="0" smtClean="0">
                <a:solidFill>
                  <a:schemeClr val="tx1"/>
                </a:solidFill>
              </a:rPr>
              <a:t>{</a:t>
            </a:r>
            <a:endParaRPr lang="de-DE" sz="5600" dirty="0">
              <a:solidFill>
                <a:schemeClr val="tx1"/>
              </a:solidFill>
            </a:endParaRPr>
          </a:p>
          <a:p>
            <a:r>
              <a:rPr lang="de-DE" sz="5600" dirty="0">
                <a:solidFill>
                  <a:schemeClr val="tx1"/>
                </a:solidFill>
              </a:rPr>
              <a:t>    }</a:t>
            </a:r>
          </a:p>
          <a:p>
            <a:r>
              <a:rPr lang="de-DE" sz="5600" dirty="0">
                <a:solidFill>
                  <a:schemeClr val="tx1"/>
                </a:solidFill>
              </a:rPr>
              <a:t>}</a:t>
            </a:r>
          </a:p>
          <a:p>
            <a:endParaRPr lang="de-DE" dirty="0" smtClean="0">
              <a:solidFill>
                <a:schemeClr val="tx1"/>
              </a:solidFill>
            </a:endParaRPr>
          </a:p>
          <a:p>
            <a:endParaRPr lang="de-DE" dirty="0" smtClean="0">
              <a:solidFill>
                <a:srgbClr val="FFFF00"/>
              </a:solidFill>
            </a:endParaRP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sp>
        <p:nvSpPr>
          <p:cNvPr id="6" name="Legende mit Linie 1 5"/>
          <p:cNvSpPr/>
          <p:nvPr/>
        </p:nvSpPr>
        <p:spPr>
          <a:xfrm>
            <a:off x="3468604" y="1940662"/>
            <a:ext cx="7150234" cy="329514"/>
          </a:xfrm>
          <a:prstGeom prst="borderCallout1">
            <a:avLst>
              <a:gd name="adj1" fmla="val 51846"/>
              <a:gd name="adj2" fmla="val 57"/>
              <a:gd name="adj3" fmla="val 52864"/>
              <a:gd name="adj4" fmla="val -103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PA_1 als </a:t>
            </a:r>
            <a:r>
              <a:rPr lang="de-DE" dirty="0" err="1" smtClean="0"/>
              <a:t>Interruptquelle</a:t>
            </a:r>
            <a:r>
              <a:rPr lang="de-DE" dirty="0" smtClean="0"/>
              <a:t> mit Namen taste festlegen</a:t>
            </a:r>
            <a:endParaRPr lang="de-DE" dirty="0"/>
          </a:p>
        </p:txBody>
      </p:sp>
      <p:sp>
        <p:nvSpPr>
          <p:cNvPr id="7" name="Legende mit Linie 1 6"/>
          <p:cNvSpPr/>
          <p:nvPr/>
        </p:nvSpPr>
        <p:spPr>
          <a:xfrm>
            <a:off x="3468604" y="2270176"/>
            <a:ext cx="7150234" cy="329514"/>
          </a:xfrm>
          <a:prstGeom prst="borderCallout1">
            <a:avLst>
              <a:gd name="adj1" fmla="val 51846"/>
              <a:gd name="adj2" fmla="val 57"/>
              <a:gd name="adj3" fmla="val 52864"/>
              <a:gd name="adj4" fmla="val -103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Unterprogramm taste1ISRrise schaltet die </a:t>
            </a:r>
            <a:r>
              <a:rPr lang="de-DE" dirty="0" err="1" smtClean="0"/>
              <a:t>led</a:t>
            </a:r>
            <a:r>
              <a:rPr lang="de-DE" dirty="0" smtClean="0"/>
              <a:t> ein</a:t>
            </a:r>
            <a:endParaRPr lang="de-DE" dirty="0"/>
          </a:p>
        </p:txBody>
      </p:sp>
      <p:sp>
        <p:nvSpPr>
          <p:cNvPr id="8" name="Legende mit Linie 1 7"/>
          <p:cNvSpPr/>
          <p:nvPr/>
        </p:nvSpPr>
        <p:spPr>
          <a:xfrm>
            <a:off x="3468604" y="2844766"/>
            <a:ext cx="7150234" cy="329514"/>
          </a:xfrm>
          <a:prstGeom prst="borderCallout1">
            <a:avLst>
              <a:gd name="adj1" fmla="val 51846"/>
              <a:gd name="adj2" fmla="val 57"/>
              <a:gd name="adj3" fmla="val 52864"/>
              <a:gd name="adj4" fmla="val -103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Unterprogramm taste1ISRfall schaltet die </a:t>
            </a:r>
            <a:r>
              <a:rPr lang="de-DE" dirty="0" err="1" smtClean="0"/>
              <a:t>led</a:t>
            </a:r>
            <a:r>
              <a:rPr lang="de-DE" dirty="0" smtClean="0"/>
              <a:t> aus</a:t>
            </a:r>
            <a:endParaRPr lang="de-DE" dirty="0"/>
          </a:p>
        </p:txBody>
      </p:sp>
      <p:sp>
        <p:nvSpPr>
          <p:cNvPr id="9" name="Legende mit Linie 1 8"/>
          <p:cNvSpPr/>
          <p:nvPr/>
        </p:nvSpPr>
        <p:spPr>
          <a:xfrm>
            <a:off x="3468604" y="3958281"/>
            <a:ext cx="7150234" cy="329514"/>
          </a:xfrm>
          <a:prstGeom prst="borderCallout1">
            <a:avLst>
              <a:gd name="adj1" fmla="val 51846"/>
              <a:gd name="adj2" fmla="val 57"/>
              <a:gd name="adj3" fmla="val 52864"/>
              <a:gd name="adj4" fmla="val -628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Unsere Tasten benötigen </a:t>
            </a:r>
            <a:r>
              <a:rPr lang="de-DE" dirty="0" err="1" smtClean="0"/>
              <a:t>PullDown</a:t>
            </a:r>
            <a:endParaRPr lang="de-DE" dirty="0"/>
          </a:p>
        </p:txBody>
      </p:sp>
      <p:sp>
        <p:nvSpPr>
          <p:cNvPr id="10" name="Legende mit Linie 1 9"/>
          <p:cNvSpPr/>
          <p:nvPr/>
        </p:nvSpPr>
        <p:spPr>
          <a:xfrm>
            <a:off x="3468603" y="4287795"/>
            <a:ext cx="7150235" cy="329514"/>
          </a:xfrm>
          <a:prstGeom prst="borderCallout1">
            <a:avLst>
              <a:gd name="adj1" fmla="val 51846"/>
              <a:gd name="adj2" fmla="val 57"/>
              <a:gd name="adj3" fmla="val 50626"/>
              <a:gd name="adj4" fmla="val -361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Bei steigender Flanke (0-&gt;1=Tastendruck) taste1ISRrise aufrufen</a:t>
            </a:r>
            <a:endParaRPr lang="de-DE" dirty="0"/>
          </a:p>
        </p:txBody>
      </p:sp>
      <p:sp>
        <p:nvSpPr>
          <p:cNvPr id="11" name="Legende mit Linie 1 10"/>
          <p:cNvSpPr/>
          <p:nvPr/>
        </p:nvSpPr>
        <p:spPr>
          <a:xfrm>
            <a:off x="3468602" y="4617309"/>
            <a:ext cx="7150235" cy="329514"/>
          </a:xfrm>
          <a:prstGeom prst="borderCallout1">
            <a:avLst>
              <a:gd name="adj1" fmla="val 51846"/>
              <a:gd name="adj2" fmla="val 57"/>
              <a:gd name="adj3" fmla="val 50626"/>
              <a:gd name="adj4" fmla="val -361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Bei fallender Flanke (1-&gt;0=losgelassen) taste1ISRfall aufrufen</a:t>
            </a:r>
            <a:endParaRPr lang="de-DE" dirty="0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70621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528"/>
    </mc:Choice>
    <mc:Fallback xmlns="">
      <p:transition spd="slow" advTm="225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10856999" cy="5066270"/>
          </a:xfrm>
        </p:spPr>
        <p:txBody>
          <a:bodyPr/>
          <a:lstStyle/>
          <a:p>
            <a:r>
              <a:rPr lang="de-DE" dirty="0" smtClean="0">
                <a:solidFill>
                  <a:schemeClr val="tx1"/>
                </a:solidFill>
              </a:rPr>
              <a:t>Der µController muss schnell und unmittelbar jederzeit bereit sein </a:t>
            </a:r>
            <a:br>
              <a:rPr lang="de-DE" dirty="0" smtClean="0">
                <a:solidFill>
                  <a:schemeClr val="tx1"/>
                </a:solidFill>
              </a:rPr>
            </a:br>
            <a:r>
              <a:rPr lang="de-DE" dirty="0" smtClean="0">
                <a:solidFill>
                  <a:schemeClr val="tx1"/>
                </a:solidFill>
              </a:rPr>
              <a:t>auf folgende Ereignisse zu reagieren:</a:t>
            </a:r>
          </a:p>
          <a:p>
            <a:pPr marL="342900" indent="-342900">
              <a:buFontTx/>
              <a:buChar char="-"/>
            </a:pPr>
            <a:r>
              <a:rPr lang="de-DE" dirty="0" smtClean="0">
                <a:solidFill>
                  <a:schemeClr val="tx1"/>
                </a:solidFill>
              </a:rPr>
              <a:t>Not-Aus-Taster </a:t>
            </a:r>
          </a:p>
          <a:p>
            <a:pPr marL="342900" indent="-342900">
              <a:buFontTx/>
              <a:buChar char="-"/>
            </a:pPr>
            <a:r>
              <a:rPr lang="de-DE" dirty="0" smtClean="0">
                <a:solidFill>
                  <a:schemeClr val="tx1"/>
                </a:solidFill>
              </a:rPr>
              <a:t>Lichtschranke</a:t>
            </a:r>
          </a:p>
          <a:p>
            <a:pPr marL="342900" indent="-342900">
              <a:buFontTx/>
              <a:buChar char="-"/>
            </a:pPr>
            <a:r>
              <a:rPr lang="de-DE" dirty="0" smtClean="0">
                <a:solidFill>
                  <a:schemeClr val="tx1"/>
                </a:solidFill>
              </a:rPr>
              <a:t>Andere Signale mit  höchster Priorität</a:t>
            </a: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619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424"/>
    </mc:Choice>
    <mc:Fallback xmlns="">
      <p:transition spd="slow" advTm="484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2998103" cy="5066270"/>
          </a:xfrm>
        </p:spPr>
        <p:txBody>
          <a:bodyPr>
            <a:normAutofit fontScale="25000" lnSpcReduction="20000"/>
          </a:bodyPr>
          <a:lstStyle/>
          <a:p>
            <a:r>
              <a:rPr lang="de-DE" sz="5600" dirty="0" smtClean="0">
                <a:solidFill>
                  <a:schemeClr val="tx1"/>
                </a:solidFill>
              </a:rPr>
              <a:t>Programmbeispiel: </a:t>
            </a:r>
          </a:p>
          <a:p>
            <a:r>
              <a:rPr lang="de-DE" sz="5600" dirty="0" err="1">
                <a:solidFill>
                  <a:schemeClr val="tx1"/>
                </a:solidFill>
              </a:rPr>
              <a:t>DigitalOut</a:t>
            </a:r>
            <a:r>
              <a:rPr lang="de-DE" sz="5600" dirty="0">
                <a:solidFill>
                  <a:schemeClr val="tx1"/>
                </a:solidFill>
              </a:rPr>
              <a:t> </a:t>
            </a:r>
            <a:r>
              <a:rPr lang="de-DE" sz="5600" dirty="0" err="1">
                <a:solidFill>
                  <a:schemeClr val="tx1"/>
                </a:solidFill>
              </a:rPr>
              <a:t>led</a:t>
            </a:r>
            <a:r>
              <a:rPr lang="de-DE" sz="5600" dirty="0">
                <a:solidFill>
                  <a:schemeClr val="tx1"/>
                </a:solidFill>
              </a:rPr>
              <a:t>(PC_0);</a:t>
            </a:r>
          </a:p>
          <a:p>
            <a:r>
              <a:rPr lang="de-DE" sz="5600" dirty="0" err="1">
                <a:solidFill>
                  <a:schemeClr val="tx1">
                    <a:lumMod val="95000"/>
                  </a:schemeClr>
                </a:solidFill>
              </a:rPr>
              <a:t>InterruptIn</a:t>
            </a:r>
            <a:r>
              <a:rPr lang="de-DE" sz="5600" dirty="0">
                <a:solidFill>
                  <a:schemeClr val="tx1">
                    <a:lumMod val="95000"/>
                  </a:schemeClr>
                </a:solidFill>
              </a:rPr>
              <a:t> taste1(PA_1);</a:t>
            </a:r>
          </a:p>
          <a:p>
            <a:r>
              <a:rPr lang="de-DE" sz="5600" dirty="0" err="1" smtClean="0">
                <a:solidFill>
                  <a:schemeClr val="tx1"/>
                </a:solidFill>
              </a:rPr>
              <a:t>void</a:t>
            </a:r>
            <a:r>
              <a:rPr lang="de-DE" sz="5600" dirty="0" smtClean="0">
                <a:solidFill>
                  <a:schemeClr val="tx1"/>
                </a:solidFill>
              </a:rPr>
              <a:t> </a:t>
            </a:r>
            <a:r>
              <a:rPr lang="de-DE" sz="5600" dirty="0">
                <a:solidFill>
                  <a:schemeClr val="tx1"/>
                </a:solidFill>
              </a:rPr>
              <a:t>taste1ISRrise(</a:t>
            </a:r>
            <a:r>
              <a:rPr lang="de-DE" sz="5600" dirty="0" err="1">
                <a:solidFill>
                  <a:schemeClr val="tx1"/>
                </a:solidFill>
              </a:rPr>
              <a:t>void</a:t>
            </a:r>
            <a:r>
              <a:rPr lang="de-DE" sz="5600" dirty="0">
                <a:solidFill>
                  <a:schemeClr val="tx1"/>
                </a:solidFill>
              </a:rPr>
              <a:t>)</a:t>
            </a:r>
          </a:p>
          <a:p>
            <a:r>
              <a:rPr lang="de-DE" sz="5600" dirty="0" smtClean="0">
                <a:solidFill>
                  <a:schemeClr val="tx1"/>
                </a:solidFill>
              </a:rPr>
              <a:t>{    </a:t>
            </a:r>
            <a:r>
              <a:rPr lang="de-DE" sz="5600" dirty="0" err="1">
                <a:solidFill>
                  <a:schemeClr val="tx1"/>
                </a:solidFill>
              </a:rPr>
              <a:t>led</a:t>
            </a:r>
            <a:r>
              <a:rPr lang="de-DE" sz="5600" dirty="0">
                <a:solidFill>
                  <a:schemeClr val="tx1"/>
                </a:solidFill>
              </a:rPr>
              <a:t>=1;    </a:t>
            </a:r>
            <a:r>
              <a:rPr lang="de-DE" sz="5600" dirty="0" smtClean="0">
                <a:solidFill>
                  <a:schemeClr val="tx1"/>
                </a:solidFill>
              </a:rPr>
              <a:t>}</a:t>
            </a:r>
            <a:endParaRPr lang="de-DE" sz="5600" dirty="0">
              <a:solidFill>
                <a:schemeClr val="tx1"/>
              </a:solidFill>
            </a:endParaRPr>
          </a:p>
          <a:p>
            <a:r>
              <a:rPr lang="de-DE" sz="5600" dirty="0" err="1">
                <a:solidFill>
                  <a:schemeClr val="tx1"/>
                </a:solidFill>
              </a:rPr>
              <a:t>void</a:t>
            </a:r>
            <a:r>
              <a:rPr lang="de-DE" sz="5600" dirty="0">
                <a:solidFill>
                  <a:schemeClr val="tx1"/>
                </a:solidFill>
              </a:rPr>
              <a:t> taste1ISRfall(</a:t>
            </a:r>
            <a:r>
              <a:rPr lang="de-DE" sz="5600" dirty="0" err="1">
                <a:solidFill>
                  <a:schemeClr val="tx1"/>
                </a:solidFill>
              </a:rPr>
              <a:t>void</a:t>
            </a:r>
            <a:r>
              <a:rPr lang="de-DE" sz="5600" dirty="0">
                <a:solidFill>
                  <a:schemeClr val="tx1"/>
                </a:solidFill>
              </a:rPr>
              <a:t>)</a:t>
            </a:r>
          </a:p>
          <a:p>
            <a:r>
              <a:rPr lang="de-DE" sz="5600" dirty="0" smtClean="0">
                <a:solidFill>
                  <a:schemeClr val="tx1"/>
                </a:solidFill>
              </a:rPr>
              <a:t>{    </a:t>
            </a:r>
            <a:r>
              <a:rPr lang="de-DE" sz="5600" dirty="0" err="1">
                <a:solidFill>
                  <a:schemeClr val="tx1"/>
                </a:solidFill>
              </a:rPr>
              <a:t>led</a:t>
            </a:r>
            <a:r>
              <a:rPr lang="de-DE" sz="5600" dirty="0">
                <a:solidFill>
                  <a:schemeClr val="tx1"/>
                </a:solidFill>
              </a:rPr>
              <a:t>=0;  </a:t>
            </a:r>
            <a:r>
              <a:rPr lang="de-DE" sz="5600" dirty="0" smtClean="0">
                <a:solidFill>
                  <a:schemeClr val="tx1"/>
                </a:solidFill>
              </a:rPr>
              <a:t>}</a:t>
            </a:r>
            <a:endParaRPr lang="de-DE" sz="5600" dirty="0">
              <a:solidFill>
                <a:schemeClr val="tx1"/>
              </a:solidFill>
            </a:endParaRPr>
          </a:p>
          <a:p>
            <a:r>
              <a:rPr lang="de-DE" sz="5600" dirty="0" err="1">
                <a:solidFill>
                  <a:schemeClr val="tx1"/>
                </a:solidFill>
              </a:rPr>
              <a:t>int</a:t>
            </a:r>
            <a:r>
              <a:rPr lang="de-DE" sz="5600" dirty="0">
                <a:solidFill>
                  <a:schemeClr val="tx1"/>
                </a:solidFill>
              </a:rPr>
              <a:t> </a:t>
            </a:r>
            <a:r>
              <a:rPr lang="de-DE" sz="5600" dirty="0" err="1">
                <a:solidFill>
                  <a:schemeClr val="tx1"/>
                </a:solidFill>
              </a:rPr>
              <a:t>main</a:t>
            </a:r>
            <a:r>
              <a:rPr lang="de-DE" sz="5600" dirty="0">
                <a:solidFill>
                  <a:schemeClr val="tx1"/>
                </a:solidFill>
              </a:rPr>
              <a:t>()</a:t>
            </a:r>
          </a:p>
          <a:p>
            <a:r>
              <a:rPr lang="de-DE" sz="5600" dirty="0">
                <a:solidFill>
                  <a:schemeClr val="tx1"/>
                </a:solidFill>
              </a:rPr>
              <a:t>{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taste1.mode(</a:t>
            </a:r>
            <a:r>
              <a:rPr lang="de-DE" sz="5600" dirty="0" err="1">
                <a:solidFill>
                  <a:schemeClr val="tx1"/>
                </a:solidFill>
              </a:rPr>
              <a:t>PullDown</a:t>
            </a:r>
            <a:r>
              <a:rPr lang="de-DE" sz="5600" dirty="0">
                <a:solidFill>
                  <a:schemeClr val="tx1"/>
                </a:solidFill>
              </a:rPr>
              <a:t>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taste1.rise(&amp;taste1ISRrise);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taste1.fall(&amp;taste1ISRfall);</a:t>
            </a:r>
          </a:p>
          <a:p>
            <a:r>
              <a:rPr lang="de-DE" sz="5600" b="1" dirty="0">
                <a:solidFill>
                  <a:srgbClr val="FFFF00"/>
                </a:solidFill>
              </a:rPr>
              <a:t>    taste1.enable_irq();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</a:t>
            </a:r>
            <a:r>
              <a:rPr lang="de-DE" sz="5600" dirty="0" err="1">
                <a:solidFill>
                  <a:schemeClr val="tx1"/>
                </a:solidFill>
              </a:rPr>
              <a:t>while</a:t>
            </a:r>
            <a:r>
              <a:rPr lang="de-DE" sz="5600" dirty="0">
                <a:solidFill>
                  <a:schemeClr val="tx1"/>
                </a:solidFill>
              </a:rPr>
              <a:t> (</a:t>
            </a:r>
            <a:r>
              <a:rPr lang="de-DE" sz="5600" dirty="0" err="1">
                <a:solidFill>
                  <a:schemeClr val="tx1"/>
                </a:solidFill>
              </a:rPr>
              <a:t>true</a:t>
            </a:r>
            <a:r>
              <a:rPr lang="de-DE" sz="5600" dirty="0">
                <a:solidFill>
                  <a:schemeClr val="tx1"/>
                </a:solidFill>
              </a:rPr>
              <a:t>) </a:t>
            </a:r>
            <a:r>
              <a:rPr lang="de-DE" sz="5600" dirty="0" smtClean="0">
                <a:solidFill>
                  <a:schemeClr val="tx1"/>
                </a:solidFill>
              </a:rPr>
              <a:t>{</a:t>
            </a:r>
            <a:endParaRPr lang="de-DE" sz="5600" dirty="0">
              <a:solidFill>
                <a:schemeClr val="tx1"/>
              </a:solidFill>
            </a:endParaRPr>
          </a:p>
          <a:p>
            <a:r>
              <a:rPr lang="de-DE" sz="5600" dirty="0">
                <a:solidFill>
                  <a:schemeClr val="tx1"/>
                </a:solidFill>
              </a:rPr>
              <a:t>    }</a:t>
            </a:r>
          </a:p>
          <a:p>
            <a:r>
              <a:rPr lang="de-DE" sz="5600" dirty="0">
                <a:solidFill>
                  <a:schemeClr val="tx1"/>
                </a:solidFill>
              </a:rPr>
              <a:t>}</a:t>
            </a:r>
          </a:p>
          <a:p>
            <a:endParaRPr lang="de-DE" dirty="0" smtClean="0">
              <a:solidFill>
                <a:schemeClr val="tx1"/>
              </a:solidFill>
            </a:endParaRPr>
          </a:p>
          <a:p>
            <a:endParaRPr lang="de-DE" dirty="0" smtClean="0">
              <a:solidFill>
                <a:srgbClr val="FFFF00"/>
              </a:solidFill>
            </a:endParaRP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sp>
        <p:nvSpPr>
          <p:cNvPr id="6" name="Legende mit Linie 1 5"/>
          <p:cNvSpPr/>
          <p:nvPr/>
        </p:nvSpPr>
        <p:spPr>
          <a:xfrm>
            <a:off x="3468604" y="1940662"/>
            <a:ext cx="7150234" cy="329514"/>
          </a:xfrm>
          <a:prstGeom prst="borderCallout1">
            <a:avLst>
              <a:gd name="adj1" fmla="val 51846"/>
              <a:gd name="adj2" fmla="val 57"/>
              <a:gd name="adj3" fmla="val 52864"/>
              <a:gd name="adj4" fmla="val -103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PA_1 als </a:t>
            </a:r>
            <a:r>
              <a:rPr lang="de-DE" dirty="0" err="1" smtClean="0"/>
              <a:t>Interruptquelle</a:t>
            </a:r>
            <a:r>
              <a:rPr lang="de-DE" dirty="0" smtClean="0"/>
              <a:t> mit Namen taste festlegen</a:t>
            </a:r>
            <a:endParaRPr lang="de-DE" dirty="0"/>
          </a:p>
        </p:txBody>
      </p:sp>
      <p:sp>
        <p:nvSpPr>
          <p:cNvPr id="7" name="Legende mit Linie 1 6"/>
          <p:cNvSpPr/>
          <p:nvPr/>
        </p:nvSpPr>
        <p:spPr>
          <a:xfrm>
            <a:off x="3468604" y="2270176"/>
            <a:ext cx="7150234" cy="329514"/>
          </a:xfrm>
          <a:prstGeom prst="borderCallout1">
            <a:avLst>
              <a:gd name="adj1" fmla="val 51846"/>
              <a:gd name="adj2" fmla="val 57"/>
              <a:gd name="adj3" fmla="val 52864"/>
              <a:gd name="adj4" fmla="val -103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Unterprogramm taste1ISRrise schaltet die </a:t>
            </a:r>
            <a:r>
              <a:rPr lang="de-DE" dirty="0" err="1" smtClean="0"/>
              <a:t>led</a:t>
            </a:r>
            <a:r>
              <a:rPr lang="de-DE" dirty="0" smtClean="0"/>
              <a:t> ein</a:t>
            </a:r>
            <a:endParaRPr lang="de-DE" dirty="0"/>
          </a:p>
        </p:txBody>
      </p:sp>
      <p:sp>
        <p:nvSpPr>
          <p:cNvPr id="8" name="Legende mit Linie 1 7"/>
          <p:cNvSpPr/>
          <p:nvPr/>
        </p:nvSpPr>
        <p:spPr>
          <a:xfrm>
            <a:off x="3468604" y="2844766"/>
            <a:ext cx="7150234" cy="329514"/>
          </a:xfrm>
          <a:prstGeom prst="borderCallout1">
            <a:avLst>
              <a:gd name="adj1" fmla="val 51846"/>
              <a:gd name="adj2" fmla="val 57"/>
              <a:gd name="adj3" fmla="val 52864"/>
              <a:gd name="adj4" fmla="val -103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Unterprogramm taste1ISRfall schaltet die </a:t>
            </a:r>
            <a:r>
              <a:rPr lang="de-DE" dirty="0" err="1" smtClean="0"/>
              <a:t>led</a:t>
            </a:r>
            <a:r>
              <a:rPr lang="de-DE" dirty="0" smtClean="0"/>
              <a:t> aus</a:t>
            </a:r>
            <a:endParaRPr lang="de-DE" dirty="0"/>
          </a:p>
        </p:txBody>
      </p:sp>
      <p:sp>
        <p:nvSpPr>
          <p:cNvPr id="9" name="Legende mit Linie 1 8"/>
          <p:cNvSpPr/>
          <p:nvPr/>
        </p:nvSpPr>
        <p:spPr>
          <a:xfrm>
            <a:off x="3468604" y="3958281"/>
            <a:ext cx="7150234" cy="329514"/>
          </a:xfrm>
          <a:prstGeom prst="borderCallout1">
            <a:avLst>
              <a:gd name="adj1" fmla="val 51846"/>
              <a:gd name="adj2" fmla="val 57"/>
              <a:gd name="adj3" fmla="val 52864"/>
              <a:gd name="adj4" fmla="val -628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Unsere Tasten benötigen </a:t>
            </a:r>
            <a:r>
              <a:rPr lang="de-DE" dirty="0" err="1" smtClean="0"/>
              <a:t>PullDown</a:t>
            </a:r>
            <a:endParaRPr lang="de-DE" dirty="0"/>
          </a:p>
        </p:txBody>
      </p:sp>
      <p:sp>
        <p:nvSpPr>
          <p:cNvPr id="10" name="Legende mit Linie 1 9"/>
          <p:cNvSpPr/>
          <p:nvPr/>
        </p:nvSpPr>
        <p:spPr>
          <a:xfrm>
            <a:off x="3468603" y="4287795"/>
            <a:ext cx="7150235" cy="329514"/>
          </a:xfrm>
          <a:prstGeom prst="borderCallout1">
            <a:avLst>
              <a:gd name="adj1" fmla="val 51846"/>
              <a:gd name="adj2" fmla="val 57"/>
              <a:gd name="adj3" fmla="val 50626"/>
              <a:gd name="adj4" fmla="val -361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Bei steigender Flanke (0-&gt;1=Tastendruck) taste1ISRrise aufrufen</a:t>
            </a:r>
            <a:endParaRPr lang="de-DE" dirty="0"/>
          </a:p>
        </p:txBody>
      </p:sp>
      <p:sp>
        <p:nvSpPr>
          <p:cNvPr id="11" name="Legende mit Linie 1 10"/>
          <p:cNvSpPr/>
          <p:nvPr/>
        </p:nvSpPr>
        <p:spPr>
          <a:xfrm>
            <a:off x="3468602" y="4617309"/>
            <a:ext cx="7150235" cy="329514"/>
          </a:xfrm>
          <a:prstGeom prst="borderCallout1">
            <a:avLst>
              <a:gd name="adj1" fmla="val 51846"/>
              <a:gd name="adj2" fmla="val 57"/>
              <a:gd name="adj3" fmla="val 50626"/>
              <a:gd name="adj4" fmla="val -361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Bei fallender Flanke (1-&gt;0=losgelassen) taste1ISRfall aufrufen</a:t>
            </a:r>
            <a:endParaRPr lang="de-DE" dirty="0"/>
          </a:p>
        </p:txBody>
      </p:sp>
      <p:sp>
        <p:nvSpPr>
          <p:cNvPr id="12" name="Legende mit Linie 1 11"/>
          <p:cNvSpPr/>
          <p:nvPr/>
        </p:nvSpPr>
        <p:spPr>
          <a:xfrm>
            <a:off x="3468601" y="4946823"/>
            <a:ext cx="7150235" cy="329514"/>
          </a:xfrm>
          <a:prstGeom prst="borderCallout1">
            <a:avLst>
              <a:gd name="adj1" fmla="val 51846"/>
              <a:gd name="adj2" fmla="val 57"/>
              <a:gd name="adj3" fmla="val 34961"/>
              <a:gd name="adj4" fmla="val -1083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Interrupt freigeben. </a:t>
            </a:r>
            <a:endParaRPr lang="de-DE" dirty="0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424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2343"/>
    </mc:Choice>
    <mc:Fallback xmlns="">
      <p:transition spd="slow" advTm="723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10856999" cy="5066270"/>
          </a:xfrm>
        </p:spPr>
        <p:txBody>
          <a:bodyPr/>
          <a:lstStyle/>
          <a:p>
            <a:r>
              <a:rPr lang="de-DE" sz="4400" dirty="0" smtClean="0">
                <a:solidFill>
                  <a:srgbClr val="FFFF00"/>
                </a:solidFill>
              </a:rPr>
              <a:t>Jetzt probieren wir das aus!!!</a:t>
            </a:r>
          </a:p>
          <a:p>
            <a:endParaRPr lang="de-DE" dirty="0" smtClean="0">
              <a:solidFill>
                <a:srgbClr val="FFFF00"/>
              </a:solidFill>
            </a:endParaRP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333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680"/>
    </mc:Choice>
    <mc:Fallback xmlns="">
      <p:transition spd="slow" advTm="206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10856999" cy="5066270"/>
          </a:xfrm>
        </p:spPr>
        <p:txBody>
          <a:bodyPr/>
          <a:lstStyle/>
          <a:p>
            <a:r>
              <a:rPr lang="de-DE" dirty="0" smtClean="0">
                <a:solidFill>
                  <a:schemeClr val="tx1"/>
                </a:solidFill>
              </a:rPr>
              <a:t>Funktionsprinzip: </a:t>
            </a: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84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71"/>
    </mc:Choice>
    <mc:Fallback xmlns="">
      <p:transition spd="slow" advTm="44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10856999" cy="5066270"/>
          </a:xfrm>
        </p:spPr>
        <p:txBody>
          <a:bodyPr/>
          <a:lstStyle/>
          <a:p>
            <a:r>
              <a:rPr lang="de-DE" dirty="0" smtClean="0">
                <a:solidFill>
                  <a:schemeClr val="tx1"/>
                </a:solidFill>
              </a:rPr>
              <a:t>Funktionsprinzip: </a:t>
            </a: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cxnSp>
        <p:nvCxnSpPr>
          <p:cNvPr id="5" name="Gerade Verbindung mit Pfeil 4"/>
          <p:cNvCxnSpPr/>
          <p:nvPr/>
        </p:nvCxnSpPr>
        <p:spPr>
          <a:xfrm>
            <a:off x="1408670" y="1837038"/>
            <a:ext cx="0" cy="1359243"/>
          </a:xfrm>
          <a:prstGeom prst="straightConnector1">
            <a:avLst/>
          </a:prstGeom>
          <a:ln w="69850">
            <a:solidFill>
              <a:srgbClr val="FFFF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597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9"/>
    </mc:Choice>
    <mc:Fallback xmlns="">
      <p:transition spd="slow" advTm="10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10856999" cy="5066270"/>
          </a:xfrm>
        </p:spPr>
        <p:txBody>
          <a:bodyPr/>
          <a:lstStyle/>
          <a:p>
            <a:r>
              <a:rPr lang="de-DE" dirty="0" smtClean="0">
                <a:solidFill>
                  <a:schemeClr val="tx1"/>
                </a:solidFill>
              </a:rPr>
              <a:t>Funktionsprinzip: </a:t>
            </a: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cxnSp>
        <p:nvCxnSpPr>
          <p:cNvPr id="5" name="Gerade Verbindung mit Pfeil 4"/>
          <p:cNvCxnSpPr/>
          <p:nvPr/>
        </p:nvCxnSpPr>
        <p:spPr>
          <a:xfrm>
            <a:off x="1408670" y="1837038"/>
            <a:ext cx="0" cy="1359243"/>
          </a:xfrm>
          <a:prstGeom prst="straightConnector1">
            <a:avLst/>
          </a:prstGeom>
          <a:ln w="69850">
            <a:solidFill>
              <a:srgbClr val="FFFF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feld 3"/>
          <p:cNvSpPr txBox="1"/>
          <p:nvPr/>
        </p:nvSpPr>
        <p:spPr>
          <a:xfrm>
            <a:off x="1520792" y="2223436"/>
            <a:ext cx="2069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Hauptprogramm</a:t>
            </a:r>
            <a:endParaRPr lang="de-DE" dirty="0"/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692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43"/>
    </mc:Choice>
    <mc:Fallback xmlns="">
      <p:transition spd="slow" advTm="17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10856999" cy="5066270"/>
          </a:xfrm>
        </p:spPr>
        <p:txBody>
          <a:bodyPr/>
          <a:lstStyle/>
          <a:p>
            <a:r>
              <a:rPr lang="de-DE" dirty="0" smtClean="0">
                <a:solidFill>
                  <a:schemeClr val="tx1"/>
                </a:solidFill>
              </a:rPr>
              <a:t>Funktionsprinzip: </a:t>
            </a: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cxnSp>
        <p:nvCxnSpPr>
          <p:cNvPr id="5" name="Gerade Verbindung mit Pfeil 4"/>
          <p:cNvCxnSpPr/>
          <p:nvPr/>
        </p:nvCxnSpPr>
        <p:spPr>
          <a:xfrm>
            <a:off x="1408670" y="1837038"/>
            <a:ext cx="0" cy="1359243"/>
          </a:xfrm>
          <a:prstGeom prst="straightConnector1">
            <a:avLst/>
          </a:prstGeom>
          <a:ln w="69850">
            <a:solidFill>
              <a:srgbClr val="FFFF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feld 3"/>
          <p:cNvSpPr txBox="1"/>
          <p:nvPr/>
        </p:nvSpPr>
        <p:spPr>
          <a:xfrm>
            <a:off x="1520792" y="2223436"/>
            <a:ext cx="2069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Hauptprogramm</a:t>
            </a:r>
            <a:endParaRPr lang="de-DE" dirty="0"/>
          </a:p>
        </p:txBody>
      </p:sp>
      <p:sp>
        <p:nvSpPr>
          <p:cNvPr id="6" name="Gewitterblitz 5"/>
          <p:cNvSpPr/>
          <p:nvPr/>
        </p:nvSpPr>
        <p:spPr>
          <a:xfrm>
            <a:off x="453205" y="2800952"/>
            <a:ext cx="955464" cy="395329"/>
          </a:xfrm>
          <a:prstGeom prst="lightningBol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859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91"/>
    </mc:Choice>
    <mc:Fallback xmlns="">
      <p:transition spd="slow" advTm="27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10856999" cy="5066270"/>
          </a:xfrm>
        </p:spPr>
        <p:txBody>
          <a:bodyPr/>
          <a:lstStyle/>
          <a:p>
            <a:r>
              <a:rPr lang="de-DE" dirty="0" smtClean="0">
                <a:solidFill>
                  <a:schemeClr val="tx1"/>
                </a:solidFill>
              </a:rPr>
              <a:t>Funktionsprinzip: </a:t>
            </a: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cxnSp>
        <p:nvCxnSpPr>
          <p:cNvPr id="5" name="Gerade Verbindung mit Pfeil 4"/>
          <p:cNvCxnSpPr/>
          <p:nvPr/>
        </p:nvCxnSpPr>
        <p:spPr>
          <a:xfrm>
            <a:off x="1408670" y="1837038"/>
            <a:ext cx="0" cy="1359243"/>
          </a:xfrm>
          <a:prstGeom prst="straightConnector1">
            <a:avLst/>
          </a:prstGeom>
          <a:ln w="69850">
            <a:solidFill>
              <a:srgbClr val="FFFF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feld 3"/>
          <p:cNvSpPr txBox="1"/>
          <p:nvPr/>
        </p:nvSpPr>
        <p:spPr>
          <a:xfrm>
            <a:off x="1520792" y="2223436"/>
            <a:ext cx="2069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Hauptprogramm</a:t>
            </a:r>
            <a:endParaRPr lang="de-DE" dirty="0"/>
          </a:p>
        </p:txBody>
      </p:sp>
      <p:sp>
        <p:nvSpPr>
          <p:cNvPr id="6" name="Gewitterblitz 5"/>
          <p:cNvSpPr/>
          <p:nvPr/>
        </p:nvSpPr>
        <p:spPr>
          <a:xfrm>
            <a:off x="453205" y="2800952"/>
            <a:ext cx="955464" cy="395329"/>
          </a:xfrm>
          <a:prstGeom prst="lightningBol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feld 6"/>
          <p:cNvSpPr txBox="1"/>
          <p:nvPr/>
        </p:nvSpPr>
        <p:spPr>
          <a:xfrm>
            <a:off x="140999" y="2389060"/>
            <a:ext cx="1264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Interrupt</a:t>
            </a:r>
            <a:endParaRPr lang="de-DE" dirty="0">
              <a:solidFill>
                <a:srgbClr val="FFFF00"/>
              </a:solidFill>
            </a:endParaRPr>
          </a:p>
        </p:txBody>
      </p: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443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25"/>
    </mc:Choice>
    <mc:Fallback xmlns="">
      <p:transition spd="slow" advTm="26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10856999" cy="5066270"/>
          </a:xfrm>
        </p:spPr>
        <p:txBody>
          <a:bodyPr/>
          <a:lstStyle/>
          <a:p>
            <a:r>
              <a:rPr lang="de-DE" dirty="0" smtClean="0">
                <a:solidFill>
                  <a:schemeClr val="tx1"/>
                </a:solidFill>
              </a:rPr>
              <a:t>Funktionsprinzip: </a:t>
            </a: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cxnSp>
        <p:nvCxnSpPr>
          <p:cNvPr id="5" name="Gerade Verbindung mit Pfeil 4"/>
          <p:cNvCxnSpPr/>
          <p:nvPr/>
        </p:nvCxnSpPr>
        <p:spPr>
          <a:xfrm>
            <a:off x="1408670" y="1837038"/>
            <a:ext cx="0" cy="1359243"/>
          </a:xfrm>
          <a:prstGeom prst="straightConnector1">
            <a:avLst/>
          </a:prstGeom>
          <a:ln w="69850">
            <a:solidFill>
              <a:srgbClr val="FFFF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feld 3"/>
          <p:cNvSpPr txBox="1"/>
          <p:nvPr/>
        </p:nvSpPr>
        <p:spPr>
          <a:xfrm>
            <a:off x="1520792" y="2223436"/>
            <a:ext cx="2069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Hauptprogramm</a:t>
            </a:r>
            <a:endParaRPr lang="de-DE" dirty="0"/>
          </a:p>
        </p:txBody>
      </p:sp>
      <p:sp>
        <p:nvSpPr>
          <p:cNvPr id="6" name="Gewitterblitz 5"/>
          <p:cNvSpPr/>
          <p:nvPr/>
        </p:nvSpPr>
        <p:spPr>
          <a:xfrm>
            <a:off x="453205" y="2800952"/>
            <a:ext cx="955464" cy="395329"/>
          </a:xfrm>
          <a:prstGeom prst="lightningBol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feld 6"/>
          <p:cNvSpPr txBox="1"/>
          <p:nvPr/>
        </p:nvSpPr>
        <p:spPr>
          <a:xfrm>
            <a:off x="140999" y="2389060"/>
            <a:ext cx="1264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Interrupt</a:t>
            </a:r>
            <a:endParaRPr lang="de-DE" dirty="0">
              <a:solidFill>
                <a:srgbClr val="FFFF00"/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4186989" y="1145406"/>
            <a:ext cx="531834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Beim Interrupt handelt es sich um ein Ereignis wie z.B. Ein Tastendruck auf PA_1, verursacht vielleicht durch eine Lichtschranke. </a:t>
            </a:r>
          </a:p>
          <a:p>
            <a:r>
              <a:rPr lang="de-DE" b="1" dirty="0" smtClean="0">
                <a:solidFill>
                  <a:srgbClr val="FFFF00"/>
                </a:solidFill>
              </a:rPr>
              <a:t>Ereignisse sind immer Veränderungen am Port,</a:t>
            </a:r>
          </a:p>
          <a:p>
            <a:r>
              <a:rPr lang="de-DE" b="1" dirty="0" smtClean="0">
                <a:solidFill>
                  <a:srgbClr val="FFFF00"/>
                </a:solidFill>
              </a:rPr>
              <a:t>z.B. Der Port geht von 0 nach 1 oder von 1 nach 0. Bei Tastendruck geht PA_1 von 0 nach 1</a:t>
            </a:r>
            <a:endParaRPr lang="de-DE" b="1" dirty="0">
              <a:solidFill>
                <a:srgbClr val="FFFF00"/>
              </a:solidFill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140999" y="3106689"/>
            <a:ext cx="1264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PA_1</a:t>
            </a:r>
            <a:endParaRPr lang="de-DE" dirty="0">
              <a:solidFill>
                <a:srgbClr val="FFFF00"/>
              </a:solidFill>
            </a:endParaRPr>
          </a:p>
        </p:txBody>
      </p:sp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67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791"/>
    </mc:Choice>
    <mc:Fallback xmlns="">
      <p:transition spd="slow" advTm="447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10856999" cy="5066270"/>
          </a:xfrm>
        </p:spPr>
        <p:txBody>
          <a:bodyPr/>
          <a:lstStyle/>
          <a:p>
            <a:r>
              <a:rPr lang="de-DE" dirty="0" smtClean="0">
                <a:solidFill>
                  <a:schemeClr val="tx1"/>
                </a:solidFill>
              </a:rPr>
              <a:t>Funktionsprinzip: </a:t>
            </a: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cxnSp>
        <p:nvCxnSpPr>
          <p:cNvPr id="5" name="Gerade Verbindung mit Pfeil 4"/>
          <p:cNvCxnSpPr/>
          <p:nvPr/>
        </p:nvCxnSpPr>
        <p:spPr>
          <a:xfrm>
            <a:off x="1408670" y="1837038"/>
            <a:ext cx="0" cy="1359243"/>
          </a:xfrm>
          <a:prstGeom prst="straightConnector1">
            <a:avLst/>
          </a:prstGeom>
          <a:ln w="69850">
            <a:solidFill>
              <a:srgbClr val="FFFF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feld 3"/>
          <p:cNvSpPr txBox="1"/>
          <p:nvPr/>
        </p:nvSpPr>
        <p:spPr>
          <a:xfrm>
            <a:off x="1520792" y="2223436"/>
            <a:ext cx="2069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Hauptprogramm</a:t>
            </a:r>
            <a:endParaRPr lang="de-DE" dirty="0"/>
          </a:p>
        </p:txBody>
      </p:sp>
      <p:sp>
        <p:nvSpPr>
          <p:cNvPr id="6" name="Gewitterblitz 5"/>
          <p:cNvSpPr/>
          <p:nvPr/>
        </p:nvSpPr>
        <p:spPr>
          <a:xfrm>
            <a:off x="453205" y="2800952"/>
            <a:ext cx="955464" cy="395329"/>
          </a:xfrm>
          <a:prstGeom prst="lightningBol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feld 6"/>
          <p:cNvSpPr txBox="1"/>
          <p:nvPr/>
        </p:nvSpPr>
        <p:spPr>
          <a:xfrm>
            <a:off x="140999" y="2389060"/>
            <a:ext cx="1264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Interrupt</a:t>
            </a:r>
            <a:endParaRPr lang="de-DE" dirty="0">
              <a:solidFill>
                <a:srgbClr val="FFFF00"/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4186989" y="1145406"/>
            <a:ext cx="381160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Beim Interrupt handelt es sich um ein Ereignis wie z.B. Ein Tastendruck auf PA_1, verursacht vielleicht durch eine Lichtschranke.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140999" y="3106689"/>
            <a:ext cx="1264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PA_1</a:t>
            </a:r>
            <a:endParaRPr lang="de-DE" dirty="0">
              <a:solidFill>
                <a:srgbClr val="FFFF00"/>
              </a:solidFill>
            </a:endParaRPr>
          </a:p>
        </p:txBody>
      </p:sp>
      <p:cxnSp>
        <p:nvCxnSpPr>
          <p:cNvPr id="10" name="Gerade Verbindung mit Pfeil 9"/>
          <p:cNvCxnSpPr/>
          <p:nvPr/>
        </p:nvCxnSpPr>
        <p:spPr>
          <a:xfrm>
            <a:off x="1416692" y="3196281"/>
            <a:ext cx="3415190" cy="0"/>
          </a:xfrm>
          <a:prstGeom prst="straightConnector1">
            <a:avLst/>
          </a:prstGeom>
          <a:ln w="69850">
            <a:solidFill>
              <a:srgbClr val="FFFF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1636295" y="2739142"/>
            <a:ext cx="29164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Hauptprogramm wird </a:t>
            </a:r>
          </a:p>
          <a:p>
            <a:endParaRPr lang="de-DE" dirty="0">
              <a:solidFill>
                <a:srgbClr val="FFFF00"/>
              </a:solidFill>
            </a:endParaRPr>
          </a:p>
          <a:p>
            <a:r>
              <a:rPr lang="de-DE" dirty="0">
                <a:solidFill>
                  <a:srgbClr val="FFFF00"/>
                </a:solidFill>
              </a:rPr>
              <a:t>s</a:t>
            </a:r>
            <a:r>
              <a:rPr lang="de-DE" dirty="0" smtClean="0">
                <a:solidFill>
                  <a:srgbClr val="FFFF00"/>
                </a:solidFill>
              </a:rPr>
              <a:t>ofort unterbrochen</a:t>
            </a:r>
            <a:endParaRPr lang="de-DE" dirty="0">
              <a:solidFill>
                <a:srgbClr val="FFFF00"/>
              </a:solidFill>
            </a:endParaRPr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932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135"/>
    </mc:Choice>
    <mc:Fallback xmlns="">
      <p:transition spd="slow" advTm="71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5.6|19|32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5.6|19|32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5.6|19|32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5.6|19|32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5.6|19|32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5.6|19|32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5.6|19|32.3"/>
</p:tagLst>
</file>

<file path=ppt/theme/theme1.xml><?xml version="1.0" encoding="utf-8"?>
<a:theme xmlns:a="http://schemas.openxmlformats.org/drawingml/2006/main" name="Segment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126E75B46905F644B082CF0E0FA2D5CB" ma:contentTypeVersion="" ma:contentTypeDescription="Ein neues Dokument erstellen." ma:contentTypeScope="" ma:versionID="13290f12e97b0a9c88d178a7fffc9292">
  <xsd:schema xmlns:xsd="http://www.w3.org/2001/XMLSchema" xmlns:xs="http://www.w3.org/2001/XMLSchema" xmlns:p="http://schemas.microsoft.com/office/2006/metadata/properties" xmlns:ns2="55696b60-0389-45c2-bb8c-032517eb46a2" targetNamespace="http://schemas.microsoft.com/office/2006/metadata/properties" ma:root="true" ma:fieldsID="402b5aa344d9f8ab2c8dc62f307f3dd3" ns2:_="">
    <xsd:import namespace="55696b60-0389-45c2-bb8c-032517eb46a2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696b60-0389-45c2-bb8c-032517eb46a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B773C9A-9CBD-40C0-8A55-FAF058A8B7EE}"/>
</file>

<file path=customXml/itemProps2.xml><?xml version="1.0" encoding="utf-8"?>
<ds:datastoreItem xmlns:ds="http://schemas.openxmlformats.org/officeDocument/2006/customXml" ds:itemID="{53C8AB96-4C83-40E8-856E-D59C870DA63D}"/>
</file>

<file path=customXml/itemProps3.xml><?xml version="1.0" encoding="utf-8"?>
<ds:datastoreItem xmlns:ds="http://schemas.openxmlformats.org/officeDocument/2006/customXml" ds:itemID="{B592A70E-6F12-42D6-8E15-CA443509B7DE}"/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0</TotalTime>
  <Words>907</Words>
  <Application>Microsoft Office PowerPoint</Application>
  <PresentationFormat>Breitbild</PresentationFormat>
  <Paragraphs>242</Paragraphs>
  <Slides>21</Slides>
  <Notes>0</Notes>
  <HiddenSlides>0</HiddenSlides>
  <MMClips>21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21</vt:i4>
      </vt:variant>
    </vt:vector>
  </HeadingPairs>
  <TitlesOfParts>
    <vt:vector size="24" baseType="lpstr">
      <vt:lpstr>Century Gothic</vt:lpstr>
      <vt:lpstr>Wingdings 3</vt:lpstr>
      <vt:lpstr>Segment</vt:lpstr>
      <vt:lpstr>Interrupt</vt:lpstr>
      <vt:lpstr>Interrupt</vt:lpstr>
      <vt:lpstr>Interrupt</vt:lpstr>
      <vt:lpstr>Interrupt</vt:lpstr>
      <vt:lpstr>Interrupt</vt:lpstr>
      <vt:lpstr>Interrupt</vt:lpstr>
      <vt:lpstr>Interrupt</vt:lpstr>
      <vt:lpstr>Interrupt</vt:lpstr>
      <vt:lpstr>Interrupt</vt:lpstr>
      <vt:lpstr>Interrupt</vt:lpstr>
      <vt:lpstr>Interrupt</vt:lpstr>
      <vt:lpstr>Interrupt</vt:lpstr>
      <vt:lpstr>Interrupt</vt:lpstr>
      <vt:lpstr>Interrupt</vt:lpstr>
      <vt:lpstr>Interrupt</vt:lpstr>
      <vt:lpstr>Interrupt</vt:lpstr>
      <vt:lpstr>Interrupt</vt:lpstr>
      <vt:lpstr>Interrupt</vt:lpstr>
      <vt:lpstr>Interrupt</vt:lpstr>
      <vt:lpstr>Interrupt</vt:lpstr>
      <vt:lpstr>Interrupt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Interrupt</dc:title>
  <dc:creator>joerg_sturm@arcor.de</dc:creator>
  <cp:lastModifiedBy>Jörg Sturm</cp:lastModifiedBy>
  <cp:revision>21</cp:revision>
  <dcterms:created xsi:type="dcterms:W3CDTF">2018-09-26T17:40:00Z</dcterms:created>
  <dcterms:modified xsi:type="dcterms:W3CDTF">2020-03-19T19:14:18Z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0x010100126E75B46905F644B082CF0E0FA2D5CB</vt:lpwstr>
  </property>
</Properties>
</file>