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8" r:id="rId12"/>
    <p:sldId id="268" r:id="rId1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i4hlKaCaAlYUEOEdDPOg+FQxay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762" y="69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46" Type="http://schemas.openxmlformats.org/officeDocument/2006/relationships/customXml" Target="../customXml/item1.xml"/><Relationship Id="rId2" Type="http://schemas.openxmlformats.org/officeDocument/2006/relationships/slide" Target="slides/slide1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0639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28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gif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1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dirty="0" smtClean="0"/>
              <a:t>Interrupts freigeben und sperren</a:t>
            </a: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499" y="2175450"/>
            <a:ext cx="8313011" cy="699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 dirty="0" smtClean="0"/>
              <a:t>Bitte nicht stören</a:t>
            </a:r>
            <a:r>
              <a:rPr lang="de-DE" dirty="0" smtClean="0"/>
              <a:t>?</a:t>
            </a:r>
            <a:endParaRPr dirty="0"/>
          </a:p>
        </p:txBody>
      </p:sp>
      <p:sp>
        <p:nvSpPr>
          <p:cNvPr id="56" name="Google Shape;56;p1"/>
          <p:cNvSpPr/>
          <p:nvPr/>
        </p:nvSpPr>
        <p:spPr>
          <a:xfrm>
            <a:off x="2418383" y="414833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329" y="32380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852192" y="3022518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905"/>
    </mc:Choice>
    <mc:Fallback>
      <p:transition spd="slow" advTm="679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solidFill>
                    <a:srgbClr val="FF0000"/>
                  </a:solidFill>
                </a:rPr>
                <a:t>ISR</a:t>
              </a:r>
              <a:endParaRPr lang="de-DE" sz="1000" dirty="0">
                <a:solidFill>
                  <a:srgbClr val="FF0000"/>
                </a:solidFill>
              </a:endParaRPr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843001"/>
            <a:ext cx="4453976" cy="1701643"/>
          </a:xfrm>
          <a:prstGeom prst="wedgeRoundRectCallout">
            <a:avLst>
              <a:gd name="adj1" fmla="val 3079"/>
              <a:gd name="adj2" fmla="val 7048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2. Globale Freigabe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Mit dem Bit PRIMASK (</a:t>
            </a:r>
            <a:r>
              <a:rPr lang="de-DE" dirty="0" err="1" smtClean="0">
                <a:solidFill>
                  <a:srgbClr val="0000FF"/>
                </a:solidFill>
              </a:rPr>
              <a:t>Priority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</a:t>
            </a:r>
            <a:r>
              <a:rPr lang="de-DE" dirty="0" smtClean="0">
                <a:solidFill>
                  <a:srgbClr val="0000FF"/>
                </a:solidFill>
              </a:rPr>
              <a:t>) können alle Interrupts</a:t>
            </a:r>
          </a:p>
          <a:p>
            <a:pPr lvl="0">
              <a:buSzPts val="1400"/>
            </a:pPr>
            <a:r>
              <a:rPr lang="de-DE" dirty="0">
                <a:solidFill>
                  <a:srgbClr val="0000FF"/>
                </a:solidFill>
              </a:rPr>
              <a:t>Gesperrt: 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__</a:t>
            </a:r>
            <a:r>
              <a:rPr lang="de-DE" dirty="0" err="1">
                <a:solidFill>
                  <a:schemeClr val="accent1">
                    <a:lumMod val="75000"/>
                  </a:schemeClr>
                </a:solidFill>
              </a:rPr>
              <a:t>disable_irq</a:t>
            </a:r>
            <a:r>
              <a:rPr lang="de-DE" dirty="0">
                <a:solidFill>
                  <a:schemeClr val="accent1">
                    <a:lumMod val="75000"/>
                  </a:schemeClr>
                </a:solidFill>
              </a:rPr>
              <a:t>();</a:t>
            </a:r>
            <a:endParaRPr lang="de-DE" sz="1400" b="0" i="0" u="none" strike="noStrike" cap="none" dirty="0" smtClean="0">
              <a:solidFill>
                <a:schemeClr val="accent1">
                  <a:lumMod val="75000"/>
                </a:schemeClr>
              </a:solidFill>
              <a:sym typeface="Arial"/>
            </a:endParaRPr>
          </a:p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</a:t>
            </a:r>
          </a:p>
          <a:p>
            <a:pPr lvl="0">
              <a:buSzPts val="1400"/>
            </a:pPr>
            <a:r>
              <a:rPr lang="de-DE" dirty="0">
                <a:solidFill>
                  <a:srgbClr val="0000FF"/>
                </a:solidFill>
              </a:rPr>
              <a:t>Freigegeben: </a:t>
            </a:r>
            <a:r>
              <a:rPr lang="de-DE" dirty="0">
                <a:solidFill>
                  <a:srgbClr val="FF0000"/>
                </a:solidFill>
              </a:rPr>
              <a:t>__</a:t>
            </a:r>
            <a:r>
              <a:rPr lang="de-DE" dirty="0" err="1">
                <a:solidFill>
                  <a:srgbClr val="FF0000"/>
                </a:solidFill>
              </a:rPr>
              <a:t>enable_irq</a:t>
            </a:r>
            <a:r>
              <a:rPr lang="de-DE" dirty="0">
                <a:solidFill>
                  <a:srgbClr val="FF0000"/>
                </a:solidFill>
              </a:rPr>
              <a:t>();</a:t>
            </a:r>
            <a:r>
              <a:rPr lang="de-DE" sz="1400" b="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dirty="0">
                <a:solidFill>
                  <a:srgbClr val="FF0000"/>
                </a:solidFill>
              </a:rPr>
              <a:t/>
            </a:r>
            <a:br>
              <a:rPr lang="de-DE" dirty="0">
                <a:solidFill>
                  <a:srgbClr val="FF0000"/>
                </a:solidFill>
              </a:rPr>
            </a:br>
            <a:r>
              <a:rPr lang="de-DE" dirty="0" smtClean="0">
                <a:solidFill>
                  <a:schemeClr val="accent1">
                    <a:lumMod val="50000"/>
                  </a:schemeClr>
                </a:solidFill>
              </a:rPr>
              <a:t>werden</a:t>
            </a:r>
            <a:endParaRPr lang="de-DE" sz="1400" b="0" i="0" u="none" strike="noStrike" cap="none" dirty="0" smtClean="0">
              <a:solidFill>
                <a:schemeClr val="accent1">
                  <a:lumMod val="50000"/>
                </a:schemeClr>
              </a:solidFill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6984" y="285841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51949" y="3680520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28" name="Gruppieren 27"/>
          <p:cNvGrpSpPr/>
          <p:nvPr/>
        </p:nvGrpSpPr>
        <p:grpSpPr>
          <a:xfrm>
            <a:off x="3549084" y="3144954"/>
            <a:ext cx="1708348" cy="507084"/>
            <a:chOff x="2392507" y="863600"/>
            <a:chExt cx="1708348" cy="507084"/>
          </a:xfrm>
        </p:grpSpPr>
        <p:grpSp>
          <p:nvGrpSpPr>
            <p:cNvPr id="29" name="Gruppieren 28"/>
            <p:cNvGrpSpPr/>
            <p:nvPr/>
          </p:nvGrpSpPr>
          <p:grpSpPr>
            <a:xfrm>
              <a:off x="2612570" y="1226456"/>
              <a:ext cx="1488285" cy="51898"/>
              <a:chOff x="2612571" y="2540000"/>
              <a:chExt cx="1488285" cy="51898"/>
            </a:xfrm>
          </p:grpSpPr>
          <p:cxnSp>
            <p:nvCxnSpPr>
              <p:cNvPr id="33" name="Gerader Verbinder 32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r Verbinder 33"/>
              <p:cNvCxnSpPr/>
              <p:nvPr/>
            </p:nvCxnSpPr>
            <p:spPr>
              <a:xfrm>
                <a:off x="3351077" y="2591896"/>
                <a:ext cx="749779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 flipV="1">
                <a:off x="2901082" y="2540000"/>
                <a:ext cx="525252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feld 29"/>
            <p:cNvSpPr txBox="1"/>
            <p:nvPr/>
          </p:nvSpPr>
          <p:spPr>
            <a:xfrm>
              <a:off x="2392507" y="1124463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solidFill>
                    <a:srgbClr val="FF0000"/>
                  </a:solidFill>
                </a:rPr>
                <a:t>1</a:t>
              </a:r>
              <a:endParaRPr lang="de-DE" sz="1000" dirty="0">
                <a:solidFill>
                  <a:srgbClr val="FF0000"/>
                </a:solidFill>
              </a:endParaRP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628986" y="863600"/>
              <a:ext cx="7601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000" dirty="0"/>
                <a:t>PRIMASK</a:t>
              </a:r>
            </a:p>
          </p:txBody>
        </p:sp>
      </p:grpSp>
      <p:sp>
        <p:nvSpPr>
          <p:cNvPr id="6" name="Rechteck 5"/>
          <p:cNvSpPr/>
          <p:nvPr/>
        </p:nvSpPr>
        <p:spPr>
          <a:xfrm>
            <a:off x="3659305" y="3641782"/>
            <a:ext cx="13869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__</a:t>
            </a:r>
            <a:r>
              <a:rPr lang="de-DE" dirty="0" err="1">
                <a:solidFill>
                  <a:srgbClr val="FF0000"/>
                </a:solidFill>
              </a:rPr>
              <a:t>enable_irq</a:t>
            </a:r>
            <a:r>
              <a:rPr lang="de-DE" dirty="0">
                <a:solidFill>
                  <a:srgbClr val="FF0000"/>
                </a:solidFill>
              </a:rPr>
              <a:t>();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6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295"/>
    </mc:Choice>
    <mc:Fallback>
      <p:transition spd="slow" advTm="412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/>
          <p:cNvGrpSpPr/>
          <p:nvPr/>
        </p:nvGrpSpPr>
        <p:grpSpPr>
          <a:xfrm>
            <a:off x="4378061" y="843001"/>
            <a:ext cx="4313664" cy="3595811"/>
            <a:chOff x="2392507" y="791881"/>
            <a:chExt cx="4313664" cy="3595811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3720835" y="791881"/>
              <a:ext cx="2985336" cy="1213993"/>
              <a:chOff x="3720835" y="164864"/>
              <a:chExt cx="2985336" cy="1213993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4100855" y="1124857"/>
                <a:ext cx="1175658" cy="153497"/>
                <a:chOff x="2612571" y="2438400"/>
                <a:chExt cx="1175658" cy="153497"/>
              </a:xfrm>
            </p:grpSpPr>
            <p:cxnSp>
              <p:nvCxnSpPr>
                <p:cNvPr id="20" name="Gerader Verbinder 19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Gerader Verbinder 20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Gerader Verbinder 21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Gerader Verbinder 22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Gerader Verbinder 48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hteck 51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hteck 52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Textfeld 55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58" name="Gleichschenkliges Dreieck 57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59" name="Gerader Verbinder 58"/>
              <p:cNvCxnSpPr/>
              <p:nvPr/>
            </p:nvCxnSpPr>
            <p:spPr>
              <a:xfrm>
                <a:off x="3826042" y="653143"/>
                <a:ext cx="8880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feld 60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62" name="Gerader Verbinder 61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feld 7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73" name="Textfeld 72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MR0</a:t>
                </a:r>
                <a:endParaRPr lang="de-DE" sz="1000" dirty="0"/>
              </a:p>
            </p:txBody>
          </p:sp>
          <p:sp>
            <p:nvSpPr>
              <p:cNvPr id="74" name="Textfeld 73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PR0</a:t>
                </a:r>
                <a:endParaRPr lang="de-DE" sz="1000" dirty="0"/>
              </a:p>
            </p:txBody>
          </p:sp>
        </p:grpSp>
        <p:grpSp>
          <p:nvGrpSpPr>
            <p:cNvPr id="2" name="Gruppieren 1"/>
            <p:cNvGrpSpPr/>
            <p:nvPr/>
          </p:nvGrpSpPr>
          <p:grpSpPr>
            <a:xfrm>
              <a:off x="2392507" y="1490617"/>
              <a:ext cx="1708348" cy="507084"/>
              <a:chOff x="2392507" y="863600"/>
              <a:chExt cx="1708348" cy="507084"/>
            </a:xfrm>
          </p:grpSpPr>
          <p:grpSp>
            <p:nvGrpSpPr>
              <p:cNvPr id="11" name="Gruppieren 10"/>
              <p:cNvGrpSpPr/>
              <p:nvPr/>
            </p:nvGrpSpPr>
            <p:grpSpPr>
              <a:xfrm>
                <a:off x="2612570" y="1124856"/>
                <a:ext cx="1488285" cy="153497"/>
                <a:chOff x="2612571" y="2438400"/>
                <a:chExt cx="1488285" cy="153497"/>
              </a:xfrm>
            </p:grpSpPr>
            <p:cxnSp>
              <p:nvCxnSpPr>
                <p:cNvPr id="3" name="Gerader Verbinder 2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" name="Gerader Verbinder 3"/>
                <p:cNvCxnSpPr/>
                <p:nvPr/>
              </p:nvCxnSpPr>
              <p:spPr>
                <a:xfrm>
                  <a:off x="3351077" y="2591896"/>
                  <a:ext cx="749779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Gerader Verbinder 4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Gerader Verbinder 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Textfeld 71"/>
              <p:cNvSpPr txBox="1"/>
              <p:nvPr/>
            </p:nvSpPr>
            <p:spPr>
              <a:xfrm>
                <a:off x="2392507" y="1124463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2628986" y="863600"/>
                <a:ext cx="76014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1000" dirty="0"/>
                  <a:t>PRIMASK</a:t>
                </a:r>
              </a:p>
            </p:txBody>
          </p:sp>
        </p:grpSp>
        <p:grpSp>
          <p:nvGrpSpPr>
            <p:cNvPr id="78" name="Gruppieren 77"/>
            <p:cNvGrpSpPr/>
            <p:nvPr/>
          </p:nvGrpSpPr>
          <p:grpSpPr>
            <a:xfrm>
              <a:off x="3623169" y="1976613"/>
              <a:ext cx="3018149" cy="1213993"/>
              <a:chOff x="3688022" y="164864"/>
              <a:chExt cx="3018149" cy="1213993"/>
            </a:xfrm>
          </p:grpSpPr>
          <p:grpSp>
            <p:nvGrpSpPr>
              <p:cNvPr id="79" name="Gruppieren 78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94" name="Gerader Verbinder 93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Gerader Verbinder 94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Gerader Verbinder 95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r Verbinder 9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0" name="Gerader Verbinder 79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Rechteck 80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Textfeld 82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84" name="Gleichschenkliges Dreieck 83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85" name="Gerader Verbinder 84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feld 85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87" name="Gerader Verbinder 86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Gerader Verbinder 88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Gerader Verbinder 89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feld 9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MR1</a:t>
                </a:r>
                <a:endParaRPr lang="de-DE" sz="1000" dirty="0"/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PR1</a:t>
                </a:r>
                <a:endParaRPr lang="de-DE" sz="1000" dirty="0"/>
              </a:p>
            </p:txBody>
          </p:sp>
        </p:grpSp>
        <p:cxnSp>
          <p:nvCxnSpPr>
            <p:cNvPr id="100" name="Gerader Verbinder 99"/>
            <p:cNvCxnSpPr/>
            <p:nvPr/>
          </p:nvCxnSpPr>
          <p:spPr>
            <a:xfrm flipV="1">
              <a:off x="3623169" y="1905368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uppieren 56"/>
            <p:cNvGrpSpPr/>
            <p:nvPr/>
          </p:nvGrpSpPr>
          <p:grpSpPr>
            <a:xfrm>
              <a:off x="3610909" y="3173699"/>
              <a:ext cx="3018149" cy="1213993"/>
              <a:chOff x="3688022" y="164864"/>
              <a:chExt cx="3018149" cy="1213993"/>
            </a:xfrm>
          </p:grpSpPr>
          <p:grpSp>
            <p:nvGrpSpPr>
              <p:cNvPr id="60" name="Gruppieren 59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108" name="Gerader Verbinder 107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Gerader Verbinder 108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Gerader Verbinder 109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Gerader Verbinder 110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" name="Gerader Verbinder 63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Rechteck 65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Textfeld 68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0" name="Gleichschenkliges Dreieck 69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feld 97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99" name="Gerader Verbinder 98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rader Verbinder 100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Gerader Verbinder 101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rader Verbinder 102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Textfeld 103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105" name="Textfeld 104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MR2</a:t>
                </a:r>
                <a:endParaRPr lang="de-DE" sz="1000" dirty="0"/>
              </a:p>
            </p:txBody>
          </p:sp>
          <p:sp>
            <p:nvSpPr>
              <p:cNvPr id="107" name="Textfeld 106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PR2</a:t>
                </a:r>
                <a:endParaRPr lang="de-DE" sz="1000" dirty="0"/>
              </a:p>
            </p:txBody>
          </p:sp>
        </p:grpSp>
        <p:cxnSp>
          <p:nvCxnSpPr>
            <p:cNvPr id="112" name="Gerader Verbinder 111"/>
            <p:cNvCxnSpPr/>
            <p:nvPr/>
          </p:nvCxnSpPr>
          <p:spPr>
            <a:xfrm flipV="1">
              <a:off x="3617408" y="3088551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115" name="Google Shape;56;p1"/>
          <p:cNvSpPr/>
          <p:nvPr/>
        </p:nvSpPr>
        <p:spPr>
          <a:xfrm>
            <a:off x="472171" y="2889273"/>
            <a:ext cx="3257137" cy="796829"/>
          </a:xfrm>
          <a:prstGeom prst="wedgeRoundRectCallout">
            <a:avLst>
              <a:gd name="adj1" fmla="val 33559"/>
              <a:gd name="adj2" fmla="val -6872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Mit der globalen Freigabe können alle Interrupts auf einmal gesperrt werden!</a:t>
            </a:r>
            <a:endParaRPr lang="de-DE" sz="1400" b="0" i="0" u="none" strike="noStrike" cap="none" dirty="0" smtClean="0">
              <a:solidFill>
                <a:schemeClr val="accent1">
                  <a:lumMod val="50000"/>
                </a:schemeClr>
              </a:solidFill>
              <a:sym typeface="Arial"/>
            </a:endParaRPr>
          </a:p>
        </p:txBody>
      </p:sp>
      <p:pic>
        <p:nvPicPr>
          <p:cNvPr id="11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9871" y="8430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llipse 7"/>
          <p:cNvSpPr/>
          <p:nvPr/>
        </p:nvSpPr>
        <p:spPr>
          <a:xfrm>
            <a:off x="6086409" y="4615543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6" name="Ellipse 115"/>
          <p:cNvSpPr/>
          <p:nvPr/>
        </p:nvSpPr>
        <p:spPr>
          <a:xfrm>
            <a:off x="6282877" y="4617911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Ellipse 116"/>
          <p:cNvSpPr/>
          <p:nvPr/>
        </p:nvSpPr>
        <p:spPr>
          <a:xfrm>
            <a:off x="6476858" y="4612130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5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457"/>
    </mc:Choice>
    <mc:Fallback>
      <p:transition spd="slow" advTm="734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/>
          <p:cNvGrpSpPr/>
          <p:nvPr/>
        </p:nvGrpSpPr>
        <p:grpSpPr>
          <a:xfrm>
            <a:off x="4378061" y="843001"/>
            <a:ext cx="4313664" cy="3595811"/>
            <a:chOff x="2392507" y="791881"/>
            <a:chExt cx="4313664" cy="3595811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3720835" y="791881"/>
              <a:ext cx="2985336" cy="1213993"/>
              <a:chOff x="3720835" y="164864"/>
              <a:chExt cx="2985336" cy="1213993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4100855" y="1124857"/>
                <a:ext cx="1175658" cy="153497"/>
                <a:chOff x="2612571" y="2438400"/>
                <a:chExt cx="1175658" cy="153497"/>
              </a:xfrm>
            </p:grpSpPr>
            <p:cxnSp>
              <p:nvCxnSpPr>
                <p:cNvPr id="20" name="Gerader Verbinder 19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Gerader Verbinder 20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Gerader Verbinder 21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Gerader Verbinder 22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Gerader Verbinder 48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hteck 51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hteck 52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Textfeld 55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58" name="Gleichschenkliges Dreieck 57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59" name="Gerader Verbinder 58"/>
              <p:cNvCxnSpPr/>
              <p:nvPr/>
            </p:nvCxnSpPr>
            <p:spPr>
              <a:xfrm>
                <a:off x="3826042" y="653143"/>
                <a:ext cx="88803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feld 60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62" name="Gerader Verbinder 61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Gerader Verbinder 62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Gerader Verbinder 64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Gerader Verbinder 67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Textfeld 7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73" name="Textfeld 72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MR0</a:t>
                </a:r>
                <a:endParaRPr lang="de-DE" sz="1000" dirty="0"/>
              </a:p>
            </p:txBody>
          </p:sp>
          <p:sp>
            <p:nvSpPr>
              <p:cNvPr id="74" name="Textfeld 73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PR0</a:t>
                </a:r>
                <a:endParaRPr lang="de-DE" sz="1000" dirty="0"/>
              </a:p>
            </p:txBody>
          </p:sp>
        </p:grpSp>
        <p:grpSp>
          <p:nvGrpSpPr>
            <p:cNvPr id="2" name="Gruppieren 1"/>
            <p:cNvGrpSpPr/>
            <p:nvPr/>
          </p:nvGrpSpPr>
          <p:grpSpPr>
            <a:xfrm>
              <a:off x="2392507" y="1490617"/>
              <a:ext cx="1708348" cy="507084"/>
              <a:chOff x="2392507" y="863600"/>
              <a:chExt cx="1708348" cy="507084"/>
            </a:xfrm>
          </p:grpSpPr>
          <p:grpSp>
            <p:nvGrpSpPr>
              <p:cNvPr id="11" name="Gruppieren 10"/>
              <p:cNvGrpSpPr/>
              <p:nvPr/>
            </p:nvGrpSpPr>
            <p:grpSpPr>
              <a:xfrm>
                <a:off x="2612570" y="1124856"/>
                <a:ext cx="1488285" cy="153497"/>
                <a:chOff x="2612571" y="2438400"/>
                <a:chExt cx="1488285" cy="153497"/>
              </a:xfrm>
            </p:grpSpPr>
            <p:cxnSp>
              <p:nvCxnSpPr>
                <p:cNvPr id="3" name="Gerader Verbinder 2"/>
                <p:cNvCxnSpPr/>
                <p:nvPr/>
              </p:nvCxnSpPr>
              <p:spPr>
                <a:xfrm>
                  <a:off x="2612571" y="2591896"/>
                  <a:ext cx="2885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" name="Gerader Verbinder 3"/>
                <p:cNvCxnSpPr/>
                <p:nvPr/>
              </p:nvCxnSpPr>
              <p:spPr>
                <a:xfrm>
                  <a:off x="3351077" y="2591896"/>
                  <a:ext cx="749779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Gerader Verbinder 4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Gerader Verbinder 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Textfeld 71"/>
              <p:cNvSpPr txBox="1"/>
              <p:nvPr/>
            </p:nvSpPr>
            <p:spPr>
              <a:xfrm>
                <a:off x="2392507" y="1124463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5" name="Rechteck 74"/>
              <p:cNvSpPr/>
              <p:nvPr/>
            </p:nvSpPr>
            <p:spPr>
              <a:xfrm>
                <a:off x="2628986" y="863600"/>
                <a:ext cx="76014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1000" dirty="0"/>
                  <a:t>PRIMASK</a:t>
                </a:r>
              </a:p>
            </p:txBody>
          </p:sp>
        </p:grpSp>
        <p:grpSp>
          <p:nvGrpSpPr>
            <p:cNvPr id="78" name="Gruppieren 77"/>
            <p:cNvGrpSpPr/>
            <p:nvPr/>
          </p:nvGrpSpPr>
          <p:grpSpPr>
            <a:xfrm>
              <a:off x="3623169" y="1976613"/>
              <a:ext cx="3018149" cy="1213993"/>
              <a:chOff x="3688022" y="164864"/>
              <a:chExt cx="3018149" cy="1213993"/>
            </a:xfrm>
          </p:grpSpPr>
          <p:grpSp>
            <p:nvGrpSpPr>
              <p:cNvPr id="79" name="Gruppieren 78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94" name="Gerader Verbinder 93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Gerader Verbinder 94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Gerader Verbinder 95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r Verbinder 96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0" name="Gerader Verbinder 79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Rechteck 80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Textfeld 82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84" name="Gleichschenkliges Dreieck 83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85" name="Gerader Verbinder 84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Textfeld 85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87" name="Gerader Verbinder 86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Gerader Verbinder 87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Gerader Verbinder 88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Gerader Verbinder 89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Textfeld 90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92" name="Textfeld 91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MR1</a:t>
                </a:r>
                <a:endParaRPr lang="de-DE" sz="1000" dirty="0"/>
              </a:p>
            </p:txBody>
          </p:sp>
          <p:sp>
            <p:nvSpPr>
              <p:cNvPr id="93" name="Textfeld 92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PR1</a:t>
                </a:r>
                <a:endParaRPr lang="de-DE" sz="1000" dirty="0"/>
              </a:p>
            </p:txBody>
          </p:sp>
        </p:grpSp>
        <p:cxnSp>
          <p:nvCxnSpPr>
            <p:cNvPr id="100" name="Gerader Verbinder 99"/>
            <p:cNvCxnSpPr/>
            <p:nvPr/>
          </p:nvCxnSpPr>
          <p:spPr>
            <a:xfrm flipV="1">
              <a:off x="3623169" y="1905368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uppieren 56"/>
            <p:cNvGrpSpPr/>
            <p:nvPr/>
          </p:nvGrpSpPr>
          <p:grpSpPr>
            <a:xfrm>
              <a:off x="3610909" y="3173699"/>
              <a:ext cx="3018149" cy="1213993"/>
              <a:chOff x="3688022" y="164864"/>
              <a:chExt cx="3018149" cy="1213993"/>
            </a:xfrm>
          </p:grpSpPr>
          <p:grpSp>
            <p:nvGrpSpPr>
              <p:cNvPr id="60" name="Gruppieren 59"/>
              <p:cNvGrpSpPr/>
              <p:nvPr/>
            </p:nvGrpSpPr>
            <p:grpSpPr>
              <a:xfrm>
                <a:off x="3688022" y="1124857"/>
                <a:ext cx="1588491" cy="153497"/>
                <a:chOff x="2199738" y="2438400"/>
                <a:chExt cx="1588491" cy="153497"/>
              </a:xfrm>
            </p:grpSpPr>
            <p:cxnSp>
              <p:nvCxnSpPr>
                <p:cNvPr id="108" name="Gerader Verbinder 107"/>
                <p:cNvCxnSpPr/>
                <p:nvPr/>
              </p:nvCxnSpPr>
              <p:spPr>
                <a:xfrm>
                  <a:off x="2199738" y="2591896"/>
                  <a:ext cx="70134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Gerader Verbinder 108"/>
                <p:cNvCxnSpPr/>
                <p:nvPr/>
              </p:nvCxnSpPr>
              <p:spPr>
                <a:xfrm>
                  <a:off x="3351077" y="2591896"/>
                  <a:ext cx="43715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Gerader Verbinder 109"/>
                <p:cNvCxnSpPr/>
                <p:nvPr/>
              </p:nvCxnSpPr>
              <p:spPr>
                <a:xfrm>
                  <a:off x="3351077" y="2540000"/>
                  <a:ext cx="0" cy="518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Gerader Verbinder 110"/>
                <p:cNvCxnSpPr/>
                <p:nvPr/>
              </p:nvCxnSpPr>
              <p:spPr>
                <a:xfrm flipV="1">
                  <a:off x="2901082" y="2438400"/>
                  <a:ext cx="449995" cy="15349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4" name="Gerader Verbinder 63"/>
              <p:cNvCxnSpPr/>
              <p:nvPr/>
            </p:nvCxnSpPr>
            <p:spPr>
              <a:xfrm>
                <a:off x="4530934" y="537029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Rechteck 65"/>
              <p:cNvSpPr/>
              <p:nvPr/>
            </p:nvSpPr>
            <p:spPr>
              <a:xfrm>
                <a:off x="5276513" y="957943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1000" dirty="0" smtClean="0">
                    <a:solidFill>
                      <a:schemeClr val="tx1"/>
                    </a:solidFill>
                  </a:rPr>
                  <a:t>&amp;</a:t>
                </a:r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Rechteck 66"/>
              <p:cNvSpPr/>
              <p:nvPr/>
            </p:nvSpPr>
            <p:spPr>
              <a:xfrm>
                <a:off x="4712361" y="442686"/>
                <a:ext cx="253999" cy="42091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Textfeld 68"/>
              <p:cNvSpPr txBox="1"/>
              <p:nvPr/>
            </p:nvSpPr>
            <p:spPr>
              <a:xfrm>
                <a:off x="4389366" y="290286"/>
                <a:ext cx="22044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1</a:t>
                </a:r>
                <a:endParaRPr lang="de-DE" sz="1000" dirty="0"/>
              </a:p>
            </p:txBody>
          </p:sp>
          <p:sp>
            <p:nvSpPr>
              <p:cNvPr id="70" name="Gleichschenkliges Dreieck 69"/>
              <p:cNvSpPr/>
              <p:nvPr/>
            </p:nvSpPr>
            <p:spPr>
              <a:xfrm rot="5400000">
                <a:off x="4728841" y="609668"/>
                <a:ext cx="53992" cy="86951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/>
              </a:p>
            </p:txBody>
          </p:sp>
          <p:cxnSp>
            <p:nvCxnSpPr>
              <p:cNvPr id="76" name="Gerader Verbinder 75"/>
              <p:cNvCxnSpPr/>
              <p:nvPr/>
            </p:nvCxnSpPr>
            <p:spPr>
              <a:xfrm>
                <a:off x="3834748" y="653143"/>
                <a:ext cx="87932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feld 97"/>
              <p:cNvSpPr txBox="1"/>
              <p:nvPr/>
            </p:nvSpPr>
            <p:spPr>
              <a:xfrm>
                <a:off x="3720835" y="381920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Ereignis</a:t>
                </a:r>
                <a:endParaRPr lang="de-DE" sz="1000" dirty="0"/>
              </a:p>
            </p:txBody>
          </p:sp>
          <p:cxnSp>
            <p:nvCxnSpPr>
              <p:cNvPr id="99" name="Gerader Verbinder 98"/>
              <p:cNvCxnSpPr/>
              <p:nvPr/>
            </p:nvCxnSpPr>
            <p:spPr>
              <a:xfrm>
                <a:off x="4967223" y="537028"/>
                <a:ext cx="181427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Gerader Verbinder 100"/>
              <p:cNvCxnSpPr/>
              <p:nvPr/>
            </p:nvCxnSpPr>
            <p:spPr>
              <a:xfrm>
                <a:off x="5148650" y="1050377"/>
                <a:ext cx="12786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Gerader Verbinder 101"/>
              <p:cNvCxnSpPr/>
              <p:nvPr/>
            </p:nvCxnSpPr>
            <p:spPr>
              <a:xfrm flipV="1">
                <a:off x="5148650" y="537028"/>
                <a:ext cx="0" cy="5133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Gerader Verbinder 102"/>
              <p:cNvCxnSpPr/>
              <p:nvPr/>
            </p:nvCxnSpPr>
            <p:spPr>
              <a:xfrm>
                <a:off x="5530512" y="1168018"/>
                <a:ext cx="292577" cy="3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Textfeld 103"/>
              <p:cNvSpPr txBox="1"/>
              <p:nvPr/>
            </p:nvSpPr>
            <p:spPr>
              <a:xfrm>
                <a:off x="5757457" y="1014129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ISR</a:t>
                </a:r>
                <a:endParaRPr lang="de-DE" sz="1000" dirty="0"/>
              </a:p>
            </p:txBody>
          </p:sp>
          <p:sp>
            <p:nvSpPr>
              <p:cNvPr id="105" name="Textfeld 104"/>
              <p:cNvSpPr txBox="1"/>
              <p:nvPr/>
            </p:nvSpPr>
            <p:spPr>
              <a:xfrm>
                <a:off x="4401806" y="878114"/>
                <a:ext cx="61898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MR2</a:t>
                </a:r>
                <a:endParaRPr lang="de-DE" sz="1000" dirty="0"/>
              </a:p>
            </p:txBody>
          </p:sp>
          <p:sp>
            <p:nvSpPr>
              <p:cNvPr id="107" name="Textfeld 106"/>
              <p:cNvSpPr txBox="1"/>
              <p:nvPr/>
            </p:nvSpPr>
            <p:spPr>
              <a:xfrm>
                <a:off x="4621647" y="164864"/>
                <a:ext cx="948714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PR2</a:t>
                </a:r>
                <a:endParaRPr lang="de-DE" sz="1000" dirty="0"/>
              </a:p>
            </p:txBody>
          </p:sp>
        </p:grpSp>
        <p:cxnSp>
          <p:nvCxnSpPr>
            <p:cNvPr id="112" name="Gerader Verbinder 111"/>
            <p:cNvCxnSpPr/>
            <p:nvPr/>
          </p:nvCxnSpPr>
          <p:spPr>
            <a:xfrm flipV="1">
              <a:off x="3617408" y="3088551"/>
              <a:ext cx="6519" cy="118473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115" name="Google Shape;56;p1"/>
          <p:cNvSpPr/>
          <p:nvPr/>
        </p:nvSpPr>
        <p:spPr>
          <a:xfrm>
            <a:off x="472171" y="2889273"/>
            <a:ext cx="3257137" cy="1048796"/>
          </a:xfrm>
          <a:prstGeom prst="wedgeRoundRectCallout">
            <a:avLst>
              <a:gd name="adj1" fmla="val 33559"/>
              <a:gd name="adj2" fmla="val -6872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r>
              <a:rPr lang="de-DE" sz="1400" b="0" i="0" u="none" strike="noStrike" cap="none" dirty="0" smtClean="0">
                <a:solidFill>
                  <a:schemeClr val="accent1">
                    <a:lumMod val="50000"/>
                  </a:schemeClr>
                </a:solidFill>
                <a:sym typeface="Arial"/>
              </a:rPr>
              <a:t>Standardmäßig sind bei MBED immer alle Freigaben erteilt. D.h. Wir müssen uns um die Freigaben meist nicht kümmern.</a:t>
            </a:r>
          </a:p>
        </p:txBody>
      </p:sp>
      <p:pic>
        <p:nvPicPr>
          <p:cNvPr id="11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9871" y="84300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llipse 7"/>
          <p:cNvSpPr/>
          <p:nvPr/>
        </p:nvSpPr>
        <p:spPr>
          <a:xfrm>
            <a:off x="6086409" y="4615543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6" name="Ellipse 115"/>
          <p:cNvSpPr/>
          <p:nvPr/>
        </p:nvSpPr>
        <p:spPr>
          <a:xfrm>
            <a:off x="6282877" y="4617911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7" name="Ellipse 116"/>
          <p:cNvSpPr/>
          <p:nvPr/>
        </p:nvSpPr>
        <p:spPr>
          <a:xfrm>
            <a:off x="6476858" y="4612130"/>
            <a:ext cx="79260" cy="7837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1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3254"/>
    </mc:Choice>
    <mc:Fallback>
      <p:transition spd="slow" advTm="63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pieren 18"/>
          <p:cNvGrpSpPr/>
          <p:nvPr/>
        </p:nvGrpSpPr>
        <p:grpSpPr>
          <a:xfrm>
            <a:off x="5082631" y="3193143"/>
            <a:ext cx="1175658" cy="153497"/>
            <a:chOff x="2612571" y="2438400"/>
            <a:chExt cx="1175658" cy="153497"/>
          </a:xfrm>
        </p:grpSpPr>
        <p:cxnSp>
          <p:nvCxnSpPr>
            <p:cNvPr id="20" name="Gerader Verbinder 19"/>
            <p:cNvCxnSpPr/>
            <p:nvPr/>
          </p:nvCxnSpPr>
          <p:spPr>
            <a:xfrm>
              <a:off x="2612571" y="2591896"/>
              <a:ext cx="2885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Gerader Verbinder 20"/>
            <p:cNvCxnSpPr/>
            <p:nvPr/>
          </p:nvCxnSpPr>
          <p:spPr>
            <a:xfrm>
              <a:off x="3351077" y="2591896"/>
              <a:ext cx="4371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>
              <a:off x="3351077" y="2540000"/>
              <a:ext cx="0" cy="518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 flipV="1">
              <a:off x="2901082" y="2438400"/>
              <a:ext cx="449995" cy="15349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Gerader Verbinder 48"/>
          <p:cNvCxnSpPr/>
          <p:nvPr/>
        </p:nvCxnSpPr>
        <p:spPr>
          <a:xfrm>
            <a:off x="5512710" y="2605315"/>
            <a:ext cx="1814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hteck 51"/>
          <p:cNvSpPr/>
          <p:nvPr/>
        </p:nvSpPr>
        <p:spPr>
          <a:xfrm>
            <a:off x="6258289" y="3026229"/>
            <a:ext cx="253999" cy="4209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&amp;</a:t>
            </a:r>
            <a:endParaRPr lang="de-DE" sz="1000" dirty="0">
              <a:solidFill>
                <a:schemeClr val="tx1"/>
              </a:solidFill>
            </a:endParaRPr>
          </a:p>
        </p:txBody>
      </p:sp>
      <p:sp>
        <p:nvSpPr>
          <p:cNvPr id="53" name="Rechteck 52"/>
          <p:cNvSpPr/>
          <p:nvPr/>
        </p:nvSpPr>
        <p:spPr>
          <a:xfrm>
            <a:off x="5694137" y="2510972"/>
            <a:ext cx="253999" cy="4209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00" dirty="0">
              <a:solidFill>
                <a:schemeClr val="tx1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5371142" y="2358572"/>
            <a:ext cx="2204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1</a:t>
            </a:r>
            <a:endParaRPr lang="de-DE" sz="1000" dirty="0"/>
          </a:p>
        </p:txBody>
      </p:sp>
      <p:sp>
        <p:nvSpPr>
          <p:cNvPr id="58" name="Gleichschenkliges Dreieck 57"/>
          <p:cNvSpPr/>
          <p:nvPr/>
        </p:nvSpPr>
        <p:spPr>
          <a:xfrm rot="5400000">
            <a:off x="5710617" y="2677954"/>
            <a:ext cx="53992" cy="8695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000"/>
          </a:p>
        </p:txBody>
      </p:sp>
      <p:cxnSp>
        <p:nvCxnSpPr>
          <p:cNvPr id="59" name="Gerader Verbinder 58"/>
          <p:cNvCxnSpPr/>
          <p:nvPr/>
        </p:nvCxnSpPr>
        <p:spPr>
          <a:xfrm>
            <a:off x="4807818" y="2721429"/>
            <a:ext cx="8880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4679956" y="2500321"/>
            <a:ext cx="948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Ereignis</a:t>
            </a:r>
          </a:p>
        </p:txBody>
      </p:sp>
      <p:cxnSp>
        <p:nvCxnSpPr>
          <p:cNvPr id="62" name="Gerader Verbinder 61"/>
          <p:cNvCxnSpPr/>
          <p:nvPr/>
        </p:nvCxnSpPr>
        <p:spPr>
          <a:xfrm>
            <a:off x="5948999" y="2605314"/>
            <a:ext cx="18142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/>
          <p:cNvCxnSpPr/>
          <p:nvPr/>
        </p:nvCxnSpPr>
        <p:spPr>
          <a:xfrm>
            <a:off x="6130426" y="3118663"/>
            <a:ext cx="1278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/>
          <p:cNvCxnSpPr/>
          <p:nvPr/>
        </p:nvCxnSpPr>
        <p:spPr>
          <a:xfrm flipV="1">
            <a:off x="6130426" y="2605314"/>
            <a:ext cx="0" cy="5133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/>
          <p:cNvCxnSpPr/>
          <p:nvPr/>
        </p:nvCxnSpPr>
        <p:spPr>
          <a:xfrm>
            <a:off x="6512288" y="3236304"/>
            <a:ext cx="292577" cy="3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feld 70"/>
          <p:cNvSpPr txBox="1"/>
          <p:nvPr/>
        </p:nvSpPr>
        <p:spPr>
          <a:xfrm>
            <a:off x="6739233" y="3082415"/>
            <a:ext cx="948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ISR</a:t>
            </a:r>
            <a:endParaRPr lang="de-DE" sz="1000" dirty="0"/>
          </a:p>
        </p:txBody>
      </p:sp>
      <p:sp>
        <p:nvSpPr>
          <p:cNvPr id="73" name="Textfeld 72"/>
          <p:cNvSpPr txBox="1"/>
          <p:nvPr/>
        </p:nvSpPr>
        <p:spPr>
          <a:xfrm>
            <a:off x="5383582" y="2946400"/>
            <a:ext cx="6189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MR0</a:t>
            </a:r>
            <a:endParaRPr lang="de-DE" sz="1000" dirty="0"/>
          </a:p>
        </p:txBody>
      </p:sp>
      <p:sp>
        <p:nvSpPr>
          <p:cNvPr id="74" name="Textfeld 73"/>
          <p:cNvSpPr txBox="1"/>
          <p:nvPr/>
        </p:nvSpPr>
        <p:spPr>
          <a:xfrm>
            <a:off x="5603423" y="2233150"/>
            <a:ext cx="948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PR0</a:t>
            </a:r>
            <a:endParaRPr lang="de-DE" sz="1000" dirty="0"/>
          </a:p>
        </p:txBody>
      </p:sp>
      <p:sp>
        <p:nvSpPr>
          <p:cNvPr id="108" name="Google Shape;56;p1"/>
          <p:cNvSpPr/>
          <p:nvPr/>
        </p:nvSpPr>
        <p:spPr>
          <a:xfrm>
            <a:off x="680819" y="1091628"/>
            <a:ext cx="3168000" cy="864300"/>
          </a:xfrm>
          <a:prstGeom prst="wedgeRoundRectCallout">
            <a:avLst>
              <a:gd name="adj1" fmla="val 33777"/>
              <a:gd name="adj2" fmla="val 7379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Ein Ereignis kann einen Interrupt auslösen.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InterruptIn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meinInterrupt</a:t>
            </a:r>
            <a:r>
              <a:rPr lang="de-DE" dirty="0" smtClean="0">
                <a:solidFill>
                  <a:srgbClr val="0000FF"/>
                </a:solidFill>
              </a:rPr>
              <a:t>(PA_0)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0113" y="205909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110" name="Audio 1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50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866"/>
    </mc:Choice>
    <mc:Fallback>
      <p:transition spd="slow" advTm="248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>
                  <a:solidFill>
                    <a:srgbClr val="FF0000"/>
                  </a:solidFill>
                </a:rPr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666563"/>
            <a:ext cx="4453976" cy="1567091"/>
          </a:xfrm>
          <a:prstGeom prst="wedgeRoundRectCallout">
            <a:avLst>
              <a:gd name="adj1" fmla="val 14029"/>
              <a:gd name="adj2" fmla="val 7157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Ereignisse z. B. können sein: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srgbClr val="0000FF"/>
                </a:solidFill>
              </a:rPr>
              <a:t>Steigende</a:t>
            </a:r>
            <a:r>
              <a:rPr lang="de-DE" dirty="0" smtClean="0">
                <a:solidFill>
                  <a:srgbClr val="0000FF"/>
                </a:solidFill>
              </a:rPr>
              <a:t> Flanke an PA_1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meinInterrup.rise</a:t>
            </a:r>
            <a:r>
              <a:rPr lang="de-DE" dirty="0" smtClean="0">
                <a:solidFill>
                  <a:srgbClr val="0000FF"/>
                </a:solidFill>
              </a:rPr>
              <a:t>(&amp;ISR);</a:t>
            </a:r>
            <a:r>
              <a:rPr lang="de-DE" dirty="0" smtClean="0">
                <a:solidFill>
                  <a:srgbClr val="0000FF"/>
                </a:solidFill>
              </a:rPr>
              <a:t/>
            </a:r>
            <a:br>
              <a:rPr lang="de-DE" dirty="0" smtClean="0">
                <a:solidFill>
                  <a:srgbClr val="0000FF"/>
                </a:solidFill>
              </a:rPr>
            </a:br>
            <a:endParaRPr lang="de-DE" dirty="0" smtClean="0">
              <a:solidFill>
                <a:srgbClr val="0000FF"/>
              </a:solidFill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Fallende Flanke an PA_1</a:t>
            </a:r>
            <a:b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meinInterrupt.fall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(&amp;ISR);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Gewinkelte Verbindung 3"/>
          <p:cNvCxnSpPr/>
          <p:nvPr/>
        </p:nvCxnSpPr>
        <p:spPr>
          <a:xfrm flipV="1">
            <a:off x="4086333" y="1023953"/>
            <a:ext cx="1067980" cy="391886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winkelte Verbindung 26"/>
          <p:cNvCxnSpPr/>
          <p:nvPr/>
        </p:nvCxnSpPr>
        <p:spPr>
          <a:xfrm>
            <a:off x="4069479" y="1715887"/>
            <a:ext cx="1067980" cy="368674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5216628" y="783851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3" name="Textfeld 32"/>
          <p:cNvSpPr txBox="1"/>
          <p:nvPr/>
        </p:nvSpPr>
        <p:spPr>
          <a:xfrm>
            <a:off x="3833726" y="1601295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824935" y="1234526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5080993" y="1918533"/>
            <a:ext cx="285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  <a:endParaRPr lang="de-DE" dirty="0"/>
          </a:p>
        </p:txBody>
      </p:sp>
      <p:sp>
        <p:nvSpPr>
          <p:cNvPr id="36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15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08"/>
    </mc:Choice>
    <mc:Fallback>
      <p:transition spd="slow" advTm="33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558834"/>
            <a:ext cx="4453976" cy="674820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Ereignis bewirkt, dass ein Flipflop, das sogenannte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Pendingbit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PRx</a:t>
            </a:r>
            <a:r>
              <a:rPr lang="de-DE" dirty="0" smtClean="0">
                <a:solidFill>
                  <a:srgbClr val="0000FF"/>
                </a:solidFill>
              </a:rPr>
              <a:t>, hier PR0 gesetzt wird.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2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554"/>
    </mc:Choice>
    <mc:Fallback>
      <p:transition spd="slow" advTm="205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558834"/>
            <a:ext cx="4453976" cy="674820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Damit die ISR ausgeführt wird sind weitere Voraussetzungen zu erfüllen:</a:t>
            </a: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84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046"/>
    </mc:Choice>
    <mc:Fallback>
      <p:transition spd="slow" advTm="32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124857"/>
              <a:ext cx="1175658" cy="153497"/>
              <a:chOff x="2612571" y="2438400"/>
              <a:chExt cx="1175658" cy="153497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384663"/>
            <a:ext cx="4453976" cy="848991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de-DE" dirty="0" smtClean="0">
                <a:solidFill>
                  <a:srgbClr val="0000FF"/>
                </a:solidFill>
              </a:rPr>
              <a:t>Ein Bit Namens </a:t>
            </a:r>
            <a:r>
              <a:rPr lang="de-DE" dirty="0" err="1" smtClean="0">
                <a:solidFill>
                  <a:srgbClr val="0000FF"/>
                </a:solidFill>
              </a:rPr>
              <a:t>MRx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Maskregister</a:t>
            </a:r>
            <a:r>
              <a:rPr lang="de-DE" dirty="0" smtClean="0">
                <a:solidFill>
                  <a:srgbClr val="0000FF"/>
                </a:solidFill>
              </a:rPr>
              <a:t> x, hier MR0 muss gesetzt sein: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meinInterrupt.enable_irq</a:t>
            </a:r>
            <a:r>
              <a:rPr lang="de-DE" dirty="0">
                <a:solidFill>
                  <a:srgbClr val="0000FF"/>
                </a:solidFill>
              </a:rPr>
              <a:t>();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2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700"/>
    </mc:Choice>
    <mc:Fallback>
      <p:transition spd="slow" advTm="227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1384663"/>
            <a:ext cx="4453976" cy="848991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lang="de-DE" dirty="0" smtClean="0">
                <a:solidFill>
                  <a:srgbClr val="0000FF"/>
                </a:solidFill>
              </a:rPr>
              <a:t>Ein Bit Namens </a:t>
            </a:r>
            <a:r>
              <a:rPr lang="de-DE" dirty="0" err="1" smtClean="0">
                <a:solidFill>
                  <a:srgbClr val="0000FF"/>
                </a:solidFill>
              </a:rPr>
              <a:t>MRx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Maskregister</a:t>
            </a:r>
            <a:r>
              <a:rPr lang="de-DE" dirty="0" smtClean="0">
                <a:solidFill>
                  <a:srgbClr val="0000FF"/>
                </a:solidFill>
              </a:rPr>
              <a:t> x, hier MR0 muss gesetzt sein:</a:t>
            </a:r>
            <a:br>
              <a:rPr lang="de-DE" dirty="0" smtClean="0">
                <a:solidFill>
                  <a:srgbClr val="0000FF"/>
                </a:solidFill>
              </a:rPr>
            </a:br>
            <a:r>
              <a:rPr lang="de-DE" dirty="0" err="1" smtClean="0">
                <a:solidFill>
                  <a:srgbClr val="0000FF"/>
                </a:solidFill>
              </a:rPr>
              <a:t>meinInterrupt.enable_irq</a:t>
            </a:r>
            <a:r>
              <a:rPr lang="de-DE" dirty="0">
                <a:solidFill>
                  <a:srgbClr val="0000FF"/>
                </a:solidFill>
              </a:rPr>
              <a:t>();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732658" y="3688453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20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43"/>
    </mc:Choice>
    <mc:Fallback>
      <p:transition spd="slow" advTm="12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843001"/>
            <a:ext cx="4453976" cy="1390653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Damit kann jeder Interrupt individuell:</a:t>
            </a:r>
            <a:b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Freigegeben werden: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meinInterrupt.enable_irq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();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Oder</a:t>
            </a:r>
          </a:p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Gesperrt werden: </a:t>
            </a:r>
            <a:r>
              <a:rPr lang="de-DE" sz="1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meinInterrupt.disable_irq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();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Man nennt das: </a:t>
            </a:r>
            <a:r>
              <a:rPr lang="de-DE" dirty="0" smtClean="0">
                <a:solidFill>
                  <a:srgbClr val="FF0000"/>
                </a:solidFill>
              </a:rPr>
              <a:t>Individuelle Freigabe</a:t>
            </a:r>
            <a:endParaRPr lang="de-DE" sz="1400" b="0" i="0" u="none" strike="noStrike" cap="none" dirty="0" smtClean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44594" y="267240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732658" y="3688453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7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226"/>
    </mc:Choice>
    <mc:Fallback>
      <p:transition spd="slow" advTm="572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pieren 76"/>
          <p:cNvGrpSpPr/>
          <p:nvPr/>
        </p:nvGrpSpPr>
        <p:grpSpPr>
          <a:xfrm>
            <a:off x="4854128" y="2446218"/>
            <a:ext cx="3007991" cy="1213993"/>
            <a:chOff x="3698180" y="164864"/>
            <a:chExt cx="3007991" cy="1213993"/>
          </a:xfrm>
        </p:grpSpPr>
        <p:grpSp>
          <p:nvGrpSpPr>
            <p:cNvPr id="19" name="Gruppieren 18"/>
            <p:cNvGrpSpPr/>
            <p:nvPr/>
          </p:nvGrpSpPr>
          <p:grpSpPr>
            <a:xfrm>
              <a:off x="4100855" y="1226457"/>
              <a:ext cx="1175658" cy="51898"/>
              <a:chOff x="2612571" y="2540000"/>
              <a:chExt cx="1175658" cy="51898"/>
            </a:xfrm>
          </p:grpSpPr>
          <p:cxnSp>
            <p:nvCxnSpPr>
              <p:cNvPr id="20" name="Gerader Verbinder 19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Gerader Verbinder 20"/>
              <p:cNvCxnSpPr/>
              <p:nvPr/>
            </p:nvCxnSpPr>
            <p:spPr>
              <a:xfrm>
                <a:off x="3351077" y="2591896"/>
                <a:ext cx="4371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Gerader Verbinder 21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Gerader Verbinder 22"/>
              <p:cNvCxnSpPr/>
              <p:nvPr/>
            </p:nvCxnSpPr>
            <p:spPr>
              <a:xfrm flipV="1">
                <a:off x="2901082" y="2540000"/>
                <a:ext cx="470356" cy="5189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Gerader Verbinder 48"/>
            <p:cNvCxnSpPr/>
            <p:nvPr/>
          </p:nvCxnSpPr>
          <p:spPr>
            <a:xfrm>
              <a:off x="4530934" y="537029"/>
              <a:ext cx="18142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hteck 51"/>
            <p:cNvSpPr/>
            <p:nvPr/>
          </p:nvSpPr>
          <p:spPr>
            <a:xfrm>
              <a:off x="5276513" y="957943"/>
              <a:ext cx="253999" cy="42091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000" dirty="0" smtClean="0">
                  <a:solidFill>
                    <a:schemeClr val="tx1"/>
                  </a:solidFill>
                </a:rPr>
                <a:t>&amp;</a:t>
              </a:r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hteck 52"/>
            <p:cNvSpPr/>
            <p:nvPr/>
          </p:nvSpPr>
          <p:spPr>
            <a:xfrm>
              <a:off x="4712361" y="442686"/>
              <a:ext cx="253999" cy="420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4389366" y="290286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58" name="Gleichschenkliges Dreieck 57"/>
            <p:cNvSpPr/>
            <p:nvPr/>
          </p:nvSpPr>
          <p:spPr>
            <a:xfrm rot="5400000">
              <a:off x="4728841" y="609668"/>
              <a:ext cx="53992" cy="8695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000"/>
            </a:p>
          </p:txBody>
        </p:sp>
        <p:cxnSp>
          <p:nvCxnSpPr>
            <p:cNvPr id="59" name="Gerader Verbinder 58"/>
            <p:cNvCxnSpPr/>
            <p:nvPr/>
          </p:nvCxnSpPr>
          <p:spPr>
            <a:xfrm>
              <a:off x="3826042" y="653143"/>
              <a:ext cx="88803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feld 60"/>
            <p:cNvSpPr txBox="1"/>
            <p:nvPr/>
          </p:nvSpPr>
          <p:spPr>
            <a:xfrm>
              <a:off x="3698180" y="432035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Ereignis</a:t>
              </a:r>
            </a:p>
          </p:txBody>
        </p:sp>
        <p:cxnSp>
          <p:nvCxnSpPr>
            <p:cNvPr id="62" name="Gerader Verbinder 61"/>
            <p:cNvCxnSpPr/>
            <p:nvPr/>
          </p:nvCxnSpPr>
          <p:spPr>
            <a:xfrm>
              <a:off x="4967223" y="537028"/>
              <a:ext cx="181427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r Verbinder 62"/>
            <p:cNvCxnSpPr/>
            <p:nvPr/>
          </p:nvCxnSpPr>
          <p:spPr>
            <a:xfrm>
              <a:off x="5148650" y="1050377"/>
              <a:ext cx="12786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Gerader Verbinder 64"/>
            <p:cNvCxnSpPr/>
            <p:nvPr/>
          </p:nvCxnSpPr>
          <p:spPr>
            <a:xfrm flipV="1">
              <a:off x="5148650" y="537028"/>
              <a:ext cx="0" cy="513349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/>
            <p:cNvCxnSpPr/>
            <p:nvPr/>
          </p:nvCxnSpPr>
          <p:spPr>
            <a:xfrm>
              <a:off x="5530512" y="1168018"/>
              <a:ext cx="292577" cy="3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feld 70"/>
            <p:cNvSpPr txBox="1"/>
            <p:nvPr/>
          </p:nvSpPr>
          <p:spPr>
            <a:xfrm>
              <a:off x="5757457" y="1014129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ISR</a:t>
              </a:r>
              <a:endParaRPr lang="de-DE" sz="1000" dirty="0"/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4401806" y="878114"/>
              <a:ext cx="61898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MR0</a:t>
              </a:r>
              <a:endParaRPr lang="de-DE" sz="1000" dirty="0"/>
            </a:p>
          </p:txBody>
        </p:sp>
        <p:sp>
          <p:nvSpPr>
            <p:cNvPr id="74" name="Textfeld 73"/>
            <p:cNvSpPr txBox="1"/>
            <p:nvPr/>
          </p:nvSpPr>
          <p:spPr>
            <a:xfrm>
              <a:off x="4621647" y="164864"/>
              <a:ext cx="9487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PR0</a:t>
              </a:r>
              <a:endParaRPr lang="de-DE" sz="1000" dirty="0"/>
            </a:p>
          </p:txBody>
        </p:sp>
      </p:grpSp>
      <p:sp>
        <p:nvSpPr>
          <p:cNvPr id="108" name="Google Shape;56;p1"/>
          <p:cNvSpPr/>
          <p:nvPr/>
        </p:nvSpPr>
        <p:spPr>
          <a:xfrm>
            <a:off x="1108157" y="843001"/>
            <a:ext cx="4453976" cy="1390653"/>
          </a:xfrm>
          <a:prstGeom prst="wedgeRoundRectCallout">
            <a:avLst>
              <a:gd name="adj1" fmla="val 13833"/>
              <a:gd name="adj2" fmla="val 9351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2. Globale Freigabe</a:t>
            </a:r>
          </a:p>
          <a:p>
            <a:pPr lvl="0">
              <a:buSzPts val="1400"/>
            </a:pPr>
            <a:r>
              <a:rPr lang="de-DE" dirty="0" smtClean="0">
                <a:solidFill>
                  <a:srgbClr val="0000FF"/>
                </a:solidFill>
              </a:rPr>
              <a:t>Mit dem Bit PRIMASK (</a:t>
            </a:r>
            <a:r>
              <a:rPr lang="de-DE" dirty="0" err="1" smtClean="0">
                <a:solidFill>
                  <a:srgbClr val="0000FF"/>
                </a:solidFill>
              </a:rPr>
              <a:t>Priority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Mask</a:t>
            </a:r>
            <a:r>
              <a:rPr lang="de-DE" dirty="0" smtClean="0">
                <a:solidFill>
                  <a:srgbClr val="0000FF"/>
                </a:solidFill>
              </a:rPr>
              <a:t>) können alle Interrupts</a:t>
            </a:r>
          </a:p>
          <a:p>
            <a:pPr lvl="0">
              <a:buSzPts val="1400"/>
            </a:pPr>
            <a:r>
              <a:rPr lang="de-DE" dirty="0">
                <a:solidFill>
                  <a:srgbClr val="0000FF"/>
                </a:solidFill>
              </a:rPr>
              <a:t>Gesperrt: </a:t>
            </a:r>
            <a:r>
              <a:rPr lang="de-DE" dirty="0">
                <a:solidFill>
                  <a:srgbClr val="FF0000"/>
                </a:solidFill>
              </a:rPr>
              <a:t>__</a:t>
            </a:r>
            <a:r>
              <a:rPr lang="de-DE" dirty="0" err="1">
                <a:solidFill>
                  <a:srgbClr val="FF0000"/>
                </a:solidFill>
              </a:rPr>
              <a:t>disable_irq</a:t>
            </a:r>
            <a:r>
              <a:rPr lang="de-DE" dirty="0">
                <a:solidFill>
                  <a:srgbClr val="FF0000"/>
                </a:solidFill>
              </a:rPr>
              <a:t>();</a:t>
            </a:r>
            <a:endParaRPr lang="de-DE" sz="1400" b="0" i="0" u="none" strike="noStrike" cap="none" dirty="0" smtClean="0">
              <a:solidFill>
                <a:srgbClr val="FF0000"/>
              </a:solidFill>
              <a:sym typeface="Arial"/>
            </a:endParaRPr>
          </a:p>
          <a:p>
            <a:pPr lvl="0">
              <a:buSzPts val="1400"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Oder </a:t>
            </a:r>
          </a:p>
        </p:txBody>
      </p:sp>
      <p:pic>
        <p:nvPicPr>
          <p:cNvPr id="107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96984" y="2858411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5557754" y="2417622"/>
            <a:ext cx="746844" cy="8216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/>
          <p:cNvSpPr txBox="1"/>
          <p:nvPr/>
        </p:nvSpPr>
        <p:spPr>
          <a:xfrm>
            <a:off x="6304598" y="2724040"/>
            <a:ext cx="252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2" name="Google Shape;54;p1"/>
          <p:cNvSpPr txBox="1">
            <a:spLocks/>
          </p:cNvSpPr>
          <p:nvPr/>
        </p:nvSpPr>
        <p:spPr>
          <a:xfrm>
            <a:off x="310125" y="337500"/>
            <a:ext cx="8520600" cy="30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5200"/>
            </a:pPr>
            <a:r>
              <a:rPr lang="de-DE" smtClean="0"/>
              <a:t>Interrupts freigeben und sperren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5251949" y="3680520"/>
            <a:ext cx="2358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meinInterrupt.enable_irq</a:t>
            </a:r>
            <a:r>
              <a:rPr lang="de-DE" dirty="0" smtClean="0">
                <a:solidFill>
                  <a:srgbClr val="FF0000"/>
                </a:solidFill>
              </a:rPr>
              <a:t>();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28" name="Gruppieren 27"/>
          <p:cNvGrpSpPr/>
          <p:nvPr/>
        </p:nvGrpSpPr>
        <p:grpSpPr>
          <a:xfrm>
            <a:off x="3549084" y="3144954"/>
            <a:ext cx="1708348" cy="507084"/>
            <a:chOff x="2392507" y="863600"/>
            <a:chExt cx="1708348" cy="507084"/>
          </a:xfrm>
        </p:grpSpPr>
        <p:grpSp>
          <p:nvGrpSpPr>
            <p:cNvPr id="29" name="Gruppieren 28"/>
            <p:cNvGrpSpPr/>
            <p:nvPr/>
          </p:nvGrpSpPr>
          <p:grpSpPr>
            <a:xfrm>
              <a:off x="2612570" y="1124856"/>
              <a:ext cx="1488285" cy="153497"/>
              <a:chOff x="2612571" y="2438400"/>
              <a:chExt cx="1488285" cy="153497"/>
            </a:xfrm>
          </p:grpSpPr>
          <p:cxnSp>
            <p:nvCxnSpPr>
              <p:cNvPr id="33" name="Gerader Verbinder 32"/>
              <p:cNvCxnSpPr/>
              <p:nvPr/>
            </p:nvCxnSpPr>
            <p:spPr>
              <a:xfrm>
                <a:off x="2612571" y="2591896"/>
                <a:ext cx="28851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Gerader Verbinder 33"/>
              <p:cNvCxnSpPr/>
              <p:nvPr/>
            </p:nvCxnSpPr>
            <p:spPr>
              <a:xfrm>
                <a:off x="3351077" y="2591896"/>
                <a:ext cx="7497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Gerader Verbinder 34"/>
              <p:cNvCxnSpPr/>
              <p:nvPr/>
            </p:nvCxnSpPr>
            <p:spPr>
              <a:xfrm>
                <a:off x="3351077" y="2540000"/>
                <a:ext cx="0" cy="518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Gerader Verbinder 35"/>
              <p:cNvCxnSpPr/>
              <p:nvPr/>
            </p:nvCxnSpPr>
            <p:spPr>
              <a:xfrm flipV="1">
                <a:off x="2901082" y="2438400"/>
                <a:ext cx="449995" cy="15349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feld 29"/>
            <p:cNvSpPr txBox="1"/>
            <p:nvPr/>
          </p:nvSpPr>
          <p:spPr>
            <a:xfrm>
              <a:off x="2392507" y="1124463"/>
              <a:ext cx="2204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000" dirty="0" smtClean="0"/>
                <a:t>1</a:t>
              </a:r>
              <a:endParaRPr lang="de-DE" sz="1000" dirty="0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2628986" y="863600"/>
              <a:ext cx="76014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1000" dirty="0"/>
                <a:t>PRIMASK</a:t>
              </a:r>
            </a:p>
          </p:txBody>
        </p:sp>
      </p:grpSp>
      <p:sp>
        <p:nvSpPr>
          <p:cNvPr id="4" name="Rechteck 3"/>
          <p:cNvSpPr/>
          <p:nvPr/>
        </p:nvSpPr>
        <p:spPr>
          <a:xfrm>
            <a:off x="3580857" y="3665692"/>
            <a:ext cx="14173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__</a:t>
            </a:r>
            <a:r>
              <a:rPr lang="de-DE" dirty="0" err="1"/>
              <a:t>disable_irq</a:t>
            </a:r>
            <a:r>
              <a:rPr lang="de-DE" dirty="0"/>
              <a:t>();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60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547"/>
    </mc:Choice>
    <mc:Fallback>
      <p:transition spd="slow" advTm="265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6E75B46905F644B082CF0E0FA2D5CB" ma:contentTypeVersion="" ma:contentTypeDescription="Ein neues Dokument erstellen." ma:contentTypeScope="" ma:versionID="13290f12e97b0a9c88d178a7fffc9292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402b5aa344d9f8ab2c8dc62f307f3dd3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B4F563-6BC7-45A2-AA11-7537209A0131}"/>
</file>

<file path=customXml/itemProps2.xml><?xml version="1.0" encoding="utf-8"?>
<ds:datastoreItem xmlns:ds="http://schemas.openxmlformats.org/officeDocument/2006/customXml" ds:itemID="{83D34634-15D8-4E35-9E38-5E30FFC2241A}"/>
</file>

<file path=customXml/itemProps3.xml><?xml version="1.0" encoding="utf-8"?>
<ds:datastoreItem xmlns:ds="http://schemas.openxmlformats.org/officeDocument/2006/customXml" ds:itemID="{4A8DC6A6-5691-46B0-A66F-2CD8A4269EC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Microsoft Office PowerPoint</Application>
  <PresentationFormat>Bildschirmpräsentation (16:9)</PresentationFormat>
  <Paragraphs>153</Paragraphs>
  <Slides>12</Slides>
  <Notes>1</Notes>
  <HiddenSlides>0</HiddenSlides>
  <MMClips>12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4" baseType="lpstr">
      <vt:lpstr>Arial</vt:lpstr>
      <vt:lpstr>Simple Light</vt:lpstr>
      <vt:lpstr>Interrupts freigeben und sperren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zyklisch abfragen Polling</dc:title>
  <dc:creator>Jörg Sturm</dc:creator>
  <cp:lastModifiedBy>Jörg Sturm</cp:lastModifiedBy>
  <cp:revision>38</cp:revision>
  <dcterms:modified xsi:type="dcterms:W3CDTF">2020-03-26T12:46:23Z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0x010100126E75B46905F644B082CF0E0FA2D5CB</vt:lpwstr>
  </property>
</Properties>
</file>