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50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51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336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7" r:id="rId50"/>
    <p:sldId id="338" r:id="rId51"/>
    <p:sldId id="335" r:id="rId5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21.04.2020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gif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2.gif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5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gif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6" Type="http://schemas.openxmlformats.org/officeDocument/2006/relationships/image" Target="../media/image3.png"/><Relationship Id="rId5" Type="http://schemas.openxmlformats.org/officeDocument/2006/relationships/image" Target="../media/image1.gi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jpg"/><Relationship Id="rId5" Type="http://schemas.openxmlformats.org/officeDocument/2006/relationships/image" Target="../media/image2.gif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Warten mit </a:t>
            </a:r>
            <a:r>
              <a:rPr lang="de-DE" dirty="0" err="1" smtClean="0"/>
              <a:t>Timer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Timer</a:t>
            </a:r>
            <a:r>
              <a:rPr lang="de-DE" dirty="0" smtClean="0"/>
              <a:t> TIM6 und TIM7</a:t>
            </a:r>
            <a:endParaRPr lang="de-DE" dirty="0"/>
          </a:p>
        </p:txBody>
      </p:sp>
      <p:pic>
        <p:nvPicPr>
          <p:cNvPr id="6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238"/>
    </mc:Choice>
    <mc:Fallback>
      <p:transition spd="slow" advTm="53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8929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63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5"/>
    </mc:Choice>
    <mc:Fallback>
      <p:transition spd="slow" advTm="4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6160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6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"/>
    </mc:Choice>
    <mc:Fallback>
      <p:transition spd="slow" advTm="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766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9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7"/>
    </mc:Choice>
    <mc:Fallback>
      <p:transition spd="slow" advTm="5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7739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65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84"/>
    </mc:Choice>
    <mc:Fallback>
      <p:transition spd="slow" advTm="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95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64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"/>
    </mc:Choice>
    <mc:Fallback>
      <p:transition spd="slow" advTm="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2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4"/>
    </mc:Choice>
    <mc:Fallback>
      <p:transition spd="slow" advTm="4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4906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75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2"/>
    </mc:Choice>
    <mc:Fallback>
      <p:transition spd="slow" advTm="4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8067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7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1"/>
    </mc:Choice>
    <mc:Fallback>
      <p:transition spd="slow" advTm="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518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71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"/>
    </mc:Choice>
    <mc:Fallback>
      <p:transition spd="slow" advTm="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51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3"/>
    </mc:Choice>
    <mc:Fallback>
      <p:transition spd="slow" advTm="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sp>
        <p:nvSpPr>
          <p:cNvPr id="8" name="Google Shape;56;p1"/>
          <p:cNvSpPr/>
          <p:nvPr/>
        </p:nvSpPr>
        <p:spPr>
          <a:xfrm>
            <a:off x="6566649" y="1561431"/>
            <a:ext cx="3168000" cy="864300"/>
          </a:xfrm>
          <a:prstGeom prst="wedgeRoundRectCallout">
            <a:avLst>
              <a:gd name="adj1" fmla="val 29350"/>
              <a:gd name="adj2" fmla="val 18685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uftrag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603037" y="3455469"/>
            <a:ext cx="1898125" cy="2622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10" name="Vertikaler Bildlauf 9"/>
          <p:cNvSpPr/>
          <p:nvPr/>
        </p:nvSpPr>
        <p:spPr>
          <a:xfrm>
            <a:off x="782595" y="1309816"/>
            <a:ext cx="4061254" cy="4767780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C00000"/>
                </a:solidFill>
              </a:rPr>
              <a:t>Warte 1 Sekunde</a:t>
            </a:r>
            <a:endParaRPr lang="de-DE" sz="2400" dirty="0">
              <a:solidFill>
                <a:srgbClr val="C00000"/>
              </a:solidFill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4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46"/>
    </mc:Choice>
    <mc:Fallback>
      <p:transition spd="slow" advTm="92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83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2"/>
    </mc:Choice>
    <mc:Fallback>
      <p:transition spd="slow" advTm="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062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Explosion 1 9"/>
          <p:cNvSpPr/>
          <p:nvPr/>
        </p:nvSpPr>
        <p:spPr>
          <a:xfrm>
            <a:off x="3713772" y="219074"/>
            <a:ext cx="4914900" cy="1592495"/>
          </a:xfrm>
          <a:prstGeom prst="irregularSeal1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994 </a:t>
            </a:r>
            <a:r>
              <a:rPr lang="de-DE" sz="2400" dirty="0" err="1" smtClean="0">
                <a:solidFill>
                  <a:srgbClr val="FF0000"/>
                </a:solidFill>
              </a:rPr>
              <a:t>ms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smtClean="0">
                <a:solidFill>
                  <a:srgbClr val="FF0000"/>
                </a:solidFill>
              </a:rPr>
              <a:t>später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84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2"/>
    </mc:Choice>
    <mc:Fallback>
      <p:transition spd="slow" advTm="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339920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8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5"/>
    </mc:Choice>
    <mc:Fallback>
      <p:transition spd="slow" advTm="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69906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52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"/>
    </mc:Choice>
    <mc:Fallback>
      <p:transition spd="slow" advTm="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999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3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5"/>
    </mc:Choice>
    <mc:Fallback>
      <p:transition spd="slow" advTm="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1000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b="1" dirty="0" smtClean="0">
                <a:solidFill>
                  <a:srgbClr val="FF0000"/>
                </a:solidFill>
              </a:rPr>
              <a:t>1000 </a:t>
            </a:r>
            <a:r>
              <a:rPr lang="de-DE" sz="3600" b="1" dirty="0" err="1" smtClean="0">
                <a:solidFill>
                  <a:srgbClr val="FF0000"/>
                </a:solidFill>
              </a:rPr>
              <a:t>ms</a:t>
            </a:r>
            <a:endParaRPr lang="de-DE" sz="3600" b="1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0498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57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97224" y="2976598"/>
            <a:ext cx="2232472" cy="31913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Gerade Verbindung mit Pfeil 12"/>
          <p:cNvCxnSpPr/>
          <p:nvPr/>
        </p:nvCxnSpPr>
        <p:spPr>
          <a:xfrm>
            <a:off x="4381500" y="2752725"/>
            <a:ext cx="1400175" cy="730044"/>
          </a:xfrm>
          <a:prstGeom prst="straightConnector1">
            <a:avLst/>
          </a:prstGeom>
          <a:ln w="920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41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1"/>
    </mc:Choice>
    <mc:Fallback>
      <p:transition spd="slow" advTm="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92156"/>
              <a:gd name="adj2" fmla="val 1481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Stopp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18186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10451097" y="4599340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4495" y="3550345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6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03"/>
    </mc:Choice>
    <mc:Fallback>
      <p:transition spd="slow" advTm="214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92156"/>
              <a:gd name="adj2" fmla="val 14810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Stopp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18186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15233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67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09"/>
    </mc:Choice>
    <mc:Fallback>
      <p:transition spd="slow" advTm="12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364887" y="6058632"/>
            <a:ext cx="7237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 =&gt; Zählgeschwindigkeit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1990725" y="2920282"/>
            <a:ext cx="2076450" cy="3193406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61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44"/>
    </mc:Choice>
    <mc:Fallback>
      <p:transition spd="slow" advTm="18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1685528" y="1443379"/>
            <a:ext cx="2983869" cy="1531395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2377441" y="845357"/>
            <a:ext cx="7833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ARR: So weit zählen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59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33"/>
    </mc:Choice>
    <mc:Fallback>
      <p:transition spd="slow" advTm="144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645802" y="5432152"/>
            <a:ext cx="850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smtClean="0"/>
              <a:t>Warten mit 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720"/>
    </mc:Choice>
    <mc:Fallback>
      <p:transition spd="slow" advTm="317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4744254" y="1742906"/>
            <a:ext cx="2983869" cy="419950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CNT: Der Zähler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21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44"/>
    </mc:Choice>
    <mc:Fallback>
      <p:transition spd="slow" advTm="36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7192548" y="2781796"/>
            <a:ext cx="3944970" cy="1915572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877050" y="1689685"/>
            <a:ext cx="5130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Zeigt Überlauf an</a:t>
            </a:r>
          </a:p>
        </p:txBody>
      </p:sp>
      <p:sp>
        <p:nvSpPr>
          <p:cNvPr id="58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59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47"/>
    </mc:Choice>
    <mc:Fallback>
      <p:transition spd="slow" advTm="5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9"/>
            <a:ext cx="323599" cy="6244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  <a:solidFill>
            <a:srgbClr val="FFFF00"/>
          </a:solidFill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65016" y="4013379"/>
              <a:ext cx="2994" cy="89559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517996" y="4102035"/>
              <a:ext cx="94040" cy="904"/>
            </a:xfrm>
            <a:prstGeom prst="line">
              <a:avLst/>
            </a:prstGeom>
            <a:grpFill/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9352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44" name="Google Shape;66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1772840" y="5838112"/>
            <a:ext cx="30416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Prescaler</a:t>
            </a:r>
            <a:r>
              <a:rPr lang="de-DE" sz="3600" dirty="0" smtClean="0">
                <a:solidFill>
                  <a:srgbClr val="FF0000"/>
                </a:solidFill>
              </a:rPr>
              <a:t>  PSC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1" name="Ellipse 50"/>
          <p:cNvSpPr/>
          <p:nvPr/>
        </p:nvSpPr>
        <p:spPr>
          <a:xfrm>
            <a:off x="8132875" y="4984622"/>
            <a:ext cx="2849450" cy="1479219"/>
          </a:xfrm>
          <a:prstGeom prst="ellipse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Textfeld 53"/>
          <p:cNvSpPr txBox="1"/>
          <p:nvPr/>
        </p:nvSpPr>
        <p:spPr>
          <a:xfrm>
            <a:off x="1605056" y="834548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err="1" smtClean="0">
                <a:solidFill>
                  <a:srgbClr val="FF0000"/>
                </a:solidFill>
              </a:rPr>
              <a:t>Autoreload</a:t>
            </a:r>
            <a:r>
              <a:rPr lang="de-DE" sz="3600" dirty="0" smtClean="0">
                <a:solidFill>
                  <a:srgbClr val="FF0000"/>
                </a:solidFill>
              </a:rPr>
              <a:t> Register ARR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4977308" y="1321096"/>
            <a:ext cx="4724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solidFill>
                  <a:srgbClr val="FF0000"/>
                </a:solidFill>
              </a:rPr>
              <a:t>Counter CNT</a:t>
            </a:r>
            <a:endParaRPr lang="de-DE" sz="3600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992211" y="2520323"/>
            <a:ext cx="5130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Update Interrupt </a:t>
            </a:r>
            <a:r>
              <a:rPr lang="de-DE" sz="3600" dirty="0" err="1" smtClean="0">
                <a:solidFill>
                  <a:srgbClr val="FF0000"/>
                </a:solidFill>
              </a:rPr>
              <a:t>Flag</a:t>
            </a:r>
            <a:r>
              <a:rPr lang="de-DE" sz="3600" dirty="0" smtClean="0">
                <a:solidFill>
                  <a:srgbClr val="FF0000"/>
                </a:solidFill>
              </a:rPr>
              <a:t> UIF</a:t>
            </a:r>
          </a:p>
        </p:txBody>
      </p:sp>
      <p:sp>
        <p:nvSpPr>
          <p:cNvPr id="58" name="Textfeld 57"/>
          <p:cNvSpPr txBox="1"/>
          <p:nvPr/>
        </p:nvSpPr>
        <p:spPr>
          <a:xfrm>
            <a:off x="7004073" y="4432035"/>
            <a:ext cx="51307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Counter </a:t>
            </a:r>
            <a:r>
              <a:rPr lang="de-DE" sz="3600" dirty="0" err="1" smtClean="0">
                <a:solidFill>
                  <a:srgbClr val="FF0000"/>
                </a:solidFill>
              </a:rPr>
              <a:t>Enable</a:t>
            </a:r>
            <a:r>
              <a:rPr lang="de-DE" sz="3600" dirty="0" smtClean="0">
                <a:solidFill>
                  <a:srgbClr val="FF0000"/>
                </a:solidFill>
              </a:rPr>
              <a:t> CEN:</a:t>
            </a:r>
            <a:endParaRPr lang="de-DE" sz="3600" dirty="0">
              <a:solidFill>
                <a:srgbClr val="FF0000"/>
              </a:solidFill>
            </a:endParaRPr>
          </a:p>
          <a:p>
            <a:pPr algn="ctr"/>
            <a:endParaRPr lang="de-DE" sz="3600" dirty="0" smtClean="0">
              <a:solidFill>
                <a:srgbClr val="FF0000"/>
              </a:solidFill>
            </a:endParaRPr>
          </a:p>
          <a:p>
            <a:pPr algn="ctr"/>
            <a:endParaRPr lang="de-DE" sz="3600" dirty="0">
              <a:solidFill>
                <a:srgbClr val="FF0000"/>
              </a:solidFill>
            </a:endParaRPr>
          </a:p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Schaltet zählen ein</a:t>
            </a:r>
          </a:p>
        </p:txBody>
      </p:sp>
      <p:sp>
        <p:nvSpPr>
          <p:cNvPr id="59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31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815"/>
    </mc:Choice>
    <mc:Fallback>
      <p:transition spd="slow" advTm="138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1208598" y="1248356"/>
            <a:ext cx="9217937" cy="5192202"/>
            <a:chOff x="2321169" y="1758462"/>
            <a:chExt cx="6808763" cy="3907199"/>
          </a:xfrm>
        </p:grpSpPr>
        <p:grpSp>
          <p:nvGrpSpPr>
            <p:cNvPr id="10" name="Gruppieren 9"/>
            <p:cNvGrpSpPr/>
            <p:nvPr/>
          </p:nvGrpSpPr>
          <p:grpSpPr>
            <a:xfrm>
              <a:off x="2831919" y="2053883"/>
              <a:ext cx="5791576" cy="3611778"/>
              <a:chOff x="2199077" y="1811570"/>
              <a:chExt cx="8585957" cy="4979507"/>
            </a:xfrm>
          </p:grpSpPr>
          <p:pic>
            <p:nvPicPr>
              <p:cNvPr id="46" name="Grafik 4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524323">
                <a:off x="9006447" y="4937667"/>
                <a:ext cx="1285875" cy="1285875"/>
              </a:xfrm>
              <a:prstGeom prst="rect">
                <a:avLst/>
              </a:prstGeom>
            </p:spPr>
          </p:pic>
          <p:sp>
            <p:nvSpPr>
              <p:cNvPr id="9" name="Google Shape;56;p1"/>
              <p:cNvSpPr/>
              <p:nvPr/>
            </p:nvSpPr>
            <p:spPr>
              <a:xfrm>
                <a:off x="5026290" y="1896328"/>
                <a:ext cx="2607126" cy="676688"/>
              </a:xfrm>
              <a:prstGeom prst="wedgeRoundRectCallout">
                <a:avLst>
                  <a:gd name="adj1" fmla="val -7376"/>
                  <a:gd name="adj2" fmla="val 93318"/>
                  <a:gd name="adj3" fmla="val 0"/>
                </a:avLst>
              </a:prstGeom>
              <a:solidFill>
                <a:srgbClr val="FFFF00"/>
              </a:solidFill>
              <a:ln w="9525" cap="flat" cmpd="sng">
                <a:solidFill>
                  <a:srgbClr val="15815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de-DE" sz="2800" dirty="0">
                    <a:solidFill>
                      <a:srgbClr val="0000FF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sz="2800" b="0" i="0" u="none" strike="noStrike" cap="none" dirty="0">
                  <a:solidFill>
                    <a:srgbClr val="0000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" name="Freihandform 4"/>
              <p:cNvSpPr/>
              <p:nvPr/>
            </p:nvSpPr>
            <p:spPr>
              <a:xfrm>
                <a:off x="2305050" y="3280714"/>
                <a:ext cx="1386303" cy="2586685"/>
              </a:xfrm>
              <a:custGeom>
                <a:avLst/>
                <a:gdLst>
                  <a:gd name="connsiteX0" fmla="*/ 889686 w 3155092"/>
                  <a:gd name="connsiteY0" fmla="*/ 74141 h 6359611"/>
                  <a:gd name="connsiteX1" fmla="*/ 164756 w 3155092"/>
                  <a:gd name="connsiteY1" fmla="*/ 4283676 h 6359611"/>
                  <a:gd name="connsiteX2" fmla="*/ 0 w 3155092"/>
                  <a:gd name="connsiteY2" fmla="*/ 6359611 h 6359611"/>
                  <a:gd name="connsiteX3" fmla="*/ 3155092 w 3155092"/>
                  <a:gd name="connsiteY3" fmla="*/ 6326660 h 6359611"/>
                  <a:gd name="connsiteX4" fmla="*/ 2907956 w 3155092"/>
                  <a:gd name="connsiteY4" fmla="*/ 4283676 h 6359611"/>
                  <a:gd name="connsiteX5" fmla="*/ 2191265 w 3155092"/>
                  <a:gd name="connsiteY5" fmla="*/ 123568 h 6359611"/>
                  <a:gd name="connsiteX6" fmla="*/ 2001794 w 3155092"/>
                  <a:gd name="connsiteY6" fmla="*/ 8238 h 6359611"/>
                  <a:gd name="connsiteX7" fmla="*/ 1103870 w 3155092"/>
                  <a:gd name="connsiteY7" fmla="*/ 0 h 6359611"/>
                  <a:gd name="connsiteX8" fmla="*/ 856735 w 3155092"/>
                  <a:gd name="connsiteY8" fmla="*/ 181233 h 6359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55092" h="6359611">
                    <a:moveTo>
                      <a:pt x="889686" y="74141"/>
                    </a:moveTo>
                    <a:lnTo>
                      <a:pt x="164756" y="4283676"/>
                    </a:lnTo>
                    <a:lnTo>
                      <a:pt x="0" y="6359611"/>
                    </a:lnTo>
                    <a:lnTo>
                      <a:pt x="3155092" y="6326660"/>
                    </a:lnTo>
                    <a:lnTo>
                      <a:pt x="2907956" y="4283676"/>
                    </a:lnTo>
                    <a:lnTo>
                      <a:pt x="2191265" y="123568"/>
                    </a:lnTo>
                    <a:lnTo>
                      <a:pt x="2001794" y="8238"/>
                    </a:lnTo>
                    <a:lnTo>
                      <a:pt x="1103870" y="0"/>
                    </a:lnTo>
                    <a:lnTo>
                      <a:pt x="856735" y="181233"/>
                    </a:ln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8" name="Gerader Verbinder 7"/>
              <p:cNvCxnSpPr>
                <a:stCxn id="5" idx="1"/>
                <a:endCxn id="5" idx="4"/>
              </p:cNvCxnSpPr>
              <p:nvPr/>
            </p:nvCxnSpPr>
            <p:spPr>
              <a:xfrm>
                <a:off x="2377441" y="5023041"/>
                <a:ext cx="1205324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Gerader Verbinder 13"/>
              <p:cNvCxnSpPr/>
              <p:nvPr/>
            </p:nvCxnSpPr>
            <p:spPr>
              <a:xfrm>
                <a:off x="2882013" y="3523053"/>
                <a:ext cx="4229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Gerader Verbinder 15"/>
              <p:cNvCxnSpPr/>
              <p:nvPr/>
            </p:nvCxnSpPr>
            <p:spPr>
              <a:xfrm flipH="1">
                <a:off x="2882013" y="4842389"/>
                <a:ext cx="17762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Gerader Verbinder 17"/>
              <p:cNvCxnSpPr/>
              <p:nvPr/>
            </p:nvCxnSpPr>
            <p:spPr>
              <a:xfrm>
                <a:off x="3059639" y="3523053"/>
                <a:ext cx="0" cy="1315421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Gerader Verbinder 19"/>
              <p:cNvCxnSpPr/>
              <p:nvPr/>
            </p:nvCxnSpPr>
            <p:spPr>
              <a:xfrm>
                <a:off x="2801658" y="3523053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 flipH="1">
                <a:off x="3059639" y="3523053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>
                <a:off x="2801658" y="3611210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Gerader Verbinder 23"/>
              <p:cNvCxnSpPr/>
              <p:nvPr/>
            </p:nvCxnSpPr>
            <p:spPr>
              <a:xfrm flipH="1">
                <a:off x="3059639" y="3611210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2801658" y="401959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Gerader Verbinder 25"/>
              <p:cNvCxnSpPr/>
              <p:nvPr/>
            </p:nvCxnSpPr>
            <p:spPr>
              <a:xfrm flipH="1">
                <a:off x="3059639" y="401959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Gerader Verbinder 26"/>
              <p:cNvCxnSpPr/>
              <p:nvPr/>
            </p:nvCxnSpPr>
            <p:spPr>
              <a:xfrm>
                <a:off x="2801658" y="4572258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r Verbinder 27"/>
              <p:cNvCxnSpPr/>
              <p:nvPr/>
            </p:nvCxnSpPr>
            <p:spPr>
              <a:xfrm flipH="1">
                <a:off x="3059639" y="4572258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r Verbinder 28"/>
              <p:cNvCxnSpPr/>
              <p:nvPr/>
            </p:nvCxnSpPr>
            <p:spPr>
              <a:xfrm>
                <a:off x="2801658" y="4324964"/>
                <a:ext cx="80355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r Verbinder 29"/>
              <p:cNvCxnSpPr/>
              <p:nvPr/>
            </p:nvCxnSpPr>
            <p:spPr>
              <a:xfrm flipH="1">
                <a:off x="3059639" y="4324964"/>
                <a:ext cx="88814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2886242" y="5108605"/>
                <a:ext cx="173398" cy="133673"/>
              </a:xfrm>
              <a:prstGeom prst="ellipse">
                <a:avLst/>
              </a:prstGeom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Vertikaler Bildlauf 37"/>
              <p:cNvSpPr/>
              <p:nvPr/>
            </p:nvSpPr>
            <p:spPr>
              <a:xfrm>
                <a:off x="2199502" y="1811570"/>
                <a:ext cx="2268705" cy="761446"/>
              </a:xfrm>
              <a:prstGeom prst="verticalScroll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 smtClean="0">
                    <a:solidFill>
                      <a:srgbClr val="FF0000"/>
                    </a:solidFill>
                  </a:rPr>
                  <a:t>1000 </a:t>
                </a:r>
                <a:r>
                  <a:rPr lang="de-DE" sz="2400" dirty="0" err="1" smtClean="0">
                    <a:solidFill>
                      <a:srgbClr val="FF0000"/>
                    </a:solidFill>
                  </a:rPr>
                  <a:t>ms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45" name="Gerader Verbinder 44"/>
              <p:cNvCxnSpPr/>
              <p:nvPr/>
            </p:nvCxnSpPr>
            <p:spPr>
              <a:xfrm flipH="1" flipV="1">
                <a:off x="7520372" y="3975589"/>
                <a:ext cx="323599" cy="62445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uppieren 51"/>
              <p:cNvGrpSpPr/>
              <p:nvPr/>
            </p:nvGrpSpPr>
            <p:grpSpPr>
              <a:xfrm>
                <a:off x="7192547" y="3471454"/>
                <a:ext cx="3018252" cy="1008267"/>
                <a:chOff x="5168766" y="3573982"/>
                <a:chExt cx="2569945" cy="827542"/>
              </a:xfrm>
              <a:solidFill>
                <a:srgbClr val="FFFF00"/>
              </a:solidFill>
            </p:grpSpPr>
            <p:sp>
              <p:nvSpPr>
                <p:cNvPr id="39" name="Sonne 38"/>
                <p:cNvSpPr/>
                <p:nvPr/>
              </p:nvSpPr>
              <p:spPr>
                <a:xfrm>
                  <a:off x="6872438" y="3573982"/>
                  <a:ext cx="866273" cy="827542"/>
                </a:xfrm>
                <a:prstGeom prst="sun">
                  <a:avLst/>
                </a:prstGeom>
                <a:grp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cxnSp>
              <p:nvCxnSpPr>
                <p:cNvPr id="41" name="Gerader Verbinder 40"/>
                <p:cNvCxnSpPr>
                  <a:stCxn id="39" idx="1"/>
                </p:cNvCxnSpPr>
                <p:nvPr/>
              </p:nvCxnSpPr>
              <p:spPr>
                <a:xfrm flipH="1">
                  <a:off x="5688531" y="3987753"/>
                  <a:ext cx="1183907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Gerader Verbinder 42"/>
                <p:cNvCxnSpPr/>
                <p:nvPr/>
              </p:nvCxnSpPr>
              <p:spPr>
                <a:xfrm flipH="1">
                  <a:off x="5168766" y="3987753"/>
                  <a:ext cx="269508" cy="0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Gerader Verbinder 46"/>
                <p:cNvCxnSpPr/>
                <p:nvPr/>
              </p:nvCxnSpPr>
              <p:spPr>
                <a:xfrm>
                  <a:off x="5688531" y="3987753"/>
                  <a:ext cx="0" cy="5125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r Verbinder 47"/>
                <p:cNvCxnSpPr/>
                <p:nvPr/>
              </p:nvCxnSpPr>
              <p:spPr>
                <a:xfrm>
                  <a:off x="5565016" y="4013379"/>
                  <a:ext cx="2994" cy="89559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Gerader Verbinder 48"/>
                <p:cNvCxnSpPr/>
                <p:nvPr/>
              </p:nvCxnSpPr>
              <p:spPr>
                <a:xfrm flipH="1" flipV="1">
                  <a:off x="5517996" y="4102035"/>
                  <a:ext cx="94040" cy="904"/>
                </a:xfrm>
                <a:prstGeom prst="line">
                  <a:avLst/>
                </a:prstGeom>
                <a:grpFill/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Textfeld 52"/>
              <p:cNvSpPr txBox="1"/>
              <p:nvPr/>
            </p:nvSpPr>
            <p:spPr>
              <a:xfrm>
                <a:off x="9193411" y="2920282"/>
                <a:ext cx="911949" cy="5624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smtClean="0"/>
                  <a:t>Licht</a:t>
                </a:r>
                <a:endParaRPr lang="de-DE" sz="2400" dirty="0"/>
              </a:p>
            </p:txBody>
          </p:sp>
          <p:grpSp>
            <p:nvGrpSpPr>
              <p:cNvPr id="4" name="Gruppieren 3"/>
              <p:cNvGrpSpPr/>
              <p:nvPr/>
            </p:nvGrpSpPr>
            <p:grpSpPr>
              <a:xfrm rot="17719352">
                <a:off x="1381807" y="4353021"/>
                <a:ext cx="3255326" cy="1620785"/>
                <a:chOff x="1381807" y="4353021"/>
                <a:chExt cx="3255326" cy="1620785"/>
              </a:xfrm>
            </p:grpSpPr>
            <p:grpSp>
              <p:nvGrpSpPr>
                <p:cNvPr id="3" name="Gruppieren 2"/>
                <p:cNvGrpSpPr/>
                <p:nvPr/>
              </p:nvGrpSpPr>
              <p:grpSpPr>
                <a:xfrm>
                  <a:off x="2975055" y="4353021"/>
                  <a:ext cx="1662078" cy="826053"/>
                  <a:chOff x="2975055" y="4353021"/>
                  <a:chExt cx="1662078" cy="826053"/>
                </a:xfrm>
              </p:grpSpPr>
              <p:cxnSp>
                <p:nvCxnSpPr>
                  <p:cNvPr id="32" name="Gerader Verbinder 31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3" name="Rechteck 32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37" name="Gruppieren 36"/>
                <p:cNvGrpSpPr/>
                <p:nvPr/>
              </p:nvGrpSpPr>
              <p:grpSpPr>
                <a:xfrm flipH="1" flipV="1">
                  <a:off x="1381807" y="5154932"/>
                  <a:ext cx="1629937" cy="818874"/>
                  <a:chOff x="2975055" y="4353021"/>
                  <a:chExt cx="1662078" cy="826053"/>
                </a:xfrm>
              </p:grpSpPr>
              <p:cxnSp>
                <p:nvCxnSpPr>
                  <p:cNvPr id="40" name="Gerader Verbinder 39"/>
                  <p:cNvCxnSpPr/>
                  <p:nvPr/>
                </p:nvCxnSpPr>
                <p:spPr>
                  <a:xfrm flipV="1">
                    <a:off x="2975055" y="4353021"/>
                    <a:ext cx="1662078" cy="826053"/>
                  </a:xfrm>
                  <a:prstGeom prst="line">
                    <a:avLst/>
                  </a:prstGeom>
                  <a:ln w="8255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2" name="Rechteck 41"/>
                  <p:cNvSpPr/>
                  <p:nvPr/>
                </p:nvSpPr>
                <p:spPr>
                  <a:xfrm rot="19917884">
                    <a:off x="3646413" y="4680147"/>
                    <a:ext cx="206256" cy="228799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pic>
            <p:nvPicPr>
              <p:cNvPr id="44" name="Google Shape;660;p2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8429625" y="5441923"/>
                <a:ext cx="2355409" cy="130319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" name="Google Shape;365;g6fe11b7731_0_0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5121570" y="2920282"/>
                <a:ext cx="2229239" cy="319476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" name="Rechteck 11"/>
            <p:cNvSpPr/>
            <p:nvPr/>
          </p:nvSpPr>
          <p:spPr>
            <a:xfrm>
              <a:off x="2321169" y="1758462"/>
              <a:ext cx="6808763" cy="3873860"/>
            </a:xfrm>
            <a:prstGeom prst="rect">
              <a:avLst/>
            </a:prstGeom>
            <a:noFill/>
            <a:ln w="412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2692432" y="5271073"/>
              <a:ext cx="2824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Basic </a:t>
              </a:r>
              <a:r>
                <a:rPr lang="de-DE" dirty="0" err="1" smtClean="0"/>
                <a:t>Timer</a:t>
              </a:r>
              <a:r>
                <a:rPr lang="de-DE" dirty="0" smtClean="0"/>
                <a:t> TIM6 oder TIM7</a:t>
              </a:r>
              <a:endParaRPr lang="de-DE" dirty="0"/>
            </a:p>
          </p:txBody>
        </p:sp>
      </p:grpSp>
      <p:sp>
        <p:nvSpPr>
          <p:cNvPr id="51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01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4"/>
    </mc:Choice>
    <mc:Fallback>
      <p:transition spd="slow" advTm="59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3" y="1389413"/>
            <a:ext cx="10769744" cy="5199937"/>
            <a:chOff x="110613" y="1389413"/>
            <a:chExt cx="10769744" cy="5199937"/>
          </a:xfrm>
        </p:grpSpPr>
        <p:sp>
          <p:nvSpPr>
            <p:cNvPr id="7" name="Rechteck 6"/>
            <p:cNvSpPr/>
            <p:nvPr/>
          </p:nvSpPr>
          <p:spPr>
            <a:xfrm>
              <a:off x="6697683" y="1389413"/>
              <a:ext cx="4182674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3" y="4522520"/>
              <a:ext cx="4182674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4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9" cy="71251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7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4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9" y="3241964"/>
              <a:ext cx="1603169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8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1" cy="162232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4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1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3" y="2454064"/>
              <a:ext cx="8095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6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6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5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5" y="2291431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0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10" y="3021186"/>
              <a:ext cx="15359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7"/>
              <a:ext cx="15728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3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3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2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0"/>
              <a:ext cx="20991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  <p:grpSp>
          <p:nvGrpSpPr>
            <p:cNvPr id="100" name="Gruppieren 99"/>
            <p:cNvGrpSpPr/>
            <p:nvPr/>
          </p:nvGrpSpPr>
          <p:grpSpPr>
            <a:xfrm>
              <a:off x="6667577" y="4575355"/>
              <a:ext cx="1192031" cy="1173160"/>
              <a:chOff x="6667577" y="4575355"/>
              <a:chExt cx="1192031" cy="1173160"/>
            </a:xfrm>
          </p:grpSpPr>
          <p:sp>
            <p:nvSpPr>
              <p:cNvPr id="98" name="Textfeld 97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99" name="Textfeld 98"/>
              <p:cNvSpPr txBox="1"/>
              <p:nvPr/>
            </p:nvSpPr>
            <p:spPr>
              <a:xfrm>
                <a:off x="6704676" y="5286850"/>
                <a:ext cx="103105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1"/>
    </mc:Choice>
    <mc:Fallback>
      <p:transition spd="slow" advTm="2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28613" y="3656510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089258" y="2073395"/>
            <a:ext cx="5118061" cy="1330865"/>
          </a:xfrm>
          <a:prstGeom prst="wedgeRoundRectCallout">
            <a:avLst>
              <a:gd name="adj1" fmla="val 31783"/>
              <a:gd name="adj2" fmla="val 6790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16-Bit Binärzähler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Zählt von 0 bis höchstens 65535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0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78"/>
    </mc:Choice>
    <mc:Fallback>
      <p:transition spd="slow" advTm="8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19265" y="795388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4989328" y="3386953"/>
            <a:ext cx="5118061" cy="1330865"/>
          </a:xfrm>
          <a:prstGeom prst="wedgeRoundRectCallout">
            <a:avLst>
              <a:gd name="adj1" fmla="val 58215"/>
              <a:gd name="adj2" fmla="val -8362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Autoreloadregister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Für den maximalen </a:t>
            </a:r>
            <a:r>
              <a:rPr lang="de-DE" sz="28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Zählwert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5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28"/>
    </mc:Choice>
    <mc:Fallback>
      <p:transition spd="slow" advTm="132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67576" y="2259067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336570" y="5442156"/>
            <a:ext cx="5118061" cy="1330865"/>
          </a:xfrm>
          <a:prstGeom prst="wedgeRoundRectCallout">
            <a:avLst>
              <a:gd name="adj1" fmla="val -15452"/>
              <a:gd name="adj2" fmla="val -61037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Vergleicher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ARR=CNT dann von vorne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01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02"/>
    </mc:Choice>
    <mc:Fallback>
      <p:transition spd="slow" advTm="10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pic>
        <p:nvPicPr>
          <p:cNvPr id="96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37964" y="1818254"/>
            <a:ext cx="2035777" cy="307935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56;p1"/>
          <p:cNvSpPr/>
          <p:nvPr/>
        </p:nvSpPr>
        <p:spPr>
          <a:xfrm>
            <a:off x="6756153" y="3049903"/>
            <a:ext cx="5118061" cy="1330865"/>
          </a:xfrm>
          <a:prstGeom prst="wedgeRoundRectCallout">
            <a:avLst>
              <a:gd name="adj1" fmla="val -54121"/>
              <a:gd name="adj2" fmla="val -440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Überlauf wird im UIF Update Interrupt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angezeigt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28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58"/>
    </mc:Choice>
    <mc:Fallback>
      <p:transition spd="slow" advTm="6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3237308"/>
            <a:ext cx="5118061" cy="1330865"/>
          </a:xfrm>
          <a:prstGeom prst="wedgeRoundRectCallout">
            <a:avLst>
              <a:gd name="adj1" fmla="val 21994"/>
              <a:gd name="adj2" fmla="val 6884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Mit Counter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endParaRPr lang="de-DE" sz="2800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CEN=1 wird der Counter freigegeben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30126" y="4982554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94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290"/>
    </mc:Choice>
    <mc:Fallback>
      <p:transition spd="slow" advTm="20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915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smtClean="0"/>
              <a:t>Warten mit 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07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51"/>
    </mc:Choice>
    <mc:Fallback>
      <p:transition spd="slow" advTm="8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1369546" y="2291431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stellt die Zählgeschwindigkeit ein: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 = 1µs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31999 = 1ms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6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74551" y="4861211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06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32"/>
    </mc:Choice>
    <mc:Fallback>
      <p:transition spd="slow" advTm="17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/>
          <p:cNvGrpSpPr/>
          <p:nvPr/>
        </p:nvGrpSpPr>
        <p:grpSpPr>
          <a:xfrm>
            <a:off x="6667577" y="4575355"/>
            <a:ext cx="1192031" cy="1173160"/>
            <a:chOff x="6667577" y="4575355"/>
            <a:chExt cx="1192031" cy="1173160"/>
          </a:xfrm>
        </p:grpSpPr>
        <p:sp>
          <p:nvSpPr>
            <p:cNvPr id="44" name="Textfeld 43"/>
            <p:cNvSpPr txBox="1"/>
            <p:nvPr/>
          </p:nvSpPr>
          <p:spPr>
            <a:xfrm>
              <a:off x="6667577" y="4575355"/>
              <a:ext cx="11920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err="1" smtClean="0"/>
                <a:t>Reset</a:t>
              </a:r>
              <a:endParaRPr lang="de-DE" sz="2400" dirty="0" smtClean="0"/>
            </a:p>
          </p:txBody>
        </p:sp>
        <p:sp>
          <p:nvSpPr>
            <p:cNvPr id="45" name="Textfeld 44"/>
            <p:cNvSpPr txBox="1"/>
            <p:nvPr/>
          </p:nvSpPr>
          <p:spPr>
            <a:xfrm>
              <a:off x="6704676" y="5286850"/>
              <a:ext cx="10310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Enable</a:t>
              </a:r>
              <a:endParaRPr lang="de-DE" sz="2400" dirty="0" smtClean="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6697683" y="1389413"/>
            <a:ext cx="4182674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/>
          <p:cNvSpPr/>
          <p:nvPr/>
        </p:nvSpPr>
        <p:spPr>
          <a:xfrm>
            <a:off x="6697683" y="4522520"/>
            <a:ext cx="4182674" cy="12726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4" name="Rechteck 53"/>
          <p:cNvSpPr/>
          <p:nvPr/>
        </p:nvSpPr>
        <p:spPr>
          <a:xfrm>
            <a:off x="6339444" y="2503714"/>
            <a:ext cx="1486395" cy="162692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5" name="Rechteck 54"/>
          <p:cNvSpPr/>
          <p:nvPr/>
        </p:nvSpPr>
        <p:spPr>
          <a:xfrm>
            <a:off x="4011880" y="2387474"/>
            <a:ext cx="690749" cy="165013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6" name="Rechteck 55"/>
          <p:cNvSpPr/>
          <p:nvPr/>
        </p:nvSpPr>
        <p:spPr>
          <a:xfrm>
            <a:off x="2968830" y="4902530"/>
            <a:ext cx="2371099" cy="71251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Freihandform 34"/>
          <p:cNvSpPr/>
          <p:nvPr/>
        </p:nvSpPr>
        <p:spPr>
          <a:xfrm>
            <a:off x="7813964" y="2090057"/>
            <a:ext cx="855023" cy="843148"/>
          </a:xfrm>
          <a:custGeom>
            <a:avLst/>
            <a:gdLst>
              <a:gd name="connsiteX0" fmla="*/ 855023 w 855023"/>
              <a:gd name="connsiteY0" fmla="*/ 0 h 843148"/>
              <a:gd name="connsiteX1" fmla="*/ 855023 w 855023"/>
              <a:gd name="connsiteY1" fmla="*/ 831273 h 843148"/>
              <a:gd name="connsiteX2" fmla="*/ 0 w 855023"/>
              <a:gd name="connsiteY2" fmla="*/ 843148 h 843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023" h="843148">
                <a:moveTo>
                  <a:pt x="855023" y="0"/>
                </a:moveTo>
                <a:lnTo>
                  <a:pt x="855023" y="831273"/>
                </a:lnTo>
                <a:lnTo>
                  <a:pt x="0" y="84314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Freihandform 35"/>
          <p:cNvSpPr/>
          <p:nvPr/>
        </p:nvSpPr>
        <p:spPr>
          <a:xfrm>
            <a:off x="7837714" y="3871356"/>
            <a:ext cx="831273" cy="653143"/>
          </a:xfrm>
          <a:custGeom>
            <a:avLst/>
            <a:gdLst>
              <a:gd name="connsiteX0" fmla="*/ 831273 w 831273"/>
              <a:gd name="connsiteY0" fmla="*/ 653143 h 653143"/>
              <a:gd name="connsiteX1" fmla="*/ 831273 w 831273"/>
              <a:gd name="connsiteY1" fmla="*/ 0 h 653143"/>
              <a:gd name="connsiteX2" fmla="*/ 0 w 831273"/>
              <a:gd name="connsiteY2" fmla="*/ 11875 h 65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31273" h="653143">
                <a:moveTo>
                  <a:pt x="831273" y="653143"/>
                </a:moveTo>
                <a:lnTo>
                  <a:pt x="831273" y="0"/>
                </a:ln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7" name="Freihandform 56"/>
          <p:cNvSpPr/>
          <p:nvPr/>
        </p:nvSpPr>
        <p:spPr>
          <a:xfrm>
            <a:off x="4726379" y="3241964"/>
            <a:ext cx="1603169" cy="11875"/>
          </a:xfrm>
          <a:custGeom>
            <a:avLst/>
            <a:gdLst>
              <a:gd name="connsiteX0" fmla="*/ 1603169 w 1603169"/>
              <a:gd name="connsiteY0" fmla="*/ 0 h 11875"/>
              <a:gd name="connsiteX1" fmla="*/ 0 w 1603169"/>
              <a:gd name="connsiteY1" fmla="*/ 11875 h 1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3169" h="11875">
                <a:moveTo>
                  <a:pt x="1603169" y="0"/>
                </a:moveTo>
                <a:lnTo>
                  <a:pt x="0" y="118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8" name="Freihandform 57"/>
          <p:cNvSpPr/>
          <p:nvPr/>
        </p:nvSpPr>
        <p:spPr>
          <a:xfrm>
            <a:off x="5961413" y="3241964"/>
            <a:ext cx="724395" cy="1579418"/>
          </a:xfrm>
          <a:custGeom>
            <a:avLst/>
            <a:gdLst>
              <a:gd name="connsiteX0" fmla="*/ 724395 w 724395"/>
              <a:gd name="connsiteY0" fmla="*/ 1567542 h 1579418"/>
              <a:gd name="connsiteX1" fmla="*/ 0 w 724395"/>
              <a:gd name="connsiteY1" fmla="*/ 1579418 h 1579418"/>
              <a:gd name="connsiteX2" fmla="*/ 0 w 724395"/>
              <a:gd name="connsiteY2" fmla="*/ 0 h 157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4395" h="1579418">
                <a:moveTo>
                  <a:pt x="724395" y="1567542"/>
                </a:moveTo>
                <a:lnTo>
                  <a:pt x="0" y="157941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9" name="Freihandform 58"/>
          <p:cNvSpPr/>
          <p:nvPr/>
        </p:nvSpPr>
        <p:spPr>
          <a:xfrm>
            <a:off x="5355771" y="5237018"/>
            <a:ext cx="1318161" cy="11876"/>
          </a:xfrm>
          <a:custGeom>
            <a:avLst/>
            <a:gdLst>
              <a:gd name="connsiteX0" fmla="*/ 1318161 w 1318161"/>
              <a:gd name="connsiteY0" fmla="*/ 0 h 11876"/>
              <a:gd name="connsiteX1" fmla="*/ 0 w 1318161"/>
              <a:gd name="connsiteY1" fmla="*/ 11876 h 1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18161" h="11876">
                <a:moveTo>
                  <a:pt x="1318161" y="0"/>
                </a:moveTo>
                <a:lnTo>
                  <a:pt x="0" y="11876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0" name="Freihandform 59"/>
          <p:cNvSpPr/>
          <p:nvPr/>
        </p:nvSpPr>
        <p:spPr>
          <a:xfrm>
            <a:off x="6710516" y="5161935"/>
            <a:ext cx="199103" cy="140110"/>
          </a:xfrm>
          <a:custGeom>
            <a:avLst/>
            <a:gdLst>
              <a:gd name="connsiteX0" fmla="*/ 14749 w 199103"/>
              <a:gd name="connsiteY0" fmla="*/ 140110 h 140110"/>
              <a:gd name="connsiteX1" fmla="*/ 199103 w 199103"/>
              <a:gd name="connsiteY1" fmla="*/ 66368 h 140110"/>
              <a:gd name="connsiteX2" fmla="*/ 0 w 199103"/>
              <a:gd name="connsiteY2" fmla="*/ 0 h 14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103" h="140110">
                <a:moveTo>
                  <a:pt x="14749" y="140110"/>
                </a:moveTo>
                <a:lnTo>
                  <a:pt x="199103" y="6636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1" name="Freihandform 60"/>
          <p:cNvSpPr/>
          <p:nvPr/>
        </p:nvSpPr>
        <p:spPr>
          <a:xfrm>
            <a:off x="5965723" y="5508523"/>
            <a:ext cx="744793" cy="265471"/>
          </a:xfrm>
          <a:custGeom>
            <a:avLst/>
            <a:gdLst>
              <a:gd name="connsiteX0" fmla="*/ 0 w 744793"/>
              <a:gd name="connsiteY0" fmla="*/ 265471 h 265471"/>
              <a:gd name="connsiteX1" fmla="*/ 0 w 744793"/>
              <a:gd name="connsiteY1" fmla="*/ 0 h 265471"/>
              <a:gd name="connsiteX2" fmla="*/ 744793 w 744793"/>
              <a:gd name="connsiteY2" fmla="*/ 0 h 265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4793" h="265471">
                <a:moveTo>
                  <a:pt x="0" y="265471"/>
                </a:moveTo>
                <a:lnTo>
                  <a:pt x="0" y="0"/>
                </a:lnTo>
                <a:lnTo>
                  <a:pt x="744793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4" name="Freihandform 63"/>
          <p:cNvSpPr/>
          <p:nvPr/>
        </p:nvSpPr>
        <p:spPr>
          <a:xfrm>
            <a:off x="4579374" y="3170903"/>
            <a:ext cx="125361" cy="162232"/>
          </a:xfrm>
          <a:custGeom>
            <a:avLst/>
            <a:gdLst>
              <a:gd name="connsiteX0" fmla="*/ 125361 w 125361"/>
              <a:gd name="connsiteY0" fmla="*/ 162232 h 162232"/>
              <a:gd name="connsiteX1" fmla="*/ 0 w 125361"/>
              <a:gd name="connsiteY1" fmla="*/ 81116 h 162232"/>
              <a:gd name="connsiteX2" fmla="*/ 125361 w 125361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361" h="162232">
                <a:moveTo>
                  <a:pt x="125361" y="162232"/>
                </a:moveTo>
                <a:lnTo>
                  <a:pt x="0" y="81116"/>
                </a:lnTo>
                <a:lnTo>
                  <a:pt x="125361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Freihandform 64"/>
          <p:cNvSpPr/>
          <p:nvPr/>
        </p:nvSpPr>
        <p:spPr>
          <a:xfrm>
            <a:off x="3215148" y="2654710"/>
            <a:ext cx="781665" cy="0"/>
          </a:xfrm>
          <a:custGeom>
            <a:avLst/>
            <a:gdLst>
              <a:gd name="connsiteX0" fmla="*/ 781665 w 781665"/>
              <a:gd name="connsiteY0" fmla="*/ 0 h 0"/>
              <a:gd name="connsiteX1" fmla="*/ 0 w 78166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1665">
                <a:moveTo>
                  <a:pt x="78166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Freihandform 65"/>
          <p:cNvSpPr/>
          <p:nvPr/>
        </p:nvSpPr>
        <p:spPr>
          <a:xfrm>
            <a:off x="2971800" y="5176684"/>
            <a:ext cx="191729" cy="154858"/>
          </a:xfrm>
          <a:custGeom>
            <a:avLst/>
            <a:gdLst>
              <a:gd name="connsiteX0" fmla="*/ 0 w 191729"/>
              <a:gd name="connsiteY0" fmla="*/ 0 h 154858"/>
              <a:gd name="connsiteX1" fmla="*/ 191729 w 191729"/>
              <a:gd name="connsiteY1" fmla="*/ 88490 h 154858"/>
              <a:gd name="connsiteX2" fmla="*/ 7374 w 191729"/>
              <a:gd name="connsiteY2" fmla="*/ 154858 h 15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1729" h="154858">
                <a:moveTo>
                  <a:pt x="0" y="0"/>
                </a:moveTo>
                <a:lnTo>
                  <a:pt x="191729" y="88490"/>
                </a:lnTo>
                <a:lnTo>
                  <a:pt x="7374" y="154858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Freihandform 66"/>
          <p:cNvSpPr/>
          <p:nvPr/>
        </p:nvSpPr>
        <p:spPr>
          <a:xfrm>
            <a:off x="1644445" y="5257800"/>
            <a:ext cx="1327355" cy="0"/>
          </a:xfrm>
          <a:custGeom>
            <a:avLst/>
            <a:gdLst>
              <a:gd name="connsiteX0" fmla="*/ 1327355 w 1327355"/>
              <a:gd name="connsiteY0" fmla="*/ 0 h 0"/>
              <a:gd name="connsiteX1" fmla="*/ 0 w 132735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27355">
                <a:moveTo>
                  <a:pt x="132735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Freihandform 67"/>
          <p:cNvSpPr/>
          <p:nvPr/>
        </p:nvSpPr>
        <p:spPr>
          <a:xfrm>
            <a:off x="1150374" y="5147187"/>
            <a:ext cx="494071" cy="103239"/>
          </a:xfrm>
          <a:custGeom>
            <a:avLst/>
            <a:gdLst>
              <a:gd name="connsiteX0" fmla="*/ 494071 w 494071"/>
              <a:gd name="connsiteY0" fmla="*/ 0 h 103239"/>
              <a:gd name="connsiteX1" fmla="*/ 265471 w 494071"/>
              <a:gd name="connsiteY1" fmla="*/ 103239 h 103239"/>
              <a:gd name="connsiteX2" fmla="*/ 0 w 494071"/>
              <a:gd name="connsiteY2" fmla="*/ 103239 h 10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071" h="103239">
                <a:moveTo>
                  <a:pt x="494071" y="0"/>
                </a:moveTo>
                <a:lnTo>
                  <a:pt x="265471" y="103239"/>
                </a:lnTo>
                <a:lnTo>
                  <a:pt x="0" y="10323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/>
          <p:cNvSpPr/>
          <p:nvPr/>
        </p:nvSpPr>
        <p:spPr>
          <a:xfrm>
            <a:off x="110613" y="4522520"/>
            <a:ext cx="1046643" cy="134733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71" name="Freihandform 70"/>
          <p:cNvSpPr/>
          <p:nvPr/>
        </p:nvSpPr>
        <p:spPr>
          <a:xfrm>
            <a:off x="228600" y="4881716"/>
            <a:ext cx="833284" cy="280219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2" name="Textfeld 71"/>
          <p:cNvSpPr txBox="1"/>
          <p:nvPr/>
        </p:nvSpPr>
        <p:spPr>
          <a:xfrm>
            <a:off x="3970093" y="2454064"/>
            <a:ext cx="809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Q   D</a:t>
            </a:r>
            <a:endParaRPr lang="de-DE" sz="2400" dirty="0"/>
          </a:p>
        </p:txBody>
      </p:sp>
      <p:sp>
        <p:nvSpPr>
          <p:cNvPr id="79" name="Freihandform 78"/>
          <p:cNvSpPr/>
          <p:nvPr/>
        </p:nvSpPr>
        <p:spPr>
          <a:xfrm>
            <a:off x="4719484" y="2684206"/>
            <a:ext cx="317090" cy="7375"/>
          </a:xfrm>
          <a:custGeom>
            <a:avLst/>
            <a:gdLst>
              <a:gd name="connsiteX0" fmla="*/ 317090 w 317090"/>
              <a:gd name="connsiteY0" fmla="*/ 0 h 7375"/>
              <a:gd name="connsiteX1" fmla="*/ 0 w 317090"/>
              <a:gd name="connsiteY1" fmla="*/ 7375 h 7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90" h="7375">
                <a:moveTo>
                  <a:pt x="317090" y="0"/>
                </a:moveTo>
                <a:lnTo>
                  <a:pt x="0" y="737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0" name="Textfeld 79"/>
          <p:cNvSpPr txBox="1"/>
          <p:nvPr/>
        </p:nvSpPr>
        <p:spPr>
          <a:xfrm>
            <a:off x="4998676" y="240781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</a:t>
            </a:r>
            <a:endParaRPr lang="de-DE" sz="2400" dirty="0"/>
          </a:p>
        </p:txBody>
      </p:sp>
      <p:sp>
        <p:nvSpPr>
          <p:cNvPr id="81" name="Freihandform 80"/>
          <p:cNvSpPr/>
          <p:nvPr/>
        </p:nvSpPr>
        <p:spPr>
          <a:xfrm>
            <a:off x="8524568" y="2521974"/>
            <a:ext cx="294967" cy="191729"/>
          </a:xfrm>
          <a:custGeom>
            <a:avLst/>
            <a:gdLst>
              <a:gd name="connsiteX0" fmla="*/ 294967 w 294967"/>
              <a:gd name="connsiteY0" fmla="*/ 0 h 191729"/>
              <a:gd name="connsiteX1" fmla="*/ 0 w 294967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967" h="191729">
                <a:moveTo>
                  <a:pt x="294967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2" name="Freihandform 81"/>
          <p:cNvSpPr/>
          <p:nvPr/>
        </p:nvSpPr>
        <p:spPr>
          <a:xfrm>
            <a:off x="8509819" y="3982065"/>
            <a:ext cx="302342" cy="191729"/>
          </a:xfrm>
          <a:custGeom>
            <a:avLst/>
            <a:gdLst>
              <a:gd name="connsiteX0" fmla="*/ 302342 w 302342"/>
              <a:gd name="connsiteY0" fmla="*/ 0 h 191729"/>
              <a:gd name="connsiteX1" fmla="*/ 0 w 302342"/>
              <a:gd name="connsiteY1" fmla="*/ 191729 h 191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2342" h="191729">
                <a:moveTo>
                  <a:pt x="302342" y="0"/>
                </a:moveTo>
                <a:lnTo>
                  <a:pt x="0" y="191729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Textfeld 82"/>
          <p:cNvSpPr txBox="1"/>
          <p:nvPr/>
        </p:nvSpPr>
        <p:spPr>
          <a:xfrm>
            <a:off x="8819535" y="229143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4" name="Textfeld 83"/>
          <p:cNvSpPr txBox="1"/>
          <p:nvPr/>
        </p:nvSpPr>
        <p:spPr>
          <a:xfrm>
            <a:off x="8785465" y="3827524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16</a:t>
            </a:r>
          </a:p>
        </p:txBody>
      </p:sp>
      <p:sp>
        <p:nvSpPr>
          <p:cNvPr id="85" name="Textfeld 84"/>
          <p:cNvSpPr txBox="1"/>
          <p:nvPr/>
        </p:nvSpPr>
        <p:spPr>
          <a:xfrm>
            <a:off x="7988850" y="1454029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-&gt;ARR</a:t>
            </a:r>
          </a:p>
        </p:txBody>
      </p:sp>
      <p:sp>
        <p:nvSpPr>
          <p:cNvPr id="86" name="Textfeld 85"/>
          <p:cNvSpPr txBox="1"/>
          <p:nvPr/>
        </p:nvSpPr>
        <p:spPr>
          <a:xfrm>
            <a:off x="7920842" y="4682200"/>
            <a:ext cx="156966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smtClean="0"/>
              <a:t>-&gt;CNT</a:t>
            </a:r>
          </a:p>
          <a:p>
            <a:r>
              <a:rPr lang="de-DE" sz="2400" dirty="0" smtClean="0"/>
              <a:t>CTR DIV 16</a:t>
            </a:r>
          </a:p>
        </p:txBody>
      </p:sp>
      <p:sp>
        <p:nvSpPr>
          <p:cNvPr id="87" name="Textfeld 86"/>
          <p:cNvSpPr txBox="1"/>
          <p:nvPr/>
        </p:nvSpPr>
        <p:spPr>
          <a:xfrm>
            <a:off x="6323610" y="302118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EQ      CMP</a:t>
            </a:r>
          </a:p>
        </p:txBody>
      </p:sp>
      <p:sp>
        <p:nvSpPr>
          <p:cNvPr id="88" name="Textfeld 87"/>
          <p:cNvSpPr txBox="1"/>
          <p:nvPr/>
        </p:nvSpPr>
        <p:spPr>
          <a:xfrm>
            <a:off x="3309971" y="5001157"/>
            <a:ext cx="1572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err="1" smtClean="0"/>
              <a:t>TIMx</a:t>
            </a:r>
            <a:r>
              <a:rPr lang="de-DE" sz="2400" dirty="0" err="1" smtClean="0">
                <a:sym typeface="Wingdings" panose="05000000000000000000" pitchFamily="2" charset="2"/>
              </a:rPr>
              <a:t>PSC</a:t>
            </a:r>
            <a:endParaRPr lang="de-DE" sz="2400" dirty="0" smtClean="0"/>
          </a:p>
        </p:txBody>
      </p:sp>
      <p:sp>
        <p:nvSpPr>
          <p:cNvPr id="89" name="Textfeld 88"/>
          <p:cNvSpPr txBox="1"/>
          <p:nvPr/>
        </p:nvSpPr>
        <p:spPr>
          <a:xfrm>
            <a:off x="5338749" y="5758353"/>
            <a:ext cx="2106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CEN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-&gt;CR1 Bit0</a:t>
            </a:r>
          </a:p>
        </p:txBody>
      </p:sp>
      <p:sp>
        <p:nvSpPr>
          <p:cNvPr id="90" name="Textfeld 89"/>
          <p:cNvSpPr txBox="1"/>
          <p:nvPr/>
        </p:nvSpPr>
        <p:spPr>
          <a:xfrm>
            <a:off x="3864478" y="1479763"/>
            <a:ext cx="19287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-&gt;SR Bit0</a:t>
            </a:r>
          </a:p>
        </p:txBody>
      </p:sp>
      <p:sp>
        <p:nvSpPr>
          <p:cNvPr id="91" name="Freihandform 90"/>
          <p:cNvSpPr/>
          <p:nvPr/>
        </p:nvSpPr>
        <p:spPr>
          <a:xfrm>
            <a:off x="2403987" y="2499852"/>
            <a:ext cx="840658" cy="162232"/>
          </a:xfrm>
          <a:custGeom>
            <a:avLst/>
            <a:gdLst>
              <a:gd name="connsiteX0" fmla="*/ 840658 w 840658"/>
              <a:gd name="connsiteY0" fmla="*/ 162232 h 162232"/>
              <a:gd name="connsiteX1" fmla="*/ 405581 w 840658"/>
              <a:gd name="connsiteY1" fmla="*/ 162232 h 162232"/>
              <a:gd name="connsiteX2" fmla="*/ 0 w 840658"/>
              <a:gd name="connsiteY2" fmla="*/ 0 h 162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0658" h="162232">
                <a:moveTo>
                  <a:pt x="840658" y="162232"/>
                </a:moveTo>
                <a:lnTo>
                  <a:pt x="405581" y="162232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Freihandform 91"/>
          <p:cNvSpPr/>
          <p:nvPr/>
        </p:nvSpPr>
        <p:spPr>
          <a:xfrm>
            <a:off x="1592826" y="2654710"/>
            <a:ext cx="796413" cy="7374"/>
          </a:xfrm>
          <a:custGeom>
            <a:avLst/>
            <a:gdLst>
              <a:gd name="connsiteX0" fmla="*/ 0 w 796413"/>
              <a:gd name="connsiteY0" fmla="*/ 0 h 7374"/>
              <a:gd name="connsiteX1" fmla="*/ 796413 w 796413"/>
              <a:gd name="connsiteY1" fmla="*/ 7374 h 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6413" h="7374">
                <a:moveTo>
                  <a:pt x="0" y="0"/>
                </a:moveTo>
                <a:lnTo>
                  <a:pt x="796413" y="7374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/>
          <p:cNvSpPr txBox="1"/>
          <p:nvPr/>
        </p:nvSpPr>
        <p:spPr>
          <a:xfrm>
            <a:off x="1198485" y="1655415"/>
            <a:ext cx="22044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 =</a:t>
            </a:r>
          </a:p>
          <a:p>
            <a:r>
              <a:rPr lang="de-DE" sz="2400" dirty="0" err="1" smtClean="0"/>
              <a:t>TIMx</a:t>
            </a:r>
            <a:r>
              <a:rPr lang="de-DE" sz="2400" dirty="0" smtClean="0"/>
              <a:t>-&gt;DIER Bit0</a:t>
            </a:r>
          </a:p>
        </p:txBody>
      </p:sp>
      <p:sp>
        <p:nvSpPr>
          <p:cNvPr id="94" name="Textfeld 93"/>
          <p:cNvSpPr txBox="1"/>
          <p:nvPr/>
        </p:nvSpPr>
        <p:spPr>
          <a:xfrm>
            <a:off x="120086" y="5333493"/>
            <a:ext cx="1072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32MHz</a:t>
            </a:r>
          </a:p>
        </p:txBody>
      </p:sp>
      <p:sp>
        <p:nvSpPr>
          <p:cNvPr id="95" name="Textfeld 94"/>
          <p:cNvSpPr txBox="1"/>
          <p:nvPr/>
        </p:nvSpPr>
        <p:spPr>
          <a:xfrm>
            <a:off x="1203202" y="4302750"/>
            <a:ext cx="20991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RCC-&gt;</a:t>
            </a:r>
            <a:r>
              <a:rPr lang="de-DE" sz="2400" dirty="0" smtClean="0"/>
              <a:t>APB1ENR</a:t>
            </a:r>
          </a:p>
          <a:p>
            <a:r>
              <a:rPr lang="de-DE" sz="2400" dirty="0" smtClean="0"/>
              <a:t>Bit 4</a:t>
            </a:r>
          </a:p>
        </p:txBody>
      </p:sp>
      <p:sp>
        <p:nvSpPr>
          <p:cNvPr id="97" name="Google Shape;56;p1"/>
          <p:cNvSpPr/>
          <p:nvPr/>
        </p:nvSpPr>
        <p:spPr>
          <a:xfrm>
            <a:off x="2259693" y="1704258"/>
            <a:ext cx="5118061" cy="2276742"/>
          </a:xfrm>
          <a:prstGeom prst="wedgeRoundRectCallout">
            <a:avLst>
              <a:gd name="adj1" fmla="val -29402"/>
              <a:gd name="adj2" fmla="val 641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8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</a:t>
            </a:r>
            <a:r>
              <a:rPr lang="de-DE" sz="28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muss mit 32MHz Takt versorgt werden um arbeiten zu können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6601" y="4682200"/>
            <a:ext cx="1391641" cy="2276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0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24"/>
    </mc:Choice>
    <mc:Fallback>
      <p:transition spd="slow" advTm="22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147187"/>
              <a:ext cx="494070" cy="10323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4071" h="103239">
                  <a:moveTo>
                    <a:pt x="494071" y="0"/>
                  </a:moveTo>
                  <a:lnTo>
                    <a:pt x="265471" y="103239"/>
                  </a:lnTo>
                  <a:lnTo>
                    <a:pt x="0" y="10323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1"/>
              <a:ext cx="20991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RCC-&gt;</a:t>
              </a:r>
              <a:r>
                <a:rPr lang="de-DE" sz="2400" dirty="0" smtClean="0"/>
                <a:t>APB1ENR</a:t>
              </a:r>
            </a:p>
            <a:p>
              <a:r>
                <a:rPr lang="de-DE" sz="2400" dirty="0" smtClean="0"/>
                <a:t>Bit 4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5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60"/>
    </mc:Choice>
    <mc:Fallback>
      <p:transition spd="slow" advTm="140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15728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err="1" smtClean="0">
                  <a:sym typeface="Wingdings" panose="05000000000000000000" pitchFamily="2" charset="2"/>
                </a:rPr>
                <a:t>PSC</a:t>
              </a:r>
              <a:endParaRPr lang="de-DE" sz="2400" dirty="0" smtClean="0"/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301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555"/>
    </mc:Choice>
    <mc:Fallback>
      <p:transition spd="slow" advTm="23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15680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TIM6-&gt;PSC=31999; //Takt 1ms</a:t>
            </a:r>
          </a:p>
          <a:p>
            <a:pPr>
              <a:buClr>
                <a:srgbClr val="000000"/>
              </a:buClr>
              <a:buSzPts val="1400"/>
            </a:pP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5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27"/>
    </mc:Choice>
    <mc:Fallback>
      <p:transition spd="slow" advTm="151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1569661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-&gt;CNT</a:t>
              </a:r>
            </a:p>
            <a:p>
              <a:r>
                <a:rPr lang="de-DE" sz="2400" dirty="0" smtClean="0"/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13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03"/>
    </mc:Choice>
    <mc:Fallback>
      <p:transition spd="slow" advTm="25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809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Q   D</a:t>
              </a:r>
              <a:endParaRPr lang="de-DE" sz="2400" dirty="0"/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276742"/>
          </a:xfrm>
          <a:prstGeom prst="wedgeRoundRectCallout">
            <a:avLst>
              <a:gd name="adj1" fmla="val -29436"/>
              <a:gd name="adj2" fmla="val 1070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TIM6-&gt;CNT=0; //bei 0 beginnen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8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3"/>
    </mc:Choice>
    <mc:Fallback>
      <p:transition spd="slow" advTm="5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259825"/>
            <a:chOff x="110613" y="1389413"/>
            <a:chExt cx="10769744" cy="5199938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4"/>
              <a:ext cx="210666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CEN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03"/>
    </mc:Choice>
    <mc:Fallback>
      <p:transition spd="slow" advTm="10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660853" y="1305217"/>
            <a:ext cx="4376659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78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17"/>
    </mc:Choice>
    <mc:Fallback>
      <p:transition spd="slow" advTm="77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529493" y="1305217"/>
            <a:ext cx="4508020" cy="2945116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hile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(TIM6-&gt;SR==0); //Warten auf UIF=1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32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142"/>
    </mc:Choice>
    <mc:Fallback>
      <p:transition spd="slow" advTm="33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210188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54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2"/>
    </mc:Choice>
    <mc:Fallback>
      <p:transition spd="slow" advTm="5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11132" y="4960422"/>
            <a:ext cx="1194042" cy="182528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56;p1"/>
          <p:cNvSpPr/>
          <p:nvPr/>
        </p:nvSpPr>
        <p:spPr>
          <a:xfrm>
            <a:off x="7529493" y="832022"/>
            <a:ext cx="4508020" cy="3418311"/>
          </a:xfrm>
          <a:prstGeom prst="wedgeRoundRectCallout">
            <a:avLst>
              <a:gd name="adj1" fmla="val -39788"/>
              <a:gd name="adj2" fmla="val 6512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oid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warte(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RCC-&gt;APB1ENR |=0b10000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;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TIM6-&gt;PSC=31999; //Takt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1ms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ARR=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;  //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ms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warten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TIM6-&gt;CNT=0; //bei 0 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beginnen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TIM6-&gt;SR=0;   //UIF = 0</a:t>
            </a: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TIM6-&gt;CR1=1; //CEN=1 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start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  <a:r>
              <a:rPr lang="de-DE" dirty="0" err="1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hile</a:t>
            </a:r>
            <a:r>
              <a:rPr lang="de-D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(TIM6-&gt;SR==0); //Warten auf UIF=1</a:t>
            </a:r>
            <a:endParaRPr lang="de-D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TIM6-&gt;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CR1=0; </a:t>
            </a:r>
            <a:r>
              <a:rPr lang="de-D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//</a:t>
            </a: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CEN=0 </a:t>
            </a:r>
            <a:r>
              <a:rPr lang="de-D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stop</a:t>
            </a:r>
            <a:endParaRPr lang="de-DE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>
              <a:buClr>
                <a:srgbClr val="000000"/>
              </a:buClr>
              <a:buSzPts val="1400"/>
            </a:pPr>
            <a:r>
              <a:rPr lang="de-D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lang="de-D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73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412"/>
    </mc:Choice>
    <mc:Fallback>
      <p:transition spd="slow" advTm="384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1351005" cy="442826"/>
          </a:xfrm>
        </p:spPr>
        <p:txBody>
          <a:bodyPr>
            <a:noAutofit/>
          </a:bodyPr>
          <a:lstStyle/>
          <a:p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3" name="Gruppieren 2"/>
          <p:cNvGrpSpPr/>
          <p:nvPr/>
        </p:nvGrpSpPr>
        <p:grpSpPr>
          <a:xfrm>
            <a:off x="110614" y="1389414"/>
            <a:ext cx="8394560" cy="4410064"/>
            <a:chOff x="110613" y="1389413"/>
            <a:chExt cx="10769744" cy="5383334"/>
          </a:xfrm>
        </p:grpSpPr>
        <p:sp>
          <p:nvSpPr>
            <p:cNvPr id="95" name="Textfeld 94"/>
            <p:cNvSpPr txBox="1"/>
            <p:nvPr/>
          </p:nvSpPr>
          <p:spPr>
            <a:xfrm>
              <a:off x="1203202" y="4302752"/>
              <a:ext cx="2693108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RCC-&gt;</a:t>
              </a:r>
              <a:r>
                <a:rPr lang="de-DE" sz="2400" dirty="0" smtClean="0">
                  <a:solidFill>
                    <a:srgbClr val="FF0000"/>
                  </a:solidFill>
                </a:rPr>
                <a:t>APB1ENR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Bit 4</a:t>
              </a:r>
            </a:p>
          </p:txBody>
        </p:sp>
        <p:grpSp>
          <p:nvGrpSpPr>
            <p:cNvPr id="43" name="Gruppieren 42"/>
            <p:cNvGrpSpPr/>
            <p:nvPr/>
          </p:nvGrpSpPr>
          <p:grpSpPr>
            <a:xfrm>
              <a:off x="6667577" y="4575355"/>
              <a:ext cx="1192031" cy="1173161"/>
              <a:chOff x="6667577" y="4575355"/>
              <a:chExt cx="1192031" cy="1173161"/>
            </a:xfrm>
          </p:grpSpPr>
          <p:sp>
            <p:nvSpPr>
              <p:cNvPr id="44" name="Textfeld 43"/>
              <p:cNvSpPr txBox="1"/>
              <p:nvPr/>
            </p:nvSpPr>
            <p:spPr>
              <a:xfrm>
                <a:off x="6667577" y="4575355"/>
                <a:ext cx="11920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err="1" smtClean="0"/>
                  <a:t>Reset</a:t>
                </a:r>
                <a:endParaRPr lang="de-DE" sz="2400" dirty="0" smtClean="0"/>
              </a:p>
            </p:txBody>
          </p:sp>
          <p:sp>
            <p:nvSpPr>
              <p:cNvPr id="45" name="Textfeld 44"/>
              <p:cNvSpPr txBox="1"/>
              <p:nvPr/>
            </p:nvSpPr>
            <p:spPr>
              <a:xfrm>
                <a:off x="6704676" y="5286851"/>
                <a:ext cx="103105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2400" dirty="0" err="1" smtClean="0"/>
                  <a:t>Enable</a:t>
                </a:r>
                <a:endParaRPr lang="de-DE" sz="2400" dirty="0" smtClean="0"/>
              </a:p>
            </p:txBody>
          </p:sp>
        </p:grpSp>
        <p:sp>
          <p:nvSpPr>
            <p:cNvPr id="7" name="Rechteck 6"/>
            <p:cNvSpPr/>
            <p:nvPr/>
          </p:nvSpPr>
          <p:spPr>
            <a:xfrm>
              <a:off x="6697684" y="1389413"/>
              <a:ext cx="4182673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Rechteck 50"/>
            <p:cNvSpPr/>
            <p:nvPr/>
          </p:nvSpPr>
          <p:spPr>
            <a:xfrm>
              <a:off x="6697684" y="4522520"/>
              <a:ext cx="4182673" cy="127263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Rechteck 53"/>
            <p:cNvSpPr/>
            <p:nvPr/>
          </p:nvSpPr>
          <p:spPr>
            <a:xfrm>
              <a:off x="6339444" y="2503714"/>
              <a:ext cx="1486395" cy="162692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5" name="Rechteck 54"/>
            <p:cNvSpPr/>
            <p:nvPr/>
          </p:nvSpPr>
          <p:spPr>
            <a:xfrm>
              <a:off x="4011880" y="2387475"/>
              <a:ext cx="690749" cy="1650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968830" y="4902530"/>
              <a:ext cx="2371098" cy="712518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Freihandform 34"/>
            <p:cNvSpPr/>
            <p:nvPr/>
          </p:nvSpPr>
          <p:spPr>
            <a:xfrm>
              <a:off x="7813964" y="2090056"/>
              <a:ext cx="855023" cy="843148"/>
            </a:xfrm>
            <a:custGeom>
              <a:avLst/>
              <a:gdLst>
                <a:gd name="connsiteX0" fmla="*/ 855023 w 855023"/>
                <a:gd name="connsiteY0" fmla="*/ 0 h 843148"/>
                <a:gd name="connsiteX1" fmla="*/ 855023 w 855023"/>
                <a:gd name="connsiteY1" fmla="*/ 831273 h 843148"/>
                <a:gd name="connsiteX2" fmla="*/ 0 w 855023"/>
                <a:gd name="connsiteY2" fmla="*/ 843148 h 8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5023" h="843148">
                  <a:moveTo>
                    <a:pt x="855023" y="0"/>
                  </a:moveTo>
                  <a:lnTo>
                    <a:pt x="855023" y="831273"/>
                  </a:lnTo>
                  <a:lnTo>
                    <a:pt x="0" y="843148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Freihandform 35"/>
            <p:cNvSpPr/>
            <p:nvPr/>
          </p:nvSpPr>
          <p:spPr>
            <a:xfrm>
              <a:off x="7837713" y="3871356"/>
              <a:ext cx="831273" cy="653143"/>
            </a:xfrm>
            <a:custGeom>
              <a:avLst/>
              <a:gdLst>
                <a:gd name="connsiteX0" fmla="*/ 831273 w 831273"/>
                <a:gd name="connsiteY0" fmla="*/ 653143 h 653143"/>
                <a:gd name="connsiteX1" fmla="*/ 831273 w 831273"/>
                <a:gd name="connsiteY1" fmla="*/ 0 h 653143"/>
                <a:gd name="connsiteX2" fmla="*/ 0 w 831273"/>
                <a:gd name="connsiteY2" fmla="*/ 11875 h 65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273" h="653143">
                  <a:moveTo>
                    <a:pt x="831273" y="653143"/>
                  </a:moveTo>
                  <a:lnTo>
                    <a:pt x="831273" y="0"/>
                  </a:ln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Freihandform 56"/>
            <p:cNvSpPr/>
            <p:nvPr/>
          </p:nvSpPr>
          <p:spPr>
            <a:xfrm>
              <a:off x="4726378" y="3241964"/>
              <a:ext cx="1603168" cy="11875"/>
            </a:xfrm>
            <a:custGeom>
              <a:avLst/>
              <a:gdLst>
                <a:gd name="connsiteX0" fmla="*/ 1603169 w 1603169"/>
                <a:gd name="connsiteY0" fmla="*/ 0 h 11875"/>
                <a:gd name="connsiteX1" fmla="*/ 0 w 1603169"/>
                <a:gd name="connsiteY1" fmla="*/ 11875 h 1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03169" h="11875">
                  <a:moveTo>
                    <a:pt x="1603169" y="0"/>
                  </a:moveTo>
                  <a:lnTo>
                    <a:pt x="0" y="118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8" name="Freihandform 57"/>
            <p:cNvSpPr/>
            <p:nvPr/>
          </p:nvSpPr>
          <p:spPr>
            <a:xfrm>
              <a:off x="5961413" y="3241964"/>
              <a:ext cx="724395" cy="1579418"/>
            </a:xfrm>
            <a:custGeom>
              <a:avLst/>
              <a:gdLst>
                <a:gd name="connsiteX0" fmla="*/ 724395 w 724395"/>
                <a:gd name="connsiteY0" fmla="*/ 1567542 h 1579418"/>
                <a:gd name="connsiteX1" fmla="*/ 0 w 724395"/>
                <a:gd name="connsiteY1" fmla="*/ 1579418 h 1579418"/>
                <a:gd name="connsiteX2" fmla="*/ 0 w 724395"/>
                <a:gd name="connsiteY2" fmla="*/ 0 h 157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24395" h="1579418">
                  <a:moveTo>
                    <a:pt x="724395" y="1567542"/>
                  </a:moveTo>
                  <a:lnTo>
                    <a:pt x="0" y="15794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9" name="Freihandform 58"/>
            <p:cNvSpPr/>
            <p:nvPr/>
          </p:nvSpPr>
          <p:spPr>
            <a:xfrm>
              <a:off x="5355771" y="5237017"/>
              <a:ext cx="1318161" cy="11876"/>
            </a:xfrm>
            <a:custGeom>
              <a:avLst/>
              <a:gdLst>
                <a:gd name="connsiteX0" fmla="*/ 1318161 w 1318161"/>
                <a:gd name="connsiteY0" fmla="*/ 0 h 11876"/>
                <a:gd name="connsiteX1" fmla="*/ 0 w 1318161"/>
                <a:gd name="connsiteY1" fmla="*/ 11876 h 1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8161" h="11876">
                  <a:moveTo>
                    <a:pt x="1318161" y="0"/>
                  </a:moveTo>
                  <a:lnTo>
                    <a:pt x="0" y="11876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Freihandform 59"/>
            <p:cNvSpPr/>
            <p:nvPr/>
          </p:nvSpPr>
          <p:spPr>
            <a:xfrm>
              <a:off x="6710516" y="5161935"/>
              <a:ext cx="199103" cy="140110"/>
            </a:xfrm>
            <a:custGeom>
              <a:avLst/>
              <a:gdLst>
                <a:gd name="connsiteX0" fmla="*/ 14749 w 199103"/>
                <a:gd name="connsiteY0" fmla="*/ 140110 h 140110"/>
                <a:gd name="connsiteX1" fmla="*/ 199103 w 199103"/>
                <a:gd name="connsiteY1" fmla="*/ 66368 h 140110"/>
                <a:gd name="connsiteX2" fmla="*/ 0 w 199103"/>
                <a:gd name="connsiteY2" fmla="*/ 0 h 14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9103" h="140110">
                  <a:moveTo>
                    <a:pt x="14749" y="140110"/>
                  </a:moveTo>
                  <a:lnTo>
                    <a:pt x="199103" y="6636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1" name="Freihandform 60"/>
            <p:cNvSpPr/>
            <p:nvPr/>
          </p:nvSpPr>
          <p:spPr>
            <a:xfrm>
              <a:off x="5965723" y="5508523"/>
              <a:ext cx="744793" cy="265471"/>
            </a:xfrm>
            <a:custGeom>
              <a:avLst/>
              <a:gdLst>
                <a:gd name="connsiteX0" fmla="*/ 0 w 744793"/>
                <a:gd name="connsiteY0" fmla="*/ 265471 h 265471"/>
                <a:gd name="connsiteX1" fmla="*/ 0 w 744793"/>
                <a:gd name="connsiteY1" fmla="*/ 0 h 265471"/>
                <a:gd name="connsiteX2" fmla="*/ 744793 w 744793"/>
                <a:gd name="connsiteY2" fmla="*/ 0 h 26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793" h="265471">
                  <a:moveTo>
                    <a:pt x="0" y="265471"/>
                  </a:moveTo>
                  <a:lnTo>
                    <a:pt x="0" y="0"/>
                  </a:lnTo>
                  <a:lnTo>
                    <a:pt x="744793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4" name="Freihandform 63"/>
            <p:cNvSpPr/>
            <p:nvPr/>
          </p:nvSpPr>
          <p:spPr>
            <a:xfrm>
              <a:off x="4579374" y="3170903"/>
              <a:ext cx="125362" cy="162233"/>
            </a:xfrm>
            <a:custGeom>
              <a:avLst/>
              <a:gdLst>
                <a:gd name="connsiteX0" fmla="*/ 125361 w 125361"/>
                <a:gd name="connsiteY0" fmla="*/ 162232 h 162232"/>
                <a:gd name="connsiteX1" fmla="*/ 0 w 125361"/>
                <a:gd name="connsiteY1" fmla="*/ 81116 h 162232"/>
                <a:gd name="connsiteX2" fmla="*/ 125361 w 125361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361" h="162232">
                  <a:moveTo>
                    <a:pt x="125361" y="162232"/>
                  </a:moveTo>
                  <a:lnTo>
                    <a:pt x="0" y="81116"/>
                  </a:lnTo>
                  <a:lnTo>
                    <a:pt x="125361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5" name="Freihandform 64"/>
            <p:cNvSpPr/>
            <p:nvPr/>
          </p:nvSpPr>
          <p:spPr>
            <a:xfrm>
              <a:off x="3215148" y="2654710"/>
              <a:ext cx="781665" cy="0"/>
            </a:xfrm>
            <a:custGeom>
              <a:avLst/>
              <a:gdLst>
                <a:gd name="connsiteX0" fmla="*/ 781665 w 781665"/>
                <a:gd name="connsiteY0" fmla="*/ 0 h 0"/>
                <a:gd name="connsiteX1" fmla="*/ 0 w 78166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1665">
                  <a:moveTo>
                    <a:pt x="78166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6" name="Freihandform 65"/>
            <p:cNvSpPr/>
            <p:nvPr/>
          </p:nvSpPr>
          <p:spPr>
            <a:xfrm>
              <a:off x="2971800" y="5176683"/>
              <a:ext cx="191729" cy="154858"/>
            </a:xfrm>
            <a:custGeom>
              <a:avLst/>
              <a:gdLst>
                <a:gd name="connsiteX0" fmla="*/ 0 w 191729"/>
                <a:gd name="connsiteY0" fmla="*/ 0 h 154858"/>
                <a:gd name="connsiteX1" fmla="*/ 191729 w 191729"/>
                <a:gd name="connsiteY1" fmla="*/ 88490 h 154858"/>
                <a:gd name="connsiteX2" fmla="*/ 7374 w 191729"/>
                <a:gd name="connsiteY2" fmla="*/ 154858 h 15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729" h="154858">
                  <a:moveTo>
                    <a:pt x="0" y="0"/>
                  </a:moveTo>
                  <a:lnTo>
                    <a:pt x="191729" y="88490"/>
                  </a:lnTo>
                  <a:lnTo>
                    <a:pt x="7374" y="154858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7" name="Freihandform 66"/>
            <p:cNvSpPr/>
            <p:nvPr/>
          </p:nvSpPr>
          <p:spPr>
            <a:xfrm>
              <a:off x="1644445" y="5257800"/>
              <a:ext cx="1327355" cy="0"/>
            </a:xfrm>
            <a:custGeom>
              <a:avLst/>
              <a:gdLst>
                <a:gd name="connsiteX0" fmla="*/ 1327355 w 1327355"/>
                <a:gd name="connsiteY0" fmla="*/ 0 h 0"/>
                <a:gd name="connsiteX1" fmla="*/ 0 w 132735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7355">
                  <a:moveTo>
                    <a:pt x="1327355" y="0"/>
                  </a:move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8" name="Freihandform 67"/>
            <p:cNvSpPr/>
            <p:nvPr/>
          </p:nvSpPr>
          <p:spPr>
            <a:xfrm>
              <a:off x="1150374" y="5243056"/>
              <a:ext cx="522860" cy="7369"/>
            </a:xfrm>
            <a:custGeom>
              <a:avLst/>
              <a:gdLst>
                <a:gd name="connsiteX0" fmla="*/ 494071 w 494071"/>
                <a:gd name="connsiteY0" fmla="*/ 0 h 103239"/>
                <a:gd name="connsiteX1" fmla="*/ 265471 w 494071"/>
                <a:gd name="connsiteY1" fmla="*/ 103239 h 103239"/>
                <a:gd name="connsiteX2" fmla="*/ 0 w 494071"/>
                <a:gd name="connsiteY2" fmla="*/ 103239 h 103239"/>
                <a:gd name="connsiteX0" fmla="*/ 515663 w 515663"/>
                <a:gd name="connsiteY0" fmla="*/ 0 h 41609"/>
                <a:gd name="connsiteX1" fmla="*/ 265471 w 515663"/>
                <a:gd name="connsiteY1" fmla="*/ 41609 h 41609"/>
                <a:gd name="connsiteX2" fmla="*/ 0 w 515663"/>
                <a:gd name="connsiteY2" fmla="*/ 41609 h 41609"/>
                <a:gd name="connsiteX0" fmla="*/ 522860 w 522860"/>
                <a:gd name="connsiteY0" fmla="*/ 0 h 7369"/>
                <a:gd name="connsiteX1" fmla="*/ 265471 w 522860"/>
                <a:gd name="connsiteY1" fmla="*/ 7369 h 7369"/>
                <a:gd name="connsiteX2" fmla="*/ 0 w 522860"/>
                <a:gd name="connsiteY2" fmla="*/ 7369 h 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2860" h="7369">
                  <a:moveTo>
                    <a:pt x="522860" y="0"/>
                  </a:moveTo>
                  <a:lnTo>
                    <a:pt x="265471" y="7369"/>
                  </a:lnTo>
                  <a:lnTo>
                    <a:pt x="0" y="7369"/>
                  </a:ln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110613" y="4522520"/>
              <a:ext cx="1046643" cy="134733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de-DE"/>
            </a:p>
          </p:txBody>
        </p:sp>
        <p:sp>
          <p:nvSpPr>
            <p:cNvPr id="71" name="Freihandform 70"/>
            <p:cNvSpPr/>
            <p:nvPr/>
          </p:nvSpPr>
          <p:spPr>
            <a:xfrm>
              <a:off x="228600" y="4881716"/>
              <a:ext cx="833284" cy="280219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2" name="Textfeld 71"/>
            <p:cNvSpPr txBox="1"/>
            <p:nvPr/>
          </p:nvSpPr>
          <p:spPr>
            <a:xfrm>
              <a:off x="3970092" y="2454063"/>
              <a:ext cx="943959" cy="563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Q 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79" name="Freihandform 78"/>
            <p:cNvSpPr/>
            <p:nvPr/>
          </p:nvSpPr>
          <p:spPr>
            <a:xfrm>
              <a:off x="4719484" y="2684205"/>
              <a:ext cx="317090" cy="7375"/>
            </a:xfrm>
            <a:custGeom>
              <a:avLst/>
              <a:gdLst>
                <a:gd name="connsiteX0" fmla="*/ 317090 w 317090"/>
                <a:gd name="connsiteY0" fmla="*/ 0 h 7375"/>
                <a:gd name="connsiteX1" fmla="*/ 0 w 317090"/>
                <a:gd name="connsiteY1" fmla="*/ 7375 h 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7090" h="7375">
                  <a:moveTo>
                    <a:pt x="317090" y="0"/>
                  </a:moveTo>
                  <a:lnTo>
                    <a:pt x="0" y="7375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0" name="Textfeld 79"/>
            <p:cNvSpPr txBox="1"/>
            <p:nvPr/>
          </p:nvSpPr>
          <p:spPr>
            <a:xfrm>
              <a:off x="4998675" y="2407816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</a:t>
              </a:r>
              <a:endParaRPr lang="de-DE" sz="2400" dirty="0"/>
            </a:p>
          </p:txBody>
        </p:sp>
        <p:sp>
          <p:nvSpPr>
            <p:cNvPr id="81" name="Freihandform 80"/>
            <p:cNvSpPr/>
            <p:nvPr/>
          </p:nvSpPr>
          <p:spPr>
            <a:xfrm>
              <a:off x="8524568" y="2521974"/>
              <a:ext cx="294967" cy="191729"/>
            </a:xfrm>
            <a:custGeom>
              <a:avLst/>
              <a:gdLst>
                <a:gd name="connsiteX0" fmla="*/ 294967 w 294967"/>
                <a:gd name="connsiteY0" fmla="*/ 0 h 191729"/>
                <a:gd name="connsiteX1" fmla="*/ 0 w 294967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967" h="191729">
                  <a:moveTo>
                    <a:pt x="294967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2" name="Freihandform 81"/>
            <p:cNvSpPr/>
            <p:nvPr/>
          </p:nvSpPr>
          <p:spPr>
            <a:xfrm>
              <a:off x="8509819" y="3982064"/>
              <a:ext cx="302342" cy="191729"/>
            </a:xfrm>
            <a:custGeom>
              <a:avLst/>
              <a:gdLst>
                <a:gd name="connsiteX0" fmla="*/ 302342 w 302342"/>
                <a:gd name="connsiteY0" fmla="*/ 0 h 191729"/>
                <a:gd name="connsiteX1" fmla="*/ 0 w 302342"/>
                <a:gd name="connsiteY1" fmla="*/ 191729 h 19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342" h="191729">
                  <a:moveTo>
                    <a:pt x="302342" y="0"/>
                  </a:moveTo>
                  <a:lnTo>
                    <a:pt x="0" y="191729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3" name="Textfeld 82"/>
            <p:cNvSpPr txBox="1"/>
            <p:nvPr/>
          </p:nvSpPr>
          <p:spPr>
            <a:xfrm>
              <a:off x="8819534" y="2291430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4" name="Textfeld 83"/>
            <p:cNvSpPr txBox="1"/>
            <p:nvPr/>
          </p:nvSpPr>
          <p:spPr>
            <a:xfrm>
              <a:off x="8785465" y="3827524"/>
              <a:ext cx="4956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16</a:t>
              </a:r>
            </a:p>
          </p:txBody>
        </p:sp>
        <p:sp>
          <p:nvSpPr>
            <p:cNvPr id="85" name="Textfeld 84"/>
            <p:cNvSpPr txBox="1"/>
            <p:nvPr/>
          </p:nvSpPr>
          <p:spPr>
            <a:xfrm>
              <a:off x="7988851" y="1454029"/>
              <a:ext cx="2011729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-&gt;ARR</a:t>
              </a:r>
            </a:p>
          </p:txBody>
        </p:sp>
        <p:sp>
          <p:nvSpPr>
            <p:cNvPr id="86" name="Textfeld 85"/>
            <p:cNvSpPr txBox="1"/>
            <p:nvPr/>
          </p:nvSpPr>
          <p:spPr>
            <a:xfrm>
              <a:off x="7920842" y="4682200"/>
              <a:ext cx="2013785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-&gt;CNT</a:t>
              </a:r>
            </a:p>
            <a:p>
              <a:r>
                <a:rPr lang="de-DE" sz="2400" dirty="0" smtClean="0">
                  <a:solidFill>
                    <a:srgbClr val="FF0000"/>
                  </a:solidFill>
                </a:rPr>
                <a:t>CTR DIV 16</a:t>
              </a:r>
            </a:p>
          </p:txBody>
        </p:sp>
        <p:sp>
          <p:nvSpPr>
            <p:cNvPr id="87" name="Textfeld 86"/>
            <p:cNvSpPr txBox="1"/>
            <p:nvPr/>
          </p:nvSpPr>
          <p:spPr>
            <a:xfrm>
              <a:off x="6323609" y="3021186"/>
              <a:ext cx="15359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EQ      CMP</a:t>
              </a:r>
            </a:p>
          </p:txBody>
        </p:sp>
        <p:sp>
          <p:nvSpPr>
            <p:cNvPr id="88" name="Textfeld 87"/>
            <p:cNvSpPr txBox="1"/>
            <p:nvPr/>
          </p:nvSpPr>
          <p:spPr>
            <a:xfrm>
              <a:off x="3309971" y="5001156"/>
              <a:ext cx="2017898" cy="563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err="1" smtClean="0">
                  <a:solidFill>
                    <a:srgbClr val="FF0000"/>
                  </a:solidFill>
                  <a:sym typeface="Wingdings" panose="05000000000000000000" pitchFamily="2" charset="2"/>
                </a:rPr>
                <a:t>PSC</a:t>
              </a:r>
              <a:endParaRPr lang="de-DE" sz="2400" dirty="0" smtClean="0">
                <a:solidFill>
                  <a:srgbClr val="FF0000"/>
                </a:solidFill>
              </a:endParaRPr>
            </a:p>
          </p:txBody>
        </p:sp>
        <p:sp>
          <p:nvSpPr>
            <p:cNvPr id="89" name="Textfeld 88"/>
            <p:cNvSpPr txBox="1"/>
            <p:nvPr/>
          </p:nvSpPr>
          <p:spPr>
            <a:xfrm>
              <a:off x="5338749" y="5758355"/>
              <a:ext cx="2702734" cy="10143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CEN =</a:t>
              </a:r>
            </a:p>
            <a:p>
              <a:r>
                <a:rPr lang="de-DE" sz="2400" dirty="0" err="1" smtClean="0">
                  <a:solidFill>
                    <a:srgbClr val="FF0000"/>
                  </a:solidFill>
                </a:rPr>
                <a:t>TIMx</a:t>
              </a:r>
              <a:r>
                <a:rPr lang="de-DE" sz="2400" dirty="0" smtClean="0">
                  <a:solidFill>
                    <a:srgbClr val="FF0000"/>
                  </a:solidFill>
                </a:rPr>
                <a:t>-&gt;CR1 Bit0</a:t>
              </a:r>
            </a:p>
          </p:txBody>
        </p:sp>
        <p:sp>
          <p:nvSpPr>
            <p:cNvPr id="90" name="Textfeld 89"/>
            <p:cNvSpPr txBox="1"/>
            <p:nvPr/>
          </p:nvSpPr>
          <p:spPr>
            <a:xfrm>
              <a:off x="3864478" y="1479762"/>
              <a:ext cx="192873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UIF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-&gt;SR Bit0</a:t>
              </a:r>
            </a:p>
          </p:txBody>
        </p:sp>
        <p:sp>
          <p:nvSpPr>
            <p:cNvPr id="91" name="Freihandform 90"/>
            <p:cNvSpPr/>
            <p:nvPr/>
          </p:nvSpPr>
          <p:spPr>
            <a:xfrm>
              <a:off x="2403987" y="2499852"/>
              <a:ext cx="840658" cy="162233"/>
            </a:xfrm>
            <a:custGeom>
              <a:avLst/>
              <a:gdLst>
                <a:gd name="connsiteX0" fmla="*/ 840658 w 840658"/>
                <a:gd name="connsiteY0" fmla="*/ 162232 h 162232"/>
                <a:gd name="connsiteX1" fmla="*/ 405581 w 840658"/>
                <a:gd name="connsiteY1" fmla="*/ 162232 h 162232"/>
                <a:gd name="connsiteX2" fmla="*/ 0 w 840658"/>
                <a:gd name="connsiteY2" fmla="*/ 0 h 16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0658" h="162232">
                  <a:moveTo>
                    <a:pt x="840658" y="162232"/>
                  </a:moveTo>
                  <a:lnTo>
                    <a:pt x="405581" y="162232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2" name="Freihandform 91"/>
            <p:cNvSpPr/>
            <p:nvPr/>
          </p:nvSpPr>
          <p:spPr>
            <a:xfrm>
              <a:off x="1592826" y="2654710"/>
              <a:ext cx="796413" cy="7374"/>
            </a:xfrm>
            <a:custGeom>
              <a:avLst/>
              <a:gdLst>
                <a:gd name="connsiteX0" fmla="*/ 0 w 796413"/>
                <a:gd name="connsiteY0" fmla="*/ 0 h 7374"/>
                <a:gd name="connsiteX1" fmla="*/ 796413 w 796413"/>
                <a:gd name="connsiteY1" fmla="*/ 7374 h 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6413" h="7374">
                  <a:moveTo>
                    <a:pt x="0" y="0"/>
                  </a:moveTo>
                  <a:lnTo>
                    <a:pt x="796413" y="7374"/>
                  </a:lnTo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3" name="Textfeld 92"/>
            <p:cNvSpPr txBox="1"/>
            <p:nvPr/>
          </p:nvSpPr>
          <p:spPr>
            <a:xfrm>
              <a:off x="1198485" y="1655415"/>
              <a:ext cx="220445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UIE =</a:t>
              </a:r>
            </a:p>
            <a:p>
              <a:r>
                <a:rPr lang="de-DE" sz="2400" dirty="0" err="1" smtClean="0"/>
                <a:t>TIMx</a:t>
              </a:r>
              <a:r>
                <a:rPr lang="de-DE" sz="2400" dirty="0" smtClean="0"/>
                <a:t>-&gt;DIER Bit0</a:t>
              </a:r>
            </a:p>
          </p:txBody>
        </p:sp>
        <p:sp>
          <p:nvSpPr>
            <p:cNvPr id="94" name="Textfeld 93"/>
            <p:cNvSpPr txBox="1"/>
            <p:nvPr/>
          </p:nvSpPr>
          <p:spPr>
            <a:xfrm>
              <a:off x="120086" y="5333493"/>
              <a:ext cx="1072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32MHz</a:t>
              </a:r>
            </a:p>
          </p:txBody>
        </p:sp>
      </p:grpSp>
      <p:sp>
        <p:nvSpPr>
          <p:cNvPr id="97" name="Google Shape;56;p1"/>
          <p:cNvSpPr/>
          <p:nvPr/>
        </p:nvSpPr>
        <p:spPr>
          <a:xfrm>
            <a:off x="7787914" y="1393655"/>
            <a:ext cx="4341952" cy="4622134"/>
          </a:xfrm>
          <a:prstGeom prst="wedgeRoundRectCallout">
            <a:avLst>
              <a:gd name="adj1" fmla="val -55152"/>
              <a:gd name="adj2" fmla="val 3688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Hauptprogramm: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</a:t>
            </a: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main</a:t>
            </a: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</a:t>
            </a:r>
            <a:b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{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init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(); //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Timer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intialisieren</a:t>
            </a:r>
            <a:endParaRPr lang="de-DE" dirty="0" smtClean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DigitalOut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LED(PC_0);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while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de-DE" dirty="0" err="1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true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{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    LED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=!LED; //LED umschalten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 warte(500);</a:t>
            </a:r>
            <a:endParaRPr lang="de-DE" dirty="0" smtClean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 smtClean="0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 }</a:t>
            </a:r>
            <a:endParaRPr lang="de-DE" dirty="0" smtClean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 lang="de-DE" dirty="0" smtClean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13066" y="4960421"/>
            <a:ext cx="1194042" cy="1825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5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0172"/>
    </mc:Choice>
    <mc:Fallback>
      <p:transition spd="slow" advTm="801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46863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>
            <a:spLocks noGrp="1"/>
          </p:cNvSpPr>
          <p:nvPr>
            <p:ph type="ctrTitle"/>
          </p:nvPr>
        </p:nvSpPr>
        <p:spPr>
          <a:xfrm>
            <a:off x="848497" y="661045"/>
            <a:ext cx="4234249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6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6"/>
    </mc:Choice>
    <mc:Fallback>
      <p:transition spd="slow" advTm="4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21296559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44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"/>
    </mc:Choice>
    <mc:Fallback>
      <p:transition spd="slow" advTm="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7718884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6" name="Gruppieren 45"/>
          <p:cNvGrpSpPr/>
          <p:nvPr/>
        </p:nvGrpSpPr>
        <p:grpSpPr>
          <a:xfrm>
            <a:off x="8429625" y="4937667"/>
            <a:ext cx="2355409" cy="1807446"/>
            <a:chOff x="8429625" y="4937667"/>
            <a:chExt cx="2355409" cy="1807446"/>
          </a:xfrm>
        </p:grpSpPr>
        <p:pic>
          <p:nvPicPr>
            <p:cNvPr id="50" name="Grafik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24323">
              <a:off x="9006447" y="4937667"/>
              <a:ext cx="1285875" cy="1285875"/>
            </a:xfrm>
            <a:prstGeom prst="rect">
              <a:avLst/>
            </a:prstGeom>
          </p:spPr>
        </p:pic>
        <p:pic>
          <p:nvPicPr>
            <p:cNvPr id="51" name="Google Shape;660;p2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29625" y="5441923"/>
              <a:ext cx="2355409" cy="13031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4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1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5"/>
    </mc:Choice>
    <mc:Fallback>
      <p:transition spd="slow" advTm="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sp>
        <p:nvSpPr>
          <p:cNvPr id="9" name="Google Shape;56;p1"/>
          <p:cNvSpPr/>
          <p:nvPr/>
        </p:nvSpPr>
        <p:spPr>
          <a:xfrm>
            <a:off x="5026290" y="1896328"/>
            <a:ext cx="2607126" cy="676688"/>
          </a:xfrm>
          <a:prstGeom prst="wedgeRoundRectCallout">
            <a:avLst>
              <a:gd name="adj1" fmla="val -7376"/>
              <a:gd name="adj2" fmla="val 9331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8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28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Freihandform 4"/>
          <p:cNvSpPr/>
          <p:nvPr/>
        </p:nvSpPr>
        <p:spPr>
          <a:xfrm>
            <a:off x="2305050" y="3280714"/>
            <a:ext cx="1386303" cy="2586685"/>
          </a:xfrm>
          <a:custGeom>
            <a:avLst/>
            <a:gdLst>
              <a:gd name="connsiteX0" fmla="*/ 889686 w 3155092"/>
              <a:gd name="connsiteY0" fmla="*/ 74141 h 6359611"/>
              <a:gd name="connsiteX1" fmla="*/ 164756 w 3155092"/>
              <a:gd name="connsiteY1" fmla="*/ 4283676 h 6359611"/>
              <a:gd name="connsiteX2" fmla="*/ 0 w 3155092"/>
              <a:gd name="connsiteY2" fmla="*/ 6359611 h 6359611"/>
              <a:gd name="connsiteX3" fmla="*/ 3155092 w 3155092"/>
              <a:gd name="connsiteY3" fmla="*/ 6326660 h 6359611"/>
              <a:gd name="connsiteX4" fmla="*/ 2907956 w 3155092"/>
              <a:gd name="connsiteY4" fmla="*/ 4283676 h 6359611"/>
              <a:gd name="connsiteX5" fmla="*/ 2191265 w 3155092"/>
              <a:gd name="connsiteY5" fmla="*/ 123568 h 6359611"/>
              <a:gd name="connsiteX6" fmla="*/ 2001794 w 3155092"/>
              <a:gd name="connsiteY6" fmla="*/ 8238 h 6359611"/>
              <a:gd name="connsiteX7" fmla="*/ 1103870 w 3155092"/>
              <a:gd name="connsiteY7" fmla="*/ 0 h 6359611"/>
              <a:gd name="connsiteX8" fmla="*/ 856735 w 3155092"/>
              <a:gd name="connsiteY8" fmla="*/ 181233 h 635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55092" h="6359611">
                <a:moveTo>
                  <a:pt x="889686" y="74141"/>
                </a:moveTo>
                <a:lnTo>
                  <a:pt x="164756" y="4283676"/>
                </a:lnTo>
                <a:lnTo>
                  <a:pt x="0" y="6359611"/>
                </a:lnTo>
                <a:lnTo>
                  <a:pt x="3155092" y="6326660"/>
                </a:lnTo>
                <a:lnTo>
                  <a:pt x="2907956" y="4283676"/>
                </a:lnTo>
                <a:lnTo>
                  <a:pt x="2191265" y="123568"/>
                </a:lnTo>
                <a:lnTo>
                  <a:pt x="2001794" y="8238"/>
                </a:lnTo>
                <a:lnTo>
                  <a:pt x="1103870" y="0"/>
                </a:lnTo>
                <a:lnTo>
                  <a:pt x="856735" y="181233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8" name="Gerader Verbinder 7"/>
          <p:cNvCxnSpPr>
            <a:stCxn id="5" idx="1"/>
            <a:endCxn id="5" idx="4"/>
          </p:cNvCxnSpPr>
          <p:nvPr/>
        </p:nvCxnSpPr>
        <p:spPr>
          <a:xfrm>
            <a:off x="2377441" y="5023041"/>
            <a:ext cx="1205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>
            <a:off x="2882013" y="3523053"/>
            <a:ext cx="4229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H="1">
            <a:off x="2882013" y="4842389"/>
            <a:ext cx="17762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>
            <a:off x="3059639" y="3523053"/>
            <a:ext cx="0" cy="131542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/>
          <p:cNvCxnSpPr/>
          <p:nvPr/>
        </p:nvCxnSpPr>
        <p:spPr>
          <a:xfrm>
            <a:off x="2801658" y="3523053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/>
        </p:nvCxnSpPr>
        <p:spPr>
          <a:xfrm flipH="1">
            <a:off x="3059639" y="3523053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>
            <a:off x="2801658" y="3611210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3059639" y="3611210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801658" y="401959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>
            <a:off x="3059639" y="401959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r Verbinder 26"/>
          <p:cNvCxnSpPr/>
          <p:nvPr/>
        </p:nvCxnSpPr>
        <p:spPr>
          <a:xfrm>
            <a:off x="2801658" y="4572258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r Verbinder 27"/>
          <p:cNvCxnSpPr/>
          <p:nvPr/>
        </p:nvCxnSpPr>
        <p:spPr>
          <a:xfrm flipH="1">
            <a:off x="3059639" y="4572258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/>
          <p:cNvCxnSpPr/>
          <p:nvPr/>
        </p:nvCxnSpPr>
        <p:spPr>
          <a:xfrm>
            <a:off x="2801658" y="4324964"/>
            <a:ext cx="803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/>
          <p:cNvCxnSpPr/>
          <p:nvPr/>
        </p:nvCxnSpPr>
        <p:spPr>
          <a:xfrm flipH="1">
            <a:off x="3059639" y="4324964"/>
            <a:ext cx="888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886242" y="5108605"/>
            <a:ext cx="173398" cy="133673"/>
          </a:xfrm>
          <a:prstGeom prst="ellipse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Vertikaler Bildlauf 37"/>
          <p:cNvSpPr/>
          <p:nvPr/>
        </p:nvSpPr>
        <p:spPr>
          <a:xfrm>
            <a:off x="2199502" y="1811570"/>
            <a:ext cx="2268705" cy="761446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600" dirty="0" smtClean="0">
                <a:solidFill>
                  <a:srgbClr val="FF0000"/>
                </a:solidFill>
              </a:rPr>
              <a:t>1000 </a:t>
            </a:r>
            <a:r>
              <a:rPr lang="de-DE" sz="3600" dirty="0" err="1" smtClean="0">
                <a:solidFill>
                  <a:srgbClr val="FF0000"/>
                </a:solidFill>
              </a:rPr>
              <a:t>ms</a:t>
            </a:r>
            <a:endParaRPr lang="de-DE" sz="3600" dirty="0">
              <a:solidFill>
                <a:srgbClr val="FF0000"/>
              </a:solidFill>
            </a:endParaRPr>
          </a:p>
        </p:txBody>
      </p:sp>
      <p:cxnSp>
        <p:nvCxnSpPr>
          <p:cNvPr id="45" name="Gerader Verbinder 44"/>
          <p:cNvCxnSpPr/>
          <p:nvPr/>
        </p:nvCxnSpPr>
        <p:spPr>
          <a:xfrm flipH="1" flipV="1">
            <a:off x="7520372" y="3975588"/>
            <a:ext cx="282608" cy="17779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uppieren 51"/>
          <p:cNvGrpSpPr/>
          <p:nvPr/>
        </p:nvGrpSpPr>
        <p:grpSpPr>
          <a:xfrm>
            <a:off x="7192547" y="3471454"/>
            <a:ext cx="3018252" cy="1008267"/>
            <a:chOff x="5168766" y="3573982"/>
            <a:chExt cx="2569945" cy="827542"/>
          </a:xfrm>
        </p:grpSpPr>
        <p:sp>
          <p:nvSpPr>
            <p:cNvPr id="39" name="Sonne 38"/>
            <p:cNvSpPr/>
            <p:nvPr/>
          </p:nvSpPr>
          <p:spPr>
            <a:xfrm>
              <a:off x="6872438" y="3573982"/>
              <a:ext cx="866273" cy="827542"/>
            </a:xfrm>
            <a:prstGeom prst="su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1" name="Gerader Verbinder 40"/>
            <p:cNvCxnSpPr>
              <a:stCxn id="39" idx="1"/>
            </p:cNvCxnSpPr>
            <p:nvPr/>
          </p:nvCxnSpPr>
          <p:spPr>
            <a:xfrm flipH="1">
              <a:off x="5688531" y="3987753"/>
              <a:ext cx="118390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Gerader Verbinder 42"/>
            <p:cNvCxnSpPr/>
            <p:nvPr/>
          </p:nvCxnSpPr>
          <p:spPr>
            <a:xfrm flipH="1">
              <a:off x="5168766" y="3987753"/>
              <a:ext cx="269508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>
              <a:off x="5688531" y="3987753"/>
              <a:ext cx="0" cy="5125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Gerader Verbinder 47"/>
            <p:cNvCxnSpPr/>
            <p:nvPr/>
          </p:nvCxnSpPr>
          <p:spPr>
            <a:xfrm>
              <a:off x="5518201" y="4022796"/>
              <a:ext cx="2994" cy="8955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 flipV="1">
              <a:off x="5474175" y="4112355"/>
              <a:ext cx="94040" cy="90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feld 52"/>
          <p:cNvSpPr txBox="1"/>
          <p:nvPr/>
        </p:nvSpPr>
        <p:spPr>
          <a:xfrm>
            <a:off x="9193411" y="2920282"/>
            <a:ext cx="911949" cy="562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Licht</a:t>
            </a:r>
            <a:endParaRPr lang="de-DE" sz="2400" dirty="0"/>
          </a:p>
        </p:txBody>
      </p:sp>
      <p:pic>
        <p:nvPicPr>
          <p:cNvPr id="7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21570" y="2920282"/>
            <a:ext cx="2229239" cy="3194768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Textfeld 55"/>
          <p:cNvSpPr txBox="1"/>
          <p:nvPr/>
        </p:nvSpPr>
        <p:spPr>
          <a:xfrm>
            <a:off x="2267159" y="5480743"/>
            <a:ext cx="1584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/>
              <a:t>1 </a:t>
            </a:r>
            <a:r>
              <a:rPr lang="de-DE" sz="2400" dirty="0" err="1" smtClean="0"/>
              <a:t>ms</a:t>
            </a: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 rot="14458861">
            <a:off x="1381807" y="4353021"/>
            <a:ext cx="3255326" cy="1620785"/>
            <a:chOff x="1381807" y="4353021"/>
            <a:chExt cx="3255326" cy="1620785"/>
          </a:xfrm>
        </p:grpSpPr>
        <p:grpSp>
          <p:nvGrpSpPr>
            <p:cNvPr id="3" name="Gruppieren 2"/>
            <p:cNvGrpSpPr/>
            <p:nvPr/>
          </p:nvGrpSpPr>
          <p:grpSpPr>
            <a:xfrm>
              <a:off x="2975055" y="4353021"/>
              <a:ext cx="1662078" cy="826053"/>
              <a:chOff x="2975055" y="4353021"/>
              <a:chExt cx="1662078" cy="826053"/>
            </a:xfrm>
          </p:grpSpPr>
          <p:cxnSp>
            <p:nvCxnSpPr>
              <p:cNvPr id="32" name="Gerader Verbinder 31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hteck 32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37" name="Gruppieren 36"/>
            <p:cNvGrpSpPr/>
            <p:nvPr/>
          </p:nvGrpSpPr>
          <p:grpSpPr>
            <a:xfrm flipH="1" flipV="1">
              <a:off x="1381807" y="5154932"/>
              <a:ext cx="1629937" cy="818874"/>
              <a:chOff x="2975055" y="4353021"/>
              <a:chExt cx="1662078" cy="826053"/>
            </a:xfrm>
          </p:grpSpPr>
          <p:cxnSp>
            <p:nvCxnSpPr>
              <p:cNvPr id="40" name="Gerader Verbinder 39"/>
              <p:cNvCxnSpPr/>
              <p:nvPr/>
            </p:nvCxnSpPr>
            <p:spPr>
              <a:xfrm flipV="1">
                <a:off x="2975055" y="4353021"/>
                <a:ext cx="1662078" cy="826053"/>
              </a:xfrm>
              <a:prstGeom prst="line">
                <a:avLst/>
              </a:prstGeom>
              <a:ln w="8255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hteck 41"/>
              <p:cNvSpPr/>
              <p:nvPr/>
            </p:nvSpPr>
            <p:spPr>
              <a:xfrm rot="19917884">
                <a:off x="3646413" y="4680147"/>
                <a:ext cx="206256" cy="2287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24323">
            <a:off x="9006447" y="4937667"/>
            <a:ext cx="1285875" cy="1285875"/>
          </a:xfrm>
          <a:prstGeom prst="rect">
            <a:avLst/>
          </a:prstGeom>
        </p:spPr>
      </p:pic>
      <p:pic>
        <p:nvPicPr>
          <p:cNvPr id="44" name="Google Shape;66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29625" y="5441923"/>
            <a:ext cx="2355409" cy="130319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Titel 1"/>
          <p:cNvSpPr txBox="1">
            <a:spLocks/>
          </p:cNvSpPr>
          <p:nvPr/>
        </p:nvSpPr>
        <p:spPr>
          <a:xfrm>
            <a:off x="848497" y="661045"/>
            <a:ext cx="4234249" cy="4428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600" dirty="0" smtClean="0"/>
              <a:t>Warten mit </a:t>
            </a:r>
            <a:r>
              <a:rPr lang="de-DE" sz="3600" dirty="0" err="1" smtClean="0"/>
              <a:t>Timer</a:t>
            </a:r>
            <a:endParaRPr lang="de-DE" sz="3600" dirty="0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93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4"/>
    </mc:Choice>
    <mc:Fallback>
      <p:transition spd="slow" advTm="5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9FC8A9-BD89-47BE-AA14-0331E5BC95A7}"/>
</file>

<file path=customXml/itemProps2.xml><?xml version="1.0" encoding="utf-8"?>
<ds:datastoreItem xmlns:ds="http://schemas.openxmlformats.org/officeDocument/2006/customXml" ds:itemID="{71368F16-15CB-4FF0-87A9-ABE20E880117}"/>
</file>

<file path=customXml/itemProps3.xml><?xml version="1.0" encoding="utf-8"?>
<ds:datastoreItem xmlns:ds="http://schemas.openxmlformats.org/officeDocument/2006/customXml" ds:itemID="{427972AA-F242-4C5F-AB1C-7E89D1D8ED7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1562</Words>
  <Application>Microsoft Office PowerPoint</Application>
  <PresentationFormat>Breitbild</PresentationFormat>
  <Paragraphs>637</Paragraphs>
  <Slides>51</Slides>
  <Notes>0</Notes>
  <HiddenSlides>0</HiddenSlides>
  <MMClips>51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Wingdings</vt:lpstr>
      <vt:lpstr>Office Theme</vt:lpstr>
      <vt:lpstr>Warten mit Timer</vt:lpstr>
      <vt:lpstr>Warten mit Timer</vt:lpstr>
      <vt:lpstr>PowerPoint-Präsentation</vt:lpstr>
      <vt:lpstr>PowerPoint-Präsentation</vt:lpstr>
      <vt:lpstr>Warten mit Timer</vt:lpstr>
      <vt:lpstr>Warten mit Timer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  <vt:lpstr>Timer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31</cp:revision>
  <dcterms:created xsi:type="dcterms:W3CDTF">2020-04-14T15:29:24Z</dcterms:created>
  <dcterms:modified xsi:type="dcterms:W3CDTF">2020-04-21T16:20:37Z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