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19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5.xml" ContentType="application/vnd.openxmlformats-officedocument.presentationml.tags+xml"/>
  <Override PartName="/ppt/tags/tag14.xml" ContentType="application/vnd.openxmlformats-officedocument.presentationml.tags+xml"/>
  <Override PartName="/ppt/tags/tag11.xml" ContentType="application/vnd.openxmlformats-officedocument.presentationml.tags+xml"/>
  <Override PartName="/ppt/tags/tag13.xml" ContentType="application/vnd.openxmlformats-officedocument.presentationml.tags+xml"/>
  <Override PartName="/ppt/tags/tag12.xml" ContentType="application/vnd.openxmlformats-officedocument.presentationml.tags+xml"/>
  <Override PartName="/ppt/tags/tag9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09.06.2020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2" Type="http://schemas.microsoft.com/office/2007/relationships/media" Target="../media/media11.m4a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3.m4a"/><Relationship Id="rId2" Type="http://schemas.microsoft.com/office/2007/relationships/media" Target="../media/media23.m4a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m4a"/><Relationship Id="rId2" Type="http://schemas.microsoft.com/office/2007/relationships/media" Target="../media/media24.m4a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5.m4a"/><Relationship Id="rId2" Type="http://schemas.microsoft.com/office/2007/relationships/media" Target="../media/media25.m4a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6.m4a"/><Relationship Id="rId2" Type="http://schemas.microsoft.com/office/2007/relationships/media" Target="../media/media26.m4a"/><Relationship Id="rId1" Type="http://schemas.openxmlformats.org/officeDocument/2006/relationships/tags" Target="../tags/tag14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7.m4a"/><Relationship Id="rId2" Type="http://schemas.microsoft.com/office/2007/relationships/media" Target="../media/media27.m4a"/><Relationship Id="rId1" Type="http://schemas.openxmlformats.org/officeDocument/2006/relationships/tags" Target="../tags/tag15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m4a"/><Relationship Id="rId2" Type="http://schemas.microsoft.com/office/2007/relationships/media" Target="../media/media28.m4a"/><Relationship Id="rId1" Type="http://schemas.openxmlformats.org/officeDocument/2006/relationships/tags" Target="../tags/tag16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29.m4a"/><Relationship Id="rId2" Type="http://schemas.microsoft.com/office/2007/relationships/media" Target="../media/media29.m4a"/><Relationship Id="rId1" Type="http://schemas.openxmlformats.org/officeDocument/2006/relationships/tags" Target="../tags/tag1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2" Type="http://schemas.microsoft.com/office/2007/relationships/media" Target="../media/media30.m4a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media31.m4a"/><Relationship Id="rId2" Type="http://schemas.microsoft.com/office/2007/relationships/media" Target="../media/media31.m4a"/><Relationship Id="rId1" Type="http://schemas.openxmlformats.org/officeDocument/2006/relationships/tags" Target="../tags/tag19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2.m4a"/><Relationship Id="rId2" Type="http://schemas.microsoft.com/office/2007/relationships/media" Target="../media/media32.m4a"/><Relationship Id="rId1" Type="http://schemas.openxmlformats.org/officeDocument/2006/relationships/tags" Target="../tags/tag20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Ereignisse im Zustandsdiagramm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Interrupts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p:transition spd="slow" advTm="185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01941" y="126001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717307" y="3723941"/>
            <a:ext cx="8530127" cy="2108969"/>
          </a:xfrm>
          <a:prstGeom prst="wedgeRoundRectCallout">
            <a:avLst>
              <a:gd name="adj1" fmla="val -7985"/>
              <a:gd name="adj2" fmla="val -7828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Danach wechselt das Programm in den Zustand „Aus“.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Zustandswechsel erfolgt ohne Wächterbedingung sobald die do-Aktivität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()“ fertig ist.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Programm bleibt in diesem Zustand, bis 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gedückt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wird.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8693498"/>
      </p:ext>
    </p:extLst>
  </p:cSld>
  <p:clrMapOvr>
    <a:masterClrMapping/>
  </p:clrMapOvr>
  <p:transition spd="slow" advTm="3306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2575054" y="3244308"/>
            <a:ext cx="8530127" cy="1366465"/>
          </a:xfrm>
          <a:prstGeom prst="wedgeRoundRectCallout">
            <a:avLst>
              <a:gd name="adj1" fmla="val 12552"/>
              <a:gd name="adj2" fmla="val -8755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einaus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 bewirkt ein Zustandswechsel nach Zustand „Stufe1“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uppieren 10"/>
          <p:cNvGrpSpPr/>
          <p:nvPr/>
        </p:nvGrpSpPr>
        <p:grpSpPr>
          <a:xfrm>
            <a:off x="8406724" y="827300"/>
            <a:ext cx="3162927" cy="1101876"/>
            <a:chOff x="8406724" y="827300"/>
            <a:chExt cx="3162927" cy="1101876"/>
          </a:xfrm>
        </p:grpSpPr>
        <p:sp>
          <p:nvSpPr>
            <p:cNvPr id="24" name="Textfeld 23"/>
            <p:cNvSpPr txBox="1"/>
            <p:nvPr/>
          </p:nvSpPr>
          <p:spPr>
            <a:xfrm>
              <a:off x="8406724" y="975016"/>
              <a:ext cx="11865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einaus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grpSp>
          <p:nvGrpSpPr>
            <p:cNvPr id="18" name="Gruppieren 17"/>
            <p:cNvGrpSpPr/>
            <p:nvPr/>
          </p:nvGrpSpPr>
          <p:grpSpPr>
            <a:xfrm>
              <a:off x="8419591" y="827300"/>
              <a:ext cx="3150060" cy="1101876"/>
              <a:chOff x="2509595" y="823177"/>
              <a:chExt cx="3150060" cy="1101876"/>
            </a:xfrm>
          </p:grpSpPr>
          <p:sp>
            <p:nvSpPr>
              <p:cNvPr id="20" name="Abgerundetes Rechteck 19"/>
              <p:cNvSpPr/>
              <p:nvPr/>
            </p:nvSpPr>
            <p:spPr>
              <a:xfrm>
                <a:off x="3744227" y="823177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4208696" y="866447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Stufe1</a:t>
                </a:r>
                <a:endParaRPr lang="de-DE" sz="2400" dirty="0" smtClean="0"/>
              </a:p>
            </p:txBody>
          </p:sp>
          <p:cxnSp>
            <p:nvCxnSpPr>
              <p:cNvPr id="22" name="Gerader Verbinder 21"/>
              <p:cNvCxnSpPr>
                <a:stCxn id="20" idx="1"/>
                <a:endCxn id="20" idx="3"/>
              </p:cNvCxnSpPr>
              <p:nvPr/>
            </p:nvCxnSpPr>
            <p:spPr>
              <a:xfrm>
                <a:off x="3744227" y="1374115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 Verbindung mit Pfeil 22"/>
              <p:cNvCxnSpPr>
                <a:stCxn id="15" idx="3"/>
                <a:endCxn id="20" idx="1"/>
              </p:cNvCxnSpPr>
              <p:nvPr/>
            </p:nvCxnSpPr>
            <p:spPr>
              <a:xfrm>
                <a:off x="2509595" y="1369991"/>
                <a:ext cx="1234632" cy="4124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21672" y="84988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Audio 2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61132621"/>
      </p:ext>
    </p:extLst>
  </p:cSld>
  <p:clrMapOvr>
    <a:masterClrMapping/>
  </p:clrMapOvr>
  <p:transition spd="slow" advTm="25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31646" y="163195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470521" y="4128804"/>
            <a:ext cx="8530127" cy="1366465"/>
          </a:xfrm>
          <a:prstGeom prst="wedgeRoundRectCallout">
            <a:avLst>
              <a:gd name="adj1" fmla="val 33991"/>
              <a:gd name="adj2" fmla="val -11150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hochschalten() bewirkt ein Zustandswechsel nach Zustand „Stufe2“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54223" y="1920929"/>
            <a:ext cx="2377622" cy="1656937"/>
            <a:chOff x="9654223" y="1920929"/>
            <a:chExt cx="2377622" cy="16569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pic>
        <p:nvPicPr>
          <p:cNvPr id="35" name="Audio 3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5758323"/>
      </p:ext>
    </p:extLst>
  </p:cSld>
  <p:clrMapOvr>
    <a:masterClrMapping/>
  </p:clrMapOvr>
  <p:transition spd="slow" advTm="118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30555" y="328889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12262" y="5193171"/>
            <a:ext cx="8530127" cy="1366465"/>
          </a:xfrm>
          <a:prstGeom prst="wedgeRoundRectCallout">
            <a:avLst>
              <a:gd name="adj1" fmla="val 43131"/>
              <a:gd name="adj2" fmla="val -12630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hochschalten() bewirkt ein Zustandswechsel nach Zustand „Stufe3“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54223" y="1920929"/>
            <a:ext cx="2377622" cy="1656937"/>
            <a:chOff x="9654223" y="1920929"/>
            <a:chExt cx="2377622" cy="16569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9051606"/>
      </p:ext>
    </p:extLst>
  </p:cSld>
  <p:clrMapOvr>
    <a:masterClrMapping/>
  </p:clrMapOvr>
  <p:transition spd="slow" advTm="49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95348" y="486796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688502" y="3074128"/>
            <a:ext cx="8530127" cy="1366465"/>
          </a:xfrm>
          <a:prstGeom prst="wedgeRoundRectCallout">
            <a:avLst>
              <a:gd name="adj1" fmla="val 42454"/>
              <a:gd name="adj2" fmla="val 6952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hochschalten() bewirkt ein Zustandswechsel nach Zustand „Stufe4“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8084175"/>
      </p:ext>
    </p:extLst>
  </p:cSld>
  <p:clrMapOvr>
    <a:masterClrMapping/>
  </p:clrMapOvr>
  <p:transition spd="slow" advTm="5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5366" y="482293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862051" y="3278805"/>
            <a:ext cx="7107401" cy="1366465"/>
          </a:xfrm>
          <a:prstGeom prst="wedgeRoundRectCallout">
            <a:avLst>
              <a:gd name="adj1" fmla="val 34475"/>
              <a:gd name="adj2" fmla="val 5613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runterschalten() bewirkt ein Zustandswechsel nach Zustand „Stufe3“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runterschalten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48" name="Audio 4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13428772"/>
      </p:ext>
    </p:extLst>
  </p:cSld>
  <p:clrMapOvr>
    <a:masterClrMapping/>
  </p:clrMapOvr>
  <p:transition spd="slow" advTm="63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5366" y="324562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49708" y="2475990"/>
            <a:ext cx="5810857" cy="1366465"/>
          </a:xfrm>
          <a:prstGeom prst="wedgeRoundRectCallout">
            <a:avLst>
              <a:gd name="adj1" fmla="val 58651"/>
              <a:gd name="adj2" fmla="val 3289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runterschalten() bewirkt ein Zustandswechsel nach Zustand „Stufe2“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712210" y="3620545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runterschalten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5876469"/>
      </p:ext>
    </p:extLst>
  </p:cSld>
  <p:clrMapOvr>
    <a:masterClrMapping/>
  </p:clrMapOvr>
  <p:transition spd="slow" advTm="56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60218" y="3431506"/>
            <a:ext cx="7107401" cy="1366465"/>
          </a:xfrm>
          <a:prstGeom prst="wedgeRoundRectCallout">
            <a:avLst>
              <a:gd name="adj1" fmla="val 28652"/>
              <a:gd name="adj2" fmla="val -9389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Taster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gedrückt. ISR runterschalten() bewirkt ein Zustandswechsel nach Zustand „Stufe1“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runterschalten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58032" y="158316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58750245"/>
      </p:ext>
    </p:extLst>
  </p:cSld>
  <p:clrMapOvr>
    <a:masterClrMapping/>
  </p:clrMapOvr>
  <p:transition spd="slow" advTm="257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85711" y="3460195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2794" y="2924135"/>
            <a:ext cx="4997666" cy="2713329"/>
          </a:xfrm>
          <a:prstGeom prst="wedgeRoundRectCallout">
            <a:avLst>
              <a:gd name="adj1" fmla="val 54552"/>
              <a:gd name="adj2" fmla="val -2109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den Zuständen Stufe1 .. Stufe4 bewirkt ein Druck aus 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dass, in der ISR „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einaus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()“ in den Zustand „Aus“ gewechselt wird.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>
                <a:solidFill>
                  <a:srgbClr val="FF0000"/>
                </a:solidFill>
              </a:rPr>
              <a:t>einaus</a:t>
            </a:r>
            <a:r>
              <a:rPr lang="de-DE" sz="2400" dirty="0" smtClean="0">
                <a:solidFill>
                  <a:srgbClr val="FF0000"/>
                </a:solidFill>
              </a:rPr>
              <a:t>()</a:t>
            </a:r>
            <a:endParaRPr lang="de-DE" sz="2400" dirty="0" smtClean="0">
              <a:solidFill>
                <a:srgbClr val="FF0000"/>
              </a:solidFill>
            </a:endParaRPr>
          </a:p>
        </p:txBody>
      </p:sp>
      <p:pic>
        <p:nvPicPr>
          <p:cNvPr id="60" name="Audio 5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7107598"/>
      </p:ext>
    </p:extLst>
  </p:cSld>
  <p:clrMapOvr>
    <a:masterClrMapping/>
  </p:clrMapOvr>
  <p:transition spd="slow" advTm="378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</p:childTnLst>
        </p:cTn>
      </p:par>
    </p:tnLst>
    <p:bldLst>
      <p:bldP spid="54" grpId="0" animBg="1"/>
      <p:bldP spid="56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44628" y="70871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2794" y="2924135"/>
            <a:ext cx="4997666" cy="2713329"/>
          </a:xfrm>
          <a:prstGeom prst="wedgeRoundRectCallout">
            <a:avLst>
              <a:gd name="adj1" fmla="val -15360"/>
              <a:gd name="adj2" fmla="val -5940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Was ist neu: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1. Der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nfang des Zustandsdiagramms wird durch den Startzustand gekennzeichnet.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(ein ausgefüllter Kreis)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03150"/>
      </p:ext>
    </p:extLst>
  </p:cSld>
  <p:clrMapOvr>
    <a:masterClrMapping/>
  </p:clrMapOvr>
  <p:transition spd="slow" advTm="160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032" y="456269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062806" y="3446695"/>
            <a:ext cx="6652826" cy="1192144"/>
          </a:xfrm>
          <a:prstGeom prst="wedgeRoundRectCallout">
            <a:avLst>
              <a:gd name="adj1" fmla="val -50610"/>
              <a:gd name="adj2" fmla="val 8131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Lüftersteuerung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einer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unstabzugshaube soll programmiert werden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105448"/>
      </p:ext>
    </p:extLst>
  </p:cSld>
  <p:clrMapOvr>
    <a:masterClrMapping/>
  </p:clrMapOvr>
  <p:transition spd="slow" advTm="182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88045" y="3808698"/>
            <a:ext cx="4997666" cy="2713329"/>
          </a:xfrm>
          <a:prstGeom prst="wedgeRoundRectCallout">
            <a:avLst>
              <a:gd name="adj1" fmla="val 44345"/>
              <a:gd name="adj2" fmla="val -9026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Was ist neu: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. Transitionen ohne Beschriftung werden sofort nach Beendigung der do-Aktivität durchgeführt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54218" y="90388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33057"/>
      </p:ext>
    </p:extLst>
  </p:cSld>
  <p:clrMapOvr>
    <a:masterClrMapping/>
  </p:clrMapOvr>
  <p:transition spd="slow" advTm="273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88045" y="3808698"/>
            <a:ext cx="4997666" cy="2713329"/>
          </a:xfrm>
          <a:prstGeom prst="wedgeRoundRectCallout">
            <a:avLst>
              <a:gd name="adj1" fmla="val 80745"/>
              <a:gd name="adj2" fmla="val -686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Was ist neu: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3. Interrupts sind Ereignisse, die Zustandsänderungen bewirken können. Die Transition wird mit der entsprechenden ISR beschriftet.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01647" y="227812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904111"/>
      </p:ext>
    </p:extLst>
  </p:cSld>
  <p:clrMapOvr>
    <a:masterClrMapping/>
  </p:clrMapOvr>
  <p:transition spd="slow" advTm="178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8" name="Google Shape;56;p1"/>
          <p:cNvSpPr/>
          <p:nvPr/>
        </p:nvSpPr>
        <p:spPr>
          <a:xfrm>
            <a:off x="588045" y="3808698"/>
            <a:ext cx="4997666" cy="2713329"/>
          </a:xfrm>
          <a:prstGeom prst="wedgeRoundRectCallout">
            <a:avLst>
              <a:gd name="adj1" fmla="val 80745"/>
              <a:gd name="adj2" fmla="val -6862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Im nächsten Schritt implementieren wir das Zustandsdiagramm im Mikrocontroller. Wenn wir nichts übersehen haben, wird das Programm sofort laufen!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01647" y="227812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3526"/>
      </p:ext>
    </p:extLst>
  </p:cSld>
  <p:clrMapOvr>
    <a:masterClrMapping/>
  </p:clrMapOvr>
  <p:transition spd="slow" advTm="39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392612" y="1987618"/>
            <a:ext cx="4882239" cy="4775587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/>
          <p:cNvSpPr/>
          <p:nvPr/>
        </p:nvSpPr>
        <p:spPr>
          <a:xfrm>
            <a:off x="903517" y="2527507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mbed.h</a:t>
            </a:r>
            <a:r>
              <a:rPr lang="de-DE" dirty="0"/>
              <a:t>"</a:t>
            </a:r>
          </a:p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platform</a:t>
            </a:r>
            <a:r>
              <a:rPr lang="de-DE" dirty="0"/>
              <a:t>/</a:t>
            </a:r>
            <a:r>
              <a:rPr lang="de-DE" dirty="0" err="1"/>
              <a:t>mbed_thread.h</a:t>
            </a:r>
            <a:r>
              <a:rPr lang="de-DE" dirty="0"/>
              <a:t>"</a:t>
            </a:r>
          </a:p>
          <a:p>
            <a:endParaRPr lang="de-DE" dirty="0"/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Stufe1 0b0001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Stufe2 0b0010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Stufe3 0b0100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Stufe4 0b1000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Aus 0b0000</a:t>
            </a:r>
          </a:p>
          <a:p>
            <a:endParaRPr lang="de-DE" dirty="0"/>
          </a:p>
          <a:p>
            <a:r>
              <a:rPr lang="de-DE" dirty="0" err="1"/>
              <a:t>PortOut</a:t>
            </a:r>
            <a:r>
              <a:rPr lang="de-DE" dirty="0"/>
              <a:t> zustand(PortC,0x0F);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ta</a:t>
            </a:r>
            <a:r>
              <a:rPr lang="de-DE" dirty="0"/>
              <a:t>(PA_1);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tv</a:t>
            </a:r>
            <a:r>
              <a:rPr lang="de-DE" dirty="0"/>
              <a:t>(PA_6);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tr</a:t>
            </a:r>
            <a:r>
              <a:rPr lang="de-DE" dirty="0"/>
              <a:t>(PA_10);</a:t>
            </a: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34997" y="318598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118437" y="3762777"/>
            <a:ext cx="4997666" cy="2713329"/>
          </a:xfrm>
          <a:prstGeom prst="wedgeRoundRectCallout">
            <a:avLst>
              <a:gd name="adj1" fmla="val -61005"/>
              <a:gd name="adj2" fmla="val -4450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Zur Vereinfachung und um die Lesbarkeit des Programms zu verbessern definieren wir die Zustände</a:t>
            </a:r>
          </a:p>
        </p:txBody>
      </p:sp>
      <p:sp>
        <p:nvSpPr>
          <p:cNvPr id="62" name="Rechteck 61"/>
          <p:cNvSpPr/>
          <p:nvPr/>
        </p:nvSpPr>
        <p:spPr>
          <a:xfrm>
            <a:off x="903516" y="3324758"/>
            <a:ext cx="2418457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3" name="Audio 6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1130082"/>
      </p:ext>
    </p:extLst>
  </p:cSld>
  <p:clrMapOvr>
    <a:masterClrMapping/>
  </p:clrMapOvr>
  <p:transition spd="slow" advTm="365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392612" y="1987618"/>
            <a:ext cx="4882239" cy="4775587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Rechteck 59"/>
          <p:cNvSpPr/>
          <p:nvPr/>
        </p:nvSpPr>
        <p:spPr>
          <a:xfrm>
            <a:off x="903517" y="2527507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mbed.h</a:t>
            </a:r>
            <a:r>
              <a:rPr lang="de-DE" dirty="0"/>
              <a:t>"</a:t>
            </a:r>
          </a:p>
          <a:p>
            <a:r>
              <a:rPr lang="de-DE" dirty="0"/>
              <a:t>#</a:t>
            </a:r>
            <a:r>
              <a:rPr lang="de-DE" dirty="0" err="1"/>
              <a:t>include</a:t>
            </a:r>
            <a:r>
              <a:rPr lang="de-DE" dirty="0"/>
              <a:t> "</a:t>
            </a:r>
            <a:r>
              <a:rPr lang="de-DE" dirty="0" err="1"/>
              <a:t>platform</a:t>
            </a:r>
            <a:r>
              <a:rPr lang="de-DE" dirty="0"/>
              <a:t>/</a:t>
            </a:r>
            <a:r>
              <a:rPr lang="de-DE" dirty="0" err="1"/>
              <a:t>mbed_thread.h</a:t>
            </a:r>
            <a:r>
              <a:rPr lang="de-DE" dirty="0"/>
              <a:t>"</a:t>
            </a:r>
          </a:p>
          <a:p>
            <a:endParaRPr lang="de-DE" dirty="0"/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Stufe1 0b0001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Stufe2 0b0010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Stufe3 0b0100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Stufe4 0b1000</a:t>
            </a:r>
          </a:p>
          <a:p>
            <a:r>
              <a:rPr lang="de-DE" dirty="0"/>
              <a:t>#</a:t>
            </a:r>
            <a:r>
              <a:rPr lang="de-DE" dirty="0" err="1"/>
              <a:t>define</a:t>
            </a:r>
            <a:r>
              <a:rPr lang="de-DE" dirty="0"/>
              <a:t> Aus 0b0000</a:t>
            </a:r>
          </a:p>
          <a:p>
            <a:endParaRPr lang="de-DE" dirty="0"/>
          </a:p>
          <a:p>
            <a:r>
              <a:rPr lang="de-DE" dirty="0" err="1"/>
              <a:t>PortOut</a:t>
            </a:r>
            <a:r>
              <a:rPr lang="de-DE" dirty="0"/>
              <a:t> zustand(PortC,0x0F);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ta</a:t>
            </a:r>
            <a:r>
              <a:rPr lang="de-DE" dirty="0"/>
              <a:t>(PA_1);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tv</a:t>
            </a:r>
            <a:r>
              <a:rPr lang="de-DE" dirty="0"/>
              <a:t>(PA_6);</a:t>
            </a:r>
          </a:p>
          <a:p>
            <a:r>
              <a:rPr lang="de-DE" dirty="0" err="1"/>
              <a:t>InterruptIn</a:t>
            </a:r>
            <a:r>
              <a:rPr lang="de-DE" dirty="0"/>
              <a:t> </a:t>
            </a:r>
            <a:r>
              <a:rPr lang="de-DE" dirty="0" err="1"/>
              <a:t>tr</a:t>
            </a:r>
            <a:r>
              <a:rPr lang="de-DE" dirty="0"/>
              <a:t>(PA_10);</a:t>
            </a: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34997" y="3185981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5118437" y="3762777"/>
            <a:ext cx="4997666" cy="2713329"/>
          </a:xfrm>
          <a:prstGeom prst="wedgeRoundRectCallout">
            <a:avLst>
              <a:gd name="adj1" fmla="val -61005"/>
              <a:gd name="adj2" fmla="val -4450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Passenderweise können wir die Zustände direkt auf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PortC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ausgeben.  Der Schaltzustand von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PortC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repräsentiert den Zustand des Mikrocontrollers</a:t>
            </a:r>
          </a:p>
        </p:txBody>
      </p:sp>
      <p:sp>
        <p:nvSpPr>
          <p:cNvPr id="62" name="Rechteck 61"/>
          <p:cNvSpPr/>
          <p:nvPr/>
        </p:nvSpPr>
        <p:spPr>
          <a:xfrm>
            <a:off x="872220" y="4834603"/>
            <a:ext cx="2967363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69077279"/>
      </p:ext>
    </p:extLst>
  </p:cSld>
  <p:clrMapOvr>
    <a:masterClrMapping/>
  </p:clrMapOvr>
  <p:transition spd="slow" advTm="4741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</a:t>
            </a:r>
            <a:r>
              <a:rPr lang="de-DE" dirty="0" err="1">
                <a:solidFill>
                  <a:schemeClr val="tx1"/>
                </a:solidFill>
              </a:rPr>
              <a:t>ta.mode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ta.rise</a:t>
            </a:r>
            <a:r>
              <a:rPr lang="de-DE" dirty="0">
                <a:solidFill>
                  <a:schemeClr val="tx1"/>
                </a:solidFill>
              </a:rPr>
              <a:t>(&amp;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tv.rise</a:t>
            </a:r>
            <a:r>
              <a:rPr lang="de-DE" dirty="0">
                <a:solidFill>
                  <a:schemeClr val="tx1"/>
                </a:solidFill>
              </a:rPr>
              <a:t>(&amp;hochschalten);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tr.rise</a:t>
            </a:r>
            <a:r>
              <a:rPr lang="de-DE" dirty="0">
                <a:solidFill>
                  <a:schemeClr val="tx1"/>
                </a:solidFill>
              </a:rPr>
              <a:t>(&amp;runterschalten);  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</a:t>
            </a:r>
            <a:r>
              <a:rPr lang="de-DE" dirty="0" err="1" smtClean="0">
                <a:solidFill>
                  <a:schemeClr val="tx1"/>
                </a:solidFill>
              </a:rPr>
              <a:t>init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zustand=Aus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</a:t>
            </a:r>
            <a:r>
              <a:rPr lang="de-DE" dirty="0" smtClean="0">
                <a:solidFill>
                  <a:schemeClr val="tx1"/>
                </a:solidFill>
              </a:rPr>
              <a:t>{   }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09999" y="462585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992093" y="4808598"/>
            <a:ext cx="2512070" cy="852410"/>
          </a:xfrm>
          <a:prstGeom prst="wedgeRoundRectCallout">
            <a:avLst>
              <a:gd name="adj1" fmla="val -102413"/>
              <a:gd name="adj2" fmla="val 140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Programmstart</a:t>
            </a:r>
          </a:p>
        </p:txBody>
      </p:sp>
      <p:sp>
        <p:nvSpPr>
          <p:cNvPr id="62" name="Rechteck 61"/>
          <p:cNvSpPr/>
          <p:nvPr/>
        </p:nvSpPr>
        <p:spPr>
          <a:xfrm>
            <a:off x="2278928" y="641331"/>
            <a:ext cx="6277931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047229"/>
      </p:ext>
    </p:extLst>
  </p:cSld>
  <p:clrMapOvr>
    <a:masterClrMapping/>
  </p:clrMapOvr>
  <p:transition spd="slow" advTm="141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</a:t>
            </a:r>
            <a:r>
              <a:rPr lang="de-DE" dirty="0" err="1">
                <a:solidFill>
                  <a:schemeClr val="tx1"/>
                </a:solidFill>
              </a:rPr>
              <a:t>ta.mode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ta.rise</a:t>
            </a:r>
            <a:r>
              <a:rPr lang="de-DE" dirty="0">
                <a:solidFill>
                  <a:schemeClr val="tx1"/>
                </a:solidFill>
              </a:rPr>
              <a:t>(&amp;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tv.rise</a:t>
            </a:r>
            <a:r>
              <a:rPr lang="de-DE" dirty="0">
                <a:solidFill>
                  <a:schemeClr val="tx1"/>
                </a:solidFill>
              </a:rPr>
              <a:t>(&amp;hochschalten);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tr.rise</a:t>
            </a:r>
            <a:r>
              <a:rPr lang="de-DE" dirty="0">
                <a:solidFill>
                  <a:schemeClr val="tx1"/>
                </a:solidFill>
              </a:rPr>
              <a:t>(&amp;runterschalten);  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</a:t>
            </a:r>
            <a:r>
              <a:rPr lang="de-DE" dirty="0" err="1" smtClean="0">
                <a:solidFill>
                  <a:schemeClr val="tx1"/>
                </a:solidFill>
              </a:rPr>
              <a:t>init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zustand=Aus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</a:t>
            </a:r>
            <a:r>
              <a:rPr lang="de-DE" dirty="0" smtClean="0">
                <a:solidFill>
                  <a:schemeClr val="tx1"/>
                </a:solidFill>
              </a:rPr>
              <a:t>{   }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9025" y="489852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100160" y="5041325"/>
            <a:ext cx="3325198" cy="852410"/>
          </a:xfrm>
          <a:prstGeom prst="wedgeRoundRectCallout">
            <a:avLst>
              <a:gd name="adj1" fmla="val -102413"/>
              <a:gd name="adj2" fmla="val 140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Zustand „Initialisieren“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2278928" y="641331"/>
            <a:ext cx="6277931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8410494"/>
      </p:ext>
    </p:extLst>
  </p:cSld>
  <p:clrMapOvr>
    <a:masterClrMapping/>
  </p:clrMapOvr>
  <p:transition spd="slow" advTm="45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init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 </a:t>
            </a:r>
            <a:r>
              <a:rPr lang="de-DE" dirty="0" err="1">
                <a:solidFill>
                  <a:schemeClr val="tx1"/>
                </a:solidFill>
              </a:rPr>
              <a:t>ta.mode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tr.mode</a:t>
            </a:r>
            <a:r>
              <a:rPr lang="de-DE" dirty="0">
                <a:solidFill>
                  <a:schemeClr val="tx1"/>
                </a:solidFill>
              </a:rPr>
              <a:t>(</a:t>
            </a:r>
            <a:r>
              <a:rPr lang="de-DE" dirty="0" err="1">
                <a:solidFill>
                  <a:schemeClr val="tx1"/>
                </a:solidFill>
              </a:rPr>
              <a:t>PullDown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ta.rise</a:t>
            </a:r>
            <a:r>
              <a:rPr lang="de-DE" dirty="0">
                <a:solidFill>
                  <a:schemeClr val="tx1"/>
                </a:solidFill>
              </a:rPr>
              <a:t>(&amp;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tv.rise</a:t>
            </a:r>
            <a:r>
              <a:rPr lang="de-DE" dirty="0">
                <a:solidFill>
                  <a:schemeClr val="tx1"/>
                </a:solidFill>
              </a:rPr>
              <a:t>(&amp;hochschalten);</a:t>
            </a:r>
          </a:p>
          <a:p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tr.rise</a:t>
            </a:r>
            <a:r>
              <a:rPr lang="de-DE" dirty="0">
                <a:solidFill>
                  <a:schemeClr val="tx1"/>
                </a:solidFill>
              </a:rPr>
              <a:t>(&amp;runterschalten);    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  <a:p>
            <a:r>
              <a:rPr lang="de-DE" dirty="0" err="1">
                <a:solidFill>
                  <a:schemeClr val="tx1"/>
                </a:solidFill>
              </a:rPr>
              <a:t>int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main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{</a:t>
            </a:r>
            <a:r>
              <a:rPr lang="de-DE" dirty="0" err="1" smtClean="0">
                <a:solidFill>
                  <a:schemeClr val="tx1"/>
                </a:solidFill>
              </a:rPr>
              <a:t>init</a:t>
            </a:r>
            <a:r>
              <a:rPr lang="de-DE" dirty="0" smtClean="0">
                <a:solidFill>
                  <a:schemeClr val="tx1"/>
                </a:solidFill>
              </a:rPr>
              <a:t>();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zustand=Aus</a:t>
            </a:r>
            <a:r>
              <a:rPr lang="de-DE" dirty="0">
                <a:solidFill>
                  <a:schemeClr val="tx1"/>
                </a:solidFill>
              </a:rPr>
              <a:t>;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while</a:t>
            </a:r>
            <a:r>
              <a:rPr lang="de-DE" dirty="0">
                <a:solidFill>
                  <a:schemeClr val="tx1"/>
                </a:solidFill>
              </a:rPr>
              <a:t> (</a:t>
            </a:r>
            <a:r>
              <a:rPr lang="de-DE" dirty="0" err="1">
                <a:solidFill>
                  <a:schemeClr val="tx1"/>
                </a:solidFill>
              </a:rPr>
              <a:t>true</a:t>
            </a:r>
            <a:r>
              <a:rPr lang="de-DE" dirty="0">
                <a:solidFill>
                  <a:schemeClr val="tx1"/>
                </a:solidFill>
              </a:rPr>
              <a:t>) </a:t>
            </a:r>
            <a:r>
              <a:rPr lang="de-DE" dirty="0" smtClean="0">
                <a:solidFill>
                  <a:schemeClr val="tx1"/>
                </a:solidFill>
              </a:rPr>
              <a:t>{   }</a:t>
            </a:r>
          </a:p>
          <a:p>
            <a:r>
              <a:rPr lang="de-DE" dirty="0" smtClean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45624" y="5196207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803942" y="5227453"/>
            <a:ext cx="2468835" cy="852410"/>
          </a:xfrm>
          <a:prstGeom prst="wedgeRoundRectCallout">
            <a:avLst>
              <a:gd name="adj1" fmla="val -102413"/>
              <a:gd name="adj2" fmla="val 1402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Zustand „Aus“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2278928" y="641331"/>
            <a:ext cx="6277931" cy="151386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88404176"/>
      </p:ext>
    </p:extLst>
  </p:cSld>
  <p:clrMapOvr>
    <a:masterClrMapping/>
  </p:clrMapOvr>
  <p:transition spd="slow" advTm="351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44450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{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Stufe1: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Stufe2: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Stufe3: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Stufe4: zustand=Aus; break;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Aus: zustand=Stufe1;break; 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79723" y="323203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599918" y="3435377"/>
            <a:ext cx="4178322" cy="852410"/>
          </a:xfrm>
          <a:prstGeom prst="wedgeRoundRectCallout">
            <a:avLst>
              <a:gd name="adj1" fmla="val -80298"/>
              <a:gd name="adj2" fmla="val -6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der ISR immer erst den Zustand prüfen</a:t>
            </a:r>
          </a:p>
        </p:txBody>
      </p:sp>
      <p:sp>
        <p:nvSpPr>
          <p:cNvPr id="62" name="Rechteck 61"/>
          <p:cNvSpPr/>
          <p:nvPr/>
        </p:nvSpPr>
        <p:spPr>
          <a:xfrm>
            <a:off x="6437053" y="727899"/>
            <a:ext cx="5132598" cy="130292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9690424"/>
      </p:ext>
    </p:extLst>
  </p:cSld>
  <p:clrMapOvr>
    <a:masterClrMapping/>
  </p:clrMapOvr>
  <p:transition spd="slow" advTm="654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44450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{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Stufe1: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Stufe2: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Stufe3: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Stufe4: zustand=Aus; break;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Aus: zustand=Stufe1;break; 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744227" y="4898525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6237874" y="5042468"/>
            <a:ext cx="4178322" cy="852410"/>
          </a:xfrm>
          <a:prstGeom prst="wedgeRoundRectCallout">
            <a:avLst>
              <a:gd name="adj1" fmla="val -80298"/>
              <a:gd name="adj2" fmla="val -65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Falls „Aus“ dann Wechsel in Zustand „Stufe1“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6437053" y="727899"/>
            <a:ext cx="5132598" cy="130292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1334424"/>
      </p:ext>
    </p:extLst>
  </p:cSld>
  <p:clrMapOvr>
    <a:masterClrMapping/>
  </p:clrMapOvr>
  <p:transition spd="slow" advTm="171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75369" y="227524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4006935" y="4484663"/>
            <a:ext cx="6652826" cy="1192144"/>
          </a:xfrm>
          <a:prstGeom prst="wedgeRoundRectCallout">
            <a:avLst>
              <a:gd name="adj1" fmla="val -69308"/>
              <a:gd name="adj2" fmla="val -12737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Taster benötigen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PullDown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und sind als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Interrupteingänge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 konfigurieren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17419"/>
      </p:ext>
    </p:extLst>
  </p:cSld>
  <p:clrMapOvr>
    <a:masterClrMapping/>
  </p:clrMapOvr>
  <p:transition spd="slow" advTm="107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hochschalten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err="1">
                <a:solidFill>
                  <a:schemeClr val="tx1"/>
                </a:solidFill>
              </a:rPr>
              <a:t>void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einaus</a:t>
            </a:r>
            <a:r>
              <a:rPr lang="de-DE" dirty="0">
                <a:solidFill>
                  <a:schemeClr val="tx1"/>
                </a:solidFill>
              </a:rPr>
              <a:t>()</a:t>
            </a:r>
          </a:p>
          <a:p>
            <a:r>
              <a:rPr lang="de-DE" dirty="0">
                <a:solidFill>
                  <a:schemeClr val="tx1"/>
                </a:solidFill>
              </a:rPr>
              <a:t>{</a:t>
            </a:r>
          </a:p>
          <a:p>
            <a:r>
              <a:rPr lang="de-DE" dirty="0">
                <a:solidFill>
                  <a:schemeClr val="tx1"/>
                </a:solidFill>
              </a:rPr>
              <a:t>    </a:t>
            </a:r>
            <a:r>
              <a:rPr lang="de-DE" dirty="0" err="1">
                <a:solidFill>
                  <a:schemeClr val="tx1"/>
                </a:solidFill>
              </a:rPr>
              <a:t>switch</a:t>
            </a:r>
            <a:r>
              <a:rPr lang="de-DE" dirty="0">
                <a:solidFill>
                  <a:schemeClr val="tx1"/>
                </a:solidFill>
              </a:rPr>
              <a:t>(zustand)</a:t>
            </a:r>
          </a:p>
          <a:p>
            <a:r>
              <a:rPr lang="de-DE" dirty="0">
                <a:solidFill>
                  <a:schemeClr val="tx1"/>
                </a:solidFill>
              </a:rPr>
              <a:t>    {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Stufe1: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Stufe2: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Stufe3:  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Stufe4: zustand=Aus; break;  </a:t>
            </a:r>
          </a:p>
          <a:p>
            <a:r>
              <a:rPr lang="de-DE" dirty="0">
                <a:solidFill>
                  <a:schemeClr val="tx1"/>
                </a:solidFill>
              </a:rPr>
              <a:t>     </a:t>
            </a:r>
            <a:r>
              <a:rPr lang="de-DE" dirty="0" err="1">
                <a:solidFill>
                  <a:schemeClr val="tx1"/>
                </a:solidFill>
              </a:rPr>
              <a:t>case</a:t>
            </a:r>
            <a:r>
              <a:rPr lang="de-DE" dirty="0">
                <a:solidFill>
                  <a:schemeClr val="tx1"/>
                </a:solidFill>
              </a:rPr>
              <a:t> Aus: zustand=Stufe1;break; </a:t>
            </a:r>
          </a:p>
          <a:p>
            <a:r>
              <a:rPr lang="de-DE" dirty="0">
                <a:solidFill>
                  <a:schemeClr val="tx1"/>
                </a:solidFill>
              </a:rPr>
              <a:t>    }</a:t>
            </a:r>
          </a:p>
          <a:p>
            <a:r>
              <a:rPr lang="de-DE" dirty="0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39583" y="458258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387065" y="2118662"/>
            <a:ext cx="3865378" cy="1516817"/>
          </a:xfrm>
          <a:prstGeom prst="wedgeRoundRectCallout">
            <a:avLst>
              <a:gd name="adj1" fmla="val 9844"/>
              <a:gd name="adj2" fmla="val 1059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Falls zustand= „Stufe1“ .. „Stufe4“ dann Wechsel in Zustand „Aus“</a:t>
            </a:r>
          </a:p>
        </p:txBody>
      </p:sp>
      <p:sp>
        <p:nvSpPr>
          <p:cNvPr id="62" name="Rechteck 61"/>
          <p:cNvSpPr/>
          <p:nvPr/>
        </p:nvSpPr>
        <p:spPr>
          <a:xfrm>
            <a:off x="6437053" y="727899"/>
            <a:ext cx="5623668" cy="6032574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2122430"/>
      </p:ext>
    </p:extLst>
  </p:cSld>
  <p:clrMapOvr>
    <a:masterClrMapping/>
  </p:clrMapOvr>
  <p:transition spd="slow" advTm="302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4925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>
                <a:solidFill>
                  <a:schemeClr val="tx1"/>
                </a:solidFill>
              </a:rPr>
              <a:t>void hochschalten()</a:t>
            </a:r>
          </a:p>
          <a:p>
            <a:r>
              <a:rPr lang="de-DE">
                <a:solidFill>
                  <a:schemeClr val="tx1"/>
                </a:solidFill>
              </a:rPr>
              <a:t>{</a:t>
            </a:r>
          </a:p>
          <a:p>
            <a:r>
              <a:rPr lang="de-DE">
                <a:solidFill>
                  <a:schemeClr val="tx1"/>
                </a:solidFill>
              </a:rPr>
              <a:t>    switch(zustand)</a:t>
            </a:r>
          </a:p>
          <a:p>
            <a:r>
              <a:rPr lang="de-DE">
                <a:solidFill>
                  <a:schemeClr val="tx1"/>
                </a:solidFill>
              </a:rPr>
              <a:t>    {</a:t>
            </a:r>
          </a:p>
          <a:p>
            <a:r>
              <a:rPr lang="de-DE">
                <a:solidFill>
                  <a:schemeClr val="tx1"/>
                </a:solidFill>
              </a:rPr>
              <a:t>     case Stufe1: zustand=Stufe2;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Stufe2: zustand=Stufe3;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Stufe3: zustand=Stufe4; break;   </a:t>
            </a:r>
          </a:p>
          <a:p>
            <a:r>
              <a:rPr lang="de-DE">
                <a:solidFill>
                  <a:schemeClr val="tx1"/>
                </a:solidFill>
              </a:rPr>
              <a:t>    }</a:t>
            </a:r>
          </a:p>
          <a:p>
            <a:r>
              <a:rPr lang="de-DE">
                <a:solidFill>
                  <a:schemeClr val="tx1"/>
                </a:solidFill>
              </a:rPr>
              <a:t>    </a:t>
            </a:r>
          </a:p>
          <a:p>
            <a:r>
              <a:rPr lang="de-DE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26874" y="470920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845897" y="2412688"/>
            <a:ext cx="3865378" cy="1516817"/>
          </a:xfrm>
          <a:prstGeom prst="wedgeRoundRectCallout">
            <a:avLst>
              <a:gd name="adj1" fmla="val 9844"/>
              <a:gd name="adj2" fmla="val 1059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Falls zustand=Stufe1 dann Wechsel in Stufe2 usw.</a:t>
            </a:r>
          </a:p>
        </p:txBody>
      </p:sp>
      <p:sp>
        <p:nvSpPr>
          <p:cNvPr id="62" name="Rechteck 61"/>
          <p:cNvSpPr/>
          <p:nvPr/>
        </p:nvSpPr>
        <p:spPr>
          <a:xfrm>
            <a:off x="9336269" y="1750493"/>
            <a:ext cx="2724451" cy="510750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5200705"/>
      </p:ext>
    </p:extLst>
  </p:cSld>
  <p:clrMapOvr>
    <a:masterClrMapping/>
  </p:clrMapOvr>
  <p:transition spd="slow" advTm="867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8443635" y="150208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0" name="Textfeld 49"/>
          <p:cNvSpPr txBox="1"/>
          <p:nvPr/>
        </p:nvSpPr>
        <p:spPr>
          <a:xfrm>
            <a:off x="7616908" y="3623924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47" name="Textfeld 46"/>
          <p:cNvSpPr txBox="1"/>
          <p:nvPr/>
        </p:nvSpPr>
        <p:spPr>
          <a:xfrm>
            <a:off x="7685889" y="5196207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5659655" y="823176"/>
            <a:ext cx="2759936" cy="1101876"/>
            <a:chOff x="2899719" y="823177"/>
            <a:chExt cx="2759936" cy="1101876"/>
          </a:xfrm>
        </p:grpSpPr>
        <p:sp>
          <p:nvSpPr>
            <p:cNvPr id="15" name="Abgerundetes Rechteck 14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9577" y="863216"/>
              <a:ext cx="6447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Aus</a:t>
              </a:r>
              <a:endParaRPr lang="de-DE" sz="2400" dirty="0" smtClean="0"/>
            </a:p>
          </p:txBody>
        </p:sp>
        <p:cxnSp>
          <p:nvCxnSpPr>
            <p:cNvPr id="17" name="Gerader Verbinder 16"/>
            <p:cNvCxnSpPr>
              <a:stCxn id="15" idx="1"/>
              <a:endCxn id="15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mit Pfeil 18"/>
            <p:cNvCxnSpPr>
              <a:endCxn id="15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feld 23"/>
          <p:cNvSpPr txBox="1"/>
          <p:nvPr/>
        </p:nvSpPr>
        <p:spPr>
          <a:xfrm>
            <a:off x="8406724" y="975016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9654223" y="827300"/>
            <a:ext cx="1915428" cy="1101876"/>
            <a:chOff x="9654223" y="827300"/>
            <a:chExt cx="1915428" cy="1101876"/>
          </a:xfrm>
        </p:grpSpPr>
        <p:sp>
          <p:nvSpPr>
            <p:cNvPr id="20" name="Abgerundetes Rechteck 19"/>
            <p:cNvSpPr/>
            <p:nvPr/>
          </p:nvSpPr>
          <p:spPr>
            <a:xfrm>
              <a:off x="9654223" y="827300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  <p:sp>
          <p:nvSpPr>
            <p:cNvPr id="21" name="Textfeld 20"/>
            <p:cNvSpPr txBox="1"/>
            <p:nvPr/>
          </p:nvSpPr>
          <p:spPr>
            <a:xfrm>
              <a:off x="10118692" y="87057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22" name="Gerader Verbinder 21"/>
            <p:cNvCxnSpPr>
              <a:stCxn id="20" idx="1"/>
              <a:endCxn id="20" idx="3"/>
            </p:cNvCxnSpPr>
            <p:nvPr/>
          </p:nvCxnSpPr>
          <p:spPr>
            <a:xfrm>
              <a:off x="9654223" y="1378238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Gerade Verbindung mit Pfeil 22"/>
          <p:cNvCxnSpPr>
            <a:stCxn id="15" idx="3"/>
            <a:endCxn id="20" idx="1"/>
          </p:cNvCxnSpPr>
          <p:nvPr/>
        </p:nvCxnSpPr>
        <p:spPr>
          <a:xfrm>
            <a:off x="8419591" y="1374114"/>
            <a:ext cx="1234632" cy="4124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pieren 33"/>
          <p:cNvGrpSpPr/>
          <p:nvPr/>
        </p:nvGrpSpPr>
        <p:grpSpPr>
          <a:xfrm>
            <a:off x="9679978" y="5234803"/>
            <a:ext cx="2380743" cy="1504537"/>
            <a:chOff x="9654223" y="2073329"/>
            <a:chExt cx="2380743" cy="1504537"/>
          </a:xfrm>
        </p:grpSpPr>
        <p:grpSp>
          <p:nvGrpSpPr>
            <p:cNvPr id="25" name="Gruppieren 24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26" name="Abgerundetes Rechteck 2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feld 2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Stufe4</a:t>
                </a:r>
                <a:endParaRPr lang="de-DE" sz="2400" dirty="0" smtClean="0"/>
              </a:p>
            </p:txBody>
          </p:sp>
          <p:cxnSp>
            <p:nvCxnSpPr>
              <p:cNvPr id="28" name="Gerader Verbinder 27"/>
              <p:cNvCxnSpPr>
                <a:stCxn id="26" idx="1"/>
                <a:endCxn id="2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Gerade Verbindung mit Pfeil 28"/>
            <p:cNvCxnSpPr/>
            <p:nvPr/>
          </p:nvCxnSpPr>
          <p:spPr>
            <a:xfrm flipH="1">
              <a:off x="10000648" y="2073329"/>
              <a:ext cx="3121" cy="40266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feld 32"/>
            <p:cNvSpPr txBox="1"/>
            <p:nvPr/>
          </p:nvSpPr>
          <p:spPr>
            <a:xfrm>
              <a:off x="10003769" y="2087097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9654223" y="3577866"/>
            <a:ext cx="2377622" cy="1656937"/>
            <a:chOff x="9654223" y="1920929"/>
            <a:chExt cx="2377622" cy="1656937"/>
          </a:xfrm>
        </p:grpSpPr>
        <p:grpSp>
          <p:nvGrpSpPr>
            <p:cNvPr id="31" name="Gruppieren 30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36" name="Abgerundetes Rechteck 35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Textfeld 36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Stufe3</a:t>
                </a:r>
                <a:endParaRPr lang="de-DE" sz="2400" dirty="0" smtClean="0"/>
              </a:p>
            </p:txBody>
          </p:sp>
          <p:cxnSp>
            <p:nvCxnSpPr>
              <p:cNvPr id="38" name="Gerader Verbinder 37"/>
              <p:cNvCxnSpPr>
                <a:stCxn id="36" idx="1"/>
                <a:endCxn id="36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Gerade Verbindung mit Pfeil 31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4925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Gruppieren 38"/>
          <p:cNvGrpSpPr/>
          <p:nvPr/>
        </p:nvGrpSpPr>
        <p:grpSpPr>
          <a:xfrm>
            <a:off x="9683099" y="1929176"/>
            <a:ext cx="2377622" cy="1656937"/>
            <a:chOff x="9654223" y="1920929"/>
            <a:chExt cx="2377622" cy="1656937"/>
          </a:xfrm>
        </p:grpSpPr>
        <p:sp>
          <p:nvSpPr>
            <p:cNvPr id="42" name="Textfeld 41"/>
            <p:cNvSpPr txBox="1"/>
            <p:nvPr/>
          </p:nvSpPr>
          <p:spPr>
            <a:xfrm>
              <a:off x="10000648" y="1920929"/>
              <a:ext cx="20311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hochschalten</a:t>
              </a:r>
              <a:r>
                <a:rPr lang="de-DE" sz="2400" dirty="0" smtClean="0">
                  <a:solidFill>
                    <a:srgbClr val="FF0000"/>
                  </a:solidFill>
                </a:rPr>
                <a:t>()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grpSp>
          <p:nvGrpSpPr>
            <p:cNvPr id="40" name="Gruppieren 39"/>
            <p:cNvGrpSpPr/>
            <p:nvPr/>
          </p:nvGrpSpPr>
          <p:grpSpPr>
            <a:xfrm>
              <a:off x="9654223" y="2475990"/>
              <a:ext cx="1915428" cy="1101876"/>
              <a:chOff x="9654223" y="827300"/>
              <a:chExt cx="1915428" cy="1101876"/>
            </a:xfrm>
          </p:grpSpPr>
          <p:sp>
            <p:nvSpPr>
              <p:cNvPr id="43" name="Abgerundetes Rechteck 42"/>
              <p:cNvSpPr/>
              <p:nvPr/>
            </p:nvSpPr>
            <p:spPr>
              <a:xfrm>
                <a:off x="9654223" y="827300"/>
                <a:ext cx="1915428" cy="1101876"/>
              </a:xfrm>
              <a:prstGeom prst="round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feld 43"/>
              <p:cNvSpPr txBox="1"/>
              <p:nvPr/>
            </p:nvSpPr>
            <p:spPr>
              <a:xfrm>
                <a:off x="10118692" y="870570"/>
                <a:ext cx="98648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Stufe2</a:t>
                </a:r>
                <a:endParaRPr lang="de-DE" sz="2400" dirty="0" smtClean="0"/>
              </a:p>
            </p:txBody>
          </p:sp>
          <p:cxnSp>
            <p:nvCxnSpPr>
              <p:cNvPr id="45" name="Gerader Verbinder 44"/>
              <p:cNvCxnSpPr>
                <a:stCxn id="43" idx="1"/>
                <a:endCxn id="43" idx="3"/>
              </p:cNvCxnSpPr>
              <p:nvPr/>
            </p:nvCxnSpPr>
            <p:spPr>
              <a:xfrm>
                <a:off x="9654223" y="1378238"/>
                <a:ext cx="1915428" cy="0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 Verbindung mit Pfeil 40"/>
            <p:cNvCxnSpPr/>
            <p:nvPr/>
          </p:nvCxnSpPr>
          <p:spPr>
            <a:xfrm>
              <a:off x="10000648" y="1933300"/>
              <a:ext cx="0" cy="54269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6" name="Gerade Verbindung mit Pfeil 45"/>
          <p:cNvCxnSpPr/>
          <p:nvPr/>
        </p:nvCxnSpPr>
        <p:spPr>
          <a:xfrm flipV="1">
            <a:off x="9885145" y="5234803"/>
            <a:ext cx="0" cy="402661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7616908" y="1955480"/>
            <a:ext cx="2199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runterschalten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cxnSp>
        <p:nvCxnSpPr>
          <p:cNvPr id="49" name="Gerade Verbindung mit Pfeil 48"/>
          <p:cNvCxnSpPr/>
          <p:nvPr/>
        </p:nvCxnSpPr>
        <p:spPr>
          <a:xfrm flipV="1">
            <a:off x="9808143" y="3607368"/>
            <a:ext cx="8021" cy="507370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 Verbindung mit Pfeil 50"/>
          <p:cNvCxnSpPr/>
          <p:nvPr/>
        </p:nvCxnSpPr>
        <p:spPr>
          <a:xfrm flipV="1">
            <a:off x="9885145" y="1938574"/>
            <a:ext cx="0" cy="531895"/>
          </a:xfrm>
          <a:prstGeom prst="straightConnector1">
            <a:avLst/>
          </a:prstGeom>
          <a:ln w="22225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8419591" y="1564366"/>
            <a:ext cx="1234632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ihandform 53"/>
          <p:cNvSpPr/>
          <p:nvPr/>
        </p:nvSpPr>
        <p:spPr>
          <a:xfrm>
            <a:off x="7526956" y="1934678"/>
            <a:ext cx="2156059" cy="1097280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8395782" y="2586849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6" name="Freihandform 55"/>
          <p:cNvSpPr/>
          <p:nvPr/>
        </p:nvSpPr>
        <p:spPr>
          <a:xfrm>
            <a:off x="7272777" y="1925051"/>
            <a:ext cx="2390988" cy="275881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7" name="Freihandform 56"/>
          <p:cNvSpPr/>
          <p:nvPr/>
        </p:nvSpPr>
        <p:spPr>
          <a:xfrm>
            <a:off x="7022436" y="1921828"/>
            <a:ext cx="2657458" cy="4266573"/>
          </a:xfrm>
          <a:custGeom>
            <a:avLst/>
            <a:gdLst>
              <a:gd name="connsiteX0" fmla="*/ 2156059 w 2156059"/>
              <a:gd name="connsiteY0" fmla="*/ 1097280 h 1097280"/>
              <a:gd name="connsiteX1" fmla="*/ 0 w 2156059"/>
              <a:gd name="connsiteY1" fmla="*/ 1097280 h 1097280"/>
              <a:gd name="connsiteX2" fmla="*/ 0 w 2156059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059" h="1097280">
                <a:moveTo>
                  <a:pt x="2156059" y="1097280"/>
                </a:moveTo>
                <a:lnTo>
                  <a:pt x="0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tx1"/>
            </a:solidFill>
            <a:tailEnd type="arrow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8394854" y="4247538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9" name="Textfeld 58"/>
          <p:cNvSpPr txBox="1"/>
          <p:nvPr/>
        </p:nvSpPr>
        <p:spPr>
          <a:xfrm>
            <a:off x="8394853" y="5752075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einaus</a:t>
            </a:r>
            <a:r>
              <a:rPr lang="de-DE" sz="2400" dirty="0" smtClean="0"/>
              <a:t>()</a:t>
            </a:r>
            <a:endParaRPr lang="de-DE" sz="2400" dirty="0" smtClean="0"/>
          </a:p>
        </p:txBody>
      </p:sp>
      <p:sp>
        <p:nvSpPr>
          <p:cNvPr id="53" name="Vertikaler Bildlauf 52"/>
          <p:cNvSpPr/>
          <p:nvPr/>
        </p:nvSpPr>
        <p:spPr>
          <a:xfrm>
            <a:off x="28783" y="2337040"/>
            <a:ext cx="4882239" cy="4423433"/>
          </a:xfrm>
          <a:prstGeom prst="verticalScroll">
            <a:avLst>
              <a:gd name="adj" fmla="val 8896"/>
            </a:avLst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>
                <a:solidFill>
                  <a:schemeClr val="tx1"/>
                </a:solidFill>
              </a:rPr>
              <a:t>void hochschalten()</a:t>
            </a:r>
          </a:p>
          <a:p>
            <a:r>
              <a:rPr lang="de-DE">
                <a:solidFill>
                  <a:schemeClr val="tx1"/>
                </a:solidFill>
              </a:rPr>
              <a:t>{</a:t>
            </a:r>
          </a:p>
          <a:p>
            <a:r>
              <a:rPr lang="de-DE">
                <a:solidFill>
                  <a:schemeClr val="tx1"/>
                </a:solidFill>
              </a:rPr>
              <a:t>    switch(zustand)</a:t>
            </a:r>
          </a:p>
          <a:p>
            <a:r>
              <a:rPr lang="de-DE">
                <a:solidFill>
                  <a:schemeClr val="tx1"/>
                </a:solidFill>
              </a:rPr>
              <a:t>    {</a:t>
            </a:r>
          </a:p>
          <a:p>
            <a:r>
              <a:rPr lang="de-DE">
                <a:solidFill>
                  <a:schemeClr val="tx1"/>
                </a:solidFill>
              </a:rPr>
              <a:t>     case Stufe1: zustand=Stufe2;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Stufe2: zustand=Stufe3; break;   </a:t>
            </a:r>
          </a:p>
          <a:p>
            <a:r>
              <a:rPr lang="de-DE">
                <a:solidFill>
                  <a:schemeClr val="tx1"/>
                </a:solidFill>
              </a:rPr>
              <a:t>     case Stufe3: zustand=Stufe4; break;   </a:t>
            </a:r>
          </a:p>
          <a:p>
            <a:r>
              <a:rPr lang="de-DE">
                <a:solidFill>
                  <a:schemeClr val="tx1"/>
                </a:solidFill>
              </a:rPr>
              <a:t>    }</a:t>
            </a:r>
          </a:p>
          <a:p>
            <a:r>
              <a:rPr lang="de-DE">
                <a:solidFill>
                  <a:schemeClr val="tx1"/>
                </a:solidFill>
              </a:rPr>
              <a:t>    </a:t>
            </a:r>
          </a:p>
          <a:p>
            <a:r>
              <a:rPr lang="de-DE">
                <a:solidFill>
                  <a:schemeClr val="tx1"/>
                </a:solidFill>
              </a:rPr>
              <a:t>}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61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82809" y="468901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2845897" y="2012090"/>
            <a:ext cx="5893842" cy="1917415"/>
          </a:xfrm>
          <a:prstGeom prst="wedgeRoundRectCallout">
            <a:avLst>
              <a:gd name="adj1" fmla="val 9844"/>
              <a:gd name="adj2" fmla="val 1059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Merke: In der ISR immer zuerst prüfen ob der passende 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usgangszustand vorliegt.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Dann den zugehörigen Zustandswechsel ausführen</a:t>
            </a:r>
          </a:p>
        </p:txBody>
      </p:sp>
      <p:sp>
        <p:nvSpPr>
          <p:cNvPr id="62" name="Rechteck 61"/>
          <p:cNvSpPr/>
          <p:nvPr/>
        </p:nvSpPr>
        <p:spPr>
          <a:xfrm>
            <a:off x="9336269" y="1750493"/>
            <a:ext cx="2724451" cy="510750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0663146"/>
      </p:ext>
    </p:extLst>
  </p:cSld>
  <p:clrMapOvr>
    <a:masterClrMapping/>
  </p:clrMapOvr>
  <p:transition spd="slow" advTm="716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19577" y="82786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34906" y="3852792"/>
            <a:ext cx="6652826" cy="1814840"/>
          </a:xfrm>
          <a:prstGeom prst="wedgeRoundRectCallout">
            <a:avLst>
              <a:gd name="adj1" fmla="val -36246"/>
              <a:gd name="adj2" fmla="val -1138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schaltet den Lüfter ein oder aus.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einaus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Aus werden alle Stufen ausgeschaltet.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Eingeschaltet wird immer in Stufe 1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80216"/>
      </p:ext>
    </p:extLst>
  </p:cSld>
  <p:clrMapOvr>
    <a:masterClrMapping/>
  </p:clrMapOvr>
  <p:transition spd="slow" advTm="291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6872" y="1283089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91666" y="4276454"/>
            <a:ext cx="8530127" cy="2223200"/>
          </a:xfrm>
          <a:prstGeom prst="wedgeRoundRectCallout">
            <a:avLst>
              <a:gd name="adj1" fmla="val -36246"/>
              <a:gd name="adj2" fmla="val -11382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schaltet den Lüfter eine Stufe hoch bis maximal Stufe 4. Wenn Stufe 4 erreicht wird bewirkt ein erneuter Druck auf 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tv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nichts mehr.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hochschalten()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06133"/>
      </p:ext>
    </p:extLst>
  </p:cSld>
  <p:clrMapOvr>
    <a:masterClrMapping/>
  </p:clrMapOvr>
  <p:transition spd="slow" advTm="153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9188" y="193348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91666" y="4276454"/>
            <a:ext cx="8530127" cy="2223200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schaltet den Lüfter eine Stufe herunter bis minimal Stufe 1. Wenn Stufe 1 erreicht wird bewirkt ein erneuter Druck auf Taste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nichts mehr.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ISR: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runterschalten()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003021"/>
      </p:ext>
    </p:extLst>
  </p:cSld>
  <p:clrMapOvr>
    <a:masterClrMapping/>
  </p:clrMapOvr>
  <p:transition spd="slow" advTm="172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9188" y="1933480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091666" y="4276454"/>
            <a:ext cx="8530127" cy="1366465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Wir entwerfen zuerst das Zustandsdiagramm des Mikrocontrollers.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2281666" y="851011"/>
            <a:ext cx="7921753" cy="2444384"/>
            <a:chOff x="2685321" y="1987833"/>
            <a:chExt cx="7921753" cy="2444384"/>
          </a:xfrm>
        </p:grpSpPr>
        <p:sp>
          <p:nvSpPr>
            <p:cNvPr id="5" name="Rechteck 4"/>
            <p:cNvSpPr/>
            <p:nvPr/>
          </p:nvSpPr>
          <p:spPr>
            <a:xfrm>
              <a:off x="4573377" y="2430423"/>
              <a:ext cx="2938827" cy="200179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12" name="Gerader Verbinder 11"/>
            <p:cNvCxnSpPr/>
            <p:nvPr/>
          </p:nvCxnSpPr>
          <p:spPr>
            <a:xfrm flipV="1">
              <a:off x="7496182" y="266460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feld 17"/>
            <p:cNvSpPr txBox="1"/>
            <p:nvPr/>
          </p:nvSpPr>
          <p:spPr>
            <a:xfrm>
              <a:off x="6679933" y="243651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PC_0</a:t>
              </a:r>
              <a:endParaRPr lang="de-DE" sz="2400" dirty="0" smtClean="0"/>
            </a:p>
          </p:txBody>
        </p:sp>
        <p:cxnSp>
          <p:nvCxnSpPr>
            <p:cNvPr id="21" name="Gerader Verbinder 20"/>
            <p:cNvCxnSpPr/>
            <p:nvPr/>
          </p:nvCxnSpPr>
          <p:spPr>
            <a:xfrm flipH="1" flipV="1">
              <a:off x="3986236" y="259917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>
              <a:off x="3591600" y="244318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3245091" y="257908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feld 26"/>
            <p:cNvSpPr txBox="1"/>
            <p:nvPr/>
          </p:nvSpPr>
          <p:spPr>
            <a:xfrm>
              <a:off x="2701343" y="227973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4515301" y="237813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</a:t>
              </a:r>
              <a:endParaRPr lang="de-DE" sz="2400" dirty="0" smtClean="0"/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293172" y="1987833"/>
              <a:ext cx="43095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ta</a:t>
              </a:r>
              <a:endParaRPr lang="de-DE" sz="2400" dirty="0" smtClean="0"/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4952809" y="3924895"/>
              <a:ext cx="2139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Mikrocontroller</a:t>
              </a:r>
            </a:p>
          </p:txBody>
        </p:sp>
        <p:cxnSp>
          <p:nvCxnSpPr>
            <p:cNvPr id="20" name="Gerader Verbinder 19"/>
            <p:cNvCxnSpPr/>
            <p:nvPr/>
          </p:nvCxnSpPr>
          <p:spPr>
            <a:xfrm flipH="1" flipV="1">
              <a:off x="3970214" y="3171438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575578" y="3015446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H="1">
              <a:off x="3229069" y="3151349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2685321" y="2851990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4499279" y="2950399"/>
              <a:ext cx="807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PA_6</a:t>
              </a:r>
              <a:endParaRPr lang="de-DE" sz="2400" dirty="0" smtClean="0"/>
            </a:p>
          </p:txBody>
        </p:sp>
        <p:sp>
          <p:nvSpPr>
            <p:cNvPr id="34" name="Textfeld 33"/>
            <p:cNvSpPr txBox="1"/>
            <p:nvPr/>
          </p:nvSpPr>
          <p:spPr>
            <a:xfrm>
              <a:off x="3277150" y="2560093"/>
              <a:ext cx="426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tv</a:t>
              </a:r>
              <a:endParaRPr lang="de-DE" sz="2400" dirty="0" smtClean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3986236" y="3706481"/>
              <a:ext cx="587141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r Verbinder 35"/>
            <p:cNvCxnSpPr/>
            <p:nvPr/>
          </p:nvCxnSpPr>
          <p:spPr>
            <a:xfrm>
              <a:off x="3591600" y="3550489"/>
              <a:ext cx="394636" cy="155992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r Verbinder 36"/>
            <p:cNvCxnSpPr/>
            <p:nvPr/>
          </p:nvCxnSpPr>
          <p:spPr>
            <a:xfrm flipH="1">
              <a:off x="3245091" y="3686392"/>
              <a:ext cx="327259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feld 37"/>
            <p:cNvSpPr txBox="1"/>
            <p:nvPr/>
          </p:nvSpPr>
          <p:spPr>
            <a:xfrm>
              <a:off x="2701343" y="3387033"/>
              <a:ext cx="5918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„1“</a:t>
              </a:r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4515301" y="3485442"/>
              <a:ext cx="9634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PA_10</a:t>
              </a:r>
              <a:endParaRPr lang="de-DE" sz="2400" dirty="0" smtClean="0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3293172" y="3095136"/>
              <a:ext cx="394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tr</a:t>
              </a:r>
              <a:endParaRPr lang="de-DE" sz="2400" dirty="0" smtClean="0"/>
            </a:p>
          </p:txBody>
        </p:sp>
        <p:sp>
          <p:nvSpPr>
            <p:cNvPr id="3" name="Rechteck 2"/>
            <p:cNvSpPr/>
            <p:nvPr/>
          </p:nvSpPr>
          <p:spPr>
            <a:xfrm>
              <a:off x="8295251" y="256009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1" name="Textfeld 40"/>
            <p:cNvSpPr txBox="1"/>
            <p:nvPr/>
          </p:nvSpPr>
          <p:spPr>
            <a:xfrm>
              <a:off x="8868858" y="241991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Stufe1</a:t>
              </a:r>
              <a:endParaRPr lang="de-DE" sz="2400" dirty="0" smtClean="0"/>
            </a:p>
          </p:txBody>
        </p:sp>
        <p:cxnSp>
          <p:nvCxnSpPr>
            <p:cNvPr id="42" name="Gerader Verbinder 41"/>
            <p:cNvCxnSpPr/>
            <p:nvPr/>
          </p:nvCxnSpPr>
          <p:spPr>
            <a:xfrm flipV="1">
              <a:off x="7512204" y="3014077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/>
            <p:cNvSpPr txBox="1"/>
            <p:nvPr/>
          </p:nvSpPr>
          <p:spPr>
            <a:xfrm>
              <a:off x="6695955" y="2785983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PC_1</a:t>
              </a:r>
              <a:endParaRPr lang="de-DE" sz="2400" dirty="0" smtClean="0"/>
            </a:p>
          </p:txBody>
        </p:sp>
        <p:sp>
          <p:nvSpPr>
            <p:cNvPr id="44" name="Rechteck 43"/>
            <p:cNvSpPr/>
            <p:nvPr/>
          </p:nvSpPr>
          <p:spPr>
            <a:xfrm>
              <a:off x="8311273" y="2909562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8884880" y="2769380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Stufe2</a:t>
              </a:r>
              <a:endParaRPr lang="de-DE" sz="2400" dirty="0" smtClean="0"/>
            </a:p>
          </p:txBody>
        </p:sp>
        <p:cxnSp>
          <p:nvCxnSpPr>
            <p:cNvPr id="46" name="Gerader Verbinder 45"/>
            <p:cNvCxnSpPr/>
            <p:nvPr/>
          </p:nvCxnSpPr>
          <p:spPr>
            <a:xfrm flipV="1">
              <a:off x="7512204" y="3364212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6695955" y="3136118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PC_2</a:t>
              </a:r>
              <a:endParaRPr lang="de-DE" sz="2400" dirty="0" smtClean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311273" y="3259697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/>
            <p:cNvSpPr txBox="1"/>
            <p:nvPr/>
          </p:nvSpPr>
          <p:spPr>
            <a:xfrm>
              <a:off x="8884880" y="3119515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Stufe3</a:t>
              </a:r>
              <a:endParaRPr lang="de-DE" sz="2400" dirty="0" smtClean="0"/>
            </a:p>
          </p:txBody>
        </p:sp>
        <p:cxnSp>
          <p:nvCxnSpPr>
            <p:cNvPr id="50" name="Gerader Verbinder 49"/>
            <p:cNvCxnSpPr/>
            <p:nvPr/>
          </p:nvCxnSpPr>
          <p:spPr>
            <a:xfrm flipV="1">
              <a:off x="7512204" y="3714348"/>
              <a:ext cx="799069" cy="2738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feld 50"/>
            <p:cNvSpPr txBox="1"/>
            <p:nvPr/>
          </p:nvSpPr>
          <p:spPr>
            <a:xfrm>
              <a:off x="6695955" y="3486254"/>
              <a:ext cx="8162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PC_3</a:t>
              </a:r>
              <a:endParaRPr lang="de-DE" sz="2400" dirty="0" smtClean="0"/>
            </a:p>
          </p:txBody>
        </p:sp>
        <p:sp>
          <p:nvSpPr>
            <p:cNvPr id="52" name="Rechteck 51"/>
            <p:cNvSpPr/>
            <p:nvPr/>
          </p:nvSpPr>
          <p:spPr>
            <a:xfrm>
              <a:off x="8311273" y="3609833"/>
              <a:ext cx="510998" cy="18130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8884880" y="3469651"/>
              <a:ext cx="9864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Stufe4</a:t>
              </a:r>
              <a:endParaRPr lang="de-DE" sz="2400" dirty="0" smtClean="0"/>
            </a:p>
          </p:txBody>
        </p:sp>
        <p:sp>
          <p:nvSpPr>
            <p:cNvPr id="4" name="Rechteck 3"/>
            <p:cNvSpPr/>
            <p:nvPr/>
          </p:nvSpPr>
          <p:spPr>
            <a:xfrm>
              <a:off x="8089557" y="2378139"/>
              <a:ext cx="1765790" cy="155317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/>
            <p:cNvSpPr txBox="1"/>
            <p:nvPr/>
          </p:nvSpPr>
          <p:spPr>
            <a:xfrm>
              <a:off x="7580283" y="3957606"/>
              <a:ext cx="30267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Lüfter mit LED-Anzeige</a:t>
              </a:r>
              <a:endParaRPr lang="de-DE" sz="2400" dirty="0" smtClean="0"/>
            </a:p>
          </p:txBody>
        </p:sp>
      </p:grp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02822"/>
      </p:ext>
    </p:extLst>
  </p:cSld>
  <p:clrMapOvr>
    <a:masterClrMapping/>
  </p:clrMapOvr>
  <p:transition spd="slow" advTm="90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60757" y="82317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659556" y="3002046"/>
            <a:ext cx="8530127" cy="1366465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ist der Startzustand. Hier startet das Mikrocontrollerprogramm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2743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37874"/>
      </p:ext>
    </p:extLst>
  </p:cSld>
  <p:clrMapOvr>
    <a:masterClrMapping/>
  </p:clrMapOvr>
  <p:transition spd="slow" advTm="206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49708" y="208500"/>
            <a:ext cx="4258962" cy="418113"/>
          </a:xfrm>
        </p:spPr>
        <p:txBody>
          <a:bodyPr>
            <a:normAutofit fontScale="90000"/>
          </a:bodyPr>
          <a:lstStyle/>
          <a:p>
            <a:r>
              <a:rPr lang="de-DE" sz="2400" dirty="0" smtClean="0"/>
              <a:t>Ereignisse im Zustandsdiagramm</a:t>
            </a:r>
            <a:endParaRPr lang="de-DE" sz="2400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0757" y="82317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1659556" y="3002046"/>
            <a:ext cx="8530127" cy="1366465"/>
          </a:xfrm>
          <a:prstGeom prst="wedgeRoundRectCallout">
            <a:avLst>
              <a:gd name="adj1" fmla="val -38564"/>
              <a:gd name="adj2" fmla="val -7417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Programm wechselt in den Zustand „Initialisieren“ in dem die Ein- und Ausgänge initialisiert werden</a:t>
            </a:r>
          </a:p>
        </p:txBody>
      </p:sp>
      <p:sp>
        <p:nvSpPr>
          <p:cNvPr id="9" name="Ellipse 8"/>
          <p:cNvSpPr/>
          <p:nvPr/>
        </p:nvSpPr>
        <p:spPr>
          <a:xfrm>
            <a:off x="2619632" y="1246428"/>
            <a:ext cx="280087" cy="255373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899719" y="823177"/>
            <a:ext cx="2759936" cy="1101876"/>
            <a:chOff x="2899719" y="823177"/>
            <a:chExt cx="2759936" cy="1101876"/>
          </a:xfrm>
        </p:grpSpPr>
        <p:sp>
          <p:nvSpPr>
            <p:cNvPr id="3" name="Abgerundetes Rechteck 2"/>
            <p:cNvSpPr/>
            <p:nvPr/>
          </p:nvSpPr>
          <p:spPr>
            <a:xfrm>
              <a:off x="3744227" y="823177"/>
              <a:ext cx="1915428" cy="1101876"/>
            </a:xfrm>
            <a:prstGeom prst="round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Textfeld 3"/>
            <p:cNvSpPr txBox="1"/>
            <p:nvPr/>
          </p:nvSpPr>
          <p:spPr>
            <a:xfrm>
              <a:off x="3744227" y="849885"/>
              <a:ext cx="17195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Initialisieren</a:t>
              </a:r>
              <a:endParaRPr lang="de-DE" sz="2400" dirty="0" smtClean="0"/>
            </a:p>
          </p:txBody>
        </p:sp>
        <p:cxnSp>
          <p:nvCxnSpPr>
            <p:cNvPr id="7" name="Gerader Verbinder 6"/>
            <p:cNvCxnSpPr>
              <a:stCxn id="3" idx="1"/>
              <a:endCxn id="3" idx="3"/>
            </p:cNvCxnSpPr>
            <p:nvPr/>
          </p:nvCxnSpPr>
          <p:spPr>
            <a:xfrm>
              <a:off x="3744227" y="1374115"/>
              <a:ext cx="1915428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feld 9"/>
            <p:cNvSpPr txBox="1"/>
            <p:nvPr/>
          </p:nvSpPr>
          <p:spPr>
            <a:xfrm>
              <a:off x="3839583" y="1436681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do/ </a:t>
              </a:r>
              <a:r>
                <a:rPr lang="de-DE" sz="2400" dirty="0" err="1" smtClean="0"/>
                <a:t>init</a:t>
              </a:r>
              <a:r>
                <a:rPr lang="de-DE" sz="2400" dirty="0" smtClean="0"/>
                <a:t>()</a:t>
              </a:r>
              <a:endParaRPr lang="de-DE" sz="2400" dirty="0" smtClean="0"/>
            </a:p>
          </p:txBody>
        </p:sp>
        <p:cxnSp>
          <p:nvCxnSpPr>
            <p:cNvPr id="12" name="Gerade Verbindung mit Pfeil 11"/>
            <p:cNvCxnSpPr>
              <a:stCxn id="9" idx="6"/>
              <a:endCxn id="3" idx="1"/>
            </p:cNvCxnSpPr>
            <p:nvPr/>
          </p:nvCxnSpPr>
          <p:spPr>
            <a:xfrm>
              <a:off x="2899719" y="1374115"/>
              <a:ext cx="844508" cy="0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6626390"/>
      </p:ext>
    </p:extLst>
  </p:cSld>
  <p:clrMapOvr>
    <a:masterClrMapping/>
  </p:clrMapOvr>
  <p:transition spd="slow" advTm="123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3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22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0D75E5-451A-4C6F-BE74-0B217F61BC05}"/>
</file>

<file path=customXml/itemProps2.xml><?xml version="1.0" encoding="utf-8"?>
<ds:datastoreItem xmlns:ds="http://schemas.openxmlformats.org/officeDocument/2006/customXml" ds:itemID="{6B8CB9C6-E798-444A-94CA-B263BB39FD6F}"/>
</file>

<file path=customXml/itemProps3.xml><?xml version="1.0" encoding="utf-8"?>
<ds:datastoreItem xmlns:ds="http://schemas.openxmlformats.org/officeDocument/2006/customXml" ds:itemID="{F39D9264-8E67-4780-B034-B0749C87806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1786</Words>
  <Application>Microsoft Office PowerPoint</Application>
  <PresentationFormat>Breitbild</PresentationFormat>
  <Paragraphs>655</Paragraphs>
  <Slides>32</Slides>
  <Notes>0</Notes>
  <HiddenSlides>0</HiddenSlides>
  <MMClips>32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Office Theme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  <vt:lpstr>Ereignisse im Zustandsdiagramm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61</cp:revision>
  <dcterms:created xsi:type="dcterms:W3CDTF">2020-04-14T15:29:24Z</dcterms:created>
  <dcterms:modified xsi:type="dcterms:W3CDTF">2020-06-09T13:39:03Z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