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4"/>
  </p:sldMasterIdLst>
  <p:notesMasterIdLst>
    <p:notesMasterId r:id="rId3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91F644D-65A8-401B-A700-E820A8787005}">
  <a:tblStyle styleId="{291F644D-65A8-401B-A700-E820A878700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6" d="100"/>
          <a:sy n="146" d="100"/>
        </p:scale>
        <p:origin x="59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" name="Google Shape;1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e3623f144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g6e3623f144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6e3623f144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g6e3623f144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6e3623f144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6e3623f144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e3623f144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g6e3623f144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6e3623f144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6e3623f144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e3623f144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6e3623f144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e3623f14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6e3623f14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e3623f144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g6e3623f144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6e3623f144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g6e3623f144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6e3623f144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g6e3623f144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6e3623f14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" name="Google Shape;25;g6e3623f14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6e3623f144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g6e3623f144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e3623f144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g6e3623f144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e3623f144_0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g6e3623f144_0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6e3623f144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g6e3623f144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6e3623f144_0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g6e3623f144_0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6e3623f144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g6e3623f144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e3623f144_0_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g6e3623f144_0_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6e3623f144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" name="Google Shape;32;g6e3623f144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6e3623f144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" name="Google Shape;39;g6e3623f144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6e3623f144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" name="Google Shape;46;g6e3623f144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6e3623f144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" name="Google Shape;53;g6e3623f144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6e3623f144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" name="Google Shape;60;g6e3623f144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6e3623f144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g6e3623f144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6e3623f144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" name="Google Shape;73;g6e3623f144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Arbeiten mit Referenzen</a:t>
            </a: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Adresse statt Daten</a:t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Google Shape;22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3"/>
          <p:cNvSpPr/>
          <p:nvPr/>
        </p:nvSpPr>
        <p:spPr>
          <a:xfrm>
            <a:off x="521676" y="3589975"/>
            <a:ext cx="2725200" cy="864300"/>
          </a:xfrm>
          <a:prstGeom prst="wedgeRoundRectCallout">
            <a:avLst>
              <a:gd name="adj1" fmla="val 86432"/>
              <a:gd name="adj2" fmla="val -1478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Ganz einfach!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87" name="Google Shape;8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7554" y="33303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3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89" name="Google Shape;89;p13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90" name="Google Shape;90;p13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1" name="Google Shape;91;p13"/>
          <p:cNvSpPr/>
          <p:nvPr/>
        </p:nvSpPr>
        <p:spPr>
          <a:xfrm>
            <a:off x="918475" y="772776"/>
            <a:ext cx="4474850" cy="851100"/>
          </a:xfrm>
          <a:custGeom>
            <a:avLst/>
            <a:gdLst/>
            <a:ahLst/>
            <a:cxnLst/>
            <a:rect l="l" t="t" r="r" b="b"/>
            <a:pathLst>
              <a:path w="178994" h="34044" extrusionOk="0">
                <a:moveTo>
                  <a:pt x="0" y="34044"/>
                </a:moveTo>
                <a:cubicBezTo>
                  <a:pt x="7152" y="29733"/>
                  <a:pt x="26355" y="13715"/>
                  <a:pt x="42912" y="8180"/>
                </a:cubicBezTo>
                <a:cubicBezTo>
                  <a:pt x="59469" y="2645"/>
                  <a:pt x="76663" y="-1862"/>
                  <a:pt x="99343" y="832"/>
                </a:cubicBezTo>
                <a:cubicBezTo>
                  <a:pt x="122023" y="3526"/>
                  <a:pt x="165719" y="20426"/>
                  <a:pt x="178994" y="24345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4"/>
          <p:cNvSpPr/>
          <p:nvPr/>
        </p:nvSpPr>
        <p:spPr>
          <a:xfrm>
            <a:off x="521676" y="3589975"/>
            <a:ext cx="2725200" cy="864300"/>
          </a:xfrm>
          <a:prstGeom prst="wedgeRoundRectCallout">
            <a:avLst>
              <a:gd name="adj1" fmla="val 86432"/>
              <a:gd name="adj2" fmla="val -1478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Ganz einfach! Wir übertragen Buchstaben für Buchstaben </a:t>
            </a:r>
            <a:r>
              <a:rPr lang="en" dirty="0" smtClean="0">
                <a:solidFill>
                  <a:srgbClr val="0000FF"/>
                </a:solidFill>
              </a:rPr>
              <a:t>nacheinander.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98" name="Google Shape;9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7554" y="33303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4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100" name="Google Shape;100;p14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101" name="Google Shape;101;p14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2" name="Google Shape;102;p14"/>
          <p:cNvSpPr/>
          <p:nvPr/>
        </p:nvSpPr>
        <p:spPr>
          <a:xfrm>
            <a:off x="1028700" y="772775"/>
            <a:ext cx="4754081" cy="864292"/>
          </a:xfrm>
          <a:custGeom>
            <a:avLst/>
            <a:gdLst/>
            <a:ahLst/>
            <a:cxnLst/>
            <a:rect l="l" t="t" r="r" b="b"/>
            <a:pathLst>
              <a:path w="178994" h="34044" extrusionOk="0">
                <a:moveTo>
                  <a:pt x="0" y="34044"/>
                </a:moveTo>
                <a:cubicBezTo>
                  <a:pt x="7152" y="29733"/>
                  <a:pt x="26355" y="13715"/>
                  <a:pt x="42912" y="8180"/>
                </a:cubicBezTo>
                <a:cubicBezTo>
                  <a:pt x="59469" y="2645"/>
                  <a:pt x="76663" y="-1862"/>
                  <a:pt x="99343" y="832"/>
                </a:cubicBezTo>
                <a:cubicBezTo>
                  <a:pt x="122023" y="3526"/>
                  <a:pt x="165719" y="20426"/>
                  <a:pt x="178994" y="24345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15"/>
          <p:cNvSpPr/>
          <p:nvPr/>
        </p:nvSpPr>
        <p:spPr>
          <a:xfrm>
            <a:off x="521676" y="3589975"/>
            <a:ext cx="2725200" cy="864300"/>
          </a:xfrm>
          <a:prstGeom prst="wedgeRoundRectCallout">
            <a:avLst>
              <a:gd name="adj1" fmla="val 86432"/>
              <a:gd name="adj2" fmla="val -1478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Ganz einfach! Wir übertragen Buchstaben für Buchstaben </a:t>
            </a:r>
            <a:r>
              <a:rPr lang="en" dirty="0" smtClean="0">
                <a:solidFill>
                  <a:srgbClr val="0000FF"/>
                </a:solidFill>
              </a:rPr>
              <a:t>nacheinander.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109" name="Google Shape;10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7554" y="33303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5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111" name="Google Shape;111;p15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112" name="Google Shape;112;p15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3" name="Google Shape;113;p15"/>
          <p:cNvSpPr/>
          <p:nvPr/>
        </p:nvSpPr>
        <p:spPr>
          <a:xfrm>
            <a:off x="1094825" y="772123"/>
            <a:ext cx="5158200" cy="815000"/>
          </a:xfrm>
          <a:custGeom>
            <a:avLst/>
            <a:gdLst/>
            <a:ahLst/>
            <a:cxnLst/>
            <a:rect l="l" t="t" r="r" b="b"/>
            <a:pathLst>
              <a:path w="206328" h="32600" extrusionOk="0">
                <a:moveTo>
                  <a:pt x="0" y="32600"/>
                </a:moveTo>
                <a:cubicBezTo>
                  <a:pt x="7158" y="28556"/>
                  <a:pt x="25796" y="13621"/>
                  <a:pt x="42945" y="8333"/>
                </a:cubicBezTo>
                <a:cubicBezTo>
                  <a:pt x="60095" y="3045"/>
                  <a:pt x="75667" y="-2096"/>
                  <a:pt x="102897" y="871"/>
                </a:cubicBezTo>
                <a:cubicBezTo>
                  <a:pt x="130128" y="3838"/>
                  <a:pt x="189090" y="21924"/>
                  <a:pt x="206328" y="26134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16"/>
          <p:cNvSpPr/>
          <p:nvPr/>
        </p:nvSpPr>
        <p:spPr>
          <a:xfrm>
            <a:off x="521676" y="3589975"/>
            <a:ext cx="2725200" cy="864300"/>
          </a:xfrm>
          <a:prstGeom prst="wedgeRoundRectCallout">
            <a:avLst>
              <a:gd name="adj1" fmla="val 86432"/>
              <a:gd name="adj2" fmla="val -1478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Ganz einfach! Wir übertragen Buchstaben für Buchstaben </a:t>
            </a:r>
            <a:r>
              <a:rPr lang="en" dirty="0" smtClean="0">
                <a:solidFill>
                  <a:srgbClr val="0000FF"/>
                </a:solidFill>
              </a:rPr>
              <a:t>nacheinander.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120" name="Google Shape;12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7554" y="33303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6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122" name="Google Shape;122;p16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123" name="Google Shape;123;p16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4" name="Google Shape;124;p16"/>
          <p:cNvSpPr/>
          <p:nvPr/>
        </p:nvSpPr>
        <p:spPr>
          <a:xfrm>
            <a:off x="1183000" y="762531"/>
            <a:ext cx="5393325" cy="824600"/>
          </a:xfrm>
          <a:custGeom>
            <a:avLst/>
            <a:gdLst/>
            <a:ahLst/>
            <a:cxnLst/>
            <a:rect l="l" t="t" r="r" b="b"/>
            <a:pathLst>
              <a:path w="215733" h="32984" extrusionOk="0">
                <a:moveTo>
                  <a:pt x="0" y="32984"/>
                </a:moveTo>
                <a:cubicBezTo>
                  <a:pt x="8279" y="28526"/>
                  <a:pt x="29147" y="11528"/>
                  <a:pt x="49672" y="6238"/>
                </a:cubicBezTo>
                <a:cubicBezTo>
                  <a:pt x="70197" y="948"/>
                  <a:pt x="95473" y="-1746"/>
                  <a:pt x="123150" y="1242"/>
                </a:cubicBezTo>
                <a:cubicBezTo>
                  <a:pt x="150827" y="4230"/>
                  <a:pt x="200303" y="20346"/>
                  <a:pt x="215733" y="2416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7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7"/>
          <p:cNvSpPr/>
          <p:nvPr/>
        </p:nvSpPr>
        <p:spPr>
          <a:xfrm>
            <a:off x="521676" y="3589975"/>
            <a:ext cx="2725200" cy="864300"/>
          </a:xfrm>
          <a:prstGeom prst="wedgeRoundRectCallout">
            <a:avLst>
              <a:gd name="adj1" fmla="val 86432"/>
              <a:gd name="adj2" fmla="val -1478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Also Wert für Wert. Das ist allerdings sehr mühsam.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31" name="Google Shape;13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7554" y="33303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7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133" name="Google Shape;133;p17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134" name="Google Shape;134;p17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5" name="Google Shape;135;p17"/>
          <p:cNvSpPr/>
          <p:nvPr/>
        </p:nvSpPr>
        <p:spPr>
          <a:xfrm>
            <a:off x="1278525" y="762525"/>
            <a:ext cx="5746048" cy="808190"/>
          </a:xfrm>
          <a:custGeom>
            <a:avLst/>
            <a:gdLst/>
            <a:ahLst/>
            <a:cxnLst/>
            <a:rect l="l" t="t" r="r" b="b"/>
            <a:pathLst>
              <a:path w="215733" h="32984" extrusionOk="0">
                <a:moveTo>
                  <a:pt x="0" y="32984"/>
                </a:moveTo>
                <a:cubicBezTo>
                  <a:pt x="8279" y="28526"/>
                  <a:pt x="29147" y="11528"/>
                  <a:pt x="49672" y="6238"/>
                </a:cubicBezTo>
                <a:cubicBezTo>
                  <a:pt x="70197" y="948"/>
                  <a:pt x="95473" y="-1746"/>
                  <a:pt x="123150" y="1242"/>
                </a:cubicBezTo>
                <a:cubicBezTo>
                  <a:pt x="150827" y="4230"/>
                  <a:pt x="200303" y="20346"/>
                  <a:pt x="215733" y="2416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8"/>
          <p:cNvSpPr/>
          <p:nvPr/>
        </p:nvSpPr>
        <p:spPr>
          <a:xfrm>
            <a:off x="521676" y="3589975"/>
            <a:ext cx="2725200" cy="864300"/>
          </a:xfrm>
          <a:prstGeom prst="wedgeRoundRectCallout">
            <a:avLst>
              <a:gd name="adj1" fmla="val 86432"/>
              <a:gd name="adj2" fmla="val -1478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Wie geht’s einfacher?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42" name="Google Shape;142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7554" y="33303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8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144" name="Google Shape;144;p18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145" name="Google Shape;145;p18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9"/>
          <p:cNvSpPr/>
          <p:nvPr/>
        </p:nvSpPr>
        <p:spPr>
          <a:xfrm>
            <a:off x="521676" y="3589975"/>
            <a:ext cx="2725200" cy="864300"/>
          </a:xfrm>
          <a:prstGeom prst="wedgeRoundRectCallout">
            <a:avLst>
              <a:gd name="adj1" fmla="val 86432"/>
              <a:gd name="adj2" fmla="val -1478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Wir sagen der Anzeige einfach welchen Text Sie anzeigen </a:t>
            </a:r>
            <a:r>
              <a:rPr lang="en" dirty="0" smtClean="0">
                <a:solidFill>
                  <a:srgbClr val="0000FF"/>
                </a:solidFill>
              </a:rPr>
              <a:t>soll.</a:t>
            </a:r>
            <a:endParaRPr dirty="0">
              <a:solidFill>
                <a:srgbClr val="0000FF"/>
              </a:solidFill>
            </a:endParaRPr>
          </a:p>
        </p:txBody>
      </p:sp>
      <p:pic>
        <p:nvPicPr>
          <p:cNvPr id="152" name="Google Shape;152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7554" y="33303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9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154" name="Google Shape;154;p19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155" name="Google Shape;155;p19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0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0"/>
          <p:cNvSpPr/>
          <p:nvPr/>
        </p:nvSpPr>
        <p:spPr>
          <a:xfrm>
            <a:off x="5235075" y="2806875"/>
            <a:ext cx="1690200" cy="1455000"/>
          </a:xfrm>
          <a:prstGeom prst="wedgeRoundRectCallout">
            <a:avLst>
              <a:gd name="adj1" fmla="val -56288"/>
              <a:gd name="adj2" fmla="val -6262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Zeige Text1 an!!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62" name="Google Shape;16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6192" y="171508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0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164" name="Google Shape;164;p20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165" name="Google Shape;165;p20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6" name="Google Shape;166;p20"/>
          <p:cNvSpPr/>
          <p:nvPr/>
        </p:nvSpPr>
        <p:spPr>
          <a:xfrm flipH="1">
            <a:off x="1219917" y="762525"/>
            <a:ext cx="4093534" cy="808190"/>
          </a:xfrm>
          <a:custGeom>
            <a:avLst/>
            <a:gdLst/>
            <a:ahLst/>
            <a:cxnLst/>
            <a:rect l="l" t="t" r="r" b="b"/>
            <a:pathLst>
              <a:path w="215733" h="32984" extrusionOk="0">
                <a:moveTo>
                  <a:pt x="0" y="32984"/>
                </a:moveTo>
                <a:cubicBezTo>
                  <a:pt x="8279" y="28526"/>
                  <a:pt x="29147" y="11528"/>
                  <a:pt x="49672" y="6238"/>
                </a:cubicBezTo>
                <a:cubicBezTo>
                  <a:pt x="70197" y="948"/>
                  <a:pt x="95473" y="-1746"/>
                  <a:pt x="123150" y="1242"/>
                </a:cubicBezTo>
                <a:cubicBezTo>
                  <a:pt x="150827" y="4230"/>
                  <a:pt x="200303" y="20346"/>
                  <a:pt x="215733" y="2416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167" name="Google Shape;167;p20"/>
          <p:cNvSpPr txBox="1"/>
          <p:nvPr/>
        </p:nvSpPr>
        <p:spPr>
          <a:xfrm>
            <a:off x="3078600" y="387825"/>
            <a:ext cx="8976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Text1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1"/>
          <p:cNvSpPr/>
          <p:nvPr/>
        </p:nvSpPr>
        <p:spPr>
          <a:xfrm>
            <a:off x="5235075" y="2806875"/>
            <a:ext cx="2656500" cy="1455000"/>
          </a:xfrm>
          <a:prstGeom prst="wedgeRoundRectCallout">
            <a:avLst>
              <a:gd name="adj1" fmla="val -49766"/>
              <a:gd name="adj2" fmla="val -651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Im Programm: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ldr  R0,=Text1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bl   LCD_i2c_textzeile1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74" name="Google Shape;174;p21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175" name="Google Shape;175;p21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176" name="Google Shape;176;p21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77" name="Google Shape;177;p21"/>
          <p:cNvSpPr/>
          <p:nvPr/>
        </p:nvSpPr>
        <p:spPr>
          <a:xfrm flipH="1">
            <a:off x="1219917" y="762525"/>
            <a:ext cx="4093534" cy="808190"/>
          </a:xfrm>
          <a:custGeom>
            <a:avLst/>
            <a:gdLst/>
            <a:ahLst/>
            <a:cxnLst/>
            <a:rect l="l" t="t" r="r" b="b"/>
            <a:pathLst>
              <a:path w="215733" h="32984" extrusionOk="0">
                <a:moveTo>
                  <a:pt x="0" y="32984"/>
                </a:moveTo>
                <a:cubicBezTo>
                  <a:pt x="8279" y="28526"/>
                  <a:pt x="29147" y="11528"/>
                  <a:pt x="49672" y="6238"/>
                </a:cubicBezTo>
                <a:cubicBezTo>
                  <a:pt x="70197" y="948"/>
                  <a:pt x="95473" y="-1746"/>
                  <a:pt x="123150" y="1242"/>
                </a:cubicBezTo>
                <a:cubicBezTo>
                  <a:pt x="150827" y="4230"/>
                  <a:pt x="200303" y="20346"/>
                  <a:pt x="215733" y="2416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178" name="Google Shape;178;p21"/>
          <p:cNvSpPr txBox="1"/>
          <p:nvPr/>
        </p:nvSpPr>
        <p:spPr>
          <a:xfrm>
            <a:off x="3078600" y="387825"/>
            <a:ext cx="8976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Text1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79" name="Google Shape;179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6192" y="171508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2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22"/>
          <p:cNvSpPr/>
          <p:nvPr/>
        </p:nvSpPr>
        <p:spPr>
          <a:xfrm>
            <a:off x="5235075" y="2806875"/>
            <a:ext cx="2656500" cy="1455000"/>
          </a:xfrm>
          <a:prstGeom prst="wedgeRoundRectCallout">
            <a:avLst>
              <a:gd name="adj1" fmla="val -49766"/>
              <a:gd name="adj2" fmla="val -651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Im Programm: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ldr  R0,=Text1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bl   LCD_i2c_textzeile1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86" name="Google Shape;186;p22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187" name="Google Shape;187;p22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188" name="Google Shape;188;p22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9" name="Google Shape;189;p22"/>
          <p:cNvSpPr/>
          <p:nvPr/>
        </p:nvSpPr>
        <p:spPr>
          <a:xfrm flipH="1">
            <a:off x="1219917" y="762525"/>
            <a:ext cx="4093534" cy="808190"/>
          </a:xfrm>
          <a:custGeom>
            <a:avLst/>
            <a:gdLst/>
            <a:ahLst/>
            <a:cxnLst/>
            <a:rect l="l" t="t" r="r" b="b"/>
            <a:pathLst>
              <a:path w="215733" h="32984" extrusionOk="0">
                <a:moveTo>
                  <a:pt x="0" y="32984"/>
                </a:moveTo>
                <a:cubicBezTo>
                  <a:pt x="8279" y="28526"/>
                  <a:pt x="29147" y="11528"/>
                  <a:pt x="49672" y="6238"/>
                </a:cubicBezTo>
                <a:cubicBezTo>
                  <a:pt x="70197" y="948"/>
                  <a:pt x="95473" y="-1746"/>
                  <a:pt x="123150" y="1242"/>
                </a:cubicBezTo>
                <a:cubicBezTo>
                  <a:pt x="150827" y="4230"/>
                  <a:pt x="200303" y="20346"/>
                  <a:pt x="215733" y="2416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190" name="Google Shape;190;p22"/>
          <p:cNvSpPr txBox="1"/>
          <p:nvPr/>
        </p:nvSpPr>
        <p:spPr>
          <a:xfrm>
            <a:off x="3078600" y="387825"/>
            <a:ext cx="8976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Text1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91" name="Google Shape;19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6192" y="171508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2"/>
          <p:cNvSpPr/>
          <p:nvPr/>
        </p:nvSpPr>
        <p:spPr>
          <a:xfrm>
            <a:off x="218425" y="3267875"/>
            <a:ext cx="3822900" cy="1455000"/>
          </a:xfrm>
          <a:prstGeom prst="wedgeRoundRectCallout">
            <a:avLst>
              <a:gd name="adj1" fmla="val 43465"/>
              <a:gd name="adj2" fmla="val -7461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In R0 wird die Speicheradresse, </a:t>
            </a:r>
            <a:r>
              <a:rPr lang="en" b="1">
                <a:solidFill>
                  <a:srgbClr val="FF0000"/>
                </a:solidFill>
              </a:rPr>
              <a:t>die Referenz,</a:t>
            </a:r>
            <a:r>
              <a:rPr lang="en">
                <a:solidFill>
                  <a:srgbClr val="0000FF"/>
                </a:solidFill>
              </a:rPr>
              <a:t> wo der Text1 zu finden ist geladen, danach wird das Unterprogramm zu Anzeige aufgerufen. Das Unterprogramm zeigt den Text aus der betreffenden Speicherstelle an.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941451" y="1010900"/>
            <a:ext cx="2725200" cy="864300"/>
          </a:xfrm>
          <a:prstGeom prst="wedgeRoundRectCallout">
            <a:avLst>
              <a:gd name="adj1" fmla="val 61052"/>
              <a:gd name="adj2" fmla="val -41140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Das folgende Programm soll geschrieben </a:t>
            </a:r>
            <a:r>
              <a:rPr lang="en" dirty="0" smtClean="0">
                <a:solidFill>
                  <a:srgbClr val="0000FF"/>
                </a:solidFill>
              </a:rPr>
              <a:t>werden: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67429" y="710373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7625" y="152400"/>
            <a:ext cx="1890225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3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3"/>
          <p:cNvSpPr/>
          <p:nvPr/>
        </p:nvSpPr>
        <p:spPr>
          <a:xfrm>
            <a:off x="5235075" y="2806875"/>
            <a:ext cx="2656500" cy="1455000"/>
          </a:xfrm>
          <a:prstGeom prst="wedgeRoundRectCallout">
            <a:avLst>
              <a:gd name="adj1" fmla="val -49766"/>
              <a:gd name="adj2" fmla="val -651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Im Programm: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ldr  R0,=Text1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bl   LCD_i2c_textzeile1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99" name="Google Shape;199;p23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200" name="Google Shape;200;p23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201" name="Google Shape;201;p23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2" name="Google Shape;202;p23"/>
          <p:cNvSpPr/>
          <p:nvPr/>
        </p:nvSpPr>
        <p:spPr>
          <a:xfrm flipH="1">
            <a:off x="1219917" y="762525"/>
            <a:ext cx="4093534" cy="808190"/>
          </a:xfrm>
          <a:custGeom>
            <a:avLst/>
            <a:gdLst/>
            <a:ahLst/>
            <a:cxnLst/>
            <a:rect l="l" t="t" r="r" b="b"/>
            <a:pathLst>
              <a:path w="215733" h="32984" extrusionOk="0">
                <a:moveTo>
                  <a:pt x="0" y="32984"/>
                </a:moveTo>
                <a:cubicBezTo>
                  <a:pt x="8279" y="28526"/>
                  <a:pt x="29147" y="11528"/>
                  <a:pt x="49672" y="6238"/>
                </a:cubicBezTo>
                <a:cubicBezTo>
                  <a:pt x="70197" y="948"/>
                  <a:pt x="95473" y="-1746"/>
                  <a:pt x="123150" y="1242"/>
                </a:cubicBezTo>
                <a:cubicBezTo>
                  <a:pt x="150827" y="4230"/>
                  <a:pt x="200303" y="20346"/>
                  <a:pt x="215733" y="2416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203" name="Google Shape;203;p23"/>
          <p:cNvSpPr txBox="1"/>
          <p:nvPr/>
        </p:nvSpPr>
        <p:spPr>
          <a:xfrm>
            <a:off x="3078600" y="387825"/>
            <a:ext cx="8976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Text1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04" name="Google Shape;204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6192" y="171508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3"/>
          <p:cNvSpPr/>
          <p:nvPr/>
        </p:nvSpPr>
        <p:spPr>
          <a:xfrm>
            <a:off x="218425" y="3267875"/>
            <a:ext cx="3822900" cy="1455000"/>
          </a:xfrm>
          <a:prstGeom prst="wedgeRoundRectCallout">
            <a:avLst>
              <a:gd name="adj1" fmla="val 43465"/>
              <a:gd name="adj2" fmla="val -7461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Wie lautet der Programmcode für Text2?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4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4"/>
          <p:cNvSpPr/>
          <p:nvPr/>
        </p:nvSpPr>
        <p:spPr>
          <a:xfrm>
            <a:off x="5235075" y="2806875"/>
            <a:ext cx="2656500" cy="1455000"/>
          </a:xfrm>
          <a:prstGeom prst="wedgeRoundRectCallout">
            <a:avLst>
              <a:gd name="adj1" fmla="val -49766"/>
              <a:gd name="adj2" fmla="val -651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Im Programm: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ldr  R0,=Text</a:t>
            </a:r>
            <a:r>
              <a:rPr lang="en" b="1">
                <a:solidFill>
                  <a:srgbClr val="FF0000"/>
                </a:solidFill>
              </a:rPr>
              <a:t>2</a:t>
            </a:r>
            <a:endParaRPr b="1">
              <a:solidFill>
                <a:srgbClr val="FF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bl   LCD_i2c_textzeile1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12" name="Google Shape;212;p24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213" name="Google Shape;213;p24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214" name="Google Shape;214;p24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5" name="Google Shape;215;p24"/>
          <p:cNvSpPr/>
          <p:nvPr/>
        </p:nvSpPr>
        <p:spPr>
          <a:xfrm flipH="1">
            <a:off x="1219917" y="762525"/>
            <a:ext cx="4093534" cy="808190"/>
          </a:xfrm>
          <a:custGeom>
            <a:avLst/>
            <a:gdLst/>
            <a:ahLst/>
            <a:cxnLst/>
            <a:rect l="l" t="t" r="r" b="b"/>
            <a:pathLst>
              <a:path w="215733" h="32984" extrusionOk="0">
                <a:moveTo>
                  <a:pt x="0" y="32984"/>
                </a:moveTo>
                <a:cubicBezTo>
                  <a:pt x="8279" y="28526"/>
                  <a:pt x="29147" y="11528"/>
                  <a:pt x="49672" y="6238"/>
                </a:cubicBezTo>
                <a:cubicBezTo>
                  <a:pt x="70197" y="948"/>
                  <a:pt x="95473" y="-1746"/>
                  <a:pt x="123150" y="1242"/>
                </a:cubicBezTo>
                <a:cubicBezTo>
                  <a:pt x="150827" y="4230"/>
                  <a:pt x="200303" y="20346"/>
                  <a:pt x="215733" y="2416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216" name="Google Shape;216;p24"/>
          <p:cNvSpPr txBox="1"/>
          <p:nvPr/>
        </p:nvSpPr>
        <p:spPr>
          <a:xfrm>
            <a:off x="3078600" y="387825"/>
            <a:ext cx="8976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Text1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17" name="Google Shape;21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6192" y="171508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4"/>
          <p:cNvSpPr/>
          <p:nvPr/>
        </p:nvSpPr>
        <p:spPr>
          <a:xfrm>
            <a:off x="218425" y="3267875"/>
            <a:ext cx="3822900" cy="1455000"/>
          </a:xfrm>
          <a:prstGeom prst="wedgeRoundRectCallout">
            <a:avLst>
              <a:gd name="adj1" fmla="val 43465"/>
              <a:gd name="adj2" fmla="val -7461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Wie lautet der Programmcode für Text2?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5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5"/>
          <p:cNvSpPr/>
          <p:nvPr/>
        </p:nvSpPr>
        <p:spPr>
          <a:xfrm>
            <a:off x="5235075" y="2806875"/>
            <a:ext cx="2656500" cy="1455000"/>
          </a:xfrm>
          <a:prstGeom prst="wedgeRoundRectCallout">
            <a:avLst>
              <a:gd name="adj1" fmla="val -49766"/>
              <a:gd name="adj2" fmla="val -651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Im Programm: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ldr  R0,=Text</a:t>
            </a:r>
            <a:r>
              <a:rPr lang="en" b="1">
                <a:solidFill>
                  <a:srgbClr val="FF0000"/>
                </a:solidFill>
              </a:rPr>
              <a:t>2</a:t>
            </a:r>
            <a:endParaRPr b="1">
              <a:solidFill>
                <a:srgbClr val="FF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bl   LCD_i2c_textzeile1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25" name="Google Shape;225;p25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226" name="Google Shape;226;p25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227" name="Google Shape;227;p25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8" name="Google Shape;228;p25"/>
          <p:cNvSpPr/>
          <p:nvPr/>
        </p:nvSpPr>
        <p:spPr>
          <a:xfrm flipH="1">
            <a:off x="1219917" y="762525"/>
            <a:ext cx="4093534" cy="808190"/>
          </a:xfrm>
          <a:custGeom>
            <a:avLst/>
            <a:gdLst/>
            <a:ahLst/>
            <a:cxnLst/>
            <a:rect l="l" t="t" r="r" b="b"/>
            <a:pathLst>
              <a:path w="215733" h="32984" extrusionOk="0">
                <a:moveTo>
                  <a:pt x="0" y="32984"/>
                </a:moveTo>
                <a:cubicBezTo>
                  <a:pt x="8279" y="28526"/>
                  <a:pt x="29147" y="11528"/>
                  <a:pt x="49672" y="6238"/>
                </a:cubicBezTo>
                <a:cubicBezTo>
                  <a:pt x="70197" y="948"/>
                  <a:pt x="95473" y="-1746"/>
                  <a:pt x="123150" y="1242"/>
                </a:cubicBezTo>
                <a:cubicBezTo>
                  <a:pt x="150827" y="4230"/>
                  <a:pt x="200303" y="20346"/>
                  <a:pt x="215733" y="2416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229" name="Google Shape;229;p25"/>
          <p:cNvSpPr txBox="1"/>
          <p:nvPr/>
        </p:nvSpPr>
        <p:spPr>
          <a:xfrm>
            <a:off x="3078600" y="387825"/>
            <a:ext cx="8976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Text1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30" name="Google Shape;230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6192" y="171508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25"/>
          <p:cNvSpPr/>
          <p:nvPr/>
        </p:nvSpPr>
        <p:spPr>
          <a:xfrm>
            <a:off x="218425" y="3267875"/>
            <a:ext cx="3822900" cy="1455000"/>
          </a:xfrm>
          <a:prstGeom prst="wedgeRoundRectCallout">
            <a:avLst>
              <a:gd name="adj1" fmla="val 43465"/>
              <a:gd name="adj2" fmla="val -7461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Wie kann ein String im Codespeicher hinterlegt werden?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6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26"/>
          <p:cNvSpPr/>
          <p:nvPr/>
        </p:nvSpPr>
        <p:spPr>
          <a:xfrm>
            <a:off x="5235075" y="2806875"/>
            <a:ext cx="2656500" cy="1455000"/>
          </a:xfrm>
          <a:prstGeom prst="wedgeRoundRectCallout">
            <a:avLst>
              <a:gd name="adj1" fmla="val -49766"/>
              <a:gd name="adj2" fmla="val -651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Im Programm: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ldr  R0,=Text</a:t>
            </a:r>
            <a:r>
              <a:rPr lang="en" b="1">
                <a:solidFill>
                  <a:srgbClr val="FF0000"/>
                </a:solidFill>
              </a:rPr>
              <a:t>2</a:t>
            </a:r>
            <a:endParaRPr b="1">
              <a:solidFill>
                <a:srgbClr val="FF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bl   LCD_i2c_textzeile1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38" name="Google Shape;238;p26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239" name="Google Shape;239;p26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240" name="Google Shape;240;p26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1" name="Google Shape;241;p26"/>
          <p:cNvSpPr/>
          <p:nvPr/>
        </p:nvSpPr>
        <p:spPr>
          <a:xfrm flipH="1">
            <a:off x="1219917" y="762525"/>
            <a:ext cx="4093534" cy="808190"/>
          </a:xfrm>
          <a:custGeom>
            <a:avLst/>
            <a:gdLst/>
            <a:ahLst/>
            <a:cxnLst/>
            <a:rect l="l" t="t" r="r" b="b"/>
            <a:pathLst>
              <a:path w="215733" h="32984" extrusionOk="0">
                <a:moveTo>
                  <a:pt x="0" y="32984"/>
                </a:moveTo>
                <a:cubicBezTo>
                  <a:pt x="8279" y="28526"/>
                  <a:pt x="29147" y="11528"/>
                  <a:pt x="49672" y="6238"/>
                </a:cubicBezTo>
                <a:cubicBezTo>
                  <a:pt x="70197" y="948"/>
                  <a:pt x="95473" y="-1746"/>
                  <a:pt x="123150" y="1242"/>
                </a:cubicBezTo>
                <a:cubicBezTo>
                  <a:pt x="150827" y="4230"/>
                  <a:pt x="200303" y="20346"/>
                  <a:pt x="215733" y="2416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242" name="Google Shape;242;p26"/>
          <p:cNvSpPr txBox="1"/>
          <p:nvPr/>
        </p:nvSpPr>
        <p:spPr>
          <a:xfrm>
            <a:off x="3078600" y="387825"/>
            <a:ext cx="8976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Text1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43" name="Google Shape;243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6192" y="171508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6"/>
          <p:cNvSpPr/>
          <p:nvPr/>
        </p:nvSpPr>
        <p:spPr>
          <a:xfrm>
            <a:off x="218425" y="3267875"/>
            <a:ext cx="3822900" cy="1455000"/>
          </a:xfrm>
          <a:prstGeom prst="wedgeRoundRectCallout">
            <a:avLst>
              <a:gd name="adj1" fmla="val 43465"/>
              <a:gd name="adj2" fmla="val -7461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Hinten im Programm: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Text1: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.asciz “Hallo”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7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27"/>
          <p:cNvSpPr/>
          <p:nvPr/>
        </p:nvSpPr>
        <p:spPr>
          <a:xfrm>
            <a:off x="5235075" y="2806875"/>
            <a:ext cx="2656500" cy="1455000"/>
          </a:xfrm>
          <a:prstGeom prst="wedgeRoundRectCallout">
            <a:avLst>
              <a:gd name="adj1" fmla="val -49766"/>
              <a:gd name="adj2" fmla="val -651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Im Programm: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ldr  R0,=Text</a:t>
            </a:r>
            <a:r>
              <a:rPr lang="en" b="1">
                <a:solidFill>
                  <a:srgbClr val="FF0000"/>
                </a:solidFill>
              </a:rPr>
              <a:t>2</a:t>
            </a:r>
            <a:endParaRPr b="1">
              <a:solidFill>
                <a:srgbClr val="FF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bl   LCD_i2c_textzeile1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51" name="Google Shape;251;p27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252" name="Google Shape;252;p27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253" name="Google Shape;253;p27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4" name="Google Shape;254;p27"/>
          <p:cNvSpPr/>
          <p:nvPr/>
        </p:nvSpPr>
        <p:spPr>
          <a:xfrm flipH="1">
            <a:off x="1219917" y="762525"/>
            <a:ext cx="4093534" cy="808190"/>
          </a:xfrm>
          <a:custGeom>
            <a:avLst/>
            <a:gdLst/>
            <a:ahLst/>
            <a:cxnLst/>
            <a:rect l="l" t="t" r="r" b="b"/>
            <a:pathLst>
              <a:path w="215733" h="32984" extrusionOk="0">
                <a:moveTo>
                  <a:pt x="0" y="32984"/>
                </a:moveTo>
                <a:cubicBezTo>
                  <a:pt x="8279" y="28526"/>
                  <a:pt x="29147" y="11528"/>
                  <a:pt x="49672" y="6238"/>
                </a:cubicBezTo>
                <a:cubicBezTo>
                  <a:pt x="70197" y="948"/>
                  <a:pt x="95473" y="-1746"/>
                  <a:pt x="123150" y="1242"/>
                </a:cubicBezTo>
                <a:cubicBezTo>
                  <a:pt x="150827" y="4230"/>
                  <a:pt x="200303" y="20346"/>
                  <a:pt x="215733" y="2416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255" name="Google Shape;255;p27"/>
          <p:cNvSpPr txBox="1"/>
          <p:nvPr/>
        </p:nvSpPr>
        <p:spPr>
          <a:xfrm>
            <a:off x="3078600" y="387825"/>
            <a:ext cx="8976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Text1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56" name="Google Shape;256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6192" y="171508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7"/>
          <p:cNvSpPr/>
          <p:nvPr/>
        </p:nvSpPr>
        <p:spPr>
          <a:xfrm>
            <a:off x="218425" y="3267875"/>
            <a:ext cx="3822900" cy="1455000"/>
          </a:xfrm>
          <a:prstGeom prst="wedgeRoundRectCallout">
            <a:avLst>
              <a:gd name="adj1" fmla="val 43465"/>
              <a:gd name="adj2" fmla="val -7461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Wie kann statt “Hallo” das Wort “hola” ausgegeben werden?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8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28"/>
          <p:cNvSpPr/>
          <p:nvPr/>
        </p:nvSpPr>
        <p:spPr>
          <a:xfrm>
            <a:off x="5235075" y="2806875"/>
            <a:ext cx="3223500" cy="1455000"/>
          </a:xfrm>
          <a:prstGeom prst="wedgeRoundRectCallout">
            <a:avLst>
              <a:gd name="adj1" fmla="val -49766"/>
              <a:gd name="adj2" fmla="val -651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Im Programm: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ldr  R0,=Text</a:t>
            </a:r>
            <a:r>
              <a:rPr lang="en" b="1">
                <a:solidFill>
                  <a:srgbClr val="FF0000"/>
                </a:solidFill>
              </a:rPr>
              <a:t>1</a:t>
            </a:r>
            <a:endParaRPr b="1">
              <a:solidFill>
                <a:srgbClr val="FF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bl   LCD_i2c_textzeile1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//Der Programmcode bleibt gleich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64" name="Google Shape;264;p28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“hola”</a:t>
            </a:r>
            <a:endParaRPr/>
          </a:p>
        </p:txBody>
      </p:sp>
      <p:sp>
        <p:nvSpPr>
          <p:cNvPr id="265" name="Google Shape;265;p28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266" name="Google Shape;266;p28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7" name="Google Shape;267;p28"/>
          <p:cNvSpPr/>
          <p:nvPr/>
        </p:nvSpPr>
        <p:spPr>
          <a:xfrm flipH="1">
            <a:off x="1219917" y="762525"/>
            <a:ext cx="4093534" cy="808190"/>
          </a:xfrm>
          <a:custGeom>
            <a:avLst/>
            <a:gdLst/>
            <a:ahLst/>
            <a:cxnLst/>
            <a:rect l="l" t="t" r="r" b="b"/>
            <a:pathLst>
              <a:path w="215733" h="32984" extrusionOk="0">
                <a:moveTo>
                  <a:pt x="0" y="32984"/>
                </a:moveTo>
                <a:cubicBezTo>
                  <a:pt x="8279" y="28526"/>
                  <a:pt x="29147" y="11528"/>
                  <a:pt x="49672" y="6238"/>
                </a:cubicBezTo>
                <a:cubicBezTo>
                  <a:pt x="70197" y="948"/>
                  <a:pt x="95473" y="-1746"/>
                  <a:pt x="123150" y="1242"/>
                </a:cubicBezTo>
                <a:cubicBezTo>
                  <a:pt x="150827" y="4230"/>
                  <a:pt x="200303" y="20346"/>
                  <a:pt x="215733" y="2416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268" name="Google Shape;268;p28"/>
          <p:cNvSpPr txBox="1"/>
          <p:nvPr/>
        </p:nvSpPr>
        <p:spPr>
          <a:xfrm>
            <a:off x="3078600" y="387825"/>
            <a:ext cx="8976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Text1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69" name="Google Shape;269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6192" y="171508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28"/>
          <p:cNvSpPr/>
          <p:nvPr/>
        </p:nvSpPr>
        <p:spPr>
          <a:xfrm>
            <a:off x="218425" y="3267875"/>
            <a:ext cx="3822900" cy="1455000"/>
          </a:xfrm>
          <a:prstGeom prst="wedgeRoundRectCallout">
            <a:avLst>
              <a:gd name="adj1" fmla="val 43465"/>
              <a:gd name="adj2" fmla="val -7461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Richtig: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Text1:</a:t>
            </a:r>
            <a:endParaRPr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.asciz “hola”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9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29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“hola”</a:t>
            </a:r>
            <a:endParaRPr/>
          </a:p>
        </p:txBody>
      </p:sp>
      <p:sp>
        <p:nvSpPr>
          <p:cNvPr id="277" name="Google Shape;277;p29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278" name="Google Shape;278;p29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9" name="Google Shape;279;p29"/>
          <p:cNvSpPr/>
          <p:nvPr/>
        </p:nvSpPr>
        <p:spPr>
          <a:xfrm flipH="1">
            <a:off x="1219917" y="762525"/>
            <a:ext cx="4093534" cy="808190"/>
          </a:xfrm>
          <a:custGeom>
            <a:avLst/>
            <a:gdLst/>
            <a:ahLst/>
            <a:cxnLst/>
            <a:rect l="l" t="t" r="r" b="b"/>
            <a:pathLst>
              <a:path w="215733" h="32984" extrusionOk="0">
                <a:moveTo>
                  <a:pt x="0" y="32984"/>
                </a:moveTo>
                <a:cubicBezTo>
                  <a:pt x="8279" y="28526"/>
                  <a:pt x="29147" y="11528"/>
                  <a:pt x="49672" y="6238"/>
                </a:cubicBezTo>
                <a:cubicBezTo>
                  <a:pt x="70197" y="948"/>
                  <a:pt x="95473" y="-1746"/>
                  <a:pt x="123150" y="1242"/>
                </a:cubicBezTo>
                <a:cubicBezTo>
                  <a:pt x="150827" y="4230"/>
                  <a:pt x="200303" y="20346"/>
                  <a:pt x="215733" y="2416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280" name="Google Shape;280;p29"/>
          <p:cNvSpPr txBox="1"/>
          <p:nvPr/>
        </p:nvSpPr>
        <p:spPr>
          <a:xfrm>
            <a:off x="3078600" y="387825"/>
            <a:ext cx="897600" cy="37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Text1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281" name="Google Shape;281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8879" y="262623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9"/>
          <p:cNvSpPr/>
          <p:nvPr/>
        </p:nvSpPr>
        <p:spPr>
          <a:xfrm>
            <a:off x="2677250" y="146875"/>
            <a:ext cx="5684700" cy="2564400"/>
          </a:xfrm>
          <a:prstGeom prst="wedgeRoundRectCallout">
            <a:avLst>
              <a:gd name="adj1" fmla="val -59999"/>
              <a:gd name="adj2" fmla="val 7636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Zusammenfassung: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Bei größeren Datenmengen, z.B. </a:t>
            </a:r>
            <a:r>
              <a:rPr lang="en">
                <a:solidFill>
                  <a:srgbClr val="0000FF"/>
                </a:solidFill>
              </a:rPr>
              <a:t>strings oder arrays müssen die Daten nicht unbedingt Byte für Byte einzeln an z</a:t>
            </a:r>
            <a:r>
              <a:rPr lang="en" smtClean="0">
                <a:solidFill>
                  <a:srgbClr val="0000FF"/>
                </a:solidFill>
              </a:rPr>
              <a:t>. B</a:t>
            </a:r>
            <a:r>
              <a:rPr lang="en">
                <a:solidFill>
                  <a:srgbClr val="0000FF"/>
                </a:solidFill>
              </a:rPr>
              <a:t>. </a:t>
            </a:r>
            <a:r>
              <a:rPr lang="en" dirty="0">
                <a:solidFill>
                  <a:srgbClr val="0000FF"/>
                </a:solidFill>
              </a:rPr>
              <a:t>eine Anzeige übergeben werden. Meist genügt es dem Anzeigeprogrammteil die Adresse, wo die Daten zu finden sind, mit zu teilen. </a:t>
            </a:r>
            <a:endParaRPr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Diese Adresse wird auch </a:t>
            </a:r>
            <a:r>
              <a:rPr lang="en" sz="1800" b="1" dirty="0">
                <a:solidFill>
                  <a:srgbClr val="FF0000"/>
                </a:solidFill>
              </a:rPr>
              <a:t>Referenz</a:t>
            </a:r>
            <a:r>
              <a:rPr lang="en" b="1" dirty="0">
                <a:solidFill>
                  <a:srgbClr val="0000FF"/>
                </a:solidFill>
              </a:rPr>
              <a:t> </a:t>
            </a:r>
            <a:r>
              <a:rPr lang="en" dirty="0">
                <a:solidFill>
                  <a:srgbClr val="0000FF"/>
                </a:solidFill>
              </a:rPr>
              <a:t>genannt.</a:t>
            </a:r>
            <a:endParaRPr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/>
          <p:nvPr/>
        </p:nvSpPr>
        <p:spPr>
          <a:xfrm>
            <a:off x="941451" y="1010900"/>
            <a:ext cx="2725200" cy="864300"/>
          </a:xfrm>
          <a:prstGeom prst="wedgeRoundRectCallout">
            <a:avLst>
              <a:gd name="adj1" fmla="val 61052"/>
              <a:gd name="adj2" fmla="val -41140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Es soll erst das Wort “Hallo” auf das LCD-Display ausgegeben </a:t>
            </a:r>
            <a:r>
              <a:rPr lang="en" dirty="0" smtClean="0">
                <a:solidFill>
                  <a:srgbClr val="0000FF"/>
                </a:solidFill>
              </a:rPr>
              <a:t>werden.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" name="Google Shape;35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7625" y="152400"/>
            <a:ext cx="1890225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51129" y="4972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>
            <a:off x="941451" y="1010900"/>
            <a:ext cx="2725200" cy="864300"/>
          </a:xfrm>
          <a:prstGeom prst="wedgeRoundRectCallout">
            <a:avLst>
              <a:gd name="adj1" fmla="val 67523"/>
              <a:gd name="adj2" fmla="val 2007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Dann wird auf Taste PA10=1 </a:t>
            </a:r>
            <a:r>
              <a:rPr lang="en" dirty="0" smtClean="0">
                <a:solidFill>
                  <a:srgbClr val="0000FF"/>
                </a:solidFill>
              </a:rPr>
              <a:t>gewartet.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" name="Google Shape;42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7625" y="152400"/>
            <a:ext cx="1890225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43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35504" y="10924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/>
          <p:nvPr/>
        </p:nvSpPr>
        <p:spPr>
          <a:xfrm>
            <a:off x="941451" y="1010900"/>
            <a:ext cx="2725200" cy="864300"/>
          </a:xfrm>
          <a:prstGeom prst="wedgeRoundRectCallout">
            <a:avLst>
              <a:gd name="adj1" fmla="val 69410"/>
              <a:gd name="adj2" fmla="val 7873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Dann wird auf Taste PA10=0 </a:t>
            </a:r>
            <a:r>
              <a:rPr lang="en" dirty="0" smtClean="0">
                <a:solidFill>
                  <a:srgbClr val="0000FF"/>
                </a:solidFill>
              </a:rPr>
              <a:t>gewartet.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49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7625" y="152400"/>
            <a:ext cx="1890225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64904" y="17432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/>
          <p:nvPr/>
        </p:nvSpPr>
        <p:spPr>
          <a:xfrm>
            <a:off x="890026" y="1569350"/>
            <a:ext cx="2725200" cy="864300"/>
          </a:xfrm>
          <a:prstGeom prst="wedgeRoundRectCallout">
            <a:avLst>
              <a:gd name="adj1" fmla="val 69410"/>
              <a:gd name="adj2" fmla="val 7873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Dann wird das Wort “Welt” auf das LCD-Display </a:t>
            </a:r>
            <a:r>
              <a:rPr lang="en" dirty="0" smtClean="0">
                <a:solidFill>
                  <a:srgbClr val="0000FF"/>
                </a:solidFill>
              </a:rPr>
              <a:t>ausgegeben.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" name="Google Shape;5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7625" y="152400"/>
            <a:ext cx="1890225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64904" y="23310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/>
          <p:nvPr/>
        </p:nvSpPr>
        <p:spPr>
          <a:xfrm>
            <a:off x="890026" y="1569350"/>
            <a:ext cx="2725200" cy="864300"/>
          </a:xfrm>
          <a:prstGeom prst="wedgeRoundRectCallout">
            <a:avLst>
              <a:gd name="adj1" fmla="val 73724"/>
              <a:gd name="adj2" fmla="val 16714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Erneut 2-mal warten, dann von </a:t>
            </a:r>
            <a:r>
              <a:rPr lang="en" dirty="0" smtClean="0">
                <a:solidFill>
                  <a:srgbClr val="0000FF"/>
                </a:solidFill>
              </a:rPr>
              <a:t>vorne.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7625" y="152400"/>
            <a:ext cx="1890225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57554" y="33303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/>
          <p:nvPr/>
        </p:nvSpPr>
        <p:spPr>
          <a:xfrm>
            <a:off x="890026" y="1569350"/>
            <a:ext cx="2725200" cy="864300"/>
          </a:xfrm>
          <a:prstGeom prst="wedgeRoundRectCallout">
            <a:avLst>
              <a:gd name="adj1" fmla="val 73724"/>
              <a:gd name="adj2" fmla="val 16714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dirty="0">
                <a:solidFill>
                  <a:srgbClr val="0000FF"/>
                </a:solidFill>
              </a:rPr>
              <a:t>Wie könnte das </a:t>
            </a:r>
            <a:r>
              <a:rPr lang="en" dirty="0" smtClean="0">
                <a:solidFill>
                  <a:srgbClr val="0000FF"/>
                </a:solidFill>
              </a:rPr>
              <a:t>funktionieren?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7554" y="33303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/>
          <p:nvPr/>
        </p:nvSpPr>
        <p:spPr>
          <a:xfrm>
            <a:off x="5235075" y="1219750"/>
            <a:ext cx="3380100" cy="960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2"/>
          <p:cNvSpPr/>
          <p:nvPr/>
        </p:nvSpPr>
        <p:spPr>
          <a:xfrm>
            <a:off x="521676" y="3589975"/>
            <a:ext cx="2725200" cy="864300"/>
          </a:xfrm>
          <a:prstGeom prst="wedgeRoundRectCallout">
            <a:avLst>
              <a:gd name="adj1" fmla="val 86432"/>
              <a:gd name="adj2" fmla="val -1478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Ganz einfach!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77" name="Google Shape;77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7554" y="33303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2"/>
          <p:cNvSpPr/>
          <p:nvPr/>
        </p:nvSpPr>
        <p:spPr>
          <a:xfrm>
            <a:off x="580475" y="1153625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Text1: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“Hallo”</a:t>
            </a:r>
            <a:endParaRPr/>
          </a:p>
        </p:txBody>
      </p:sp>
      <p:sp>
        <p:nvSpPr>
          <p:cNvPr id="79" name="Google Shape;79;p12"/>
          <p:cNvSpPr/>
          <p:nvPr/>
        </p:nvSpPr>
        <p:spPr>
          <a:xfrm>
            <a:off x="580475" y="2283300"/>
            <a:ext cx="1535700" cy="8082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952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Text2: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“Welt”</a:t>
            </a:r>
            <a:endParaRPr/>
          </a:p>
        </p:txBody>
      </p:sp>
      <p:graphicFrame>
        <p:nvGraphicFramePr>
          <p:cNvPr id="80" name="Google Shape;80;p12"/>
          <p:cNvGraphicFramePr/>
          <p:nvPr/>
        </p:nvGraphicFramePr>
        <p:xfrm>
          <a:off x="5313425" y="1316350"/>
          <a:ext cx="3223400" cy="792420"/>
        </p:xfrm>
        <a:graphic>
          <a:graphicData uri="http://schemas.openxmlformats.org/drawingml/2006/table">
            <a:tbl>
              <a:tblPr>
                <a:noFill/>
                <a:tableStyleId>{291F644D-65A8-401B-A700-E820A8787005}</a:tableStyleId>
              </a:tblPr>
              <a:tblGrid>
                <a:gridCol w="40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02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C8B6E4-4200-4F52-9E4B-6FB668A407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8D64E1-929B-4A85-A80A-FB19EF50534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803EE6A-E8A0-4748-99B4-04F6168625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612</Words>
  <Application>Microsoft Office PowerPoint</Application>
  <PresentationFormat>Bildschirmpräsentation (16:9)</PresentationFormat>
  <Paragraphs>208</Paragraphs>
  <Slides>26</Slides>
  <Notes>26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8" baseType="lpstr">
      <vt:lpstr>Arial</vt:lpstr>
      <vt:lpstr>Simple Light</vt:lpstr>
      <vt:lpstr>Arbeiten mit Referenzen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Arbeiten mit Referenzen</dc:title>
  <cp:lastModifiedBy>txtbro_ strauss</cp:lastModifiedBy>
  <cp:revision>1</cp:revision>
  <dcterms:modified xsi:type="dcterms:W3CDTF">2021-06-08T10:03:24Z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