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4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</p:sldIdLst>
  <p:sldSz cx="9144000" cy="6858000" type="screen4x3"/>
  <p:notesSz cx="6858000" cy="9144000"/>
  <p:embeddedFontLst>
    <p:embeddedFont>
      <p:font typeface="Nanum Gothic" panose="020B0604020202020204" charset="-127"/>
      <p:regular r:id="rId42"/>
      <p:bold r:id="rId43"/>
    </p:embeddedFont>
    <p:embeddedFont>
      <p:font typeface="Malgun Gothic" panose="020B0503020000020004" pitchFamily="34" charset="-127"/>
      <p:regular r:id="rId44"/>
      <p:bold r:id="rId4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6" roundtripDataSignature="AMtx7mhd+joNUF9Uo9+bbqCMjPu9EwEh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1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2.fntdata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customschemas.google.com/relationships/presentationmetadata" Target="metadata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6d5ce0eb75_0_3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g6d5ce0eb75_0_3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6d5ce0eb75_0_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7" name="Google Shape;417;g6d5ce0eb75_0_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6d5ce0eb75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g6d5ce0eb75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6d5ce0eb75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g6d5ce0eb7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6d5ce0eb75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g6d5ce0eb75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6d5ce0eb75_1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3" name="Google Shape;563;g6d5ce0eb75_1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6d5ce0eb75_1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g6d5ce0eb75_1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6d5ce0eb75_1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5" name="Google Shape;635;g6d5ce0eb75_1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6d5ce0eb75_1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2" name="Google Shape;672;g6d5ce0eb75_1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g6d5ce0eb75_1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6" name="Google Shape;706;g6d5ce0eb75_1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5ce0eb75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6d5ce0eb75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6d5ce0eb75_1_2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2" name="Google Shape;742;g6d5ce0eb75_1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6d5ce0eb75_1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8" name="Google Shape;778;g6d5ce0eb75_1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g6d5ce0eb75_1_3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3" name="Google Shape;813;g6d5ce0eb75_1_3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g6d5ce0eb75_1_3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Google Shape;848;g6d5ce0eb75_1_3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6d5ce0eb75_1_3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g6d5ce0eb75_1_3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6d5ce0eb75_1_4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4" name="Google Shape;924;g6d5ce0eb75_1_4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g6d5ce0eb75_1_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2" name="Google Shape;962;g6d5ce0eb75_1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g6d5ce0eb75_1_4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0" name="Google Shape;1000;g6d5ce0eb75_1_4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g6d5ce0eb75_1_5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8" name="Google Shape;1038;g6d5ce0eb75_1_5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g6d5ce0eb75_1_5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2" name="Google Shape;1072;g6d5ce0eb75_1_5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6d5ce0eb75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6d5ce0eb75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Google Shape;1107;g6d5ce0eb75_1_6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8" name="Google Shape;1108;g6d5ce0eb75_1_6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Google Shape;1145;g6d5ce0eb75_1_6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6" name="Google Shape;1146;g6d5ce0eb75_1_6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Google Shape;1181;g6d5ce0eb75_1_6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2" name="Google Shape;1182;g6d5ce0eb75_1_6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" name="Google Shape;1217;g6d5ce0eb75_1_7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8" name="Google Shape;1218;g6d5ce0eb75_1_7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Google Shape;1253;g6d5ce0eb75_1_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4" name="Google Shape;1254;g6d5ce0eb75_1_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6d5ce0eb75_1_8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1" name="Google Shape;1321;g6d5ce0eb75_1_8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" name="Google Shape;1387;g6d5ce0eb75_1_8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8" name="Google Shape;1388;g6d5ce0eb75_1_8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6d5ce0eb75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6d5ce0eb75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6d5ce0eb75_0_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g6d5ce0eb75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6d5ce0eb75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6d5ce0eb75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6d5ce0eb7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5" name="Google Shape;265;g6d5ce0eb7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d5ce0eb75_0_2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g6d5ce0eb75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6d5ce0eb75_0_2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g6d5ce0eb75_0_2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>
            <a:spLocks noGrp="1"/>
          </p:cNvSpPr>
          <p:nvPr>
            <p:ph type="ctrTitle"/>
          </p:nvPr>
        </p:nvSpPr>
        <p:spPr>
          <a:xfrm>
            <a:off x="685800" y="2131060"/>
            <a:ext cx="7773035" cy="147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Nanum Gothic"/>
              <a:buNone/>
              <a:defRPr sz="6000"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1435" cy="175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  <a:defRPr sz="2400"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ero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body" idx="1"/>
          </p:nvPr>
        </p:nvSpPr>
        <p:spPr>
          <a:xfrm rot="5400000">
            <a:off x="2308860" y="-251460"/>
            <a:ext cx="4526915" cy="8230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ro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 rot="5400000">
            <a:off x="4732020" y="2171700"/>
            <a:ext cx="5852795" cy="2058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 rot="5400000">
            <a:off x="543878" y="187643"/>
            <a:ext cx="5852795" cy="602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s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722630" y="2908300"/>
            <a:ext cx="7772400" cy="149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Nanum Gothic"/>
              <a:buNone/>
              <a:defRPr sz="6000"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722630" y="4406900"/>
            <a:ext cx="7772400" cy="1363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  <a:defRPr sz="2400"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Objec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42410" cy="452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2"/>
          </p:nvPr>
        </p:nvSpPr>
        <p:spPr>
          <a:xfrm>
            <a:off x="4645025" y="1600200"/>
            <a:ext cx="4042410" cy="452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Text Two Object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body" idx="1"/>
          </p:nvPr>
        </p:nvSpPr>
        <p:spPr>
          <a:xfrm>
            <a:off x="457200" y="1536700"/>
            <a:ext cx="4042410" cy="640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  <a:defRPr sz="2400" b="1"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 b="1"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1"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2"/>
          </p:nvPr>
        </p:nvSpPr>
        <p:spPr>
          <a:xfrm>
            <a:off x="4645025" y="1536700"/>
            <a:ext cx="4042410" cy="640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  <a:defRPr sz="2400" b="1"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 b="1"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1"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anum Gothic"/>
              <a:buNone/>
              <a:defRPr sz="1600" b="1"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3"/>
          </p:nvPr>
        </p:nvSpPr>
        <p:spPr>
          <a:xfrm>
            <a:off x="457200" y="2176780"/>
            <a:ext cx="4042410" cy="395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4"/>
          </p:nvPr>
        </p:nvSpPr>
        <p:spPr>
          <a:xfrm>
            <a:off x="4645025" y="2176780"/>
            <a:ext cx="4042410" cy="395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and Contents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3009265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anum Gothic"/>
              <a:buNone/>
              <a:defRPr sz="3200"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3575685" y="457200"/>
            <a:ext cx="5111750" cy="548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anum Gothic"/>
              <a:buNone/>
              <a:defRPr sz="3200"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Nanum Gothic"/>
              <a:buNone/>
              <a:defRPr sz="2800"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anum Gothic"/>
              <a:buNone/>
              <a:defRPr sz="2400"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body" idx="2"/>
          </p:nvPr>
        </p:nvSpPr>
        <p:spPr>
          <a:xfrm>
            <a:off x="457200" y="1435735"/>
            <a:ext cx="3009265" cy="4691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anum Gothic"/>
              <a:buNone/>
              <a:defRPr sz="1600"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anum Gothic"/>
              <a:buNone/>
              <a:defRPr sz="1400"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Nanum Gothic"/>
              <a:buNone/>
              <a:defRPr sz="1200"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Nanum Gothic"/>
              <a:buNone/>
              <a:defRPr sz="1000"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Nanum Gothic"/>
              <a:buNone/>
              <a:defRPr sz="1000"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Nanum Gothic"/>
              <a:buNone/>
              <a:defRPr sz="1000"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Nanum Gothic"/>
              <a:buNone/>
              <a:defRPr sz="1000"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Nanum Gothic"/>
              <a:buNone/>
              <a:defRPr sz="1000"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Nanum Gothic"/>
              <a:buNone/>
              <a:defRPr sz="1000"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 and Imag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3009265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anum Gothic"/>
              <a:buNone/>
              <a:defRPr sz="3200">
                <a:latin typeface="Nanum Gothic"/>
                <a:ea typeface="Nanum Gothic"/>
                <a:cs typeface="Nanum Gothic"/>
                <a:sym typeface="Nanum Gothi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body" idx="1"/>
          </p:nvPr>
        </p:nvSpPr>
        <p:spPr>
          <a:xfrm>
            <a:off x="457200" y="1435735"/>
            <a:ext cx="3009265" cy="4691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anum Gothic"/>
              <a:buNone/>
              <a:defRPr sz="3200">
                <a:latin typeface="Nanum Gothic"/>
                <a:ea typeface="Nanum Gothic"/>
                <a:cs typeface="Nanum Gothic"/>
                <a:sym typeface="Nanum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Nanum Gothic"/>
              <a:buNone/>
              <a:defRPr sz="2800">
                <a:latin typeface="Nanum Gothic"/>
                <a:ea typeface="Nanum Gothic"/>
                <a:cs typeface="Nanum Gothic"/>
                <a:sym typeface="Nanum Gothic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anum Gothic"/>
              <a:buNone/>
              <a:defRPr sz="2400">
                <a:latin typeface="Nanum Gothic"/>
                <a:ea typeface="Nanum Gothic"/>
                <a:cs typeface="Nanum Gothic"/>
                <a:sym typeface="Nanum Gothic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5pPr>
            <a:lvl6pPr marL="2743200" lvl="5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6pPr>
            <a:lvl7pPr marL="3200400" lvl="6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7pPr>
            <a:lvl8pPr marL="3657600" lvl="7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8pPr>
            <a:lvl9pPr marL="4114800" lvl="8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anum Gothic"/>
              <a:buNone/>
              <a:defRPr sz="2000"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pic" idx="2"/>
          </p:nvPr>
        </p:nvSpPr>
        <p:spPr>
          <a:xfrm>
            <a:off x="3575685" y="457200"/>
            <a:ext cx="5111750" cy="5487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algun Gothic"/>
              <a:buNone/>
              <a:defRPr sz="44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914400" marR="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-"/>
              <a:defRPr sz="2400" b="0" i="0" u="none" strike="noStrike" cap="none"/>
            </a:lvl2pPr>
            <a:lvl3pPr marL="1371600" marR="0" lvl="2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  <a:defRPr sz="2000" b="0" i="0" u="none" strike="noStrike" cap="none"/>
            </a:lvl3pPr>
            <a:lvl4pPr marL="1828800" marR="0" lvl="3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-"/>
              <a:defRPr sz="1800" b="0" i="0" u="none" strike="noStrike" cap="none"/>
            </a:lvl4pPr>
            <a:lvl5pPr marL="2286000" marR="0" lvl="4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»"/>
              <a:defRPr sz="1800" b="0" i="0" u="none" strike="noStrike" cap="none"/>
            </a:lvl5pPr>
            <a:lvl6pPr marL="2743200" lvl="5" indent="-228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3"/>
          <p:cNvSpPr txBox="1">
            <a:spLocks noGrp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1800"/>
          </a:p>
        </p:txBody>
      </p:sp>
      <p:sp>
        <p:nvSpPr>
          <p:cNvPr id="9" name="Google Shape;9;p3"/>
          <p:cNvSpPr txBox="1">
            <a:spLocks noGrp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0" i="0" u="none" strike="noStrike" cap="none">
                <a:latin typeface="Nanum Gothic"/>
                <a:ea typeface="Nanum Gothic"/>
                <a:cs typeface="Nanum Gothic"/>
                <a:sym typeface="Nanum Goth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0" i="0" u="none" strike="noStrike" cap="none">
                <a:latin typeface="Nanum Gothic"/>
                <a:ea typeface="Nanum Gothic"/>
                <a:cs typeface="Nanum Gothic"/>
                <a:sym typeface="Nanum Goth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0" i="0" u="none" strike="noStrike" cap="none">
                <a:latin typeface="Nanum Gothic"/>
                <a:ea typeface="Nanum Gothic"/>
                <a:cs typeface="Nanum Gothic"/>
                <a:sym typeface="Nanum Goth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0" i="0" u="none" strike="noStrike" cap="none"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0B0B0"/>
              </a:buClr>
              <a:buSzPts val="1200"/>
              <a:buFont typeface="Nanum Gothic"/>
              <a:buNone/>
              <a:defRPr sz="1200" b="0" i="0" u="none" strike="noStrike" cap="none">
                <a:solidFill>
                  <a:srgbClr val="B0B0B0"/>
                </a:solidFill>
                <a:latin typeface="Nanum Gothic"/>
                <a:ea typeface="Nanum Gothic"/>
                <a:cs typeface="Nanum Gothic"/>
                <a:sym typeface="Nanum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0" i="0" u="none" strike="noStrike" cap="none">
                <a:latin typeface="Nanum Gothic"/>
                <a:ea typeface="Nanum Gothic"/>
                <a:cs typeface="Nanum Gothic"/>
                <a:sym typeface="Nanum Goth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0" i="0" u="none" strike="noStrike" cap="none">
                <a:latin typeface="Nanum Gothic"/>
                <a:ea typeface="Nanum Gothic"/>
                <a:cs typeface="Nanum Gothic"/>
                <a:sym typeface="Nanum Goth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0" i="0" u="none" strike="noStrike" cap="none">
                <a:latin typeface="Nanum Gothic"/>
                <a:ea typeface="Nanum Gothic"/>
                <a:cs typeface="Nanum Gothic"/>
                <a:sym typeface="Nanum Goth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 b="0" i="0" u="none" strike="noStrike" cap="none">
                <a:latin typeface="Nanum Gothic"/>
                <a:ea typeface="Nanum Gothic"/>
                <a:cs typeface="Nanum Gothic"/>
                <a:sym typeface="Nanum Gothi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anum Gothic"/>
              <a:buNone/>
              <a:defRPr sz="1800">
                <a:latin typeface="Nanum Gothic"/>
                <a:ea typeface="Nanum Gothic"/>
                <a:cs typeface="Nanum Gothic"/>
                <a:sym typeface="Nanum Gothic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685800" y="2131060"/>
            <a:ext cx="7773035" cy="147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Nanum Gothic"/>
              <a:buNone/>
            </a:pPr>
            <a:r>
              <a:rPr lang="en-US" sz="5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5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1435" cy="175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Bitmanipulationen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823" y="3297801"/>
            <a:ext cx="1719600" cy="24240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/>
          <p:nvPr/>
        </p:nvSpPr>
        <p:spPr>
          <a:xfrm>
            <a:off x="3234411" y="4519025"/>
            <a:ext cx="2318700" cy="927600"/>
          </a:xfrm>
          <a:prstGeom prst="wedgeRoundRectCallout">
            <a:avLst>
              <a:gd name="adj1" fmla="val -85080"/>
              <a:gd name="adj2" fmla="val -5126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Hallo, ich bin Mik, Dein Mikrocontroller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6d5ce0eb75_0_316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382" name="Google Shape;382;g6d5ce0eb75_0_316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383" name="Google Shape;383;g6d5ce0eb75_0_316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84" name="Google Shape;384;g6d5ce0eb75_0_316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385" name="Google Shape;385;g6d5ce0eb75_0_316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386" name="Google Shape;386;g6d5ce0eb75_0_316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87" name="Google Shape;387;g6d5ce0eb75_0_316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88" name="Google Shape;388;g6d5ce0eb75_0_316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89" name="Google Shape;389;g6d5ce0eb75_0_316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90" name="Google Shape;390;g6d5ce0eb75_0_316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391" name="Google Shape;391;g6d5ce0eb75_0_316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92" name="Google Shape;392;g6d5ce0eb75_0_316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93" name="Google Shape;393;g6d5ce0eb75_0_316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94" name="Google Shape;394;g6d5ce0eb75_0_316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95" name="Google Shape;395;g6d5ce0eb75_0_316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96" name="Google Shape;396;g6d5ce0eb75_0_316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ODER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397" name="Google Shape;397;g6d5ce0eb75_0_316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398" name="Google Shape;398;g6d5ce0eb75_0_316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99" name="Google Shape;399;g6d5ce0eb75_0_316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00" name="Google Shape;400;g6d5ce0eb75_0_316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01" name="Google Shape;401;g6d5ce0eb75_0_316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02" name="Google Shape;402;g6d5ce0eb75_0_316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403" name="Google Shape;403;g6d5ce0eb75_0_316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04" name="Google Shape;404;g6d5ce0eb75_0_316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405" name="Google Shape;405;g6d5ce0eb75_0_316"/>
            <p:cNvCxnSpPr>
              <a:endCxn id="396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406" name="Google Shape;406;g6d5ce0eb75_0_316"/>
            <p:cNvCxnSpPr>
              <a:endCxn id="396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407" name="Google Shape;407;g6d5ce0eb75_0_316"/>
            <p:cNvCxnSpPr>
              <a:stCxn id="396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408" name="Google Shape;408;g6d5ce0eb75_0_316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09" name="Google Shape;409;g6d5ce0eb75_0_316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mov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10" name="Google Shape;410;g6d5ce0eb75_0_316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orr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11" name="Google Shape;411;g6d5ce0eb75_0_316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12" name="Google Shape;412;g6d5ce0eb75_0_316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sp>
        <p:nvSpPr>
          <p:cNvPr id="413" name="Google Shape;413;g6d5ce0eb75_0_316"/>
          <p:cNvSpPr/>
          <p:nvPr/>
        </p:nvSpPr>
        <p:spPr>
          <a:xfrm>
            <a:off x="6310200" y="3438800"/>
            <a:ext cx="2443200" cy="542700"/>
          </a:xfrm>
          <a:prstGeom prst="wedgeRoundRectCallout">
            <a:avLst>
              <a:gd name="adj1" fmla="val 30510"/>
              <a:gd name="adj2" fmla="val 8333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0000FF"/>
                </a:solidFill>
              </a:rPr>
              <a:t>Beides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verodern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nach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R2…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414" name="Google Shape;414;g6d5ce0eb75_0_3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7449" y="422804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6d5ce0eb75_0_353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420" name="Google Shape;420;g6d5ce0eb75_0_353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421" name="Google Shape;421;g6d5ce0eb75_0_353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22" name="Google Shape;422;g6d5ce0eb75_0_353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423" name="Google Shape;423;g6d5ce0eb75_0_353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424" name="Google Shape;424;g6d5ce0eb75_0_353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25" name="Google Shape;425;g6d5ce0eb75_0_353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26" name="Google Shape;426;g6d5ce0eb75_0_353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27" name="Google Shape;427;g6d5ce0eb75_0_353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28" name="Google Shape;428;g6d5ce0eb75_0_353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429" name="Google Shape;429;g6d5ce0eb75_0_353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30" name="Google Shape;430;g6d5ce0eb75_0_353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31" name="Google Shape;431;g6d5ce0eb75_0_353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32" name="Google Shape;432;g6d5ce0eb75_0_353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33" name="Google Shape;433;g6d5ce0eb75_0_353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34" name="Google Shape;434;g6d5ce0eb75_0_353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ODER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435" name="Google Shape;435;g6d5ce0eb75_0_353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436" name="Google Shape;436;g6d5ce0eb75_0_353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37" name="Google Shape;437;g6d5ce0eb75_0_353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38" name="Google Shape;438;g6d5ce0eb75_0_353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39" name="Google Shape;439;g6d5ce0eb75_0_353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440" name="Google Shape;440;g6d5ce0eb75_0_353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441" name="Google Shape;441;g6d5ce0eb75_0_353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42" name="Google Shape;442;g6d5ce0eb75_0_353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443" name="Google Shape;443;g6d5ce0eb75_0_353"/>
            <p:cNvCxnSpPr>
              <a:endCxn id="434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444" name="Google Shape;444;g6d5ce0eb75_0_353"/>
            <p:cNvCxnSpPr>
              <a:endCxn id="434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445" name="Google Shape;445;g6d5ce0eb75_0_353"/>
            <p:cNvCxnSpPr>
              <a:stCxn id="434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446" name="Google Shape;446;g6d5ce0eb75_0_353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47" name="Google Shape;447;g6d5ce0eb75_0_353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mov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48" name="Google Shape;448;g6d5ce0eb75_0_353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orr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49" name="Google Shape;449;g6d5ce0eb75_0_353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450" name="Google Shape;450;g6d5ce0eb75_0_353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sp>
        <p:nvSpPr>
          <p:cNvPr id="451" name="Google Shape;451;g6d5ce0eb75_0_353"/>
          <p:cNvSpPr/>
          <p:nvPr/>
        </p:nvSpPr>
        <p:spPr>
          <a:xfrm>
            <a:off x="338025" y="3372125"/>
            <a:ext cx="2443200" cy="542700"/>
          </a:xfrm>
          <a:prstGeom prst="wedgeRoundRectCallout">
            <a:avLst>
              <a:gd name="adj1" fmla="val 30510"/>
              <a:gd name="adj2" fmla="val 8333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</a:rPr>
              <a:t>R2 auf GPIOC.ODR </a:t>
            </a:r>
            <a:r>
              <a:rPr lang="en-US" dirty="0" err="1" smtClean="0">
                <a:solidFill>
                  <a:srgbClr val="0000FF"/>
                </a:solidFill>
              </a:rPr>
              <a:t>ausgeben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452" name="Google Shape;452;g6d5ce0eb75_0_3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7879" y="406566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6d5ce0eb75_0_391"/>
          <p:cNvSpPr/>
          <p:nvPr/>
        </p:nvSpPr>
        <p:spPr>
          <a:xfrm>
            <a:off x="5953125" y="2824175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8" name="Google Shape;458;g6d5ce0eb75_0_391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459" name="Google Shape;459;g6d5ce0eb75_0_391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460" name="Google Shape;460;g6d5ce0eb75_0_391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461" name="Google Shape;461;g6d5ce0eb75_0_39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62" name="Google Shape;462;g6d5ce0eb75_0_39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63" name="Google Shape;463;g6d5ce0eb75_0_39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g6d5ce0eb75_0_39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465" name="Google Shape;465;g6d5ce0eb75_0_391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466" name="Google Shape;466;g6d5ce0eb75_0_39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67" name="Google Shape;467;g6d5ce0eb75_0_39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68" name="Google Shape;468;g6d5ce0eb75_0_39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g6d5ce0eb75_0_39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470" name="Google Shape;470;g6d5ce0eb75_0_391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471" name="Google Shape;471;g6d5ce0eb75_0_39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72" name="Google Shape;472;g6d5ce0eb75_0_39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73" name="Google Shape;473;g6d5ce0eb75_0_39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g6d5ce0eb75_0_39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475" name="Google Shape;475;g6d5ce0eb75_0_391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476" name="Google Shape;476;g6d5ce0eb75_0_39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77" name="Google Shape;477;g6d5ce0eb75_0_39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78" name="Google Shape;478;g6d5ce0eb75_0_39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g6d5ce0eb75_0_39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480" name="Google Shape;480;g6d5ce0eb75_0_391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481" name="Google Shape;481;g6d5ce0eb75_0_391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482" name="Google Shape;482;g6d5ce0eb75_0_391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483" name="Google Shape;483;g6d5ce0eb75_0_391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484" name="Google Shape;484;g6d5ce0eb75_0_391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85" name="Google Shape;485;g6d5ce0eb75_0_3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823" y="3297801"/>
            <a:ext cx="1719600" cy="2424075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g6d5ce0eb75_0_391"/>
          <p:cNvSpPr/>
          <p:nvPr/>
        </p:nvSpPr>
        <p:spPr>
          <a:xfrm>
            <a:off x="2641313" y="2125200"/>
            <a:ext cx="1258800" cy="927600"/>
          </a:xfrm>
          <a:prstGeom prst="wedgeRoundRectCallout">
            <a:avLst>
              <a:gd name="adj1" fmla="val -68537"/>
              <a:gd name="adj2" fmla="val 7361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So gehört das!!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6d5ce0eb75_1_0"/>
          <p:cNvSpPr/>
          <p:nvPr/>
        </p:nvSpPr>
        <p:spPr>
          <a:xfrm>
            <a:off x="5953125" y="2824175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g6d5ce0eb75_1_0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493" name="Google Shape;493;g6d5ce0eb75_1_0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494" name="Google Shape;494;g6d5ce0eb75_1_0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495" name="Google Shape;495;g6d5ce0eb75_1_0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496" name="Google Shape;496;g6d5ce0eb75_1_0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497" name="Google Shape;497;g6d5ce0eb75_1_0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g6d5ce0eb75_1_0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499" name="Google Shape;499;g6d5ce0eb75_1_0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500" name="Google Shape;500;g6d5ce0eb75_1_0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01" name="Google Shape;501;g6d5ce0eb75_1_0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02" name="Google Shape;502;g6d5ce0eb75_1_0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g6d5ce0eb75_1_0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504" name="Google Shape;504;g6d5ce0eb75_1_0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505" name="Google Shape;505;g6d5ce0eb75_1_0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06" name="Google Shape;506;g6d5ce0eb75_1_0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07" name="Google Shape;507;g6d5ce0eb75_1_0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g6d5ce0eb75_1_0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509" name="Google Shape;509;g6d5ce0eb75_1_0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510" name="Google Shape;510;g6d5ce0eb75_1_0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11" name="Google Shape;511;g6d5ce0eb75_1_0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12" name="Google Shape;512;g6d5ce0eb75_1_0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g6d5ce0eb75_1_0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514" name="Google Shape;514;g6d5ce0eb75_1_0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15" name="Google Shape;515;g6d5ce0eb75_1_0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16" name="Google Shape;516;g6d5ce0eb75_1_0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17" name="Google Shape;517;g6d5ce0eb75_1_0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18" name="Google Shape;518;g6d5ce0eb75_1_0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g6d5ce0eb75_1_0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0b0010 -&gt; GPIOC.ODR</a:t>
            </a:r>
            <a:endParaRPr/>
          </a:p>
        </p:txBody>
      </p:sp>
      <p:sp>
        <p:nvSpPr>
          <p:cNvPr id="520" name="Google Shape;520;g6d5ce0eb75_1_0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521" name="Google Shape;521;g6d5ce0eb75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g6d5ce0eb75_1_0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Das muss einfacher gehen!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6d5ce0eb75_1_35"/>
          <p:cNvSpPr/>
          <p:nvPr/>
        </p:nvSpPr>
        <p:spPr>
          <a:xfrm>
            <a:off x="5953125" y="2824175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g6d5ce0eb75_1_35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529" name="Google Shape;529;g6d5ce0eb75_1_35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530" name="Google Shape;530;g6d5ce0eb75_1_35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531" name="Google Shape;531;g6d5ce0eb75_1_35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32" name="Google Shape;532;g6d5ce0eb75_1_35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33" name="Google Shape;533;g6d5ce0eb75_1_35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g6d5ce0eb75_1_35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535" name="Google Shape;535;g6d5ce0eb75_1_35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536" name="Google Shape;536;g6d5ce0eb75_1_35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37" name="Google Shape;537;g6d5ce0eb75_1_35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38" name="Google Shape;538;g6d5ce0eb75_1_35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g6d5ce0eb75_1_35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540" name="Google Shape;540;g6d5ce0eb75_1_35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541" name="Google Shape;541;g6d5ce0eb75_1_35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42" name="Google Shape;542;g6d5ce0eb75_1_35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43" name="Google Shape;543;g6d5ce0eb75_1_35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g6d5ce0eb75_1_35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545" name="Google Shape;545;g6d5ce0eb75_1_35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546" name="Google Shape;546;g6d5ce0eb75_1_35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47" name="Google Shape;547;g6d5ce0eb75_1_35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48" name="Google Shape;548;g6d5ce0eb75_1_35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g6d5ce0eb75_1_35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550" name="Google Shape;550;g6d5ce0eb75_1_35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51" name="Google Shape;551;g6d5ce0eb75_1_35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52" name="Google Shape;552;g6d5ce0eb75_1_35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53" name="Google Shape;553;g6d5ce0eb75_1_35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54" name="Google Shape;554;g6d5ce0eb75_1_35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5" name="Google Shape;555;g6d5ce0eb75_1_35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0b0010 -&gt; GPIOC.ODR</a:t>
            </a:r>
            <a:endParaRPr/>
          </a:p>
        </p:txBody>
      </p:sp>
      <p:sp>
        <p:nvSpPr>
          <p:cNvPr id="556" name="Google Shape;556;g6d5ce0eb75_1_35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557" name="Google Shape;557;g6d5ce0eb75_1_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g6d5ce0eb75_1_35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ODR ist jedenfalls mindestens umständlich.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559" name="Google Shape;559;g6d5ce0eb75_1_35"/>
          <p:cNvSpPr/>
          <p:nvPr/>
        </p:nvSpPr>
        <p:spPr>
          <a:xfrm>
            <a:off x="3590750" y="2631050"/>
            <a:ext cx="269700" cy="353400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0" name="Google Shape;560;g6d5ce0eb75_1_35"/>
          <p:cNvSpPr/>
          <p:nvPr/>
        </p:nvSpPr>
        <p:spPr>
          <a:xfrm>
            <a:off x="2977425" y="2114550"/>
            <a:ext cx="269700" cy="353400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6d5ce0eb75_1_72"/>
          <p:cNvSpPr/>
          <p:nvPr/>
        </p:nvSpPr>
        <p:spPr>
          <a:xfrm>
            <a:off x="5953125" y="2824175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g6d5ce0eb75_1_72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567" name="Google Shape;567;g6d5ce0eb75_1_72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568" name="Google Shape;568;g6d5ce0eb75_1_72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569" name="Google Shape;569;g6d5ce0eb75_1_72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70" name="Google Shape;570;g6d5ce0eb75_1_72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71" name="Google Shape;571;g6d5ce0eb75_1_72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g6d5ce0eb75_1_72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573" name="Google Shape;573;g6d5ce0eb75_1_72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574" name="Google Shape;574;g6d5ce0eb75_1_72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75" name="Google Shape;575;g6d5ce0eb75_1_72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76" name="Google Shape;576;g6d5ce0eb75_1_72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g6d5ce0eb75_1_72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578" name="Google Shape;578;g6d5ce0eb75_1_72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579" name="Google Shape;579;g6d5ce0eb75_1_72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80" name="Google Shape;580;g6d5ce0eb75_1_72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81" name="Google Shape;581;g6d5ce0eb75_1_72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g6d5ce0eb75_1_72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583" name="Google Shape;583;g6d5ce0eb75_1_72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584" name="Google Shape;584;g6d5ce0eb75_1_72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585" name="Google Shape;585;g6d5ce0eb75_1_72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86" name="Google Shape;586;g6d5ce0eb75_1_72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g6d5ce0eb75_1_72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588" name="Google Shape;588;g6d5ce0eb75_1_72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89" name="Google Shape;589;g6d5ce0eb75_1_72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90" name="Google Shape;590;g6d5ce0eb75_1_72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91" name="Google Shape;591;g6d5ce0eb75_1_72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592" name="Google Shape;592;g6d5ce0eb75_1_72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3" name="Google Shape;593;g6d5ce0eb75_1_72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0b0010 -&gt; GPIOC.</a:t>
            </a:r>
            <a:r>
              <a:rPr lang="en-US">
                <a:solidFill>
                  <a:srgbClr val="FF0000"/>
                </a:solidFill>
              </a:rPr>
              <a:t>BSR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594" name="Google Shape;594;g6d5ce0eb75_1_72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</a:t>
            </a:r>
            <a:r>
              <a:rPr lang="en-US">
                <a:solidFill>
                  <a:srgbClr val="FF0000"/>
                </a:solidFill>
                <a:latin typeface="Malgun Gothic"/>
                <a:ea typeface="Malgun Gothic"/>
                <a:cs typeface="Malgun Gothic"/>
                <a:sym typeface="Malgun Gothic"/>
              </a:rPr>
              <a:t>BSR</a:t>
            </a: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595" name="Google Shape;595;g6d5ce0eb75_1_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g6d5ce0eb75_1_72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Die GPIOs verfügen über weitere Register: Z.B. Das Bit Setz Register BSR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nämlich ODR</a:t>
            </a:r>
            <a:r>
              <a:rPr lang="en-US" baseline="-25000">
                <a:solidFill>
                  <a:srgbClr val="FF0000"/>
                </a:solidFill>
              </a:rPr>
              <a:t>neu</a:t>
            </a:r>
            <a:r>
              <a:rPr lang="en-US">
                <a:solidFill>
                  <a:srgbClr val="FF0000"/>
                </a:solidFill>
              </a:rPr>
              <a:t> = ODR</a:t>
            </a:r>
            <a:r>
              <a:rPr lang="en-US" baseline="-25000">
                <a:solidFill>
                  <a:srgbClr val="FF0000"/>
                </a:solidFill>
              </a:rPr>
              <a:t>alt</a:t>
            </a:r>
            <a:r>
              <a:rPr lang="en-US">
                <a:solidFill>
                  <a:srgbClr val="FF0000"/>
                </a:solidFill>
              </a:rPr>
              <a:t> | BSR 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6d5ce0eb75_1_109"/>
          <p:cNvSpPr/>
          <p:nvPr/>
        </p:nvSpPr>
        <p:spPr>
          <a:xfrm>
            <a:off x="5953125" y="2824175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2" name="Google Shape;602;g6d5ce0eb75_1_109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603" name="Google Shape;603;g6d5ce0eb75_1_109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604" name="Google Shape;604;g6d5ce0eb75_1_109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605" name="Google Shape;605;g6d5ce0eb75_1_10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06" name="Google Shape;606;g6d5ce0eb75_1_10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07" name="Google Shape;607;g6d5ce0eb75_1_10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g6d5ce0eb75_1_10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609" name="Google Shape;609;g6d5ce0eb75_1_109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610" name="Google Shape;610;g6d5ce0eb75_1_10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11" name="Google Shape;611;g6d5ce0eb75_1_10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12" name="Google Shape;612;g6d5ce0eb75_1_10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g6d5ce0eb75_1_10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614" name="Google Shape;614;g6d5ce0eb75_1_109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615" name="Google Shape;615;g6d5ce0eb75_1_10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16" name="Google Shape;616;g6d5ce0eb75_1_10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17" name="Google Shape;617;g6d5ce0eb75_1_10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g6d5ce0eb75_1_10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619" name="Google Shape;619;g6d5ce0eb75_1_109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620" name="Google Shape;620;g6d5ce0eb75_1_10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21" name="Google Shape;621;g6d5ce0eb75_1_10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22" name="Google Shape;622;g6d5ce0eb75_1_10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g6d5ce0eb75_1_10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624" name="Google Shape;624;g6d5ce0eb75_1_109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625" name="Google Shape;625;g6d5ce0eb75_1_109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626" name="Google Shape;626;g6d5ce0eb75_1_109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627" name="Google Shape;627;g6d5ce0eb75_1_109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628" name="Google Shape;628;g6d5ce0eb75_1_109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9" name="Google Shape;629;g6d5ce0eb75_1_109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0b0010 -&gt; GPIOC.</a:t>
            </a:r>
            <a:r>
              <a:rPr lang="en-US">
                <a:solidFill>
                  <a:srgbClr val="FF0000"/>
                </a:solidFill>
              </a:rPr>
              <a:t>BSR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630" name="Google Shape;630;g6d5ce0eb75_1_109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</a:t>
            </a:r>
            <a:r>
              <a:rPr lang="en-US">
                <a:solidFill>
                  <a:srgbClr val="FF0000"/>
                </a:solidFill>
                <a:latin typeface="Malgun Gothic"/>
                <a:ea typeface="Malgun Gothic"/>
                <a:cs typeface="Malgun Gothic"/>
                <a:sym typeface="Malgun Gothic"/>
              </a:rPr>
              <a:t>BSR</a:t>
            </a: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631" name="Google Shape;631;g6d5ce0eb75_1_1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Google Shape;632;g6d5ce0eb75_1_109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>
                <a:solidFill>
                  <a:srgbClr val="FF0000"/>
                </a:solidFill>
              </a:rPr>
              <a:t>Eisen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im</a:t>
            </a:r>
            <a:r>
              <a:rPr lang="en-US" dirty="0">
                <a:solidFill>
                  <a:srgbClr val="FF0000"/>
                </a:solidFill>
              </a:rPr>
              <a:t> BSR </a:t>
            </a:r>
            <a:r>
              <a:rPr lang="en-US" dirty="0" err="1">
                <a:solidFill>
                  <a:srgbClr val="FF0000"/>
                </a:solidFill>
              </a:rPr>
              <a:t>setzen</a:t>
            </a:r>
            <a:r>
              <a:rPr lang="en-US" dirty="0">
                <a:solidFill>
                  <a:srgbClr val="FF0000"/>
                </a:solidFill>
              </a:rPr>
              <a:t> die </a:t>
            </a:r>
            <a:r>
              <a:rPr lang="en-US" dirty="0" err="1">
                <a:solidFill>
                  <a:srgbClr val="FF0000"/>
                </a:solidFill>
              </a:rPr>
              <a:t>zugehörigen</a:t>
            </a:r>
            <a:r>
              <a:rPr lang="en-US" dirty="0">
                <a:solidFill>
                  <a:srgbClr val="FF0000"/>
                </a:solidFill>
              </a:rPr>
              <a:t> Bits </a:t>
            </a:r>
            <a:r>
              <a:rPr lang="en-US" dirty="0" err="1">
                <a:solidFill>
                  <a:srgbClr val="FF0000"/>
                </a:solidFill>
              </a:rPr>
              <a:t>im</a:t>
            </a:r>
            <a:r>
              <a:rPr lang="en-US" dirty="0">
                <a:solidFill>
                  <a:srgbClr val="FF0000"/>
                </a:solidFill>
              </a:rPr>
              <a:t> ODR auf 1 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g6d5ce0eb75_1_144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638" name="Google Shape;638;g6d5ce0eb75_1_144"/>
          <p:cNvGrpSpPr/>
          <p:nvPr/>
        </p:nvGrpSpPr>
        <p:grpSpPr>
          <a:xfrm>
            <a:off x="1952625" y="1682275"/>
            <a:ext cx="4448935" cy="2145700"/>
            <a:chOff x="1952625" y="1682275"/>
            <a:chExt cx="4448935" cy="2145700"/>
          </a:xfrm>
        </p:grpSpPr>
        <p:sp>
          <p:nvSpPr>
            <p:cNvPr id="639" name="Google Shape;639;g6d5ce0eb75_1_144"/>
            <p:cNvSpPr/>
            <p:nvPr/>
          </p:nvSpPr>
          <p:spPr>
            <a:xfrm>
              <a:off x="5953125" y="2824175"/>
              <a:ext cx="426600" cy="45210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g6d5ce0eb75_1_144"/>
            <p:cNvSpPr/>
            <p:nvPr/>
          </p:nvSpPr>
          <p:spPr>
            <a:xfrm>
              <a:off x="4348988" y="1714475"/>
              <a:ext cx="1035300" cy="21135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MC</a:t>
              </a:r>
              <a:endParaRPr/>
            </a:p>
          </p:txBody>
        </p:sp>
        <p:grpSp>
          <p:nvGrpSpPr>
            <p:cNvPr id="641" name="Google Shape;641;g6d5ce0eb75_1_144"/>
            <p:cNvGrpSpPr/>
            <p:nvPr/>
          </p:nvGrpSpPr>
          <p:grpSpPr>
            <a:xfrm>
              <a:off x="5381525" y="1682275"/>
              <a:ext cx="1020035" cy="582062"/>
              <a:chOff x="5381525" y="1682275"/>
              <a:chExt cx="1020035" cy="582062"/>
            </a:xfrm>
          </p:grpSpPr>
          <p:sp>
            <p:nvSpPr>
              <p:cNvPr id="642" name="Google Shape;642;g6d5ce0eb75_1_144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43" name="Google Shape;643;g6d5ce0eb75_1_144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44" name="Google Shape;644;g6d5ce0eb75_1_144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g6d5ce0eb75_1_144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646" name="Google Shape;646;g6d5ce0eb75_1_144"/>
            <p:cNvGrpSpPr/>
            <p:nvPr/>
          </p:nvGrpSpPr>
          <p:grpSpPr>
            <a:xfrm>
              <a:off x="5381525" y="2201400"/>
              <a:ext cx="1020035" cy="582062"/>
              <a:chOff x="5381525" y="1682275"/>
              <a:chExt cx="1020035" cy="582062"/>
            </a:xfrm>
          </p:grpSpPr>
          <p:sp>
            <p:nvSpPr>
              <p:cNvPr id="647" name="Google Shape;647;g6d5ce0eb75_1_144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48" name="Google Shape;648;g6d5ce0eb75_1_144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49" name="Google Shape;649;g6d5ce0eb75_1_144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g6d5ce0eb75_1_144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651" name="Google Shape;651;g6d5ce0eb75_1_144"/>
            <p:cNvGrpSpPr/>
            <p:nvPr/>
          </p:nvGrpSpPr>
          <p:grpSpPr>
            <a:xfrm>
              <a:off x="5381525" y="2715750"/>
              <a:ext cx="1020035" cy="582062"/>
              <a:chOff x="5381525" y="1682275"/>
              <a:chExt cx="1020035" cy="582062"/>
            </a:xfrm>
          </p:grpSpPr>
          <p:sp>
            <p:nvSpPr>
              <p:cNvPr id="652" name="Google Shape;652;g6d5ce0eb75_1_144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53" name="Google Shape;653;g6d5ce0eb75_1_144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54" name="Google Shape;654;g6d5ce0eb75_1_144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g6d5ce0eb75_1_144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656" name="Google Shape;656;g6d5ce0eb75_1_144"/>
            <p:cNvGrpSpPr/>
            <p:nvPr/>
          </p:nvGrpSpPr>
          <p:grpSpPr>
            <a:xfrm>
              <a:off x="5381525" y="3239200"/>
              <a:ext cx="1020035" cy="582062"/>
              <a:chOff x="5381525" y="1682275"/>
              <a:chExt cx="1020035" cy="582062"/>
            </a:xfrm>
          </p:grpSpPr>
          <p:sp>
            <p:nvSpPr>
              <p:cNvPr id="657" name="Google Shape;657;g6d5ce0eb75_1_144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658" name="Google Shape;658;g6d5ce0eb75_1_144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59" name="Google Shape;659;g6d5ce0eb75_1_144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g6d5ce0eb75_1_144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661" name="Google Shape;661;g6d5ce0eb75_1_144"/>
            <p:cNvSpPr txBox="1"/>
            <p:nvPr/>
          </p:nvSpPr>
          <p:spPr>
            <a:xfrm>
              <a:off x="4938700" y="236235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662" name="Google Shape;662;g6d5ce0eb75_1_144"/>
            <p:cNvSpPr txBox="1"/>
            <p:nvPr/>
          </p:nvSpPr>
          <p:spPr>
            <a:xfrm>
              <a:off x="4938700" y="18480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PC3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663" name="Google Shape;663;g6d5ce0eb75_1_144"/>
            <p:cNvSpPr txBox="1"/>
            <p:nvPr/>
          </p:nvSpPr>
          <p:spPr>
            <a:xfrm>
              <a:off x="4938700" y="2834625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664" name="Google Shape;664;g6d5ce0eb75_1_144"/>
            <p:cNvSpPr txBox="1"/>
            <p:nvPr/>
          </p:nvSpPr>
          <p:spPr>
            <a:xfrm>
              <a:off x="4938700" y="34052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665" name="Google Shape;665;g6d5ce0eb75_1_144"/>
            <p:cNvSpPr/>
            <p:nvPr/>
          </p:nvSpPr>
          <p:spPr>
            <a:xfrm>
              <a:off x="4957775" y="1819275"/>
              <a:ext cx="426600" cy="19194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g6d5ce0eb75_1_144"/>
            <p:cNvSpPr/>
            <p:nvPr/>
          </p:nvSpPr>
          <p:spPr>
            <a:xfrm>
              <a:off x="1952625" y="2271725"/>
              <a:ext cx="2319300" cy="9906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0b0010 -&gt; GPIOC.</a:t>
              </a:r>
              <a:r>
                <a:rPr lang="en-US">
                  <a:solidFill>
                    <a:srgbClr val="FF0000"/>
                  </a:solidFill>
                </a:rPr>
                <a:t>BSR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667" name="Google Shape;667;g6d5ce0eb75_1_144"/>
            <p:cNvSpPr txBox="1"/>
            <p:nvPr/>
          </p:nvSpPr>
          <p:spPr>
            <a:xfrm>
              <a:off x="1952625" y="1885950"/>
              <a:ext cx="1686000" cy="58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mov R0,Bit1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strb R0,[R3,</a:t>
              </a:r>
              <a:r>
                <a:rPr lang="en-US">
                  <a:solidFill>
                    <a:srgbClr val="FF0000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BSR</a:t>
              </a: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]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668" name="Google Shape;668;g6d5ce0eb75_1_144"/>
          <p:cNvSpPr/>
          <p:nvPr/>
        </p:nvSpPr>
        <p:spPr>
          <a:xfrm>
            <a:off x="2173000" y="4344700"/>
            <a:ext cx="3529200" cy="755700"/>
          </a:xfrm>
          <a:prstGeom prst="wedgeRoundRectCallout">
            <a:avLst>
              <a:gd name="adj1" fmla="val 64724"/>
              <a:gd name="adj2" fmla="val -7043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Ergebnis: PC1 wird 1, die übrigen Portbits bleiben unverändert!! 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669" name="Google Shape;669;g6d5ce0eb75_1_1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1549" y="241372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6d5ce0eb75_1_180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675" name="Google Shape;675;g6d5ce0eb75_1_180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676" name="Google Shape;676;g6d5ce0eb75_1_180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677" name="Google Shape;677;g6d5ce0eb75_1_180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78" name="Google Shape;678;g6d5ce0eb75_1_180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79" name="Google Shape;679;g6d5ce0eb75_1_180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g6d5ce0eb75_1_180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681" name="Google Shape;681;g6d5ce0eb75_1_180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682" name="Google Shape;682;g6d5ce0eb75_1_180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83" name="Google Shape;683;g6d5ce0eb75_1_180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84" name="Google Shape;684;g6d5ce0eb75_1_180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g6d5ce0eb75_1_180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686" name="Google Shape;686;g6d5ce0eb75_1_180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687" name="Google Shape;687;g6d5ce0eb75_1_180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88" name="Google Shape;688;g6d5ce0eb75_1_180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89" name="Google Shape;689;g6d5ce0eb75_1_180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g6d5ce0eb75_1_180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691" name="Google Shape;691;g6d5ce0eb75_1_180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692" name="Google Shape;692;g6d5ce0eb75_1_180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693" name="Google Shape;693;g6d5ce0eb75_1_180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94" name="Google Shape;694;g6d5ce0eb75_1_180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g6d5ce0eb75_1_180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696" name="Google Shape;696;g6d5ce0eb75_1_180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697" name="Google Shape;697;g6d5ce0eb75_1_180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698" name="Google Shape;698;g6d5ce0eb75_1_180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699" name="Google Shape;699;g6d5ce0eb75_1_180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00" name="Google Shape;700;g6d5ce0eb75_1_180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1" name="Google Shape;701;g6d5ce0eb75_1_180"/>
          <p:cNvSpPr/>
          <p:nvPr/>
        </p:nvSpPr>
        <p:spPr>
          <a:xfrm>
            <a:off x="5974950" y="2313000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02" name="Google Shape;702;g6d5ce0eb75_1_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823" y="3297801"/>
            <a:ext cx="1719600" cy="2424075"/>
          </a:xfrm>
          <a:prstGeom prst="rect">
            <a:avLst/>
          </a:prstGeom>
          <a:noFill/>
          <a:ln>
            <a:noFill/>
          </a:ln>
        </p:spPr>
      </p:pic>
      <p:sp>
        <p:nvSpPr>
          <p:cNvPr id="703" name="Google Shape;703;g6d5ce0eb75_1_180"/>
          <p:cNvSpPr/>
          <p:nvPr/>
        </p:nvSpPr>
        <p:spPr>
          <a:xfrm>
            <a:off x="2641329" y="1819275"/>
            <a:ext cx="1617900" cy="1233600"/>
          </a:xfrm>
          <a:prstGeom prst="wedgeRoundRectCallout">
            <a:avLst>
              <a:gd name="adj1" fmla="val -68537"/>
              <a:gd name="adj2" fmla="val 7361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0000FF"/>
                </a:solidFill>
              </a:rPr>
              <a:t>Aufgabe</a:t>
            </a:r>
            <a:r>
              <a:rPr lang="en-US" dirty="0">
                <a:solidFill>
                  <a:srgbClr val="0000FF"/>
                </a:solidFill>
              </a:rPr>
              <a:t>: Die Lampe an PC2 </a:t>
            </a:r>
            <a:r>
              <a:rPr lang="en-US" dirty="0" err="1">
                <a:solidFill>
                  <a:srgbClr val="0000FF"/>
                </a:solidFill>
              </a:rPr>
              <a:t>soll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nicht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mehr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leuchten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6d5ce0eb75_1_214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709" name="Google Shape;709;g6d5ce0eb75_1_214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710" name="Google Shape;710;g6d5ce0eb75_1_214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711" name="Google Shape;711;g6d5ce0eb75_1_214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12" name="Google Shape;712;g6d5ce0eb75_1_214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13" name="Google Shape;713;g6d5ce0eb75_1_214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Google Shape;714;g6d5ce0eb75_1_214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715" name="Google Shape;715;g6d5ce0eb75_1_214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716" name="Google Shape;716;g6d5ce0eb75_1_214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17" name="Google Shape;717;g6d5ce0eb75_1_214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18" name="Google Shape;718;g6d5ce0eb75_1_214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g6d5ce0eb75_1_214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720" name="Google Shape;720;g6d5ce0eb75_1_214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721" name="Google Shape;721;g6d5ce0eb75_1_214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22" name="Google Shape;722;g6d5ce0eb75_1_214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23" name="Google Shape;723;g6d5ce0eb75_1_214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g6d5ce0eb75_1_214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725" name="Google Shape;725;g6d5ce0eb75_1_214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726" name="Google Shape;726;g6d5ce0eb75_1_214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27" name="Google Shape;727;g6d5ce0eb75_1_214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28" name="Google Shape;728;g6d5ce0eb75_1_214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Google Shape;729;g6d5ce0eb75_1_214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730" name="Google Shape;730;g6d5ce0eb75_1_214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31" name="Google Shape;731;g6d5ce0eb75_1_214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32" name="Google Shape;732;g6d5ce0eb75_1_214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33" name="Google Shape;733;g6d5ce0eb75_1_214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34" name="Google Shape;734;g6d5ce0eb75_1_214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5" name="Google Shape;735;g6d5ce0eb75_1_214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0b1011 -&gt; GPIOC.ODR</a:t>
            </a:r>
            <a:endParaRPr/>
          </a:p>
        </p:txBody>
      </p:sp>
      <p:sp>
        <p:nvSpPr>
          <p:cNvPr id="736" name="Google Shape;736;g6d5ce0eb75_1_214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mvn R0,Bit2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37" name="Google Shape;737;g6d5ce0eb75_1_214"/>
          <p:cNvSpPr/>
          <p:nvPr/>
        </p:nvSpPr>
        <p:spPr>
          <a:xfrm>
            <a:off x="5931550" y="2313000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38" name="Google Shape;738;g6d5ce0eb75_1_2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739" name="Google Shape;739;g6d5ce0eb75_1_214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Lösungsvorschlag: 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Bit1 = 0b1011 in R0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R0 auf GPIOC.ODR ausgeben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d5ce0eb75_0_95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93" name="Google Shape;93;g6d5ce0eb75_0_95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94" name="Google Shape;94;g6d5ce0eb75_0_95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95" name="Google Shape;95;g6d5ce0eb75_0_95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6" name="Google Shape;96;g6d5ce0eb75_0_95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7" name="Google Shape;97;g6d5ce0eb75_0_95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g6d5ce0eb75_0_95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99" name="Google Shape;99;g6d5ce0eb75_0_95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100" name="Google Shape;100;g6d5ce0eb75_0_95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1" name="Google Shape;101;g6d5ce0eb75_0_95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2" name="Google Shape;102;g6d5ce0eb75_0_95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g6d5ce0eb75_0_95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04" name="Google Shape;104;g6d5ce0eb75_0_95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105" name="Google Shape;105;g6d5ce0eb75_0_95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6" name="Google Shape;106;g6d5ce0eb75_0_95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7" name="Google Shape;107;g6d5ce0eb75_0_95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g6d5ce0eb75_0_95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09" name="Google Shape;109;g6d5ce0eb75_0_95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110" name="Google Shape;110;g6d5ce0eb75_0_95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1" name="Google Shape;111;g6d5ce0eb75_0_95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2" name="Google Shape;112;g6d5ce0eb75_0_95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g6d5ce0eb75_0_95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14" name="Google Shape;114;g6d5ce0eb75_0_95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5" name="Google Shape;115;g6d5ce0eb75_0_95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6" name="Google Shape;116;g6d5ce0eb75_0_95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7" name="Google Shape;117;g6d5ce0eb75_0_95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8" name="Google Shape;118;g6d5ce0eb75_0_95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6d5ce0eb75_0_95"/>
          <p:cNvSpPr/>
          <p:nvPr/>
        </p:nvSpPr>
        <p:spPr>
          <a:xfrm>
            <a:off x="5953125" y="2824175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0" name="Google Shape;120;g6d5ce0eb75_0_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823" y="3297801"/>
            <a:ext cx="1719600" cy="242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6d5ce0eb75_0_95"/>
          <p:cNvSpPr/>
          <p:nvPr/>
        </p:nvSpPr>
        <p:spPr>
          <a:xfrm>
            <a:off x="2641313" y="2125200"/>
            <a:ext cx="1258800" cy="927600"/>
          </a:xfrm>
          <a:prstGeom prst="wedgeRoundRectCallout">
            <a:avLst>
              <a:gd name="adj1" fmla="val -68537"/>
              <a:gd name="adj2" fmla="val 7361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0000FF"/>
                </a:solidFill>
              </a:rPr>
              <a:t>Aufgabe</a:t>
            </a:r>
            <a:r>
              <a:rPr lang="en-US" dirty="0">
                <a:solidFill>
                  <a:srgbClr val="0000FF"/>
                </a:solidFill>
              </a:rPr>
              <a:t>: Die Lampe an PC1 </a:t>
            </a:r>
            <a:r>
              <a:rPr lang="en-US" dirty="0" err="1">
                <a:solidFill>
                  <a:srgbClr val="0000FF"/>
                </a:solidFill>
              </a:rPr>
              <a:t>soll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leuchten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6d5ce0eb75_1_249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745" name="Google Shape;745;g6d5ce0eb75_1_249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746" name="Google Shape;746;g6d5ce0eb75_1_249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747" name="Google Shape;747;g6d5ce0eb75_1_24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48" name="Google Shape;748;g6d5ce0eb75_1_24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49" name="Google Shape;749;g6d5ce0eb75_1_24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g6d5ce0eb75_1_24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751" name="Google Shape;751;g6d5ce0eb75_1_249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752" name="Google Shape;752;g6d5ce0eb75_1_24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53" name="Google Shape;753;g6d5ce0eb75_1_24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54" name="Google Shape;754;g6d5ce0eb75_1_24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g6d5ce0eb75_1_24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756" name="Google Shape;756;g6d5ce0eb75_1_249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757" name="Google Shape;757;g6d5ce0eb75_1_24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58" name="Google Shape;758;g6d5ce0eb75_1_24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59" name="Google Shape;759;g6d5ce0eb75_1_24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g6d5ce0eb75_1_24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761" name="Google Shape;761;g6d5ce0eb75_1_249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762" name="Google Shape;762;g6d5ce0eb75_1_24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63" name="Google Shape;763;g6d5ce0eb75_1_24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64" name="Google Shape;764;g6d5ce0eb75_1_24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g6d5ce0eb75_1_24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766" name="Google Shape;766;g6d5ce0eb75_1_249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67" name="Google Shape;767;g6d5ce0eb75_1_249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68" name="Google Shape;768;g6d5ce0eb75_1_249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69" name="Google Shape;769;g6d5ce0eb75_1_249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770" name="Google Shape;770;g6d5ce0eb75_1_249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1" name="Google Shape;771;g6d5ce0eb75_1_249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0b1011 -&gt; GPIOC.ODR</a:t>
            </a:r>
            <a:endParaRPr/>
          </a:p>
        </p:txBody>
      </p:sp>
      <p:sp>
        <p:nvSpPr>
          <p:cNvPr id="772" name="Google Shape;772;g6d5ce0eb75_1_249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mvn R0,Bit2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773" name="Google Shape;773;g6d5ce0eb75_1_2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774" name="Google Shape;774;g6d5ce0eb75_1_249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Juhu, hat funktioniert! Lampe an PC2 ist aus!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775" name="Google Shape;775;g6d5ce0eb75_1_249"/>
          <p:cNvSpPr/>
          <p:nvPr/>
        </p:nvSpPr>
        <p:spPr>
          <a:xfrm>
            <a:off x="5931550" y="2313000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g6d5ce0eb75_1_283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781" name="Google Shape;781;g6d5ce0eb75_1_283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782" name="Google Shape;782;g6d5ce0eb75_1_283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783" name="Google Shape;783;g6d5ce0eb75_1_28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84" name="Google Shape;784;g6d5ce0eb75_1_28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85" name="Google Shape;785;g6d5ce0eb75_1_28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g6d5ce0eb75_1_28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787" name="Google Shape;787;g6d5ce0eb75_1_283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788" name="Google Shape;788;g6d5ce0eb75_1_28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89" name="Google Shape;789;g6d5ce0eb75_1_28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90" name="Google Shape;790;g6d5ce0eb75_1_28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g6d5ce0eb75_1_28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792" name="Google Shape;792;g6d5ce0eb75_1_283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793" name="Google Shape;793;g6d5ce0eb75_1_28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94" name="Google Shape;794;g6d5ce0eb75_1_28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95" name="Google Shape;795;g6d5ce0eb75_1_28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g6d5ce0eb75_1_28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797" name="Google Shape;797;g6d5ce0eb75_1_283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798" name="Google Shape;798;g6d5ce0eb75_1_28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799" name="Google Shape;799;g6d5ce0eb75_1_28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00" name="Google Shape;800;g6d5ce0eb75_1_28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g6d5ce0eb75_1_28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802" name="Google Shape;802;g6d5ce0eb75_1_283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803" name="Google Shape;803;g6d5ce0eb75_1_283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804" name="Google Shape;804;g6d5ce0eb75_1_283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805" name="Google Shape;805;g6d5ce0eb75_1_283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806" name="Google Shape;806;g6d5ce0eb75_1_283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g6d5ce0eb75_1_283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0b1011 -&gt; GPIOC.ODR</a:t>
            </a:r>
            <a:endParaRPr/>
          </a:p>
        </p:txBody>
      </p:sp>
      <p:sp>
        <p:nvSpPr>
          <p:cNvPr id="808" name="Google Shape;808;g6d5ce0eb75_1_283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mvn R0,Bit2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809" name="Google Shape;809;g6d5ce0eb75_1_283"/>
          <p:cNvSpPr/>
          <p:nvPr/>
        </p:nvSpPr>
        <p:spPr>
          <a:xfrm>
            <a:off x="3805175" y="4743725"/>
            <a:ext cx="3529200" cy="927600"/>
          </a:xfrm>
          <a:prstGeom prst="wedgeRoundRectCallout">
            <a:avLst>
              <a:gd name="adj1" fmla="val 38661"/>
              <a:gd name="adj2" fmla="val -15168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Leider sind die Lampen an PC3 und PC1 angegangen. Ist das schlimm?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810" name="Google Shape;810;g6d5ce0eb75_1_2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1549" y="19134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6d5ce0eb75_1_317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816" name="Google Shape;816;g6d5ce0eb75_1_317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817" name="Google Shape;817;g6d5ce0eb75_1_317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818" name="Google Shape;818;g6d5ce0eb75_1_317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19" name="Google Shape;819;g6d5ce0eb75_1_317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20" name="Google Shape;820;g6d5ce0eb75_1_317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g6d5ce0eb75_1_317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822" name="Google Shape;822;g6d5ce0eb75_1_317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823" name="Google Shape;823;g6d5ce0eb75_1_317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24" name="Google Shape;824;g6d5ce0eb75_1_317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25" name="Google Shape;825;g6d5ce0eb75_1_317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g6d5ce0eb75_1_317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827" name="Google Shape;827;g6d5ce0eb75_1_317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828" name="Google Shape;828;g6d5ce0eb75_1_317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29" name="Google Shape;829;g6d5ce0eb75_1_317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30" name="Google Shape;830;g6d5ce0eb75_1_317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g6d5ce0eb75_1_317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832" name="Google Shape;832;g6d5ce0eb75_1_317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833" name="Google Shape;833;g6d5ce0eb75_1_317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834" name="Google Shape;834;g6d5ce0eb75_1_317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35" name="Google Shape;835;g6d5ce0eb75_1_317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6" name="Google Shape;836;g6d5ce0eb75_1_317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837" name="Google Shape;837;g6d5ce0eb75_1_317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838" name="Google Shape;838;g6d5ce0eb75_1_317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839" name="Google Shape;839;g6d5ce0eb75_1_317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840" name="Google Shape;840;g6d5ce0eb75_1_317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841" name="Google Shape;841;g6d5ce0eb75_1_317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2" name="Google Shape;842;g6d5ce0eb75_1_317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0b1011 -&gt; GPIOC.ODR</a:t>
            </a:r>
            <a:endParaRPr/>
          </a:p>
        </p:txBody>
      </p:sp>
      <p:sp>
        <p:nvSpPr>
          <p:cNvPr id="843" name="Google Shape;843;g6d5ce0eb75_1_317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mvn R0,Bit2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844" name="Google Shape;844;g6d5ce0eb75_1_3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45" name="Google Shape;845;g6d5ce0eb75_1_317"/>
          <p:cNvSpPr/>
          <p:nvPr/>
        </p:nvSpPr>
        <p:spPr>
          <a:xfrm>
            <a:off x="2528825" y="4200800"/>
            <a:ext cx="1967100" cy="582000"/>
          </a:xfrm>
          <a:prstGeom prst="wedgeRoundRectCallout">
            <a:avLst>
              <a:gd name="adj1" fmla="val -71544"/>
              <a:gd name="adj2" fmla="val -15315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Könnte leider sein!!!!!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6d5ce0eb75_1_351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851" name="Google Shape;851;g6d5ce0eb75_1_351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852" name="Google Shape;852;g6d5ce0eb75_1_351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53" name="Google Shape;853;g6d5ce0eb75_1_351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854" name="Google Shape;854;g6d5ce0eb75_1_351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855" name="Google Shape;855;g6d5ce0eb75_1_351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56" name="Google Shape;856;g6d5ce0eb75_1_351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57" name="Google Shape;857;g6d5ce0eb75_1_351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58" name="Google Shape;858;g6d5ce0eb75_1_351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59" name="Google Shape;859;g6d5ce0eb75_1_351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860" name="Google Shape;860;g6d5ce0eb75_1_351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61" name="Google Shape;861;g6d5ce0eb75_1_351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62" name="Google Shape;862;g6d5ce0eb75_1_351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63" name="Google Shape;863;g6d5ce0eb75_1_351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64" name="Google Shape;864;g6d5ce0eb75_1_351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65" name="Google Shape;865;g6d5ce0eb75_1_351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UND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866" name="Google Shape;866;g6d5ce0eb75_1_351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867" name="Google Shape;867;g6d5ce0eb75_1_351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68" name="Google Shape;868;g6d5ce0eb75_1_351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69" name="Google Shape;869;g6d5ce0eb75_1_351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70" name="Google Shape;870;g6d5ce0eb75_1_351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71" name="Google Shape;871;g6d5ce0eb75_1_351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872" name="Google Shape;872;g6d5ce0eb75_1_351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73" name="Google Shape;873;g6d5ce0eb75_1_351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874" name="Google Shape;874;g6d5ce0eb75_1_351"/>
            <p:cNvCxnSpPr>
              <a:endCxn id="865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875" name="Google Shape;875;g6d5ce0eb75_1_351"/>
            <p:cNvCxnSpPr>
              <a:endCxn id="865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876" name="Google Shape;876;g6d5ce0eb75_1_351"/>
            <p:cNvCxnSpPr>
              <a:stCxn id="865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877" name="Google Shape;877;g6d5ce0eb75_1_351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78" name="Google Shape;878;g6d5ce0eb75_1_351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mvn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2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79" name="Google Shape;879;g6d5ce0eb75_1_351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and</a:t>
              </a: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80" name="Google Shape;880;g6d5ce0eb75_1_351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81" name="Google Shape;881;g6d5ce0eb75_1_351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pic>
        <p:nvPicPr>
          <p:cNvPr id="882" name="Google Shape;882;g6d5ce0eb75_1_3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83" name="Google Shape;883;g6d5ce0eb75_1_351"/>
          <p:cNvSpPr/>
          <p:nvPr/>
        </p:nvSpPr>
        <p:spPr>
          <a:xfrm>
            <a:off x="2509775" y="5086625"/>
            <a:ext cx="1700400" cy="542700"/>
          </a:xfrm>
          <a:prstGeom prst="wedgeRoundRectCallout">
            <a:avLst>
              <a:gd name="adj1" fmla="val -89488"/>
              <a:gd name="adj2" fmla="val -27821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o </a:t>
            </a:r>
            <a:r>
              <a:rPr lang="en-US" dirty="0" err="1" smtClean="0">
                <a:solidFill>
                  <a:srgbClr val="0000FF"/>
                </a:solidFill>
              </a:rPr>
              <a:t>geht’s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richtig</a:t>
            </a:r>
            <a:r>
              <a:rPr lang="en-US" dirty="0">
                <a:solidFill>
                  <a:srgbClr val="0000FF"/>
                </a:solidFill>
              </a:rPr>
              <a:t>: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g6d5ce0eb75_1_388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889" name="Google Shape;889;g6d5ce0eb75_1_388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890" name="Google Shape;890;g6d5ce0eb75_1_388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91" name="Google Shape;891;g6d5ce0eb75_1_388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892" name="Google Shape;892;g6d5ce0eb75_1_388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893" name="Google Shape;893;g6d5ce0eb75_1_388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94" name="Google Shape;894;g6d5ce0eb75_1_388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95" name="Google Shape;895;g6d5ce0eb75_1_388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96" name="Google Shape;896;g6d5ce0eb75_1_388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897" name="Google Shape;897;g6d5ce0eb75_1_388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898" name="Google Shape;898;g6d5ce0eb75_1_388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899" name="Google Shape;899;g6d5ce0eb75_1_388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00" name="Google Shape;900;g6d5ce0eb75_1_388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01" name="Google Shape;901;g6d5ce0eb75_1_388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02" name="Google Shape;902;g6d5ce0eb75_1_388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03" name="Google Shape;903;g6d5ce0eb75_1_388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UND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904" name="Google Shape;904;g6d5ce0eb75_1_388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905" name="Google Shape;905;g6d5ce0eb75_1_388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06" name="Google Shape;906;g6d5ce0eb75_1_388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07" name="Google Shape;907;g6d5ce0eb75_1_388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08" name="Google Shape;908;g6d5ce0eb75_1_388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09" name="Google Shape;909;g6d5ce0eb75_1_388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910" name="Google Shape;910;g6d5ce0eb75_1_388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11" name="Google Shape;911;g6d5ce0eb75_1_388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912" name="Google Shape;912;g6d5ce0eb75_1_388"/>
            <p:cNvCxnSpPr>
              <a:endCxn id="903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913" name="Google Shape;913;g6d5ce0eb75_1_388"/>
            <p:cNvCxnSpPr>
              <a:endCxn id="903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914" name="Google Shape;914;g6d5ce0eb75_1_388"/>
            <p:cNvCxnSpPr>
              <a:stCxn id="903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915" name="Google Shape;915;g6d5ce0eb75_1_388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16" name="Google Shape;916;g6d5ce0eb75_1_388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mvn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2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17" name="Google Shape;917;g6d5ce0eb75_1_388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and</a:t>
              </a: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18" name="Google Shape;918;g6d5ce0eb75_1_388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19" name="Google Shape;919;g6d5ce0eb75_1_388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pic>
        <p:nvPicPr>
          <p:cNvPr id="920" name="Google Shape;920;g6d5ce0eb75_1_3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704" y="22463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921" name="Google Shape;921;g6d5ce0eb75_1_388"/>
          <p:cNvSpPr/>
          <p:nvPr/>
        </p:nvSpPr>
        <p:spPr>
          <a:xfrm>
            <a:off x="1252475" y="771800"/>
            <a:ext cx="2443200" cy="542700"/>
          </a:xfrm>
          <a:prstGeom prst="wedgeRoundRectCallout">
            <a:avLst>
              <a:gd name="adj1" fmla="val -66521"/>
              <a:gd name="adj2" fmla="val 18689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Alten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Inhalt</a:t>
            </a:r>
            <a:r>
              <a:rPr lang="en-US" dirty="0">
                <a:solidFill>
                  <a:srgbClr val="0000FF"/>
                </a:solidFill>
              </a:rPr>
              <a:t> von ODR in R0 </a:t>
            </a:r>
            <a:r>
              <a:rPr lang="en-US" dirty="0" smtClean="0">
                <a:solidFill>
                  <a:srgbClr val="0000FF"/>
                </a:solidFill>
              </a:rPr>
              <a:t>laden…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g6d5ce0eb75_1_425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927" name="Google Shape;927;g6d5ce0eb75_1_425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928" name="Google Shape;928;g6d5ce0eb75_1_425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29" name="Google Shape;929;g6d5ce0eb75_1_425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930" name="Google Shape;930;g6d5ce0eb75_1_425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931" name="Google Shape;931;g6d5ce0eb75_1_425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32" name="Google Shape;932;g6d5ce0eb75_1_425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33" name="Google Shape;933;g6d5ce0eb75_1_425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34" name="Google Shape;934;g6d5ce0eb75_1_425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35" name="Google Shape;935;g6d5ce0eb75_1_425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936" name="Google Shape;936;g6d5ce0eb75_1_425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37" name="Google Shape;937;g6d5ce0eb75_1_425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38" name="Google Shape;938;g6d5ce0eb75_1_425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39" name="Google Shape;939;g6d5ce0eb75_1_425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40" name="Google Shape;940;g6d5ce0eb75_1_425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41" name="Google Shape;941;g6d5ce0eb75_1_425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UND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942" name="Google Shape;942;g6d5ce0eb75_1_425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943" name="Google Shape;943;g6d5ce0eb75_1_425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44" name="Google Shape;944;g6d5ce0eb75_1_425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45" name="Google Shape;945;g6d5ce0eb75_1_425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46" name="Google Shape;946;g6d5ce0eb75_1_425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47" name="Google Shape;947;g6d5ce0eb75_1_425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948" name="Google Shape;948;g6d5ce0eb75_1_425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49" name="Google Shape;949;g6d5ce0eb75_1_425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950" name="Google Shape;950;g6d5ce0eb75_1_425"/>
            <p:cNvCxnSpPr>
              <a:endCxn id="941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951" name="Google Shape;951;g6d5ce0eb75_1_425"/>
            <p:cNvCxnSpPr>
              <a:endCxn id="941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952" name="Google Shape;952;g6d5ce0eb75_1_425"/>
            <p:cNvCxnSpPr>
              <a:stCxn id="941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953" name="Google Shape;953;g6d5ce0eb75_1_425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54" name="Google Shape;954;g6d5ce0eb75_1_425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mvn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2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55" name="Google Shape;955;g6d5ce0eb75_1_425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and</a:t>
              </a: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56" name="Google Shape;956;g6d5ce0eb75_1_425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57" name="Google Shape;957;g6d5ce0eb75_1_425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sp>
        <p:nvSpPr>
          <p:cNvPr id="958" name="Google Shape;958;g6d5ce0eb75_1_425"/>
          <p:cNvSpPr/>
          <p:nvPr/>
        </p:nvSpPr>
        <p:spPr>
          <a:xfrm>
            <a:off x="5263275" y="867050"/>
            <a:ext cx="2443200" cy="542700"/>
          </a:xfrm>
          <a:prstGeom prst="wedgeRoundRectCallout">
            <a:avLst>
              <a:gd name="adj1" fmla="val 61665"/>
              <a:gd name="adj2" fmla="val 13072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>
                <a:solidFill>
                  <a:srgbClr val="0000FF"/>
                </a:solidFill>
              </a:rPr>
              <a:t>NICHT Bit2 =0b1011 in R1 </a:t>
            </a:r>
            <a:r>
              <a:rPr lang="en-US" dirty="0" err="1">
                <a:solidFill>
                  <a:srgbClr val="0000FF"/>
                </a:solidFill>
              </a:rPr>
              <a:t>tun</a:t>
            </a:r>
            <a:r>
              <a:rPr lang="en-US" dirty="0">
                <a:solidFill>
                  <a:srgbClr val="0000FF"/>
                </a:solidFill>
              </a:rPr>
              <a:t> …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959" name="Google Shape;959;g6d5ce0eb75_1_4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06474" y="216112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g6d5ce0eb75_1_462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965" name="Google Shape;965;g6d5ce0eb75_1_462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966" name="Google Shape;966;g6d5ce0eb75_1_462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67" name="Google Shape;967;g6d5ce0eb75_1_462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968" name="Google Shape;968;g6d5ce0eb75_1_462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969" name="Google Shape;969;g6d5ce0eb75_1_462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70" name="Google Shape;970;g6d5ce0eb75_1_462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71" name="Google Shape;971;g6d5ce0eb75_1_462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72" name="Google Shape;972;g6d5ce0eb75_1_462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73" name="Google Shape;973;g6d5ce0eb75_1_462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974" name="Google Shape;974;g6d5ce0eb75_1_462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75" name="Google Shape;975;g6d5ce0eb75_1_462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76" name="Google Shape;976;g6d5ce0eb75_1_462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77" name="Google Shape;977;g6d5ce0eb75_1_462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78" name="Google Shape;978;g6d5ce0eb75_1_462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79" name="Google Shape;979;g6d5ce0eb75_1_462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UND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980" name="Google Shape;980;g6d5ce0eb75_1_462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981" name="Google Shape;981;g6d5ce0eb75_1_462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82" name="Google Shape;982;g6d5ce0eb75_1_462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83" name="Google Shape;983;g6d5ce0eb75_1_462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84" name="Google Shape;984;g6d5ce0eb75_1_462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985" name="Google Shape;985;g6d5ce0eb75_1_462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986" name="Google Shape;986;g6d5ce0eb75_1_462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87" name="Google Shape;987;g6d5ce0eb75_1_462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988" name="Google Shape;988;g6d5ce0eb75_1_462"/>
            <p:cNvCxnSpPr>
              <a:endCxn id="979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989" name="Google Shape;989;g6d5ce0eb75_1_462"/>
            <p:cNvCxnSpPr>
              <a:endCxn id="979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990" name="Google Shape;990;g6d5ce0eb75_1_462"/>
            <p:cNvCxnSpPr>
              <a:stCxn id="979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991" name="Google Shape;991;g6d5ce0eb75_1_462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92" name="Google Shape;992;g6d5ce0eb75_1_462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mvn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2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93" name="Google Shape;993;g6d5ce0eb75_1_462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orr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94" name="Google Shape;994;g6d5ce0eb75_1_462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995" name="Google Shape;995;g6d5ce0eb75_1_462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sp>
        <p:nvSpPr>
          <p:cNvPr id="996" name="Google Shape;996;g6d5ce0eb75_1_462"/>
          <p:cNvSpPr/>
          <p:nvPr/>
        </p:nvSpPr>
        <p:spPr>
          <a:xfrm>
            <a:off x="6310199" y="3438800"/>
            <a:ext cx="2511583" cy="542700"/>
          </a:xfrm>
          <a:prstGeom prst="wedgeRoundRectCallout">
            <a:avLst>
              <a:gd name="adj1" fmla="val 30510"/>
              <a:gd name="adj2" fmla="val 8333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dirty="0" err="1">
                <a:solidFill>
                  <a:srgbClr val="0000FF"/>
                </a:solidFill>
              </a:rPr>
              <a:t>Beides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verunden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nach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R2 …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997" name="Google Shape;997;g6d5ce0eb75_1_4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87449" y="422804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g6d5ce0eb75_1_499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1003" name="Google Shape;1003;g6d5ce0eb75_1_499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1004" name="Google Shape;1004;g6d5ce0eb75_1_499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05" name="Google Shape;1005;g6d5ce0eb75_1_499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1006" name="Google Shape;1006;g6d5ce0eb75_1_499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1007" name="Google Shape;1007;g6d5ce0eb75_1_499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1008" name="Google Shape;1008;g6d5ce0eb75_1_499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1009" name="Google Shape;1009;g6d5ce0eb75_1_499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1010" name="Google Shape;1010;g6d5ce0eb75_1_499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1011" name="Google Shape;1011;g6d5ce0eb75_1_499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1012" name="Google Shape;1012;g6d5ce0eb75_1_499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13" name="Google Shape;1013;g6d5ce0eb75_1_499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14" name="Google Shape;1014;g6d5ce0eb75_1_499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15" name="Google Shape;1015;g6d5ce0eb75_1_499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16" name="Google Shape;1016;g6d5ce0eb75_1_499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17" name="Google Shape;1017;g6d5ce0eb75_1_499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UND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1018" name="Google Shape;1018;g6d5ce0eb75_1_499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1019" name="Google Shape;1019;g6d5ce0eb75_1_499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1020" name="Google Shape;1020;g6d5ce0eb75_1_499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1021" name="Google Shape;1021;g6d5ce0eb75_1_499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1022" name="Google Shape;1022;g6d5ce0eb75_1_499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1023" name="Google Shape;1023;g6d5ce0eb75_1_499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1024" name="Google Shape;1024;g6d5ce0eb75_1_499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25" name="Google Shape;1025;g6d5ce0eb75_1_499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1026" name="Google Shape;1026;g6d5ce0eb75_1_499"/>
            <p:cNvCxnSpPr>
              <a:endCxn id="1017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027" name="Google Shape;1027;g6d5ce0eb75_1_499"/>
            <p:cNvCxnSpPr>
              <a:endCxn id="1017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1028" name="Google Shape;1028;g6d5ce0eb75_1_499"/>
            <p:cNvCxnSpPr>
              <a:stCxn id="1017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1029" name="Google Shape;1029;g6d5ce0eb75_1_499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30" name="Google Shape;1030;g6d5ce0eb75_1_499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mvn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2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31" name="Google Shape;1031;g6d5ce0eb75_1_499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and</a:t>
              </a: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32" name="Google Shape;1032;g6d5ce0eb75_1_499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1033" name="Google Shape;1033;g6d5ce0eb75_1_499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sp>
        <p:nvSpPr>
          <p:cNvPr id="1034" name="Google Shape;1034;g6d5ce0eb75_1_499"/>
          <p:cNvSpPr/>
          <p:nvPr/>
        </p:nvSpPr>
        <p:spPr>
          <a:xfrm>
            <a:off x="338025" y="3372125"/>
            <a:ext cx="2443200" cy="542700"/>
          </a:xfrm>
          <a:prstGeom prst="wedgeRoundRectCallout">
            <a:avLst>
              <a:gd name="adj1" fmla="val 30510"/>
              <a:gd name="adj2" fmla="val 8333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</a:rPr>
              <a:t>R2 auf GPIOC.ODR </a:t>
            </a:r>
            <a:r>
              <a:rPr lang="en-US" dirty="0" err="1" smtClean="0">
                <a:solidFill>
                  <a:srgbClr val="0000FF"/>
                </a:solidFill>
              </a:rPr>
              <a:t>ausgeben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1035" name="Google Shape;1035;g6d5ce0eb75_1_4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7879" y="406566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6d5ce0eb75_1_536"/>
          <p:cNvSpPr/>
          <p:nvPr/>
        </p:nvSpPr>
        <p:spPr>
          <a:xfrm>
            <a:off x="5974950" y="2313000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g6d5ce0eb75_1_536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1042" name="Google Shape;1042;g6d5ce0eb75_1_536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1043" name="Google Shape;1043;g6d5ce0eb75_1_536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1044" name="Google Shape;1044;g6d5ce0eb75_1_536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45" name="Google Shape;1045;g6d5ce0eb75_1_536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46" name="Google Shape;1046;g6d5ce0eb75_1_536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" name="Google Shape;1047;g6d5ce0eb75_1_536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048" name="Google Shape;1048;g6d5ce0eb75_1_536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1049" name="Google Shape;1049;g6d5ce0eb75_1_536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50" name="Google Shape;1050;g6d5ce0eb75_1_536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51" name="Google Shape;1051;g6d5ce0eb75_1_536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" name="Google Shape;1052;g6d5ce0eb75_1_536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053" name="Google Shape;1053;g6d5ce0eb75_1_536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1054" name="Google Shape;1054;g6d5ce0eb75_1_536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55" name="Google Shape;1055;g6d5ce0eb75_1_536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56" name="Google Shape;1056;g6d5ce0eb75_1_536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g6d5ce0eb75_1_536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058" name="Google Shape;1058;g6d5ce0eb75_1_536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1059" name="Google Shape;1059;g6d5ce0eb75_1_536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60" name="Google Shape;1060;g6d5ce0eb75_1_536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61" name="Google Shape;1061;g6d5ce0eb75_1_536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g6d5ce0eb75_1_536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063" name="Google Shape;1063;g6d5ce0eb75_1_536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64" name="Google Shape;1064;g6d5ce0eb75_1_536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65" name="Google Shape;1065;g6d5ce0eb75_1_536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66" name="Google Shape;1066;g6d5ce0eb75_1_536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67" name="Google Shape;1067;g6d5ce0eb75_1_536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68" name="Google Shape;1068;g6d5ce0eb75_1_5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823" y="3297801"/>
            <a:ext cx="1719600" cy="242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9" name="Google Shape;1069;g6d5ce0eb75_1_536"/>
          <p:cNvSpPr/>
          <p:nvPr/>
        </p:nvSpPr>
        <p:spPr>
          <a:xfrm>
            <a:off x="2641313" y="2125200"/>
            <a:ext cx="1258800" cy="927600"/>
          </a:xfrm>
          <a:prstGeom prst="wedgeRoundRectCallout">
            <a:avLst>
              <a:gd name="adj1" fmla="val -68537"/>
              <a:gd name="adj2" fmla="val 7361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So gehört das!!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Google Shape;1074;g6d5ce0eb75_1_569"/>
          <p:cNvSpPr/>
          <p:nvPr/>
        </p:nvSpPr>
        <p:spPr>
          <a:xfrm>
            <a:off x="5974950" y="2313000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5" name="Google Shape;1075;g6d5ce0eb75_1_569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1076" name="Google Shape;1076;g6d5ce0eb75_1_569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1077" name="Google Shape;1077;g6d5ce0eb75_1_569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1078" name="Google Shape;1078;g6d5ce0eb75_1_56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79" name="Google Shape;1079;g6d5ce0eb75_1_56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80" name="Google Shape;1080;g6d5ce0eb75_1_56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g6d5ce0eb75_1_56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082" name="Google Shape;1082;g6d5ce0eb75_1_569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1083" name="Google Shape;1083;g6d5ce0eb75_1_56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84" name="Google Shape;1084;g6d5ce0eb75_1_56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85" name="Google Shape;1085;g6d5ce0eb75_1_56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g6d5ce0eb75_1_56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087" name="Google Shape;1087;g6d5ce0eb75_1_569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1088" name="Google Shape;1088;g6d5ce0eb75_1_56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89" name="Google Shape;1089;g6d5ce0eb75_1_56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90" name="Google Shape;1090;g6d5ce0eb75_1_56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g6d5ce0eb75_1_56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092" name="Google Shape;1092;g6d5ce0eb75_1_569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1093" name="Google Shape;1093;g6d5ce0eb75_1_569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94" name="Google Shape;1094;g6d5ce0eb75_1_569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95" name="Google Shape;1095;g6d5ce0eb75_1_569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" name="Google Shape;1096;g6d5ce0eb75_1_569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097" name="Google Shape;1097;g6d5ce0eb75_1_569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98" name="Google Shape;1098;g6d5ce0eb75_1_569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099" name="Google Shape;1099;g6d5ce0eb75_1_569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00" name="Google Shape;1100;g6d5ce0eb75_1_569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01" name="Google Shape;1101;g6d5ce0eb75_1_569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2" name="Google Shape;1102;g6d5ce0eb75_1_569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0b1011 -&gt; GPIOC.ODR</a:t>
            </a:r>
            <a:endParaRPr/>
          </a:p>
        </p:txBody>
      </p:sp>
      <p:sp>
        <p:nvSpPr>
          <p:cNvPr id="1103" name="Google Shape;1103;g6d5ce0eb75_1_569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mvn R0,Bit2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104" name="Google Shape;1104;g6d5ce0eb75_1_5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105" name="Google Shape;1105;g6d5ce0eb75_1_569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Das muss einfacher gehen!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d5ce0eb75_0_128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127" name="Google Shape;127;g6d5ce0eb75_0_128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128" name="Google Shape;128;g6d5ce0eb75_0_128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129" name="Google Shape;129;g6d5ce0eb75_0_128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30" name="Google Shape;130;g6d5ce0eb75_0_128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1" name="Google Shape;131;g6d5ce0eb75_0_128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g6d5ce0eb75_0_128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33" name="Google Shape;133;g6d5ce0eb75_0_128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134" name="Google Shape;134;g6d5ce0eb75_0_128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35" name="Google Shape;135;g6d5ce0eb75_0_128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6" name="Google Shape;136;g6d5ce0eb75_0_128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g6d5ce0eb75_0_128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38" name="Google Shape;138;g6d5ce0eb75_0_128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139" name="Google Shape;139;g6d5ce0eb75_0_128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0" name="Google Shape;140;g6d5ce0eb75_0_128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1" name="Google Shape;141;g6d5ce0eb75_0_128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g6d5ce0eb75_0_128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43" name="Google Shape;143;g6d5ce0eb75_0_128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144" name="Google Shape;144;g6d5ce0eb75_0_128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45" name="Google Shape;145;g6d5ce0eb75_0_128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6" name="Google Shape;146;g6d5ce0eb75_0_128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g6d5ce0eb75_0_128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48" name="Google Shape;148;g6d5ce0eb75_0_128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49" name="Google Shape;149;g6d5ce0eb75_0_128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50" name="Google Shape;150;g6d5ce0eb75_0_128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51" name="Google Shape;151;g6d5ce0eb75_0_128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52" name="Google Shape;152;g6d5ce0eb75_0_128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6d5ce0eb75_0_128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0b0010 -&gt; GPIOC.ODR</a:t>
            </a:r>
            <a:endParaRPr/>
          </a:p>
        </p:txBody>
      </p:sp>
      <p:sp>
        <p:nvSpPr>
          <p:cNvPr id="154" name="Google Shape;154;g6d5ce0eb75_0_128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55" name="Google Shape;155;g6d5ce0eb75_0_128"/>
          <p:cNvSpPr/>
          <p:nvPr/>
        </p:nvSpPr>
        <p:spPr>
          <a:xfrm>
            <a:off x="5953125" y="2824175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6" name="Google Shape;156;g6d5ce0eb75_0_1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6d5ce0eb75_0_128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Lösungsvorschlag: 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Bit1 = 0b0010 in R0</a:t>
            </a:r>
            <a:endParaRPr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R0 auf GPIOC.ODR ausgeben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6d5ce0eb75_1_604"/>
          <p:cNvSpPr/>
          <p:nvPr/>
        </p:nvSpPr>
        <p:spPr>
          <a:xfrm>
            <a:off x="5974950" y="2313000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1" name="Google Shape;1111;g6d5ce0eb75_1_604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1112" name="Google Shape;1112;g6d5ce0eb75_1_604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1113" name="Google Shape;1113;g6d5ce0eb75_1_604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1114" name="Google Shape;1114;g6d5ce0eb75_1_604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15" name="Google Shape;1115;g6d5ce0eb75_1_604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16" name="Google Shape;1116;g6d5ce0eb75_1_604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" name="Google Shape;1117;g6d5ce0eb75_1_604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118" name="Google Shape;1118;g6d5ce0eb75_1_604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1119" name="Google Shape;1119;g6d5ce0eb75_1_604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20" name="Google Shape;1120;g6d5ce0eb75_1_604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21" name="Google Shape;1121;g6d5ce0eb75_1_604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" name="Google Shape;1122;g6d5ce0eb75_1_604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123" name="Google Shape;1123;g6d5ce0eb75_1_604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1124" name="Google Shape;1124;g6d5ce0eb75_1_604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25" name="Google Shape;1125;g6d5ce0eb75_1_604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26" name="Google Shape;1126;g6d5ce0eb75_1_604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" name="Google Shape;1127;g6d5ce0eb75_1_604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128" name="Google Shape;1128;g6d5ce0eb75_1_604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1129" name="Google Shape;1129;g6d5ce0eb75_1_604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30" name="Google Shape;1130;g6d5ce0eb75_1_604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31" name="Google Shape;1131;g6d5ce0eb75_1_604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" name="Google Shape;1132;g6d5ce0eb75_1_604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133" name="Google Shape;1133;g6d5ce0eb75_1_604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34" name="Google Shape;1134;g6d5ce0eb75_1_604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35" name="Google Shape;1135;g6d5ce0eb75_1_604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36" name="Google Shape;1136;g6d5ce0eb75_1_604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37" name="Google Shape;1137;g6d5ce0eb75_1_604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8" name="Google Shape;1138;g6d5ce0eb75_1_604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0b1011 -&gt; GPIOC.ODR</a:t>
            </a:r>
            <a:endParaRPr/>
          </a:p>
        </p:txBody>
      </p:sp>
      <p:sp>
        <p:nvSpPr>
          <p:cNvPr id="1139" name="Google Shape;1139;g6d5ce0eb75_1_604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mvn R0,Bit2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140" name="Google Shape;1140;g6d5ce0eb75_1_6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141" name="Google Shape;1141;g6d5ce0eb75_1_604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ODR ist jedenfalls mindestens umständlich. 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142" name="Google Shape;1142;g6d5ce0eb75_1_604"/>
          <p:cNvSpPr/>
          <p:nvPr/>
        </p:nvSpPr>
        <p:spPr>
          <a:xfrm>
            <a:off x="3590750" y="2631050"/>
            <a:ext cx="269700" cy="353400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3" name="Google Shape;1143;g6d5ce0eb75_1_604"/>
          <p:cNvSpPr/>
          <p:nvPr/>
        </p:nvSpPr>
        <p:spPr>
          <a:xfrm>
            <a:off x="2977425" y="2114550"/>
            <a:ext cx="269700" cy="353400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Google Shape;1148;g6d5ce0eb75_1_641"/>
          <p:cNvSpPr/>
          <p:nvPr/>
        </p:nvSpPr>
        <p:spPr>
          <a:xfrm>
            <a:off x="5974950" y="2313000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9" name="Google Shape;1149;g6d5ce0eb75_1_641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1150" name="Google Shape;1150;g6d5ce0eb75_1_641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1151" name="Google Shape;1151;g6d5ce0eb75_1_641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1152" name="Google Shape;1152;g6d5ce0eb75_1_64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53" name="Google Shape;1153;g6d5ce0eb75_1_64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54" name="Google Shape;1154;g6d5ce0eb75_1_64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g6d5ce0eb75_1_64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156" name="Google Shape;1156;g6d5ce0eb75_1_641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1157" name="Google Shape;1157;g6d5ce0eb75_1_64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58" name="Google Shape;1158;g6d5ce0eb75_1_64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59" name="Google Shape;1159;g6d5ce0eb75_1_64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g6d5ce0eb75_1_64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161" name="Google Shape;1161;g6d5ce0eb75_1_641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1162" name="Google Shape;1162;g6d5ce0eb75_1_64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63" name="Google Shape;1163;g6d5ce0eb75_1_64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64" name="Google Shape;1164;g6d5ce0eb75_1_64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g6d5ce0eb75_1_64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166" name="Google Shape;1166;g6d5ce0eb75_1_641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1167" name="Google Shape;1167;g6d5ce0eb75_1_64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68" name="Google Shape;1168;g6d5ce0eb75_1_64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69" name="Google Shape;1169;g6d5ce0eb75_1_64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g6d5ce0eb75_1_64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171" name="Google Shape;1171;g6d5ce0eb75_1_641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72" name="Google Shape;1172;g6d5ce0eb75_1_641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73" name="Google Shape;1173;g6d5ce0eb75_1_641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74" name="Google Shape;1174;g6d5ce0eb75_1_641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175" name="Google Shape;1175;g6d5ce0eb75_1_641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6" name="Google Shape;1176;g6d5ce0eb75_1_641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0b0100 -&gt; GPIOC.</a:t>
            </a:r>
            <a:r>
              <a:rPr lang="en-US">
                <a:solidFill>
                  <a:srgbClr val="FF0000"/>
                </a:solidFill>
              </a:rPr>
              <a:t>BRR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177" name="Google Shape;1177;g6d5ce0eb75_1_641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</a:t>
            </a:r>
            <a:r>
              <a:rPr lang="en-US">
                <a:solidFill>
                  <a:srgbClr val="FF0000"/>
                </a:solidFill>
                <a:latin typeface="Malgun Gothic"/>
                <a:ea typeface="Malgun Gothic"/>
                <a:cs typeface="Malgun Gothic"/>
                <a:sym typeface="Malgun Gothic"/>
              </a:rPr>
              <a:t>BRR</a:t>
            </a: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178" name="Google Shape;1178;g6d5ce0eb75_1_6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179" name="Google Shape;1179;g6d5ce0eb75_1_641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Die GPIOs verfügen über weitere Register: Z.B. Das Bit Rücksetz Register BRR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nämlich ODR</a:t>
            </a:r>
            <a:r>
              <a:rPr lang="en-US" baseline="-25000">
                <a:solidFill>
                  <a:srgbClr val="FF0000"/>
                </a:solidFill>
              </a:rPr>
              <a:t>neu</a:t>
            </a:r>
            <a:r>
              <a:rPr lang="en-US">
                <a:solidFill>
                  <a:srgbClr val="FF0000"/>
                </a:solidFill>
              </a:rPr>
              <a:t> = ODR</a:t>
            </a:r>
            <a:r>
              <a:rPr lang="en-US" baseline="-25000">
                <a:solidFill>
                  <a:srgbClr val="FF0000"/>
                </a:solidFill>
              </a:rPr>
              <a:t>alt</a:t>
            </a:r>
            <a:r>
              <a:rPr lang="en-US">
                <a:solidFill>
                  <a:srgbClr val="FF0000"/>
                </a:solidFill>
              </a:rPr>
              <a:t> &amp; NICHT BRR 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g6d5ce0eb75_1_676"/>
          <p:cNvSpPr/>
          <p:nvPr/>
        </p:nvSpPr>
        <p:spPr>
          <a:xfrm>
            <a:off x="5953125" y="2824175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5" name="Google Shape;1185;g6d5ce0eb75_1_676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1186" name="Google Shape;1186;g6d5ce0eb75_1_676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1187" name="Google Shape;1187;g6d5ce0eb75_1_676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1188" name="Google Shape;1188;g6d5ce0eb75_1_676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89" name="Google Shape;1189;g6d5ce0eb75_1_676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90" name="Google Shape;1190;g6d5ce0eb75_1_676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g6d5ce0eb75_1_676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192" name="Google Shape;1192;g6d5ce0eb75_1_676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1193" name="Google Shape;1193;g6d5ce0eb75_1_676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94" name="Google Shape;1194;g6d5ce0eb75_1_676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95" name="Google Shape;1195;g6d5ce0eb75_1_676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g6d5ce0eb75_1_676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197" name="Google Shape;1197;g6d5ce0eb75_1_676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1198" name="Google Shape;1198;g6d5ce0eb75_1_676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199" name="Google Shape;1199;g6d5ce0eb75_1_676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00" name="Google Shape;1200;g6d5ce0eb75_1_676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g6d5ce0eb75_1_676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202" name="Google Shape;1202;g6d5ce0eb75_1_676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1203" name="Google Shape;1203;g6d5ce0eb75_1_676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04" name="Google Shape;1204;g6d5ce0eb75_1_676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05" name="Google Shape;1205;g6d5ce0eb75_1_676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g6d5ce0eb75_1_676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207" name="Google Shape;1207;g6d5ce0eb75_1_676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208" name="Google Shape;1208;g6d5ce0eb75_1_676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209" name="Google Shape;1209;g6d5ce0eb75_1_676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210" name="Google Shape;1210;g6d5ce0eb75_1_676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211" name="Google Shape;1211;g6d5ce0eb75_1_676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2" name="Google Shape;1212;g6d5ce0eb75_1_676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0b0100 -&gt; GPIOC.</a:t>
            </a:r>
            <a:r>
              <a:rPr lang="en-US">
                <a:solidFill>
                  <a:srgbClr val="FF0000"/>
                </a:solidFill>
              </a:rPr>
              <a:t>BRR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213" name="Google Shape;1213;g6d5ce0eb75_1_676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</a:t>
            </a:r>
            <a:r>
              <a:rPr lang="en-US">
                <a:solidFill>
                  <a:srgbClr val="FF0000"/>
                </a:solidFill>
                <a:latin typeface="Malgun Gothic"/>
                <a:ea typeface="Malgun Gothic"/>
                <a:cs typeface="Malgun Gothic"/>
                <a:sym typeface="Malgun Gothic"/>
              </a:rPr>
              <a:t>BRR</a:t>
            </a: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214" name="Google Shape;1214;g6d5ce0eb75_1_6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215" name="Google Shape;1215;g6d5ce0eb75_1_676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FF0000"/>
                </a:solidFill>
              </a:rPr>
              <a:t>Die </a:t>
            </a:r>
            <a:r>
              <a:rPr lang="en-US" dirty="0" err="1">
                <a:solidFill>
                  <a:srgbClr val="FF0000"/>
                </a:solidFill>
              </a:rPr>
              <a:t>Eisen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im</a:t>
            </a:r>
            <a:r>
              <a:rPr lang="en-US" dirty="0">
                <a:solidFill>
                  <a:srgbClr val="FF0000"/>
                </a:solidFill>
              </a:rPr>
              <a:t> BRR </a:t>
            </a:r>
            <a:r>
              <a:rPr lang="en-US" dirty="0" err="1">
                <a:solidFill>
                  <a:srgbClr val="FF0000"/>
                </a:solidFill>
              </a:rPr>
              <a:t>setzen</a:t>
            </a:r>
            <a:r>
              <a:rPr lang="en-US" dirty="0">
                <a:solidFill>
                  <a:srgbClr val="FF0000"/>
                </a:solidFill>
              </a:rPr>
              <a:t> die </a:t>
            </a:r>
            <a:r>
              <a:rPr lang="en-US" dirty="0" err="1">
                <a:solidFill>
                  <a:srgbClr val="FF0000"/>
                </a:solidFill>
              </a:rPr>
              <a:t>zugehörigen</a:t>
            </a:r>
            <a:r>
              <a:rPr lang="en-US" dirty="0">
                <a:solidFill>
                  <a:srgbClr val="FF0000"/>
                </a:solidFill>
              </a:rPr>
              <a:t> Bits </a:t>
            </a:r>
            <a:r>
              <a:rPr lang="en-US" dirty="0" err="1">
                <a:solidFill>
                  <a:srgbClr val="FF0000"/>
                </a:solidFill>
              </a:rPr>
              <a:t>im</a:t>
            </a:r>
            <a:r>
              <a:rPr lang="en-US" dirty="0">
                <a:solidFill>
                  <a:srgbClr val="FF0000"/>
                </a:solidFill>
              </a:rPr>
              <a:t> ODR auf 0 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Google Shape;1220;g6d5ce0eb75_1_711"/>
          <p:cNvSpPr/>
          <p:nvPr/>
        </p:nvSpPr>
        <p:spPr>
          <a:xfrm>
            <a:off x="5917650" y="2313000"/>
            <a:ext cx="426600" cy="45210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1" name="Google Shape;1221;g6d5ce0eb75_1_711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1222" name="Google Shape;1222;g6d5ce0eb75_1_711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1223" name="Google Shape;1223;g6d5ce0eb75_1_711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1224" name="Google Shape;1224;g6d5ce0eb75_1_71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25" name="Google Shape;1225;g6d5ce0eb75_1_71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26" name="Google Shape;1226;g6d5ce0eb75_1_71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g6d5ce0eb75_1_71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228" name="Google Shape;1228;g6d5ce0eb75_1_711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1229" name="Google Shape;1229;g6d5ce0eb75_1_71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30" name="Google Shape;1230;g6d5ce0eb75_1_71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31" name="Google Shape;1231;g6d5ce0eb75_1_71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g6d5ce0eb75_1_71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233" name="Google Shape;1233;g6d5ce0eb75_1_711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1234" name="Google Shape;1234;g6d5ce0eb75_1_71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35" name="Google Shape;1235;g6d5ce0eb75_1_71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36" name="Google Shape;1236;g6d5ce0eb75_1_71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g6d5ce0eb75_1_71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238" name="Google Shape;1238;g6d5ce0eb75_1_711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1239" name="Google Shape;1239;g6d5ce0eb75_1_711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40" name="Google Shape;1240;g6d5ce0eb75_1_711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41" name="Google Shape;1241;g6d5ce0eb75_1_711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g6d5ce0eb75_1_711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243" name="Google Shape;1243;g6d5ce0eb75_1_711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244" name="Google Shape;1244;g6d5ce0eb75_1_711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245" name="Google Shape;1245;g6d5ce0eb75_1_711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246" name="Google Shape;1246;g6d5ce0eb75_1_711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247" name="Google Shape;1247;g6d5ce0eb75_1_711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8" name="Google Shape;1248;g6d5ce0eb75_1_711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0b0100 -&gt; GPIOC.</a:t>
            </a:r>
            <a:r>
              <a:rPr lang="en-US">
                <a:solidFill>
                  <a:srgbClr val="FF0000"/>
                </a:solidFill>
              </a:rPr>
              <a:t>BRR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249" name="Google Shape;1249;g6d5ce0eb75_1_711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</a:t>
            </a:r>
            <a:r>
              <a:rPr lang="en-US">
                <a:solidFill>
                  <a:srgbClr val="FF0000"/>
                </a:solidFill>
                <a:latin typeface="Malgun Gothic"/>
                <a:ea typeface="Malgun Gothic"/>
                <a:cs typeface="Malgun Gothic"/>
                <a:sym typeface="Malgun Gothic"/>
              </a:rPr>
              <a:t>BRR</a:t>
            </a: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250" name="Google Shape;1250;g6d5ce0eb75_1_711"/>
          <p:cNvSpPr/>
          <p:nvPr/>
        </p:nvSpPr>
        <p:spPr>
          <a:xfrm>
            <a:off x="2173000" y="4344700"/>
            <a:ext cx="3529200" cy="755700"/>
          </a:xfrm>
          <a:prstGeom prst="wedgeRoundRectCallout">
            <a:avLst>
              <a:gd name="adj1" fmla="val 76944"/>
              <a:gd name="adj2" fmla="val -13978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Ergebnis: PC2 wird 0, die übrigen Portbits bleiben unverändert!! 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251" name="Google Shape;1251;g6d5ce0eb75_1_7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1549" y="192542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" name="Google Shape;1256;g6d5ce0eb75_1_747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1257" name="Google Shape;1257;g6d5ce0eb75_1_747"/>
          <p:cNvGrpSpPr/>
          <p:nvPr/>
        </p:nvGrpSpPr>
        <p:grpSpPr>
          <a:xfrm>
            <a:off x="3861225" y="4259400"/>
            <a:ext cx="4448935" cy="2145700"/>
            <a:chOff x="1952625" y="1682275"/>
            <a:chExt cx="4448935" cy="2145700"/>
          </a:xfrm>
        </p:grpSpPr>
        <p:sp>
          <p:nvSpPr>
            <p:cNvPr id="1258" name="Google Shape;1258;g6d5ce0eb75_1_747"/>
            <p:cNvSpPr/>
            <p:nvPr/>
          </p:nvSpPr>
          <p:spPr>
            <a:xfrm>
              <a:off x="5917650" y="2313000"/>
              <a:ext cx="426600" cy="45210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g6d5ce0eb75_1_747"/>
            <p:cNvSpPr/>
            <p:nvPr/>
          </p:nvSpPr>
          <p:spPr>
            <a:xfrm>
              <a:off x="4348988" y="1714475"/>
              <a:ext cx="1035300" cy="21135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MC</a:t>
              </a:r>
              <a:endParaRPr/>
            </a:p>
          </p:txBody>
        </p:sp>
        <p:grpSp>
          <p:nvGrpSpPr>
            <p:cNvPr id="1260" name="Google Shape;1260;g6d5ce0eb75_1_747"/>
            <p:cNvGrpSpPr/>
            <p:nvPr/>
          </p:nvGrpSpPr>
          <p:grpSpPr>
            <a:xfrm>
              <a:off x="5381525" y="1682275"/>
              <a:ext cx="1020035" cy="582062"/>
              <a:chOff x="5381525" y="1682275"/>
              <a:chExt cx="1020035" cy="582062"/>
            </a:xfrm>
          </p:grpSpPr>
          <p:sp>
            <p:nvSpPr>
              <p:cNvPr id="1261" name="Google Shape;1261;g6d5ce0eb75_1_747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62" name="Google Shape;1262;g6d5ce0eb75_1_747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63" name="Google Shape;1263;g6d5ce0eb75_1_747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4" name="Google Shape;1264;g6d5ce0eb75_1_747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265" name="Google Shape;1265;g6d5ce0eb75_1_747"/>
            <p:cNvGrpSpPr/>
            <p:nvPr/>
          </p:nvGrpSpPr>
          <p:grpSpPr>
            <a:xfrm>
              <a:off x="5381525" y="2201400"/>
              <a:ext cx="1020035" cy="582062"/>
              <a:chOff x="5381525" y="1682275"/>
              <a:chExt cx="1020035" cy="582062"/>
            </a:xfrm>
          </p:grpSpPr>
          <p:sp>
            <p:nvSpPr>
              <p:cNvPr id="1266" name="Google Shape;1266;g6d5ce0eb75_1_747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67" name="Google Shape;1267;g6d5ce0eb75_1_747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68" name="Google Shape;1268;g6d5ce0eb75_1_747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9" name="Google Shape;1269;g6d5ce0eb75_1_747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270" name="Google Shape;1270;g6d5ce0eb75_1_747"/>
            <p:cNvGrpSpPr/>
            <p:nvPr/>
          </p:nvGrpSpPr>
          <p:grpSpPr>
            <a:xfrm>
              <a:off x="5381525" y="2715750"/>
              <a:ext cx="1020035" cy="582062"/>
              <a:chOff x="5381525" y="1682275"/>
              <a:chExt cx="1020035" cy="582062"/>
            </a:xfrm>
          </p:grpSpPr>
          <p:sp>
            <p:nvSpPr>
              <p:cNvPr id="1271" name="Google Shape;1271;g6d5ce0eb75_1_747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72" name="Google Shape;1272;g6d5ce0eb75_1_747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73" name="Google Shape;1273;g6d5ce0eb75_1_747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4" name="Google Shape;1274;g6d5ce0eb75_1_747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275" name="Google Shape;1275;g6d5ce0eb75_1_747"/>
            <p:cNvGrpSpPr/>
            <p:nvPr/>
          </p:nvGrpSpPr>
          <p:grpSpPr>
            <a:xfrm>
              <a:off x="5381525" y="3239200"/>
              <a:ext cx="1020035" cy="582062"/>
              <a:chOff x="5381525" y="1682275"/>
              <a:chExt cx="1020035" cy="582062"/>
            </a:xfrm>
          </p:grpSpPr>
          <p:sp>
            <p:nvSpPr>
              <p:cNvPr id="1276" name="Google Shape;1276;g6d5ce0eb75_1_747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77" name="Google Shape;1277;g6d5ce0eb75_1_747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78" name="Google Shape;1278;g6d5ce0eb75_1_747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9" name="Google Shape;1279;g6d5ce0eb75_1_747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1280" name="Google Shape;1280;g6d5ce0eb75_1_747"/>
            <p:cNvSpPr txBox="1"/>
            <p:nvPr/>
          </p:nvSpPr>
          <p:spPr>
            <a:xfrm>
              <a:off x="4938700" y="236235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281" name="Google Shape;1281;g6d5ce0eb75_1_747"/>
            <p:cNvSpPr txBox="1"/>
            <p:nvPr/>
          </p:nvSpPr>
          <p:spPr>
            <a:xfrm>
              <a:off x="4938700" y="18480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PC3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282" name="Google Shape;1282;g6d5ce0eb75_1_747"/>
            <p:cNvSpPr txBox="1"/>
            <p:nvPr/>
          </p:nvSpPr>
          <p:spPr>
            <a:xfrm>
              <a:off x="4938700" y="2834625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283" name="Google Shape;1283;g6d5ce0eb75_1_747"/>
            <p:cNvSpPr txBox="1"/>
            <p:nvPr/>
          </p:nvSpPr>
          <p:spPr>
            <a:xfrm>
              <a:off x="4938700" y="34052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284" name="Google Shape;1284;g6d5ce0eb75_1_747"/>
            <p:cNvSpPr/>
            <p:nvPr/>
          </p:nvSpPr>
          <p:spPr>
            <a:xfrm>
              <a:off x="4957775" y="1819275"/>
              <a:ext cx="426600" cy="19194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g6d5ce0eb75_1_747"/>
            <p:cNvSpPr/>
            <p:nvPr/>
          </p:nvSpPr>
          <p:spPr>
            <a:xfrm>
              <a:off x="1952625" y="2271725"/>
              <a:ext cx="2319300" cy="9906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0b0100 -&gt; GPIOC.</a:t>
              </a:r>
              <a:r>
                <a:rPr lang="en-US">
                  <a:solidFill>
                    <a:srgbClr val="FF0000"/>
                  </a:solidFill>
                </a:rPr>
                <a:t>BRR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286" name="Google Shape;1286;g6d5ce0eb75_1_747"/>
            <p:cNvSpPr txBox="1"/>
            <p:nvPr/>
          </p:nvSpPr>
          <p:spPr>
            <a:xfrm>
              <a:off x="1952625" y="1885950"/>
              <a:ext cx="1686000" cy="58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mov R0,Bit2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strb R0,[R3,</a:t>
              </a:r>
              <a:r>
                <a:rPr lang="en-US">
                  <a:solidFill>
                    <a:srgbClr val="FF0000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BRR</a:t>
              </a: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]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287" name="Google Shape;1287;g6d5ce0eb75_1_747"/>
          <p:cNvSpPr/>
          <p:nvPr/>
        </p:nvSpPr>
        <p:spPr>
          <a:xfrm>
            <a:off x="426150" y="1215525"/>
            <a:ext cx="3529200" cy="755700"/>
          </a:xfrm>
          <a:prstGeom prst="wedgeRoundRectCallout">
            <a:avLst>
              <a:gd name="adj1" fmla="val 27753"/>
              <a:gd name="adj2" fmla="val 702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FF0000"/>
                </a:solidFill>
              </a:rPr>
              <a:t>Ergebnis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err="1">
                <a:solidFill>
                  <a:srgbClr val="FF0000"/>
                </a:solidFill>
              </a:rPr>
              <a:t>Eine</a:t>
            </a:r>
            <a:r>
              <a:rPr lang="en-US" dirty="0">
                <a:solidFill>
                  <a:srgbClr val="FF0000"/>
                </a:solidFill>
              </a:rPr>
              <a:t> 1 </a:t>
            </a:r>
            <a:r>
              <a:rPr lang="en-US" dirty="0" err="1">
                <a:solidFill>
                  <a:srgbClr val="FF0000"/>
                </a:solidFill>
              </a:rPr>
              <a:t>im</a:t>
            </a:r>
            <a:r>
              <a:rPr lang="en-US" dirty="0">
                <a:solidFill>
                  <a:srgbClr val="FF0000"/>
                </a:solidFill>
              </a:rPr>
              <a:t> BSR </a:t>
            </a:r>
            <a:r>
              <a:rPr lang="en-US" dirty="0" err="1">
                <a:solidFill>
                  <a:srgbClr val="FF0000"/>
                </a:solidFill>
              </a:rPr>
              <a:t>setzt</a:t>
            </a:r>
            <a:r>
              <a:rPr lang="en-US" dirty="0">
                <a:solidFill>
                  <a:srgbClr val="FF0000"/>
                </a:solidFill>
              </a:rPr>
              <a:t> das </a:t>
            </a:r>
            <a:r>
              <a:rPr lang="en-US" dirty="0" err="1">
                <a:solidFill>
                  <a:srgbClr val="FF0000"/>
                </a:solidFill>
              </a:rPr>
              <a:t>betreffende</a:t>
            </a:r>
            <a:r>
              <a:rPr lang="en-US" dirty="0">
                <a:solidFill>
                  <a:srgbClr val="FF0000"/>
                </a:solidFill>
              </a:rPr>
              <a:t> Bit </a:t>
            </a:r>
            <a:r>
              <a:rPr lang="en-US" dirty="0" err="1">
                <a:solidFill>
                  <a:srgbClr val="FF0000"/>
                </a:solidFill>
              </a:rPr>
              <a:t>im</a:t>
            </a:r>
            <a:r>
              <a:rPr lang="en-US" dirty="0">
                <a:solidFill>
                  <a:srgbClr val="FF0000"/>
                </a:solidFill>
              </a:rPr>
              <a:t> ODR auf 1 und </a:t>
            </a:r>
            <a:r>
              <a:rPr lang="en-US" dirty="0" err="1">
                <a:solidFill>
                  <a:srgbClr val="FF0000"/>
                </a:solidFill>
              </a:rPr>
              <a:t>ändert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sonst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nichts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dirty="0">
              <a:solidFill>
                <a:srgbClr val="FF0000"/>
              </a:solidFill>
            </a:endParaRPr>
          </a:p>
        </p:txBody>
      </p:sp>
      <p:grpSp>
        <p:nvGrpSpPr>
          <p:cNvPr id="1288" name="Google Shape;1288;g6d5ce0eb75_1_747"/>
          <p:cNvGrpSpPr/>
          <p:nvPr/>
        </p:nvGrpSpPr>
        <p:grpSpPr>
          <a:xfrm>
            <a:off x="3861225" y="1646850"/>
            <a:ext cx="4448935" cy="2145700"/>
            <a:chOff x="1952625" y="1682275"/>
            <a:chExt cx="4448935" cy="2145700"/>
          </a:xfrm>
        </p:grpSpPr>
        <p:sp>
          <p:nvSpPr>
            <p:cNvPr id="1289" name="Google Shape;1289;g6d5ce0eb75_1_747"/>
            <p:cNvSpPr/>
            <p:nvPr/>
          </p:nvSpPr>
          <p:spPr>
            <a:xfrm>
              <a:off x="5953125" y="2824175"/>
              <a:ext cx="426600" cy="45210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g6d5ce0eb75_1_747"/>
            <p:cNvSpPr/>
            <p:nvPr/>
          </p:nvSpPr>
          <p:spPr>
            <a:xfrm>
              <a:off x="4348988" y="1714475"/>
              <a:ext cx="1035300" cy="21135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MC</a:t>
              </a:r>
              <a:endParaRPr/>
            </a:p>
          </p:txBody>
        </p:sp>
        <p:grpSp>
          <p:nvGrpSpPr>
            <p:cNvPr id="1291" name="Google Shape;1291;g6d5ce0eb75_1_747"/>
            <p:cNvGrpSpPr/>
            <p:nvPr/>
          </p:nvGrpSpPr>
          <p:grpSpPr>
            <a:xfrm>
              <a:off x="5381525" y="1682275"/>
              <a:ext cx="1020035" cy="582062"/>
              <a:chOff x="5381525" y="1682275"/>
              <a:chExt cx="1020035" cy="582062"/>
            </a:xfrm>
          </p:grpSpPr>
          <p:sp>
            <p:nvSpPr>
              <p:cNvPr id="1292" name="Google Shape;1292;g6d5ce0eb75_1_747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93" name="Google Shape;1293;g6d5ce0eb75_1_747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94" name="Google Shape;1294;g6d5ce0eb75_1_747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5" name="Google Shape;1295;g6d5ce0eb75_1_747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296" name="Google Shape;1296;g6d5ce0eb75_1_747"/>
            <p:cNvGrpSpPr/>
            <p:nvPr/>
          </p:nvGrpSpPr>
          <p:grpSpPr>
            <a:xfrm>
              <a:off x="5381525" y="2201400"/>
              <a:ext cx="1020035" cy="582062"/>
              <a:chOff x="5381525" y="1682275"/>
              <a:chExt cx="1020035" cy="582062"/>
            </a:xfrm>
          </p:grpSpPr>
          <p:sp>
            <p:nvSpPr>
              <p:cNvPr id="1297" name="Google Shape;1297;g6d5ce0eb75_1_747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98" name="Google Shape;1298;g6d5ce0eb75_1_747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99" name="Google Shape;1299;g6d5ce0eb75_1_747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0" name="Google Shape;1300;g6d5ce0eb75_1_747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301" name="Google Shape;1301;g6d5ce0eb75_1_747"/>
            <p:cNvGrpSpPr/>
            <p:nvPr/>
          </p:nvGrpSpPr>
          <p:grpSpPr>
            <a:xfrm>
              <a:off x="5381525" y="2715750"/>
              <a:ext cx="1020035" cy="582062"/>
              <a:chOff x="5381525" y="1682275"/>
              <a:chExt cx="1020035" cy="582062"/>
            </a:xfrm>
          </p:grpSpPr>
          <p:sp>
            <p:nvSpPr>
              <p:cNvPr id="1302" name="Google Shape;1302;g6d5ce0eb75_1_747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03" name="Google Shape;1303;g6d5ce0eb75_1_747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04" name="Google Shape;1304;g6d5ce0eb75_1_747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5" name="Google Shape;1305;g6d5ce0eb75_1_747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306" name="Google Shape;1306;g6d5ce0eb75_1_747"/>
            <p:cNvGrpSpPr/>
            <p:nvPr/>
          </p:nvGrpSpPr>
          <p:grpSpPr>
            <a:xfrm>
              <a:off x="5381525" y="3239200"/>
              <a:ext cx="1020035" cy="582062"/>
              <a:chOff x="5381525" y="1682275"/>
              <a:chExt cx="1020035" cy="582062"/>
            </a:xfrm>
          </p:grpSpPr>
          <p:sp>
            <p:nvSpPr>
              <p:cNvPr id="1307" name="Google Shape;1307;g6d5ce0eb75_1_747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08" name="Google Shape;1308;g6d5ce0eb75_1_747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09" name="Google Shape;1309;g6d5ce0eb75_1_747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0" name="Google Shape;1310;g6d5ce0eb75_1_747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1311" name="Google Shape;1311;g6d5ce0eb75_1_747"/>
            <p:cNvSpPr txBox="1"/>
            <p:nvPr/>
          </p:nvSpPr>
          <p:spPr>
            <a:xfrm>
              <a:off x="4938700" y="236235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12" name="Google Shape;1312;g6d5ce0eb75_1_747"/>
            <p:cNvSpPr txBox="1"/>
            <p:nvPr/>
          </p:nvSpPr>
          <p:spPr>
            <a:xfrm>
              <a:off x="4938700" y="18480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PC3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13" name="Google Shape;1313;g6d5ce0eb75_1_747"/>
            <p:cNvSpPr txBox="1"/>
            <p:nvPr/>
          </p:nvSpPr>
          <p:spPr>
            <a:xfrm>
              <a:off x="4938700" y="2834625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14" name="Google Shape;1314;g6d5ce0eb75_1_747"/>
            <p:cNvSpPr txBox="1"/>
            <p:nvPr/>
          </p:nvSpPr>
          <p:spPr>
            <a:xfrm>
              <a:off x="4938700" y="34052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15" name="Google Shape;1315;g6d5ce0eb75_1_747"/>
            <p:cNvSpPr/>
            <p:nvPr/>
          </p:nvSpPr>
          <p:spPr>
            <a:xfrm>
              <a:off x="4957775" y="1819275"/>
              <a:ext cx="426600" cy="19194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g6d5ce0eb75_1_747"/>
            <p:cNvSpPr/>
            <p:nvPr/>
          </p:nvSpPr>
          <p:spPr>
            <a:xfrm>
              <a:off x="1952625" y="2271725"/>
              <a:ext cx="2319300" cy="9906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0b0010 -&gt; GPIOC.</a:t>
              </a:r>
              <a:r>
                <a:rPr lang="en-US">
                  <a:solidFill>
                    <a:srgbClr val="FF0000"/>
                  </a:solidFill>
                </a:rPr>
                <a:t>BSR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317" name="Google Shape;1317;g6d5ce0eb75_1_747"/>
            <p:cNvSpPr txBox="1"/>
            <p:nvPr/>
          </p:nvSpPr>
          <p:spPr>
            <a:xfrm>
              <a:off x="1952625" y="1885950"/>
              <a:ext cx="1686000" cy="58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mov R0,Bit1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strb R0,[R3,</a:t>
              </a:r>
              <a:r>
                <a:rPr lang="en-US">
                  <a:solidFill>
                    <a:srgbClr val="FF0000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BSR</a:t>
              </a: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]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pic>
        <p:nvPicPr>
          <p:cNvPr id="1318" name="Google Shape;1318;g6d5ce0eb75_1_7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02354" y="21531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g6d5ce0eb75_1_815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1324" name="Google Shape;1324;g6d5ce0eb75_1_815"/>
          <p:cNvGrpSpPr/>
          <p:nvPr/>
        </p:nvGrpSpPr>
        <p:grpSpPr>
          <a:xfrm>
            <a:off x="3861225" y="4259400"/>
            <a:ext cx="4448935" cy="2145700"/>
            <a:chOff x="1952625" y="1682275"/>
            <a:chExt cx="4448935" cy="2145700"/>
          </a:xfrm>
        </p:grpSpPr>
        <p:sp>
          <p:nvSpPr>
            <p:cNvPr id="1325" name="Google Shape;1325;g6d5ce0eb75_1_815"/>
            <p:cNvSpPr/>
            <p:nvPr/>
          </p:nvSpPr>
          <p:spPr>
            <a:xfrm>
              <a:off x="5917650" y="2313000"/>
              <a:ext cx="426600" cy="45210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g6d5ce0eb75_1_815"/>
            <p:cNvSpPr/>
            <p:nvPr/>
          </p:nvSpPr>
          <p:spPr>
            <a:xfrm>
              <a:off x="4348988" y="1714475"/>
              <a:ext cx="1035300" cy="21135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MC</a:t>
              </a:r>
              <a:endParaRPr/>
            </a:p>
          </p:txBody>
        </p:sp>
        <p:grpSp>
          <p:nvGrpSpPr>
            <p:cNvPr id="1327" name="Google Shape;1327;g6d5ce0eb75_1_815"/>
            <p:cNvGrpSpPr/>
            <p:nvPr/>
          </p:nvGrpSpPr>
          <p:grpSpPr>
            <a:xfrm>
              <a:off x="5381525" y="1682275"/>
              <a:ext cx="1020035" cy="582062"/>
              <a:chOff x="5381525" y="1682275"/>
              <a:chExt cx="1020035" cy="582062"/>
            </a:xfrm>
          </p:grpSpPr>
          <p:sp>
            <p:nvSpPr>
              <p:cNvPr id="1328" name="Google Shape;1328;g6d5ce0eb75_1_815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29" name="Google Shape;1329;g6d5ce0eb75_1_815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30" name="Google Shape;1330;g6d5ce0eb75_1_815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1" name="Google Shape;1331;g6d5ce0eb75_1_815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332" name="Google Shape;1332;g6d5ce0eb75_1_815"/>
            <p:cNvGrpSpPr/>
            <p:nvPr/>
          </p:nvGrpSpPr>
          <p:grpSpPr>
            <a:xfrm>
              <a:off x="5381525" y="2201400"/>
              <a:ext cx="1020035" cy="582062"/>
              <a:chOff x="5381525" y="1682275"/>
              <a:chExt cx="1020035" cy="582062"/>
            </a:xfrm>
          </p:grpSpPr>
          <p:sp>
            <p:nvSpPr>
              <p:cNvPr id="1333" name="Google Shape;1333;g6d5ce0eb75_1_815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34" name="Google Shape;1334;g6d5ce0eb75_1_815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35" name="Google Shape;1335;g6d5ce0eb75_1_815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6" name="Google Shape;1336;g6d5ce0eb75_1_815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337" name="Google Shape;1337;g6d5ce0eb75_1_815"/>
            <p:cNvGrpSpPr/>
            <p:nvPr/>
          </p:nvGrpSpPr>
          <p:grpSpPr>
            <a:xfrm>
              <a:off x="5381525" y="2715750"/>
              <a:ext cx="1020035" cy="582062"/>
              <a:chOff x="5381525" y="1682275"/>
              <a:chExt cx="1020035" cy="582062"/>
            </a:xfrm>
          </p:grpSpPr>
          <p:sp>
            <p:nvSpPr>
              <p:cNvPr id="1338" name="Google Shape;1338;g6d5ce0eb75_1_815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39" name="Google Shape;1339;g6d5ce0eb75_1_815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40" name="Google Shape;1340;g6d5ce0eb75_1_815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1" name="Google Shape;1341;g6d5ce0eb75_1_815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342" name="Google Shape;1342;g6d5ce0eb75_1_815"/>
            <p:cNvGrpSpPr/>
            <p:nvPr/>
          </p:nvGrpSpPr>
          <p:grpSpPr>
            <a:xfrm>
              <a:off x="5381525" y="3239200"/>
              <a:ext cx="1020035" cy="582062"/>
              <a:chOff x="5381525" y="1682275"/>
              <a:chExt cx="1020035" cy="582062"/>
            </a:xfrm>
          </p:grpSpPr>
          <p:sp>
            <p:nvSpPr>
              <p:cNvPr id="1343" name="Google Shape;1343;g6d5ce0eb75_1_815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44" name="Google Shape;1344;g6d5ce0eb75_1_815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45" name="Google Shape;1345;g6d5ce0eb75_1_815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6" name="Google Shape;1346;g6d5ce0eb75_1_815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1347" name="Google Shape;1347;g6d5ce0eb75_1_815"/>
            <p:cNvSpPr txBox="1"/>
            <p:nvPr/>
          </p:nvSpPr>
          <p:spPr>
            <a:xfrm>
              <a:off x="4938700" y="236235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48" name="Google Shape;1348;g6d5ce0eb75_1_815"/>
            <p:cNvSpPr txBox="1"/>
            <p:nvPr/>
          </p:nvSpPr>
          <p:spPr>
            <a:xfrm>
              <a:off x="4938700" y="18480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PC3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49" name="Google Shape;1349;g6d5ce0eb75_1_815"/>
            <p:cNvSpPr txBox="1"/>
            <p:nvPr/>
          </p:nvSpPr>
          <p:spPr>
            <a:xfrm>
              <a:off x="4938700" y="2834625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50" name="Google Shape;1350;g6d5ce0eb75_1_815"/>
            <p:cNvSpPr txBox="1"/>
            <p:nvPr/>
          </p:nvSpPr>
          <p:spPr>
            <a:xfrm>
              <a:off x="4938700" y="34052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51" name="Google Shape;1351;g6d5ce0eb75_1_815"/>
            <p:cNvSpPr/>
            <p:nvPr/>
          </p:nvSpPr>
          <p:spPr>
            <a:xfrm>
              <a:off x="4957775" y="1819275"/>
              <a:ext cx="426600" cy="19194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2" name="Google Shape;1352;g6d5ce0eb75_1_815"/>
            <p:cNvSpPr/>
            <p:nvPr/>
          </p:nvSpPr>
          <p:spPr>
            <a:xfrm>
              <a:off x="1952625" y="2271725"/>
              <a:ext cx="2319300" cy="9906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0b0100 -&gt; GPIOC.</a:t>
              </a:r>
              <a:r>
                <a:rPr lang="en-US">
                  <a:solidFill>
                    <a:srgbClr val="FF0000"/>
                  </a:solidFill>
                </a:rPr>
                <a:t>BRR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353" name="Google Shape;1353;g6d5ce0eb75_1_815"/>
            <p:cNvSpPr txBox="1"/>
            <p:nvPr/>
          </p:nvSpPr>
          <p:spPr>
            <a:xfrm>
              <a:off x="1952625" y="1885950"/>
              <a:ext cx="1686000" cy="58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mov R0,Bit2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strb R0,[R3,</a:t>
              </a:r>
              <a:r>
                <a:rPr lang="en-US">
                  <a:solidFill>
                    <a:srgbClr val="FF0000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BRR</a:t>
              </a: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]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354" name="Google Shape;1354;g6d5ce0eb75_1_815"/>
          <p:cNvSpPr/>
          <p:nvPr/>
        </p:nvSpPr>
        <p:spPr>
          <a:xfrm>
            <a:off x="332025" y="3663275"/>
            <a:ext cx="3529200" cy="755700"/>
          </a:xfrm>
          <a:prstGeom prst="wedgeRoundRectCallout">
            <a:avLst>
              <a:gd name="adj1" fmla="val 27753"/>
              <a:gd name="adj2" fmla="val 702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FF0000"/>
                </a:solidFill>
              </a:rPr>
              <a:t>Ergebnis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err="1">
                <a:solidFill>
                  <a:srgbClr val="FF0000"/>
                </a:solidFill>
              </a:rPr>
              <a:t>Eine</a:t>
            </a:r>
            <a:r>
              <a:rPr lang="en-US" dirty="0">
                <a:solidFill>
                  <a:srgbClr val="FF0000"/>
                </a:solidFill>
              </a:rPr>
              <a:t> 1 </a:t>
            </a:r>
            <a:r>
              <a:rPr lang="en-US" dirty="0" err="1">
                <a:solidFill>
                  <a:srgbClr val="FF0000"/>
                </a:solidFill>
              </a:rPr>
              <a:t>im</a:t>
            </a:r>
            <a:r>
              <a:rPr lang="en-US" dirty="0">
                <a:solidFill>
                  <a:srgbClr val="FF0000"/>
                </a:solidFill>
              </a:rPr>
              <a:t> BRR </a:t>
            </a:r>
            <a:r>
              <a:rPr lang="en-US" dirty="0" err="1">
                <a:solidFill>
                  <a:srgbClr val="FF0000"/>
                </a:solidFill>
              </a:rPr>
              <a:t>setzt</a:t>
            </a:r>
            <a:r>
              <a:rPr lang="en-US" dirty="0">
                <a:solidFill>
                  <a:srgbClr val="FF0000"/>
                </a:solidFill>
              </a:rPr>
              <a:t> das </a:t>
            </a:r>
            <a:r>
              <a:rPr lang="en-US" dirty="0" err="1">
                <a:solidFill>
                  <a:srgbClr val="FF0000"/>
                </a:solidFill>
              </a:rPr>
              <a:t>betreffende</a:t>
            </a:r>
            <a:r>
              <a:rPr lang="en-US" dirty="0">
                <a:solidFill>
                  <a:srgbClr val="FF0000"/>
                </a:solidFill>
              </a:rPr>
              <a:t> Bit </a:t>
            </a:r>
            <a:r>
              <a:rPr lang="en-US" dirty="0" err="1">
                <a:solidFill>
                  <a:srgbClr val="FF0000"/>
                </a:solidFill>
              </a:rPr>
              <a:t>im</a:t>
            </a:r>
            <a:r>
              <a:rPr lang="en-US" dirty="0">
                <a:solidFill>
                  <a:srgbClr val="FF0000"/>
                </a:solidFill>
              </a:rPr>
              <a:t> ODR auf 0 </a:t>
            </a:r>
            <a:r>
              <a:rPr lang="en-US" dirty="0" err="1">
                <a:solidFill>
                  <a:srgbClr val="FF0000"/>
                </a:solidFill>
              </a:rPr>
              <a:t>zurück</a:t>
            </a:r>
            <a:r>
              <a:rPr lang="en-US" dirty="0">
                <a:solidFill>
                  <a:srgbClr val="FF0000"/>
                </a:solidFill>
              </a:rPr>
              <a:t> und </a:t>
            </a:r>
            <a:r>
              <a:rPr lang="en-US" dirty="0" err="1">
                <a:solidFill>
                  <a:srgbClr val="FF0000"/>
                </a:solidFill>
              </a:rPr>
              <a:t>ändert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sonst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nichts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dirty="0">
              <a:solidFill>
                <a:srgbClr val="FF0000"/>
              </a:solidFill>
            </a:endParaRPr>
          </a:p>
        </p:txBody>
      </p:sp>
      <p:grpSp>
        <p:nvGrpSpPr>
          <p:cNvPr id="1355" name="Google Shape;1355;g6d5ce0eb75_1_815"/>
          <p:cNvGrpSpPr/>
          <p:nvPr/>
        </p:nvGrpSpPr>
        <p:grpSpPr>
          <a:xfrm>
            <a:off x="3861225" y="1646850"/>
            <a:ext cx="4448935" cy="2145700"/>
            <a:chOff x="1952625" y="1682275"/>
            <a:chExt cx="4448935" cy="2145700"/>
          </a:xfrm>
        </p:grpSpPr>
        <p:sp>
          <p:nvSpPr>
            <p:cNvPr id="1356" name="Google Shape;1356;g6d5ce0eb75_1_815"/>
            <p:cNvSpPr/>
            <p:nvPr/>
          </p:nvSpPr>
          <p:spPr>
            <a:xfrm>
              <a:off x="5953125" y="2824175"/>
              <a:ext cx="426600" cy="45210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7" name="Google Shape;1357;g6d5ce0eb75_1_815"/>
            <p:cNvSpPr/>
            <p:nvPr/>
          </p:nvSpPr>
          <p:spPr>
            <a:xfrm>
              <a:off x="4348988" y="1714475"/>
              <a:ext cx="1035300" cy="21135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MC</a:t>
              </a:r>
              <a:endParaRPr/>
            </a:p>
          </p:txBody>
        </p:sp>
        <p:grpSp>
          <p:nvGrpSpPr>
            <p:cNvPr id="1358" name="Google Shape;1358;g6d5ce0eb75_1_815"/>
            <p:cNvGrpSpPr/>
            <p:nvPr/>
          </p:nvGrpSpPr>
          <p:grpSpPr>
            <a:xfrm>
              <a:off x="5381525" y="1682275"/>
              <a:ext cx="1020035" cy="582062"/>
              <a:chOff x="5381525" y="1682275"/>
              <a:chExt cx="1020035" cy="582062"/>
            </a:xfrm>
          </p:grpSpPr>
          <p:sp>
            <p:nvSpPr>
              <p:cNvPr id="1359" name="Google Shape;1359;g6d5ce0eb75_1_815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60" name="Google Shape;1360;g6d5ce0eb75_1_815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61" name="Google Shape;1361;g6d5ce0eb75_1_815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2" name="Google Shape;1362;g6d5ce0eb75_1_815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363" name="Google Shape;1363;g6d5ce0eb75_1_815"/>
            <p:cNvGrpSpPr/>
            <p:nvPr/>
          </p:nvGrpSpPr>
          <p:grpSpPr>
            <a:xfrm>
              <a:off x="5381525" y="2201400"/>
              <a:ext cx="1020035" cy="582062"/>
              <a:chOff x="5381525" y="1682275"/>
              <a:chExt cx="1020035" cy="582062"/>
            </a:xfrm>
          </p:grpSpPr>
          <p:sp>
            <p:nvSpPr>
              <p:cNvPr id="1364" name="Google Shape;1364;g6d5ce0eb75_1_815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65" name="Google Shape;1365;g6d5ce0eb75_1_815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66" name="Google Shape;1366;g6d5ce0eb75_1_815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7" name="Google Shape;1367;g6d5ce0eb75_1_815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368" name="Google Shape;1368;g6d5ce0eb75_1_815"/>
            <p:cNvGrpSpPr/>
            <p:nvPr/>
          </p:nvGrpSpPr>
          <p:grpSpPr>
            <a:xfrm>
              <a:off x="5381525" y="2715750"/>
              <a:ext cx="1020035" cy="582062"/>
              <a:chOff x="5381525" y="1682275"/>
              <a:chExt cx="1020035" cy="582062"/>
            </a:xfrm>
          </p:grpSpPr>
          <p:sp>
            <p:nvSpPr>
              <p:cNvPr id="1369" name="Google Shape;1369;g6d5ce0eb75_1_815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70" name="Google Shape;1370;g6d5ce0eb75_1_815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71" name="Google Shape;1371;g6d5ce0eb75_1_815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2" name="Google Shape;1372;g6d5ce0eb75_1_815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373" name="Google Shape;1373;g6d5ce0eb75_1_815"/>
            <p:cNvGrpSpPr/>
            <p:nvPr/>
          </p:nvGrpSpPr>
          <p:grpSpPr>
            <a:xfrm>
              <a:off x="5381525" y="3239200"/>
              <a:ext cx="1020035" cy="582062"/>
              <a:chOff x="5381525" y="1682275"/>
              <a:chExt cx="1020035" cy="582062"/>
            </a:xfrm>
          </p:grpSpPr>
          <p:sp>
            <p:nvSpPr>
              <p:cNvPr id="1374" name="Google Shape;1374;g6d5ce0eb75_1_815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75" name="Google Shape;1375;g6d5ce0eb75_1_815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76" name="Google Shape;1376;g6d5ce0eb75_1_815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7" name="Google Shape;1377;g6d5ce0eb75_1_815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1378" name="Google Shape;1378;g6d5ce0eb75_1_815"/>
            <p:cNvSpPr txBox="1"/>
            <p:nvPr/>
          </p:nvSpPr>
          <p:spPr>
            <a:xfrm>
              <a:off x="4938700" y="236235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79" name="Google Shape;1379;g6d5ce0eb75_1_815"/>
            <p:cNvSpPr txBox="1"/>
            <p:nvPr/>
          </p:nvSpPr>
          <p:spPr>
            <a:xfrm>
              <a:off x="4938700" y="18480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PC3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80" name="Google Shape;1380;g6d5ce0eb75_1_815"/>
            <p:cNvSpPr txBox="1"/>
            <p:nvPr/>
          </p:nvSpPr>
          <p:spPr>
            <a:xfrm>
              <a:off x="4938700" y="2834625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81" name="Google Shape;1381;g6d5ce0eb75_1_815"/>
            <p:cNvSpPr txBox="1"/>
            <p:nvPr/>
          </p:nvSpPr>
          <p:spPr>
            <a:xfrm>
              <a:off x="4938700" y="34052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382" name="Google Shape;1382;g6d5ce0eb75_1_815"/>
            <p:cNvSpPr/>
            <p:nvPr/>
          </p:nvSpPr>
          <p:spPr>
            <a:xfrm>
              <a:off x="4957775" y="1819275"/>
              <a:ext cx="426600" cy="19194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3" name="Google Shape;1383;g6d5ce0eb75_1_815"/>
            <p:cNvSpPr/>
            <p:nvPr/>
          </p:nvSpPr>
          <p:spPr>
            <a:xfrm>
              <a:off x="1952625" y="2271725"/>
              <a:ext cx="2319300" cy="9906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0b0010 -&gt; GPIOC.</a:t>
              </a:r>
              <a:r>
                <a:rPr lang="en-US">
                  <a:solidFill>
                    <a:srgbClr val="FF0000"/>
                  </a:solidFill>
                </a:rPr>
                <a:t>BSR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384" name="Google Shape;1384;g6d5ce0eb75_1_815"/>
            <p:cNvSpPr txBox="1"/>
            <p:nvPr/>
          </p:nvSpPr>
          <p:spPr>
            <a:xfrm>
              <a:off x="1952625" y="1885950"/>
              <a:ext cx="1686000" cy="58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mov R0,Bit1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strb R0,[R3,</a:t>
              </a:r>
              <a:r>
                <a:rPr lang="en-US">
                  <a:solidFill>
                    <a:srgbClr val="FF0000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BSR</a:t>
              </a: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]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pic>
        <p:nvPicPr>
          <p:cNvPr id="1385" name="Google Shape;1385;g6d5ce0eb75_1_8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02354" y="47320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0" name="Google Shape;1390;g6d5ce0eb75_1_881"/>
          <p:cNvGrpSpPr/>
          <p:nvPr/>
        </p:nvGrpSpPr>
        <p:grpSpPr>
          <a:xfrm>
            <a:off x="3861225" y="1646850"/>
            <a:ext cx="4448935" cy="2145700"/>
            <a:chOff x="1952625" y="1682275"/>
            <a:chExt cx="4448935" cy="2145700"/>
          </a:xfrm>
        </p:grpSpPr>
        <p:sp>
          <p:nvSpPr>
            <p:cNvPr id="1391" name="Google Shape;1391;g6d5ce0eb75_1_881"/>
            <p:cNvSpPr/>
            <p:nvPr/>
          </p:nvSpPr>
          <p:spPr>
            <a:xfrm>
              <a:off x="5953125" y="2824175"/>
              <a:ext cx="426600" cy="45210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2" name="Google Shape;1392;g6d5ce0eb75_1_881"/>
            <p:cNvSpPr/>
            <p:nvPr/>
          </p:nvSpPr>
          <p:spPr>
            <a:xfrm>
              <a:off x="4348988" y="1714475"/>
              <a:ext cx="1035300" cy="21135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MC</a:t>
              </a:r>
              <a:endParaRPr/>
            </a:p>
          </p:txBody>
        </p:sp>
        <p:grpSp>
          <p:nvGrpSpPr>
            <p:cNvPr id="1393" name="Google Shape;1393;g6d5ce0eb75_1_881"/>
            <p:cNvGrpSpPr/>
            <p:nvPr/>
          </p:nvGrpSpPr>
          <p:grpSpPr>
            <a:xfrm>
              <a:off x="5381525" y="1682275"/>
              <a:ext cx="1020035" cy="582062"/>
              <a:chOff x="5381525" y="1682275"/>
              <a:chExt cx="1020035" cy="582062"/>
            </a:xfrm>
          </p:grpSpPr>
          <p:sp>
            <p:nvSpPr>
              <p:cNvPr id="1394" name="Google Shape;1394;g6d5ce0eb75_1_881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395" name="Google Shape;1395;g6d5ce0eb75_1_881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96" name="Google Shape;1396;g6d5ce0eb75_1_881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7" name="Google Shape;1397;g6d5ce0eb75_1_881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398" name="Google Shape;1398;g6d5ce0eb75_1_881"/>
            <p:cNvGrpSpPr/>
            <p:nvPr/>
          </p:nvGrpSpPr>
          <p:grpSpPr>
            <a:xfrm>
              <a:off x="5381525" y="2201400"/>
              <a:ext cx="1020035" cy="582062"/>
              <a:chOff x="5381525" y="1682275"/>
              <a:chExt cx="1020035" cy="582062"/>
            </a:xfrm>
          </p:grpSpPr>
          <p:sp>
            <p:nvSpPr>
              <p:cNvPr id="1399" name="Google Shape;1399;g6d5ce0eb75_1_881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400" name="Google Shape;1400;g6d5ce0eb75_1_881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01" name="Google Shape;1401;g6d5ce0eb75_1_881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2" name="Google Shape;1402;g6d5ce0eb75_1_881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403" name="Google Shape;1403;g6d5ce0eb75_1_881"/>
            <p:cNvGrpSpPr/>
            <p:nvPr/>
          </p:nvGrpSpPr>
          <p:grpSpPr>
            <a:xfrm>
              <a:off x="5381525" y="2715750"/>
              <a:ext cx="1020035" cy="582062"/>
              <a:chOff x="5381525" y="1682275"/>
              <a:chExt cx="1020035" cy="582062"/>
            </a:xfrm>
          </p:grpSpPr>
          <p:sp>
            <p:nvSpPr>
              <p:cNvPr id="1404" name="Google Shape;1404;g6d5ce0eb75_1_881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405" name="Google Shape;1405;g6d5ce0eb75_1_881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06" name="Google Shape;1406;g6d5ce0eb75_1_881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7" name="Google Shape;1407;g6d5ce0eb75_1_881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408" name="Google Shape;1408;g6d5ce0eb75_1_881"/>
            <p:cNvGrpSpPr/>
            <p:nvPr/>
          </p:nvGrpSpPr>
          <p:grpSpPr>
            <a:xfrm>
              <a:off x="5381525" y="3239200"/>
              <a:ext cx="1020035" cy="582062"/>
              <a:chOff x="5381525" y="1682275"/>
              <a:chExt cx="1020035" cy="582062"/>
            </a:xfrm>
          </p:grpSpPr>
          <p:sp>
            <p:nvSpPr>
              <p:cNvPr id="1409" name="Google Shape;1409;g6d5ce0eb75_1_881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410" name="Google Shape;1410;g6d5ce0eb75_1_881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11" name="Google Shape;1411;g6d5ce0eb75_1_881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2" name="Google Shape;1412;g6d5ce0eb75_1_881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1413" name="Google Shape;1413;g6d5ce0eb75_1_881"/>
            <p:cNvSpPr txBox="1"/>
            <p:nvPr/>
          </p:nvSpPr>
          <p:spPr>
            <a:xfrm>
              <a:off x="4938700" y="236235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414" name="Google Shape;1414;g6d5ce0eb75_1_881"/>
            <p:cNvSpPr txBox="1"/>
            <p:nvPr/>
          </p:nvSpPr>
          <p:spPr>
            <a:xfrm>
              <a:off x="4938700" y="18480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PC3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415" name="Google Shape;1415;g6d5ce0eb75_1_881"/>
            <p:cNvSpPr txBox="1"/>
            <p:nvPr/>
          </p:nvSpPr>
          <p:spPr>
            <a:xfrm>
              <a:off x="4938700" y="2834625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416" name="Google Shape;1416;g6d5ce0eb75_1_881"/>
            <p:cNvSpPr txBox="1"/>
            <p:nvPr/>
          </p:nvSpPr>
          <p:spPr>
            <a:xfrm>
              <a:off x="4938700" y="34052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417" name="Google Shape;1417;g6d5ce0eb75_1_881"/>
            <p:cNvSpPr/>
            <p:nvPr/>
          </p:nvSpPr>
          <p:spPr>
            <a:xfrm>
              <a:off x="4957775" y="1819275"/>
              <a:ext cx="426600" cy="19194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8" name="Google Shape;1418;g6d5ce0eb75_1_881"/>
            <p:cNvSpPr/>
            <p:nvPr/>
          </p:nvSpPr>
          <p:spPr>
            <a:xfrm>
              <a:off x="1952625" y="2271725"/>
              <a:ext cx="2319300" cy="9906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0b0010 -&gt; GPIOC.</a:t>
              </a:r>
              <a:r>
                <a:rPr lang="en-US">
                  <a:solidFill>
                    <a:srgbClr val="FF0000"/>
                  </a:solidFill>
                </a:rPr>
                <a:t>BSR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19" name="Google Shape;1419;g6d5ce0eb75_1_881"/>
            <p:cNvSpPr txBox="1"/>
            <p:nvPr/>
          </p:nvSpPr>
          <p:spPr>
            <a:xfrm>
              <a:off x="1952625" y="1885950"/>
              <a:ext cx="1686000" cy="58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mov R0,Bit1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strb R0,[R3,</a:t>
              </a:r>
              <a:r>
                <a:rPr lang="en-US">
                  <a:solidFill>
                    <a:srgbClr val="FF0000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BSR</a:t>
              </a: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]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420" name="Google Shape;1420;g6d5ce0eb75_1_881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1421" name="Google Shape;1421;g6d5ce0eb75_1_881"/>
          <p:cNvGrpSpPr/>
          <p:nvPr/>
        </p:nvGrpSpPr>
        <p:grpSpPr>
          <a:xfrm>
            <a:off x="3861225" y="4259400"/>
            <a:ext cx="4448935" cy="2145700"/>
            <a:chOff x="1952625" y="1682275"/>
            <a:chExt cx="4448935" cy="2145700"/>
          </a:xfrm>
        </p:grpSpPr>
        <p:sp>
          <p:nvSpPr>
            <p:cNvPr id="1422" name="Google Shape;1422;g6d5ce0eb75_1_881"/>
            <p:cNvSpPr/>
            <p:nvPr/>
          </p:nvSpPr>
          <p:spPr>
            <a:xfrm>
              <a:off x="5917650" y="2313000"/>
              <a:ext cx="426600" cy="45210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3" name="Google Shape;1423;g6d5ce0eb75_1_881"/>
            <p:cNvSpPr/>
            <p:nvPr/>
          </p:nvSpPr>
          <p:spPr>
            <a:xfrm>
              <a:off x="4348988" y="1714475"/>
              <a:ext cx="1035300" cy="2113500"/>
            </a:xfrm>
            <a:prstGeom prst="rect">
              <a:avLst/>
            </a:prstGeom>
            <a:solidFill>
              <a:schemeClr val="lt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MC</a:t>
              </a:r>
              <a:endParaRPr/>
            </a:p>
          </p:txBody>
        </p:sp>
        <p:grpSp>
          <p:nvGrpSpPr>
            <p:cNvPr id="1424" name="Google Shape;1424;g6d5ce0eb75_1_881"/>
            <p:cNvGrpSpPr/>
            <p:nvPr/>
          </p:nvGrpSpPr>
          <p:grpSpPr>
            <a:xfrm>
              <a:off x="5381525" y="1682275"/>
              <a:ext cx="1020035" cy="582062"/>
              <a:chOff x="5381525" y="1682275"/>
              <a:chExt cx="1020035" cy="582062"/>
            </a:xfrm>
          </p:grpSpPr>
          <p:sp>
            <p:nvSpPr>
              <p:cNvPr id="1425" name="Google Shape;1425;g6d5ce0eb75_1_881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426" name="Google Shape;1426;g6d5ce0eb75_1_881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27" name="Google Shape;1427;g6d5ce0eb75_1_881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8" name="Google Shape;1428;g6d5ce0eb75_1_881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429" name="Google Shape;1429;g6d5ce0eb75_1_881"/>
            <p:cNvGrpSpPr/>
            <p:nvPr/>
          </p:nvGrpSpPr>
          <p:grpSpPr>
            <a:xfrm>
              <a:off x="5381525" y="2201400"/>
              <a:ext cx="1020035" cy="582062"/>
              <a:chOff x="5381525" y="1682275"/>
              <a:chExt cx="1020035" cy="582062"/>
            </a:xfrm>
          </p:grpSpPr>
          <p:sp>
            <p:nvSpPr>
              <p:cNvPr id="1430" name="Google Shape;1430;g6d5ce0eb75_1_881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431" name="Google Shape;1431;g6d5ce0eb75_1_881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32" name="Google Shape;1432;g6d5ce0eb75_1_881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3" name="Google Shape;1433;g6d5ce0eb75_1_881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434" name="Google Shape;1434;g6d5ce0eb75_1_881"/>
            <p:cNvGrpSpPr/>
            <p:nvPr/>
          </p:nvGrpSpPr>
          <p:grpSpPr>
            <a:xfrm>
              <a:off x="5381525" y="2715750"/>
              <a:ext cx="1020035" cy="582062"/>
              <a:chOff x="5381525" y="1682275"/>
              <a:chExt cx="1020035" cy="582062"/>
            </a:xfrm>
          </p:grpSpPr>
          <p:sp>
            <p:nvSpPr>
              <p:cNvPr id="1435" name="Google Shape;1435;g6d5ce0eb75_1_881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783F04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436" name="Google Shape;1436;g6d5ce0eb75_1_881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37" name="Google Shape;1437;g6d5ce0eb75_1_881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8" name="Google Shape;1438;g6d5ce0eb75_1_881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0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grpSp>
          <p:nvGrpSpPr>
            <p:cNvPr id="1439" name="Google Shape;1439;g6d5ce0eb75_1_881"/>
            <p:cNvGrpSpPr/>
            <p:nvPr/>
          </p:nvGrpSpPr>
          <p:grpSpPr>
            <a:xfrm>
              <a:off x="5381525" y="3239200"/>
              <a:ext cx="1020035" cy="582062"/>
              <a:chOff x="5381525" y="1682275"/>
              <a:chExt cx="1020035" cy="582062"/>
            </a:xfrm>
          </p:grpSpPr>
          <p:sp>
            <p:nvSpPr>
              <p:cNvPr id="1440" name="Google Shape;1440;g6d5ce0eb75_1_881"/>
              <p:cNvSpPr/>
              <p:nvPr/>
            </p:nvSpPr>
            <p:spPr>
              <a:xfrm>
                <a:off x="6006125" y="1854675"/>
                <a:ext cx="323400" cy="345000"/>
              </a:xfrm>
              <a:prstGeom prst="ellipse">
                <a:avLst/>
              </a:prstGeom>
              <a:solidFill>
                <a:srgbClr val="FFE599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441" name="Google Shape;1441;g6d5ce0eb75_1_881"/>
              <p:cNvCxnSpPr/>
              <p:nvPr/>
            </p:nvCxnSpPr>
            <p:spPr>
              <a:xfrm rot="10800000">
                <a:off x="5381525" y="2024175"/>
                <a:ext cx="624600" cy="30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42" name="Google Shape;1442;g6d5ce0eb75_1_881"/>
              <p:cNvSpPr/>
              <p:nvPr/>
            </p:nvSpPr>
            <p:spPr>
              <a:xfrm rot="2700000">
                <a:off x="6006365" y="1862142"/>
                <a:ext cx="323289" cy="337290"/>
              </a:xfrm>
              <a:prstGeom prst="plus">
                <a:avLst>
                  <a:gd name="adj" fmla="val 46892"/>
                </a:avLst>
              </a:prstGeom>
              <a:solidFill>
                <a:srgbClr val="00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3" name="Google Shape;1443;g6d5ce0eb75_1_881"/>
              <p:cNvSpPr txBox="1"/>
              <p:nvPr/>
            </p:nvSpPr>
            <p:spPr>
              <a:xfrm>
                <a:off x="5565775" y="1682275"/>
                <a:ext cx="258900" cy="34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latin typeface="Malgun Gothic"/>
                    <a:ea typeface="Malgun Gothic"/>
                    <a:cs typeface="Malgun Gothic"/>
                    <a:sym typeface="Malgun Gothic"/>
                  </a:rPr>
                  <a:t>1</a:t>
                </a:r>
                <a:endParaRPr>
                  <a:latin typeface="Malgun Gothic"/>
                  <a:ea typeface="Malgun Gothic"/>
                  <a:cs typeface="Malgun Gothic"/>
                  <a:sym typeface="Malgun Gothic"/>
                </a:endParaRPr>
              </a:p>
            </p:txBody>
          </p:sp>
        </p:grpSp>
        <p:sp>
          <p:nvSpPr>
            <p:cNvPr id="1444" name="Google Shape;1444;g6d5ce0eb75_1_881"/>
            <p:cNvSpPr txBox="1"/>
            <p:nvPr/>
          </p:nvSpPr>
          <p:spPr>
            <a:xfrm>
              <a:off x="4938700" y="236235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445" name="Google Shape;1445;g6d5ce0eb75_1_881"/>
            <p:cNvSpPr txBox="1"/>
            <p:nvPr/>
          </p:nvSpPr>
          <p:spPr>
            <a:xfrm>
              <a:off x="4938700" y="18480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PC3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446" name="Google Shape;1446;g6d5ce0eb75_1_881"/>
            <p:cNvSpPr txBox="1"/>
            <p:nvPr/>
          </p:nvSpPr>
          <p:spPr>
            <a:xfrm>
              <a:off x="4938700" y="2834625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447" name="Google Shape;1447;g6d5ce0eb75_1_881"/>
            <p:cNvSpPr txBox="1"/>
            <p:nvPr/>
          </p:nvSpPr>
          <p:spPr>
            <a:xfrm>
              <a:off x="4938700" y="3405200"/>
              <a:ext cx="5523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PC0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448" name="Google Shape;1448;g6d5ce0eb75_1_881"/>
            <p:cNvSpPr/>
            <p:nvPr/>
          </p:nvSpPr>
          <p:spPr>
            <a:xfrm>
              <a:off x="4957775" y="1819275"/>
              <a:ext cx="426600" cy="1919400"/>
            </a:xfrm>
            <a:prstGeom prst="rect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9" name="Google Shape;1449;g6d5ce0eb75_1_881"/>
            <p:cNvSpPr/>
            <p:nvPr/>
          </p:nvSpPr>
          <p:spPr>
            <a:xfrm>
              <a:off x="1952625" y="2271725"/>
              <a:ext cx="2319300" cy="9906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0b0100 -&gt; GPIOC.</a:t>
              </a:r>
              <a:r>
                <a:rPr lang="en-US">
                  <a:solidFill>
                    <a:srgbClr val="FF0000"/>
                  </a:solidFill>
                </a:rPr>
                <a:t>BRR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50" name="Google Shape;1450;g6d5ce0eb75_1_881"/>
            <p:cNvSpPr txBox="1"/>
            <p:nvPr/>
          </p:nvSpPr>
          <p:spPr>
            <a:xfrm>
              <a:off x="1952625" y="1885950"/>
              <a:ext cx="1686000" cy="582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mov R0,Bit2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strb R0,[R3,</a:t>
              </a:r>
              <a:r>
                <a:rPr lang="en-US">
                  <a:solidFill>
                    <a:srgbClr val="FF0000"/>
                  </a:solidFill>
                  <a:latin typeface="Malgun Gothic"/>
                  <a:ea typeface="Malgun Gothic"/>
                  <a:cs typeface="Malgun Gothic"/>
                  <a:sym typeface="Malgun Gothic"/>
                </a:rPr>
                <a:t>BRR</a:t>
              </a: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]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451" name="Google Shape;1451;g6d5ce0eb75_1_881"/>
          <p:cNvSpPr/>
          <p:nvPr/>
        </p:nvSpPr>
        <p:spPr>
          <a:xfrm>
            <a:off x="3925925" y="935200"/>
            <a:ext cx="4517100" cy="3496500"/>
          </a:xfrm>
          <a:prstGeom prst="wedgeRoundRectCallout">
            <a:avLst>
              <a:gd name="adj1" fmla="val -68664"/>
              <a:gd name="adj2" fmla="val 2394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Juhu! Mit den Registern GPIOC.BSR und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GPIOC.BRR können wir einzelne Portbits sehr leicht auf 1 setzen oder auf Null zurücksetzen.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Einfach die betreffenden Bits statt auf ODR auf BSR oder BRR ausgeben: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ldr R3,=GPIOC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mov R0,Bit1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strb R0,[R3,BSR]	  //PC1 auf 1 setzen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mov R0,Bit2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strb R0,[R3,BRR]  //PC2 auf 0 rücksetzen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452" name="Google Shape;1452;g6d5ce0eb75_1_8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4196" y="2566444"/>
            <a:ext cx="2541150" cy="358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d5ce0eb75_0_63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163" name="Google Shape;163;g6d5ce0eb75_0_63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164" name="Google Shape;164;g6d5ce0eb75_0_63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165" name="Google Shape;165;g6d5ce0eb75_0_6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6" name="Google Shape;166;g6d5ce0eb75_0_6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7" name="Google Shape;167;g6d5ce0eb75_0_6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g6d5ce0eb75_0_6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69" name="Google Shape;169;g6d5ce0eb75_0_63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170" name="Google Shape;170;g6d5ce0eb75_0_6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1" name="Google Shape;171;g6d5ce0eb75_0_6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2" name="Google Shape;172;g6d5ce0eb75_0_6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g6d5ce0eb75_0_6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74" name="Google Shape;174;g6d5ce0eb75_0_63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175" name="Google Shape;175;g6d5ce0eb75_0_6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6" name="Google Shape;176;g6d5ce0eb75_0_6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7" name="Google Shape;177;g6d5ce0eb75_0_6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g6d5ce0eb75_0_6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179" name="Google Shape;179;g6d5ce0eb75_0_63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180" name="Google Shape;180;g6d5ce0eb75_0_6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81" name="Google Shape;181;g6d5ce0eb75_0_6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82" name="Google Shape;182;g6d5ce0eb75_0_6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g6d5ce0eb75_0_6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84" name="Google Shape;184;g6d5ce0eb75_0_63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85" name="Google Shape;185;g6d5ce0eb75_0_63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86" name="Google Shape;186;g6d5ce0eb75_0_63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87" name="Google Shape;187;g6d5ce0eb75_0_63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188" name="Google Shape;188;g6d5ce0eb75_0_63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g6d5ce0eb75_0_63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0b0010 -&gt; GPIOC.ODR</a:t>
            </a:r>
            <a:endParaRPr/>
          </a:p>
        </p:txBody>
      </p:sp>
      <p:sp>
        <p:nvSpPr>
          <p:cNvPr id="190" name="Google Shape;190;g6d5ce0eb75_0_63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91" name="Google Shape;191;g6d5ce0eb75_0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g6d5ce0eb75_0_63"/>
          <p:cNvSpPr/>
          <p:nvPr/>
        </p:nvSpPr>
        <p:spPr>
          <a:xfrm>
            <a:off x="2528825" y="4200800"/>
            <a:ext cx="3529200" cy="927600"/>
          </a:xfrm>
          <a:prstGeom prst="wedgeRoundRectCallout">
            <a:avLst>
              <a:gd name="adj1" fmla="val -72285"/>
              <a:gd name="adj2" fmla="val -982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rgbClr val="0000FF"/>
                </a:solidFill>
              </a:rPr>
              <a:t>Juhu</a:t>
            </a:r>
            <a:r>
              <a:rPr lang="en-US" dirty="0">
                <a:solidFill>
                  <a:srgbClr val="0000FF"/>
                </a:solidFill>
              </a:rPr>
              <a:t>, hat </a:t>
            </a:r>
            <a:r>
              <a:rPr lang="en-US" dirty="0" err="1">
                <a:solidFill>
                  <a:srgbClr val="0000FF"/>
                </a:solidFill>
              </a:rPr>
              <a:t>funktioniert</a:t>
            </a:r>
            <a:r>
              <a:rPr lang="en-US" dirty="0">
                <a:solidFill>
                  <a:srgbClr val="0000FF"/>
                </a:solidFill>
              </a:rPr>
              <a:t>! Lampe an PC1 </a:t>
            </a:r>
            <a:r>
              <a:rPr lang="en-US" dirty="0" err="1" smtClean="0">
                <a:solidFill>
                  <a:srgbClr val="0000FF"/>
                </a:solidFill>
              </a:rPr>
              <a:t>leuchtet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d5ce0eb75_0_168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198" name="Google Shape;198;g6d5ce0eb75_0_168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199" name="Google Shape;199;g6d5ce0eb75_0_168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200" name="Google Shape;200;g6d5ce0eb75_0_168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01" name="Google Shape;201;g6d5ce0eb75_0_168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02" name="Google Shape;202;g6d5ce0eb75_0_168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g6d5ce0eb75_0_168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204" name="Google Shape;204;g6d5ce0eb75_0_168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205" name="Google Shape;205;g6d5ce0eb75_0_168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06" name="Google Shape;206;g6d5ce0eb75_0_168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07" name="Google Shape;207;g6d5ce0eb75_0_168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g6d5ce0eb75_0_168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209" name="Google Shape;209;g6d5ce0eb75_0_168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210" name="Google Shape;210;g6d5ce0eb75_0_168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11" name="Google Shape;211;g6d5ce0eb75_0_168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12" name="Google Shape;212;g6d5ce0eb75_0_168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g6d5ce0eb75_0_168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214" name="Google Shape;214;g6d5ce0eb75_0_168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215" name="Google Shape;215;g6d5ce0eb75_0_168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16" name="Google Shape;216;g6d5ce0eb75_0_168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17" name="Google Shape;217;g6d5ce0eb75_0_168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g6d5ce0eb75_0_168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219" name="Google Shape;219;g6d5ce0eb75_0_168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20" name="Google Shape;220;g6d5ce0eb75_0_168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21" name="Google Shape;221;g6d5ce0eb75_0_168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22" name="Google Shape;222;g6d5ce0eb75_0_168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23" name="Google Shape;223;g6d5ce0eb75_0_168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g6d5ce0eb75_0_168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0b0010 -&gt; GPIOC.ODR</a:t>
            </a:r>
            <a:endParaRPr/>
          </a:p>
        </p:txBody>
      </p:sp>
      <p:sp>
        <p:nvSpPr>
          <p:cNvPr id="225" name="Google Shape;225;g6d5ce0eb75_0_168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26" name="Google Shape;226;g6d5ce0eb75_0_168"/>
          <p:cNvSpPr/>
          <p:nvPr/>
        </p:nvSpPr>
        <p:spPr>
          <a:xfrm>
            <a:off x="3805175" y="4743725"/>
            <a:ext cx="3529200" cy="927600"/>
          </a:xfrm>
          <a:prstGeom prst="wedgeRoundRectCallout">
            <a:avLst>
              <a:gd name="adj1" fmla="val 38661"/>
              <a:gd name="adj2" fmla="val -15168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Leider sind die Lampen an PC2 und PC0 ausgegangen. Ist das schlimm?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27" name="Google Shape;227;g6d5ce0eb75_0_1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1549" y="19134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d5ce0eb75_0_203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sp>
        <p:nvSpPr>
          <p:cNvPr id="233" name="Google Shape;233;g6d5ce0eb75_0_203"/>
          <p:cNvSpPr/>
          <p:nvPr/>
        </p:nvSpPr>
        <p:spPr>
          <a:xfrm>
            <a:off x="4348988" y="1714475"/>
            <a:ext cx="1035300" cy="2113500"/>
          </a:xfrm>
          <a:prstGeom prst="rect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MC</a:t>
            </a:r>
            <a:endParaRPr/>
          </a:p>
        </p:txBody>
      </p:sp>
      <p:grpSp>
        <p:nvGrpSpPr>
          <p:cNvPr id="234" name="Google Shape;234;g6d5ce0eb75_0_203"/>
          <p:cNvGrpSpPr/>
          <p:nvPr/>
        </p:nvGrpSpPr>
        <p:grpSpPr>
          <a:xfrm>
            <a:off x="5381525" y="1682275"/>
            <a:ext cx="1020035" cy="582062"/>
            <a:chOff x="5381525" y="1682275"/>
            <a:chExt cx="1020035" cy="582062"/>
          </a:xfrm>
        </p:grpSpPr>
        <p:sp>
          <p:nvSpPr>
            <p:cNvPr id="235" name="Google Shape;235;g6d5ce0eb75_0_20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36" name="Google Shape;236;g6d5ce0eb75_0_20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37" name="Google Shape;237;g6d5ce0eb75_0_20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g6d5ce0eb75_0_20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239" name="Google Shape;239;g6d5ce0eb75_0_203"/>
          <p:cNvGrpSpPr/>
          <p:nvPr/>
        </p:nvGrpSpPr>
        <p:grpSpPr>
          <a:xfrm>
            <a:off x="5381525" y="2201400"/>
            <a:ext cx="1020035" cy="582062"/>
            <a:chOff x="5381525" y="1682275"/>
            <a:chExt cx="1020035" cy="582062"/>
          </a:xfrm>
        </p:grpSpPr>
        <p:sp>
          <p:nvSpPr>
            <p:cNvPr id="240" name="Google Shape;240;g6d5ce0eb75_0_20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41" name="Google Shape;241;g6d5ce0eb75_0_20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42" name="Google Shape;242;g6d5ce0eb75_0_20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g6d5ce0eb75_0_20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244" name="Google Shape;244;g6d5ce0eb75_0_203"/>
          <p:cNvGrpSpPr/>
          <p:nvPr/>
        </p:nvGrpSpPr>
        <p:grpSpPr>
          <a:xfrm>
            <a:off x="5381525" y="2715750"/>
            <a:ext cx="1020035" cy="582062"/>
            <a:chOff x="5381525" y="1682275"/>
            <a:chExt cx="1020035" cy="582062"/>
          </a:xfrm>
        </p:grpSpPr>
        <p:sp>
          <p:nvSpPr>
            <p:cNvPr id="245" name="Google Shape;245;g6d5ce0eb75_0_20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FFE599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46" name="Google Shape;246;g6d5ce0eb75_0_20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47" name="Google Shape;247;g6d5ce0eb75_0_20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g6d5ce0eb75_0_20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1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grpSp>
        <p:nvGrpSpPr>
          <p:cNvPr id="249" name="Google Shape;249;g6d5ce0eb75_0_203"/>
          <p:cNvGrpSpPr/>
          <p:nvPr/>
        </p:nvGrpSpPr>
        <p:grpSpPr>
          <a:xfrm>
            <a:off x="5381525" y="3239200"/>
            <a:ext cx="1020035" cy="582062"/>
            <a:chOff x="5381525" y="1682275"/>
            <a:chExt cx="1020035" cy="582062"/>
          </a:xfrm>
        </p:grpSpPr>
        <p:sp>
          <p:nvSpPr>
            <p:cNvPr id="250" name="Google Shape;250;g6d5ce0eb75_0_203"/>
            <p:cNvSpPr/>
            <p:nvPr/>
          </p:nvSpPr>
          <p:spPr>
            <a:xfrm>
              <a:off x="6006125" y="1854675"/>
              <a:ext cx="323400" cy="345000"/>
            </a:xfrm>
            <a:prstGeom prst="ellipse">
              <a:avLst/>
            </a:prstGeom>
            <a:solidFill>
              <a:srgbClr val="783F0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51" name="Google Shape;251;g6d5ce0eb75_0_203"/>
            <p:cNvCxnSpPr/>
            <p:nvPr/>
          </p:nvCxnSpPr>
          <p:spPr>
            <a:xfrm rot="10800000">
              <a:off x="5381525" y="2024175"/>
              <a:ext cx="624600" cy="3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52" name="Google Shape;252;g6d5ce0eb75_0_203"/>
            <p:cNvSpPr/>
            <p:nvPr/>
          </p:nvSpPr>
          <p:spPr>
            <a:xfrm rot="2700000">
              <a:off x="6006365" y="1862142"/>
              <a:ext cx="323289" cy="337290"/>
            </a:xfrm>
            <a:prstGeom prst="plus">
              <a:avLst>
                <a:gd name="adj" fmla="val 46892"/>
              </a:avLst>
            </a:prstGeom>
            <a:solidFill>
              <a:srgbClr val="00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g6d5ce0eb75_0_203"/>
            <p:cNvSpPr txBox="1"/>
            <p:nvPr/>
          </p:nvSpPr>
          <p:spPr>
            <a:xfrm>
              <a:off x="5565775" y="1682275"/>
              <a:ext cx="2589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Malgun Gothic"/>
                  <a:ea typeface="Malgun Gothic"/>
                  <a:cs typeface="Malgun Gothic"/>
                  <a:sym typeface="Malgun Gothic"/>
                </a:rPr>
                <a:t>0</a:t>
              </a:r>
              <a:endParaRPr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254" name="Google Shape;254;g6d5ce0eb75_0_203"/>
          <p:cNvSpPr txBox="1"/>
          <p:nvPr/>
        </p:nvSpPr>
        <p:spPr>
          <a:xfrm>
            <a:off x="4938700" y="236235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PC2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55" name="Google Shape;255;g6d5ce0eb75_0_203"/>
          <p:cNvSpPr txBox="1"/>
          <p:nvPr/>
        </p:nvSpPr>
        <p:spPr>
          <a:xfrm>
            <a:off x="4938700" y="18480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PC3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56" name="Google Shape;256;g6d5ce0eb75_0_203"/>
          <p:cNvSpPr txBox="1"/>
          <p:nvPr/>
        </p:nvSpPr>
        <p:spPr>
          <a:xfrm>
            <a:off x="4938700" y="2834625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57" name="Google Shape;257;g6d5ce0eb75_0_203"/>
          <p:cNvSpPr txBox="1"/>
          <p:nvPr/>
        </p:nvSpPr>
        <p:spPr>
          <a:xfrm>
            <a:off x="4938700" y="3405200"/>
            <a:ext cx="552300" cy="3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PC0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258" name="Google Shape;258;g6d5ce0eb75_0_203"/>
          <p:cNvSpPr/>
          <p:nvPr/>
        </p:nvSpPr>
        <p:spPr>
          <a:xfrm>
            <a:off x="4957775" y="1819275"/>
            <a:ext cx="426600" cy="1919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g6d5ce0eb75_0_203"/>
          <p:cNvSpPr/>
          <p:nvPr/>
        </p:nvSpPr>
        <p:spPr>
          <a:xfrm>
            <a:off x="1952625" y="2271725"/>
            <a:ext cx="2319300" cy="990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0b0010 -&gt; GPIOC.ODR</a:t>
            </a:r>
            <a:endParaRPr/>
          </a:p>
        </p:txBody>
      </p:sp>
      <p:sp>
        <p:nvSpPr>
          <p:cNvPr id="260" name="Google Shape;260;g6d5ce0eb75_0_203"/>
          <p:cNvSpPr txBox="1"/>
          <p:nvPr/>
        </p:nvSpPr>
        <p:spPr>
          <a:xfrm>
            <a:off x="1952625" y="1885950"/>
            <a:ext cx="1686000" cy="5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mov R0,Bit1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lgun Gothic"/>
                <a:ea typeface="Malgun Gothic"/>
                <a:cs typeface="Malgun Gothic"/>
                <a:sym typeface="Malgun Gothic"/>
              </a:rPr>
              <a:t>strb R0,[R3,ODR]</a:t>
            </a:r>
            <a:endParaRPr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261" name="Google Shape;261;g6d5ce0eb75_0_2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6d5ce0eb75_0_203"/>
          <p:cNvSpPr/>
          <p:nvPr/>
        </p:nvSpPr>
        <p:spPr>
          <a:xfrm>
            <a:off x="2528825" y="4200800"/>
            <a:ext cx="1967100" cy="582000"/>
          </a:xfrm>
          <a:prstGeom prst="wedgeRoundRectCallout">
            <a:avLst>
              <a:gd name="adj1" fmla="val -71544"/>
              <a:gd name="adj2" fmla="val -15315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Könnte leider sein!!!!!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d5ce0eb75_0_0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268" name="Google Shape;268;g6d5ce0eb75_0_0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269" name="Google Shape;269;g6d5ce0eb75_0_0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70" name="Google Shape;270;g6d5ce0eb75_0_0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271" name="Google Shape;271;g6d5ce0eb75_0_0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272" name="Google Shape;272;g6d5ce0eb75_0_0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273" name="Google Shape;273;g6d5ce0eb75_0_0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274" name="Google Shape;274;g6d5ce0eb75_0_0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275" name="Google Shape;275;g6d5ce0eb75_0_0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276" name="Google Shape;276;g6d5ce0eb75_0_0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277" name="Google Shape;277;g6d5ce0eb75_0_0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78" name="Google Shape;278;g6d5ce0eb75_0_0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79" name="Google Shape;279;g6d5ce0eb75_0_0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80" name="Google Shape;280;g6d5ce0eb75_0_0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81" name="Google Shape;281;g6d5ce0eb75_0_0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82" name="Google Shape;282;g6d5ce0eb75_0_0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ODER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283" name="Google Shape;283;g6d5ce0eb75_0_0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284" name="Google Shape;284;g6d5ce0eb75_0_0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285" name="Google Shape;285;g6d5ce0eb75_0_0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286" name="Google Shape;286;g6d5ce0eb75_0_0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287" name="Google Shape;287;g6d5ce0eb75_0_0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288" name="Google Shape;288;g6d5ce0eb75_0_0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289" name="Google Shape;289;g6d5ce0eb75_0_0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90" name="Google Shape;290;g6d5ce0eb75_0_0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291" name="Google Shape;291;g6d5ce0eb75_0_0"/>
            <p:cNvCxnSpPr>
              <a:endCxn id="282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292" name="Google Shape;292;g6d5ce0eb75_0_0"/>
            <p:cNvCxnSpPr>
              <a:endCxn id="282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293" name="Google Shape;293;g6d5ce0eb75_0_0"/>
            <p:cNvCxnSpPr>
              <a:stCxn id="282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294" name="Google Shape;294;g6d5ce0eb75_0_0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95" name="Google Shape;295;g6d5ce0eb75_0_0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mov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96" name="Google Shape;296;g6d5ce0eb75_0_0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orr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97" name="Google Shape;297;g6d5ce0eb75_0_0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298" name="Google Shape;298;g6d5ce0eb75_0_0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pic>
        <p:nvPicPr>
          <p:cNvPr id="299" name="Google Shape;299;g6d5ce0eb75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6679" y="28864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g6d5ce0eb75_0_0"/>
          <p:cNvSpPr/>
          <p:nvPr/>
        </p:nvSpPr>
        <p:spPr>
          <a:xfrm>
            <a:off x="2509775" y="5086625"/>
            <a:ext cx="1700400" cy="542700"/>
          </a:xfrm>
          <a:prstGeom prst="wedgeRoundRectCallout">
            <a:avLst>
              <a:gd name="adj1" fmla="val -89488"/>
              <a:gd name="adj2" fmla="val -27821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</a:rPr>
              <a:t>So </a:t>
            </a:r>
            <a:r>
              <a:rPr lang="en-US" dirty="0" err="1" smtClean="0">
                <a:solidFill>
                  <a:srgbClr val="0000FF"/>
                </a:solidFill>
              </a:rPr>
              <a:t>geht’s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richtig</a:t>
            </a:r>
            <a:r>
              <a:rPr lang="en-US" dirty="0">
                <a:solidFill>
                  <a:srgbClr val="0000FF"/>
                </a:solidFill>
              </a:rPr>
              <a:t>: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6d5ce0eb75_0_241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306" name="Google Shape;306;g6d5ce0eb75_0_241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307" name="Google Shape;307;g6d5ce0eb75_0_241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08" name="Google Shape;308;g6d5ce0eb75_0_241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309" name="Google Shape;309;g6d5ce0eb75_0_241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310" name="Google Shape;310;g6d5ce0eb75_0_241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11" name="Google Shape;311;g6d5ce0eb75_0_241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12" name="Google Shape;312;g6d5ce0eb75_0_241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13" name="Google Shape;313;g6d5ce0eb75_0_241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14" name="Google Shape;314;g6d5ce0eb75_0_241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315" name="Google Shape;315;g6d5ce0eb75_0_241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16" name="Google Shape;316;g6d5ce0eb75_0_241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17" name="Google Shape;317;g6d5ce0eb75_0_241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18" name="Google Shape;318;g6d5ce0eb75_0_241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19" name="Google Shape;319;g6d5ce0eb75_0_241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20" name="Google Shape;320;g6d5ce0eb75_0_241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ODER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321" name="Google Shape;321;g6d5ce0eb75_0_241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322" name="Google Shape;322;g6d5ce0eb75_0_241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23" name="Google Shape;323;g6d5ce0eb75_0_241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24" name="Google Shape;324;g6d5ce0eb75_0_241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25" name="Google Shape;325;g6d5ce0eb75_0_241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26" name="Google Shape;326;g6d5ce0eb75_0_241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327" name="Google Shape;327;g6d5ce0eb75_0_241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28" name="Google Shape;328;g6d5ce0eb75_0_241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329" name="Google Shape;329;g6d5ce0eb75_0_241"/>
            <p:cNvCxnSpPr>
              <a:endCxn id="320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330" name="Google Shape;330;g6d5ce0eb75_0_241"/>
            <p:cNvCxnSpPr>
              <a:endCxn id="320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331" name="Google Shape;331;g6d5ce0eb75_0_241"/>
            <p:cNvCxnSpPr>
              <a:stCxn id="320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332" name="Google Shape;332;g6d5ce0eb75_0_241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33" name="Google Shape;333;g6d5ce0eb75_0_241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mov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34" name="Google Shape;334;g6d5ce0eb75_0_241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orr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35" name="Google Shape;335;g6d5ce0eb75_0_241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36" name="Google Shape;336;g6d5ce0eb75_0_241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pic>
        <p:nvPicPr>
          <p:cNvPr id="337" name="Google Shape;337;g6d5ce0eb75_0_2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704" y="22463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g6d5ce0eb75_0_241"/>
          <p:cNvSpPr/>
          <p:nvPr/>
        </p:nvSpPr>
        <p:spPr>
          <a:xfrm>
            <a:off x="1252475" y="771800"/>
            <a:ext cx="2443200" cy="542700"/>
          </a:xfrm>
          <a:prstGeom prst="wedgeRoundRectCallout">
            <a:avLst>
              <a:gd name="adj1" fmla="val -66521"/>
              <a:gd name="adj2" fmla="val 18689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Alten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Inhalt</a:t>
            </a:r>
            <a:r>
              <a:rPr lang="en-US" dirty="0">
                <a:solidFill>
                  <a:srgbClr val="0000FF"/>
                </a:solidFill>
              </a:rPr>
              <a:t> von ODR in R0 </a:t>
            </a:r>
            <a:r>
              <a:rPr lang="en-US" dirty="0" smtClean="0">
                <a:solidFill>
                  <a:srgbClr val="0000FF"/>
                </a:solidFill>
              </a:rPr>
              <a:t>laden…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6d5ce0eb75_0_278"/>
          <p:cNvSpPr txBox="1">
            <a:spLocks noGrp="1"/>
          </p:cNvSpPr>
          <p:nvPr>
            <p:ph type="ctrTitle"/>
          </p:nvPr>
        </p:nvSpPr>
        <p:spPr>
          <a:xfrm>
            <a:off x="979805" y="255270"/>
            <a:ext cx="7773600" cy="4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anum Gothic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Nanum Gothic"/>
                <a:ea typeface="Nanum Gothic"/>
                <a:cs typeface="Nanum Gothic"/>
                <a:sym typeface="Nanum Gothic"/>
              </a:rPr>
              <a:t>Portbit einzeln setzen und rücksetzen</a:t>
            </a:r>
            <a:endParaRPr sz="2400" b="0" i="0" u="none" strike="noStrike" cap="none">
              <a:solidFill>
                <a:schemeClr val="dk1"/>
              </a:solidFill>
              <a:latin typeface="Nanum Gothic"/>
              <a:ea typeface="Nanum Gothic"/>
              <a:cs typeface="Nanum Gothic"/>
              <a:sym typeface="Nanum Gothic"/>
            </a:endParaRPr>
          </a:p>
        </p:txBody>
      </p:sp>
      <p:grpSp>
        <p:nvGrpSpPr>
          <p:cNvPr id="344" name="Google Shape;344;g6d5ce0eb75_0_278"/>
          <p:cNvGrpSpPr/>
          <p:nvPr/>
        </p:nvGrpSpPr>
        <p:grpSpPr>
          <a:xfrm>
            <a:off x="1365885" y="1275715"/>
            <a:ext cx="6416165" cy="3715945"/>
            <a:chOff x="1365885" y="1275715"/>
            <a:chExt cx="6416165" cy="3715945"/>
          </a:xfrm>
        </p:grpSpPr>
        <p:sp>
          <p:nvSpPr>
            <p:cNvPr id="345" name="Google Shape;345;g6d5ce0eb75_0_278"/>
            <p:cNvSpPr/>
            <p:nvPr/>
          </p:nvSpPr>
          <p:spPr>
            <a:xfrm>
              <a:off x="2928620" y="202311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46" name="Google Shape;346;g6d5ce0eb75_0_278"/>
            <p:cNvSpPr txBox="1"/>
            <p:nvPr/>
          </p:nvSpPr>
          <p:spPr>
            <a:xfrm>
              <a:off x="2077085" y="1645285"/>
              <a:ext cx="22764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ldr R0,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347" name="Google Shape;347;g6d5ce0eb75_0_278"/>
            <p:cNvGrpSpPr/>
            <p:nvPr/>
          </p:nvGrpSpPr>
          <p:grpSpPr>
            <a:xfrm>
              <a:off x="1365885" y="2284730"/>
              <a:ext cx="2982515" cy="435670"/>
              <a:chOff x="1365885" y="2284730"/>
              <a:chExt cx="2982515" cy="435670"/>
            </a:xfrm>
          </p:grpSpPr>
          <p:sp>
            <p:nvSpPr>
              <p:cNvPr id="348" name="Google Shape;348;g6d5ce0eb75_0_278"/>
              <p:cNvSpPr/>
              <p:nvPr/>
            </p:nvSpPr>
            <p:spPr>
              <a:xfrm>
                <a:off x="250571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49" name="Google Shape;349;g6d5ce0eb75_0_278"/>
              <p:cNvSpPr/>
              <p:nvPr/>
            </p:nvSpPr>
            <p:spPr>
              <a:xfrm>
                <a:off x="3113405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50" name="Google Shape;350;g6d5ce0eb75_0_278"/>
              <p:cNvSpPr/>
              <p:nvPr/>
            </p:nvSpPr>
            <p:spPr>
              <a:xfrm>
                <a:off x="3721100" y="228473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51" name="Google Shape;351;g6d5ce0eb75_0_278"/>
              <p:cNvSpPr/>
              <p:nvPr/>
            </p:nvSpPr>
            <p:spPr>
              <a:xfrm>
                <a:off x="1880870" y="2286000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52" name="Google Shape;352;g6d5ce0eb75_0_278"/>
              <p:cNvSpPr txBox="1"/>
              <p:nvPr/>
            </p:nvSpPr>
            <p:spPr>
              <a:xfrm>
                <a:off x="1365885" y="2284730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353" name="Google Shape;353;g6d5ce0eb75_0_278"/>
            <p:cNvSpPr/>
            <p:nvPr/>
          </p:nvSpPr>
          <p:spPr>
            <a:xfrm>
              <a:off x="549211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800"/>
                <a:buFont typeface="Nanum Gothic"/>
                <a:buNone/>
              </a:pPr>
              <a:r>
                <a:rPr lang="en-US" sz="1800" b="1"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1" i="0" u="none" strike="noStrike" cap="none"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54" name="Google Shape;354;g6d5ce0eb75_0_278"/>
            <p:cNvSpPr/>
            <p:nvPr/>
          </p:nvSpPr>
          <p:spPr>
            <a:xfrm>
              <a:off x="6099810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FF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55" name="Google Shape;355;g6d5ce0eb75_0_278"/>
            <p:cNvSpPr/>
            <p:nvPr/>
          </p:nvSpPr>
          <p:spPr>
            <a:xfrm>
              <a:off x="6707505" y="228346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56" name="Google Shape;356;g6d5ce0eb75_0_278"/>
            <p:cNvSpPr/>
            <p:nvPr/>
          </p:nvSpPr>
          <p:spPr>
            <a:xfrm>
              <a:off x="4867275" y="2284730"/>
              <a:ext cx="627300" cy="4344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0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57" name="Google Shape;357;g6d5ce0eb75_0_278"/>
            <p:cNvSpPr txBox="1"/>
            <p:nvPr/>
          </p:nvSpPr>
          <p:spPr>
            <a:xfrm>
              <a:off x="7321550" y="2283460"/>
              <a:ext cx="460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58" name="Google Shape;358;g6d5ce0eb75_0_278"/>
            <p:cNvSpPr txBox="1"/>
            <p:nvPr/>
          </p:nvSpPr>
          <p:spPr>
            <a:xfrm>
              <a:off x="4471024" y="3001000"/>
              <a:ext cx="8631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ODER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grpSp>
          <p:nvGrpSpPr>
            <p:cNvPr id="359" name="Google Shape;359;g6d5ce0eb75_0_278"/>
            <p:cNvGrpSpPr/>
            <p:nvPr/>
          </p:nvGrpSpPr>
          <p:grpSpPr>
            <a:xfrm>
              <a:off x="3114040" y="3582035"/>
              <a:ext cx="2982515" cy="435670"/>
              <a:chOff x="3114040" y="3582035"/>
              <a:chExt cx="2982515" cy="435670"/>
            </a:xfrm>
          </p:grpSpPr>
          <p:sp>
            <p:nvSpPr>
              <p:cNvPr id="360" name="Google Shape;360;g6d5ce0eb75_0_278"/>
              <p:cNvSpPr/>
              <p:nvPr/>
            </p:nvSpPr>
            <p:spPr>
              <a:xfrm>
                <a:off x="425386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i="0" u="none" strike="noStrike" cap="none"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61" name="Google Shape;361;g6d5ce0eb75_0_278"/>
              <p:cNvSpPr/>
              <p:nvPr/>
            </p:nvSpPr>
            <p:spPr>
              <a:xfrm>
                <a:off x="4861560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FF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FF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62" name="Google Shape;362;g6d5ce0eb75_0_278"/>
              <p:cNvSpPr/>
              <p:nvPr/>
            </p:nvSpPr>
            <p:spPr>
              <a:xfrm>
                <a:off x="5469255" y="358203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1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63" name="Google Shape;363;g6d5ce0eb75_0_278"/>
              <p:cNvSpPr/>
              <p:nvPr/>
            </p:nvSpPr>
            <p:spPr>
              <a:xfrm>
                <a:off x="3629025" y="3583305"/>
                <a:ext cx="627300" cy="434400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>
                    <a:latin typeface="Nanum Gothic"/>
                    <a:ea typeface="Nanum Gothic"/>
                    <a:cs typeface="Nanum Gothic"/>
                    <a:sym typeface="Nanum Gothic"/>
                  </a:rPr>
                  <a:t>0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  <p:sp>
            <p:nvSpPr>
              <p:cNvPr id="364" name="Google Shape;364;g6d5ce0eb75_0_278"/>
              <p:cNvSpPr txBox="1"/>
              <p:nvPr/>
            </p:nvSpPr>
            <p:spPr>
              <a:xfrm>
                <a:off x="3114040" y="3582035"/>
                <a:ext cx="460500" cy="37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89525" tIns="46350" rIns="89525" bIns="4635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Nanum Gothic"/>
                  <a:buNone/>
                </a:pPr>
                <a:r>
                  <a:rPr lang="en-US" sz="1800" b="0" i="0" u="none" strike="noStrike" cap="none">
                    <a:solidFill>
                      <a:srgbClr val="000000"/>
                    </a:solidFill>
                    <a:latin typeface="Nanum Gothic"/>
                    <a:ea typeface="Nanum Gothic"/>
                    <a:cs typeface="Nanum Gothic"/>
                    <a:sym typeface="Nanum Gothic"/>
                  </a:rPr>
                  <a:t>R2</a:t>
                </a:r>
                <a:endParaRPr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endParaRPr>
              </a:p>
            </p:txBody>
          </p:sp>
        </p:grpSp>
        <p:sp>
          <p:nvSpPr>
            <p:cNvPr id="365" name="Google Shape;365;g6d5ce0eb75_0_278"/>
            <p:cNvSpPr/>
            <p:nvPr/>
          </p:nvSpPr>
          <p:spPr>
            <a:xfrm>
              <a:off x="4685665" y="4019550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66" name="Google Shape;366;g6d5ce0eb75_0_278"/>
            <p:cNvSpPr txBox="1"/>
            <p:nvPr/>
          </p:nvSpPr>
          <p:spPr>
            <a:xfrm>
              <a:off x="4532630" y="4620260"/>
              <a:ext cx="6681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cxnSp>
          <p:nvCxnSpPr>
            <p:cNvPr id="367" name="Google Shape;367;g6d5ce0eb75_0_278"/>
            <p:cNvCxnSpPr>
              <a:endCxn id="358" idx="1"/>
            </p:cNvCxnSpPr>
            <p:nvPr/>
          </p:nvCxnSpPr>
          <p:spPr>
            <a:xfrm>
              <a:off x="3166624" y="2736100"/>
              <a:ext cx="1304400" cy="4503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368" name="Google Shape;368;g6d5ce0eb75_0_278"/>
            <p:cNvCxnSpPr>
              <a:endCxn id="358" idx="3"/>
            </p:cNvCxnSpPr>
            <p:nvPr/>
          </p:nvCxnSpPr>
          <p:spPr>
            <a:xfrm flipH="1">
              <a:off x="5334124" y="2782000"/>
              <a:ext cx="787500" cy="4044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369" name="Google Shape;369;g6d5ce0eb75_0_278"/>
            <p:cNvCxnSpPr>
              <a:stCxn id="358" idx="2"/>
            </p:cNvCxnSpPr>
            <p:nvPr/>
          </p:nvCxnSpPr>
          <p:spPr>
            <a:xfrm>
              <a:off x="4902574" y="3371800"/>
              <a:ext cx="5100" cy="1962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370" name="Google Shape;370;g6d5ce0eb75_0_278"/>
            <p:cNvSpPr/>
            <p:nvPr/>
          </p:nvSpPr>
          <p:spPr>
            <a:xfrm>
              <a:off x="5908040" y="2023745"/>
              <a:ext cx="374100" cy="2634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Malgun Gothic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71" name="Google Shape;371;g6d5ce0eb75_0_278"/>
            <p:cNvSpPr txBox="1"/>
            <p:nvPr/>
          </p:nvSpPr>
          <p:spPr>
            <a:xfrm>
              <a:off x="5114925" y="1654810"/>
              <a:ext cx="19608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mov R1, Bit</a:t>
              </a:r>
              <a:r>
                <a:rPr lang="en-US" sz="1800">
                  <a:latin typeface="Nanum Gothic"/>
                  <a:ea typeface="Nanum Gothic"/>
                  <a:cs typeface="Nanum Gothic"/>
                  <a:sym typeface="Nanum Gothic"/>
                </a:rPr>
                <a:t>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72" name="Google Shape;372;g6d5ce0eb75_0_278"/>
            <p:cNvSpPr txBox="1"/>
            <p:nvPr/>
          </p:nvSpPr>
          <p:spPr>
            <a:xfrm>
              <a:off x="5591810" y="3068955"/>
              <a:ext cx="1960800" cy="37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orr R2, R0, R1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73" name="Google Shape;373;g6d5ce0eb75_0_278"/>
            <p:cNvSpPr txBox="1"/>
            <p:nvPr/>
          </p:nvSpPr>
          <p:spPr>
            <a:xfrm>
              <a:off x="3870325" y="4304030"/>
              <a:ext cx="19920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str R2, [R3, ODR] 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  <p:sp>
          <p:nvSpPr>
            <p:cNvPr id="374" name="Google Shape;374;g6d5ce0eb75_0_278"/>
            <p:cNvSpPr txBox="1"/>
            <p:nvPr/>
          </p:nvSpPr>
          <p:spPr>
            <a:xfrm>
              <a:off x="2757170" y="1275715"/>
              <a:ext cx="667500" cy="370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9525" tIns="46350" rIns="89525" bIns="4635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Nanum Gothic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Nanum Gothic"/>
                  <a:ea typeface="Nanum Gothic"/>
                  <a:cs typeface="Nanum Gothic"/>
                  <a:sym typeface="Nanum Gothic"/>
                </a:rPr>
                <a:t>ODR</a:t>
              </a:r>
              <a:endParaRPr sz="1800" b="0" i="0" u="none" strike="noStrike" cap="none">
                <a:solidFill>
                  <a:srgbClr val="000000"/>
                </a:solidFill>
                <a:latin typeface="Nanum Gothic"/>
                <a:ea typeface="Nanum Gothic"/>
                <a:cs typeface="Nanum Gothic"/>
                <a:sym typeface="Nanum Gothic"/>
              </a:endParaRPr>
            </a:p>
          </p:txBody>
        </p:sp>
      </p:grpSp>
      <p:sp>
        <p:nvSpPr>
          <p:cNvPr id="375" name="Google Shape;375;g6d5ce0eb75_0_278"/>
          <p:cNvSpPr/>
          <p:nvPr/>
        </p:nvSpPr>
        <p:spPr>
          <a:xfrm>
            <a:off x="5263275" y="867050"/>
            <a:ext cx="2443200" cy="542700"/>
          </a:xfrm>
          <a:prstGeom prst="wedgeRoundRectCallout">
            <a:avLst>
              <a:gd name="adj1" fmla="val 61665"/>
              <a:gd name="adj2" fmla="val 13072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</a:rPr>
              <a:t>Bit1 =0b0010 in R1 </a:t>
            </a:r>
            <a:r>
              <a:rPr lang="en-US" dirty="0" err="1" smtClean="0">
                <a:solidFill>
                  <a:srgbClr val="0000FF"/>
                </a:solidFill>
              </a:rPr>
              <a:t>tun</a:t>
            </a:r>
            <a:r>
              <a:rPr lang="en-US" dirty="0" smtClean="0">
                <a:solidFill>
                  <a:srgbClr val="0000FF"/>
                </a:solidFill>
              </a:rPr>
              <a:t>…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376" name="Google Shape;376;g6d5ce0eb75_0_2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06474" y="216112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5067A61-9761-41C9-AF72-52DBFDB5DB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124818B-5434-4D11-81ED-5B9D82D1A8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EF1C7E9-5DAE-4E96-A9FC-52D6743DE06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1504</Words>
  <Application>Microsoft Office PowerPoint</Application>
  <PresentationFormat>Bildschirmpräsentation (4:3)</PresentationFormat>
  <Paragraphs>630</Paragraphs>
  <Slides>36</Slides>
  <Notes>36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40" baseType="lpstr">
      <vt:lpstr>Nanum Gothic</vt:lpstr>
      <vt:lpstr>Arial</vt:lpstr>
      <vt:lpstr>Malgun Gothic</vt:lpstr>
      <vt:lpstr>Office Theme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  <vt:lpstr>Portbit einzeln setzen und rücksetzen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Portbit einzeln setzen und rücksetzen</dc:title>
  <dc:creator>Sturm Jörg2</dc:creator>
  <cp:lastModifiedBy>txtbro_ strauss</cp:lastModifiedBy>
  <cp:revision>1</cp:revision>
  <dcterms:modified xsi:type="dcterms:W3CDTF">2021-06-08T10:36:44Z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