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1194" y="45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d084e495b_0_3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6d084e495b_0_3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6d084e495b_0_4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6d084e495b_0_4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6d084e495b_0_4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6d084e495b_0_4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6d084e495b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6d084e495b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084e495b_0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084e495b_0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d084e495b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6d084e495b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d084e495b_0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6d084e495b_0_2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6d084e495b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6d084e495b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6d084e495b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6d084e495b_0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6d084e495b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6d084e495b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d084e495b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6d084e495b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42833" y="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Was ist eigentlich ein Mikrocontroller?</a:t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6602" y="2245596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864827" y="3937921"/>
            <a:ext cx="1716900" cy="3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STM32L152RET6</a:t>
            </a:r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2352" y="2995745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/>
          <p:nvPr/>
        </p:nvSpPr>
        <p:spPr>
          <a:xfrm>
            <a:off x="742127" y="2652846"/>
            <a:ext cx="1800300" cy="541800"/>
          </a:xfrm>
          <a:prstGeom prst="wedgeRoundRectCallout">
            <a:avLst>
              <a:gd name="adj1" fmla="val 46821"/>
              <a:gd name="adj2" fmla="val 87126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dirty="0"/>
              <a:t>Ich bin Mik, Dein </a:t>
            </a:r>
            <a:r>
              <a:rPr lang="de" dirty="0" smtClean="0"/>
              <a:t>Mikrocontroller.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2"/>
          <p:cNvSpPr txBox="1">
            <a:spLocks noGrp="1"/>
          </p:cNvSpPr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Was ist drin?</a:t>
            </a:r>
            <a:endParaRPr sz="2400"/>
          </a:p>
        </p:txBody>
      </p:sp>
      <p:pic>
        <p:nvPicPr>
          <p:cNvPr id="321" name="Google Shape;32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9853" y="3751825"/>
            <a:ext cx="924351" cy="834299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22"/>
          <p:cNvSpPr/>
          <p:nvPr/>
        </p:nvSpPr>
        <p:spPr>
          <a:xfrm>
            <a:off x="3538050" y="1615050"/>
            <a:ext cx="1657200" cy="430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22"/>
          <p:cNvSpPr/>
          <p:nvPr/>
        </p:nvSpPr>
        <p:spPr>
          <a:xfrm>
            <a:off x="3778500" y="740825"/>
            <a:ext cx="1102500" cy="857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22"/>
          <p:cNvSpPr/>
          <p:nvPr/>
        </p:nvSpPr>
        <p:spPr>
          <a:xfrm>
            <a:off x="3888750" y="836850"/>
            <a:ext cx="897600" cy="707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22"/>
          <p:cNvSpPr/>
          <p:nvPr/>
        </p:nvSpPr>
        <p:spPr>
          <a:xfrm>
            <a:off x="4507525" y="1882375"/>
            <a:ext cx="576000" cy="53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22"/>
          <p:cNvSpPr/>
          <p:nvPr/>
        </p:nvSpPr>
        <p:spPr>
          <a:xfrm>
            <a:off x="3145525" y="2159750"/>
            <a:ext cx="2049725" cy="238250"/>
          </a:xfrm>
          <a:prstGeom prst="flowChartInputOutpu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27" name="Google Shape;327;p22"/>
          <p:cNvCxnSpPr/>
          <p:nvPr/>
        </p:nvCxnSpPr>
        <p:spPr>
          <a:xfrm rot="10800000" flipH="1">
            <a:off x="3579375" y="2202375"/>
            <a:ext cx="1386900" cy="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8" name="Google Shape;328;p22"/>
          <p:cNvCxnSpPr/>
          <p:nvPr/>
        </p:nvCxnSpPr>
        <p:spPr>
          <a:xfrm rot="10800000" flipH="1">
            <a:off x="3494100" y="2244525"/>
            <a:ext cx="1386900" cy="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9" name="Google Shape;329;p22"/>
          <p:cNvCxnSpPr/>
          <p:nvPr/>
        </p:nvCxnSpPr>
        <p:spPr>
          <a:xfrm rot="10800000" flipH="1">
            <a:off x="3421850" y="2300900"/>
            <a:ext cx="1386900" cy="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0" name="Google Shape;330;p22"/>
          <p:cNvCxnSpPr/>
          <p:nvPr/>
        </p:nvCxnSpPr>
        <p:spPr>
          <a:xfrm rot="10800000" flipH="1">
            <a:off x="3360900" y="2357275"/>
            <a:ext cx="1386900" cy="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1" name="Google Shape;331;p22"/>
          <p:cNvCxnSpPr/>
          <p:nvPr/>
        </p:nvCxnSpPr>
        <p:spPr>
          <a:xfrm flipH="1">
            <a:off x="3344625" y="220242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2" name="Google Shape;332;p22"/>
          <p:cNvCxnSpPr/>
          <p:nvPr/>
        </p:nvCxnSpPr>
        <p:spPr>
          <a:xfrm flipH="1">
            <a:off x="3443700" y="220242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3" name="Google Shape;333;p22"/>
          <p:cNvCxnSpPr/>
          <p:nvPr/>
        </p:nvCxnSpPr>
        <p:spPr>
          <a:xfrm flipH="1">
            <a:off x="3538050" y="220237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4" name="Google Shape;334;p22"/>
          <p:cNvCxnSpPr/>
          <p:nvPr/>
        </p:nvCxnSpPr>
        <p:spPr>
          <a:xfrm flipH="1">
            <a:off x="3643350" y="219712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5" name="Google Shape;335;p22"/>
          <p:cNvCxnSpPr/>
          <p:nvPr/>
        </p:nvCxnSpPr>
        <p:spPr>
          <a:xfrm flipH="1">
            <a:off x="3744425" y="220237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6" name="Google Shape;336;p22"/>
          <p:cNvCxnSpPr/>
          <p:nvPr/>
        </p:nvCxnSpPr>
        <p:spPr>
          <a:xfrm flipH="1">
            <a:off x="3847025" y="220237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7" name="Google Shape;337;p22"/>
          <p:cNvCxnSpPr/>
          <p:nvPr/>
        </p:nvCxnSpPr>
        <p:spPr>
          <a:xfrm flipH="1">
            <a:off x="3942075" y="220242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8" name="Google Shape;338;p22"/>
          <p:cNvCxnSpPr/>
          <p:nvPr/>
        </p:nvCxnSpPr>
        <p:spPr>
          <a:xfrm flipH="1">
            <a:off x="4045150" y="220242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p22"/>
          <p:cNvCxnSpPr/>
          <p:nvPr/>
        </p:nvCxnSpPr>
        <p:spPr>
          <a:xfrm flipH="1">
            <a:off x="4156000" y="219737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0" name="Google Shape;340;p22"/>
          <p:cNvCxnSpPr/>
          <p:nvPr/>
        </p:nvCxnSpPr>
        <p:spPr>
          <a:xfrm flipH="1">
            <a:off x="4250350" y="219737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1" name="Google Shape;341;p22"/>
          <p:cNvCxnSpPr/>
          <p:nvPr/>
        </p:nvCxnSpPr>
        <p:spPr>
          <a:xfrm flipH="1">
            <a:off x="4345875" y="219712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2" name="Google Shape;342;p22"/>
          <p:cNvCxnSpPr/>
          <p:nvPr/>
        </p:nvCxnSpPr>
        <p:spPr>
          <a:xfrm flipH="1">
            <a:off x="4446950" y="220237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3" name="Google Shape;343;p22"/>
          <p:cNvCxnSpPr/>
          <p:nvPr/>
        </p:nvCxnSpPr>
        <p:spPr>
          <a:xfrm flipH="1">
            <a:off x="4539525" y="220237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4" name="Google Shape;344;p22"/>
          <p:cNvCxnSpPr/>
          <p:nvPr/>
        </p:nvCxnSpPr>
        <p:spPr>
          <a:xfrm flipH="1">
            <a:off x="4646600" y="219737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5" name="Google Shape;345;p22"/>
          <p:cNvCxnSpPr/>
          <p:nvPr/>
        </p:nvCxnSpPr>
        <p:spPr>
          <a:xfrm flipH="1">
            <a:off x="4737900" y="2202375"/>
            <a:ext cx="245400" cy="16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6" name="Google Shape;346;p22"/>
          <p:cNvSpPr/>
          <p:nvPr/>
        </p:nvSpPr>
        <p:spPr>
          <a:xfrm>
            <a:off x="5248050" y="2173975"/>
            <a:ext cx="152100" cy="96000"/>
          </a:xfrm>
          <a:prstGeom prst="parallelogram">
            <a:avLst>
              <a:gd name="adj" fmla="val 95442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22"/>
          <p:cNvSpPr/>
          <p:nvPr/>
        </p:nvSpPr>
        <p:spPr>
          <a:xfrm>
            <a:off x="5304425" y="2173975"/>
            <a:ext cx="152100" cy="96000"/>
          </a:xfrm>
          <a:prstGeom prst="parallelogram">
            <a:avLst>
              <a:gd name="adj" fmla="val 95442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22"/>
          <p:cNvSpPr/>
          <p:nvPr/>
        </p:nvSpPr>
        <p:spPr>
          <a:xfrm rot="-3072688">
            <a:off x="5186706" y="2218577"/>
            <a:ext cx="229389" cy="163046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22"/>
          <p:cNvSpPr txBox="1"/>
          <p:nvPr/>
        </p:nvSpPr>
        <p:spPr>
          <a:xfrm>
            <a:off x="5109675" y="948300"/>
            <a:ext cx="1028700" cy="3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Ausgabe</a:t>
            </a:r>
            <a:endParaRPr/>
          </a:p>
        </p:txBody>
      </p:sp>
      <p:sp>
        <p:nvSpPr>
          <p:cNvPr id="350" name="Google Shape;350;p22"/>
          <p:cNvSpPr txBox="1"/>
          <p:nvPr/>
        </p:nvSpPr>
        <p:spPr>
          <a:xfrm>
            <a:off x="5357325" y="1643625"/>
            <a:ext cx="1285800" cy="3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Verarbeitung</a:t>
            </a:r>
            <a:endParaRPr/>
          </a:p>
        </p:txBody>
      </p:sp>
      <p:sp>
        <p:nvSpPr>
          <p:cNvPr id="351" name="Google Shape;351;p22"/>
          <p:cNvSpPr txBox="1"/>
          <p:nvPr/>
        </p:nvSpPr>
        <p:spPr>
          <a:xfrm>
            <a:off x="5619500" y="2042175"/>
            <a:ext cx="924300" cy="3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Eingabe</a:t>
            </a:r>
            <a:endParaRPr/>
          </a:p>
        </p:txBody>
      </p:sp>
      <p:cxnSp>
        <p:nvCxnSpPr>
          <p:cNvPr id="352" name="Google Shape;352;p22"/>
          <p:cNvCxnSpPr/>
          <p:nvPr/>
        </p:nvCxnSpPr>
        <p:spPr>
          <a:xfrm>
            <a:off x="1499700" y="929250"/>
            <a:ext cx="2638500" cy="25623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3" name="Google Shape;353;p22"/>
          <p:cNvCxnSpPr/>
          <p:nvPr/>
        </p:nvCxnSpPr>
        <p:spPr>
          <a:xfrm flipH="1">
            <a:off x="5367000" y="805350"/>
            <a:ext cx="2277300" cy="27339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4" name="Google Shape;354;p22"/>
          <p:cNvCxnSpPr/>
          <p:nvPr/>
        </p:nvCxnSpPr>
        <p:spPr>
          <a:xfrm rot="10800000">
            <a:off x="4133775" y="3448275"/>
            <a:ext cx="123900" cy="3522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5" name="Google Shape;355;p22"/>
          <p:cNvCxnSpPr/>
          <p:nvPr/>
        </p:nvCxnSpPr>
        <p:spPr>
          <a:xfrm flipH="1">
            <a:off x="5286375" y="3524250"/>
            <a:ext cx="114300" cy="2382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56" name="Google Shape;356;p22"/>
          <p:cNvSpPr/>
          <p:nvPr/>
        </p:nvSpPr>
        <p:spPr>
          <a:xfrm>
            <a:off x="4401400" y="2667000"/>
            <a:ext cx="699000" cy="1000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57" name="Google Shape;35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99650" y="3368874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22"/>
          <p:cNvSpPr/>
          <p:nvPr/>
        </p:nvSpPr>
        <p:spPr>
          <a:xfrm>
            <a:off x="132675" y="3095625"/>
            <a:ext cx="2638500" cy="1765800"/>
          </a:xfrm>
          <a:prstGeom prst="wedgeRoundRectCallout">
            <a:avLst>
              <a:gd name="adj1" fmla="val 57959"/>
              <a:gd name="adj2" fmla="val -19533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rgbClr val="0000FF"/>
                </a:solidFill>
              </a:rPr>
              <a:t>Ein kompletter Computer mit:</a:t>
            </a:r>
            <a:endParaRPr sz="1800">
              <a:solidFill>
                <a:srgbClr val="0000FF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de" sz="1800">
                <a:solidFill>
                  <a:srgbClr val="0000FF"/>
                </a:solidFill>
              </a:rPr>
              <a:t>Eingabe</a:t>
            </a:r>
            <a:endParaRPr sz="1800">
              <a:solidFill>
                <a:srgbClr val="0000FF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de" sz="1800">
                <a:solidFill>
                  <a:srgbClr val="0000FF"/>
                </a:solidFill>
              </a:rPr>
              <a:t>Verarbeitung und</a:t>
            </a:r>
            <a:endParaRPr sz="1800">
              <a:solidFill>
                <a:srgbClr val="0000FF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de" sz="1800">
                <a:solidFill>
                  <a:srgbClr val="0000FF"/>
                </a:solidFill>
              </a:rPr>
              <a:t>Ausgabe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1350" y="0"/>
            <a:ext cx="378047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3"/>
          <p:cNvSpPr txBox="1">
            <a:spLocks noGrp="1"/>
          </p:cNvSpPr>
          <p:nvPr>
            <p:ph type="ctrTitle"/>
          </p:nvPr>
        </p:nvSpPr>
        <p:spPr>
          <a:xfrm>
            <a:off x="-19108" y="310025"/>
            <a:ext cx="28956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Was ist drin?</a:t>
            </a:r>
            <a:endParaRPr sz="2400"/>
          </a:p>
        </p:txBody>
      </p:sp>
      <p:pic>
        <p:nvPicPr>
          <p:cNvPr id="365" name="Google Shape;36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4928" y="2300900"/>
            <a:ext cx="924351" cy="8342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6" name="Google Shape;366;p23"/>
          <p:cNvCxnSpPr/>
          <p:nvPr/>
        </p:nvCxnSpPr>
        <p:spPr>
          <a:xfrm rot="5400000">
            <a:off x="1758800" y="-176850"/>
            <a:ext cx="2208600" cy="25623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7" name="Google Shape;367;p23"/>
          <p:cNvCxnSpPr/>
          <p:nvPr/>
        </p:nvCxnSpPr>
        <p:spPr>
          <a:xfrm rot="5400000" flipH="1">
            <a:off x="1948100" y="2823450"/>
            <a:ext cx="1906200" cy="27339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8" name="Google Shape;368;p23"/>
          <p:cNvCxnSpPr/>
          <p:nvPr/>
        </p:nvCxnSpPr>
        <p:spPr>
          <a:xfrm rot="-5400000">
            <a:off x="1397225" y="2080636"/>
            <a:ext cx="103800" cy="3522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9" name="Google Shape;369;p23"/>
          <p:cNvCxnSpPr/>
          <p:nvPr/>
        </p:nvCxnSpPr>
        <p:spPr>
          <a:xfrm rot="5400000" flipH="1">
            <a:off x="1382300" y="3098464"/>
            <a:ext cx="95700" cy="2382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0" name="Google Shape;370;p23"/>
          <p:cNvSpPr/>
          <p:nvPr/>
        </p:nvSpPr>
        <p:spPr>
          <a:xfrm rot="-5400000">
            <a:off x="2513600" y="2222850"/>
            <a:ext cx="699000" cy="1000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71" name="Google Shape;37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0075" y="34602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72" name="Google Shape;372;p23"/>
          <p:cNvSpPr/>
          <p:nvPr/>
        </p:nvSpPr>
        <p:spPr>
          <a:xfrm>
            <a:off x="2076450" y="3169725"/>
            <a:ext cx="1895400" cy="1335000"/>
          </a:xfrm>
          <a:prstGeom prst="wedgeRoundRectCallout">
            <a:avLst>
              <a:gd name="adj1" fmla="val -69161"/>
              <a:gd name="adj2" fmla="val -4940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dirty="0">
                <a:solidFill>
                  <a:srgbClr val="0000FF"/>
                </a:solidFill>
              </a:rPr>
              <a:t>Lediglich eine Strom-</a:t>
            </a:r>
            <a:endParaRPr sz="1800" dirty="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dirty="0">
                <a:solidFill>
                  <a:srgbClr val="0000FF"/>
                </a:solidFill>
              </a:rPr>
              <a:t>versorgung wird </a:t>
            </a:r>
            <a:r>
              <a:rPr lang="de" sz="1800" dirty="0" smtClean="0">
                <a:solidFill>
                  <a:srgbClr val="0000FF"/>
                </a:solidFill>
              </a:rPr>
              <a:t>benötigt.</a:t>
            </a:r>
            <a:endParaRPr sz="1800" dirty="0">
              <a:solidFill>
                <a:srgbClr val="0000FF"/>
              </a:solidFill>
            </a:endParaRPr>
          </a:p>
        </p:txBody>
      </p:sp>
      <p:sp>
        <p:nvSpPr>
          <p:cNvPr id="373" name="Google Shape;373;p23"/>
          <p:cNvSpPr txBox="1"/>
          <p:nvPr/>
        </p:nvSpPr>
        <p:spPr>
          <a:xfrm>
            <a:off x="7724775" y="781050"/>
            <a:ext cx="1247700" cy="430800"/>
          </a:xfrm>
          <a:prstGeom prst="rect">
            <a:avLst/>
          </a:prstGeom>
          <a:solidFill>
            <a:srgbClr val="FFE5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Speicher</a:t>
            </a:r>
            <a:endParaRPr/>
          </a:p>
        </p:txBody>
      </p:sp>
      <p:sp>
        <p:nvSpPr>
          <p:cNvPr id="374" name="Google Shape;374;p23"/>
          <p:cNvSpPr txBox="1"/>
          <p:nvPr/>
        </p:nvSpPr>
        <p:spPr>
          <a:xfrm>
            <a:off x="7724925" y="2041325"/>
            <a:ext cx="1247700" cy="625800"/>
          </a:xfrm>
          <a:prstGeom prst="rect">
            <a:avLst/>
          </a:prstGeom>
          <a:solidFill>
            <a:srgbClr val="FFE5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Daten-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verarbeitung</a:t>
            </a:r>
            <a:endParaRPr/>
          </a:p>
        </p:txBody>
      </p:sp>
      <p:sp>
        <p:nvSpPr>
          <p:cNvPr id="375" name="Google Shape;375;p23"/>
          <p:cNvSpPr txBox="1"/>
          <p:nvPr/>
        </p:nvSpPr>
        <p:spPr>
          <a:xfrm>
            <a:off x="7724925" y="3555800"/>
            <a:ext cx="1247700" cy="625800"/>
          </a:xfrm>
          <a:prstGeom prst="rect">
            <a:avLst/>
          </a:prstGeom>
          <a:solidFill>
            <a:srgbClr val="FFE599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Eingabe und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Ausgabe</a:t>
            </a:r>
            <a:endParaRPr/>
          </a:p>
        </p:txBody>
      </p:sp>
      <p:sp>
        <p:nvSpPr>
          <p:cNvPr id="376" name="Google Shape;376;p23"/>
          <p:cNvSpPr txBox="1"/>
          <p:nvPr/>
        </p:nvSpPr>
        <p:spPr>
          <a:xfrm>
            <a:off x="5834025" y="266100"/>
            <a:ext cx="1505100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Blockdiagramm</a:t>
            </a:r>
            <a:endParaRPr/>
          </a:p>
        </p:txBody>
      </p:sp>
      <p:sp>
        <p:nvSpPr>
          <p:cNvPr id="377" name="Google Shape;377;p23"/>
          <p:cNvSpPr/>
          <p:nvPr/>
        </p:nvSpPr>
        <p:spPr>
          <a:xfrm rot="5400000" flipH="1">
            <a:off x="7261125" y="820200"/>
            <a:ext cx="508500" cy="352500"/>
          </a:xfrm>
          <a:prstGeom prst="downArrow">
            <a:avLst>
              <a:gd name="adj1" fmla="val 33576"/>
              <a:gd name="adj2" fmla="val 50000"/>
            </a:avLst>
          </a:prstGeom>
          <a:solidFill>
            <a:srgbClr val="FFFF00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23"/>
          <p:cNvSpPr/>
          <p:nvPr/>
        </p:nvSpPr>
        <p:spPr>
          <a:xfrm rot="5400000" flipH="1">
            <a:off x="7294425" y="2177975"/>
            <a:ext cx="508500" cy="352500"/>
          </a:xfrm>
          <a:prstGeom prst="downArrow">
            <a:avLst>
              <a:gd name="adj1" fmla="val 33576"/>
              <a:gd name="adj2" fmla="val 50000"/>
            </a:avLst>
          </a:prstGeom>
          <a:solidFill>
            <a:srgbClr val="FFFF00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23"/>
          <p:cNvSpPr/>
          <p:nvPr/>
        </p:nvSpPr>
        <p:spPr>
          <a:xfrm rot="5400000" flipH="1">
            <a:off x="7261125" y="3692450"/>
            <a:ext cx="508500" cy="352500"/>
          </a:xfrm>
          <a:prstGeom prst="downArrow">
            <a:avLst>
              <a:gd name="adj1" fmla="val 33576"/>
              <a:gd name="adj2" fmla="val 50000"/>
            </a:avLst>
          </a:prstGeom>
          <a:solidFill>
            <a:srgbClr val="FFFF00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4"/>
          <p:cNvSpPr txBox="1">
            <a:spLocks noGrp="1"/>
          </p:cNvSpPr>
          <p:nvPr>
            <p:ph type="ctrTitle"/>
          </p:nvPr>
        </p:nvSpPr>
        <p:spPr>
          <a:xfrm>
            <a:off x="342838" y="277850"/>
            <a:ext cx="8520600" cy="503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Was ist eigentlich ein Mikrocontroller?</a:t>
            </a:r>
            <a:endParaRPr sz="2400"/>
          </a:p>
        </p:txBody>
      </p:sp>
      <p:pic>
        <p:nvPicPr>
          <p:cNvPr id="385" name="Google Shape;38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9" y="3671517"/>
            <a:ext cx="1162100" cy="1048859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24"/>
          <p:cNvSpPr txBox="1"/>
          <p:nvPr/>
        </p:nvSpPr>
        <p:spPr>
          <a:xfrm>
            <a:off x="5770400" y="4371175"/>
            <a:ext cx="1716900" cy="3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STM32L152RET6</a:t>
            </a:r>
            <a:endParaRPr/>
          </a:p>
        </p:txBody>
      </p:sp>
      <p:pic>
        <p:nvPicPr>
          <p:cNvPr id="387" name="Google Shape;38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48025" y="3671525"/>
            <a:ext cx="1003649" cy="1414825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24"/>
          <p:cNvSpPr/>
          <p:nvPr/>
        </p:nvSpPr>
        <p:spPr>
          <a:xfrm>
            <a:off x="1000050" y="3790950"/>
            <a:ext cx="1800300" cy="541800"/>
          </a:xfrm>
          <a:prstGeom prst="wedgeRoundRectCallout">
            <a:avLst>
              <a:gd name="adj1" fmla="val 74338"/>
              <a:gd name="adj2" fmla="val -13081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Das ist ein </a:t>
            </a:r>
            <a:r>
              <a:rPr lang="de" smtClean="0"/>
              <a:t>Mikrocontroller.</a:t>
            </a:r>
            <a:endParaRPr/>
          </a:p>
        </p:txBody>
      </p:sp>
      <p:sp>
        <p:nvSpPr>
          <p:cNvPr id="389" name="Google Shape;389;p24"/>
          <p:cNvSpPr txBox="1"/>
          <p:nvPr/>
        </p:nvSpPr>
        <p:spPr>
          <a:xfrm>
            <a:off x="485650" y="819150"/>
            <a:ext cx="8377800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Ein Computer auf einem Chip, mit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Speicher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CPU central processing unit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Eingängen und Ausgängen: Den Anschlüssen des Mikrocontrollers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uvm.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für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Motorsteuerungen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Ampelsteuerungen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Maschinensteuerungen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Taschenrechner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Kaffeemaschinen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de"/>
              <a:t>usw.</a:t>
            </a:r>
            <a:endParaRPr/>
          </a:p>
        </p:txBody>
      </p:sp>
      <p:sp>
        <p:nvSpPr>
          <p:cNvPr id="390" name="Google Shape;390;p24"/>
          <p:cNvSpPr/>
          <p:nvPr/>
        </p:nvSpPr>
        <p:spPr>
          <a:xfrm rot="-5400000">
            <a:off x="3275600" y="2270475"/>
            <a:ext cx="699000" cy="1000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1" name="Google Shape;391;p24"/>
          <p:cNvSpPr txBox="1"/>
          <p:nvPr/>
        </p:nvSpPr>
        <p:spPr>
          <a:xfrm>
            <a:off x="4267200" y="2571125"/>
            <a:ext cx="2466900" cy="3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embedded applications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1"/>
          <p:cNvSpPr txBox="1"/>
          <p:nvPr/>
        </p:nvSpPr>
        <p:spPr>
          <a:xfrm>
            <a:off x="4887025" y="1218200"/>
            <a:ext cx="783600" cy="2578800"/>
          </a:xfrm>
          <a:prstGeom prst="rect">
            <a:avLst/>
          </a:prstGeom>
          <a:solidFill>
            <a:srgbClr val="A4C2F4"/>
          </a:solidFill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1"/>
          <p:cNvSpPr txBox="1">
            <a:spLocks noGrp="1"/>
          </p:cNvSpPr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" sz="2400"/>
              <a:t>Ein Mikrocontroller steuert eine Ampel</a:t>
            </a:r>
            <a:endParaRPr sz="2400"/>
          </a:p>
        </p:txBody>
      </p:sp>
      <p:pic>
        <p:nvPicPr>
          <p:cNvPr id="396" name="Google Shape;3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34725" y="1596000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1"/>
          <p:cNvSpPr/>
          <p:nvPr/>
        </p:nvSpPr>
        <p:spPr>
          <a:xfrm>
            <a:off x="4951150" y="1275200"/>
            <a:ext cx="684000" cy="684000"/>
          </a:xfrm>
          <a:prstGeom prst="ellipse">
            <a:avLst/>
          </a:prstGeom>
          <a:solidFill>
            <a:srgbClr val="98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1"/>
          <p:cNvSpPr/>
          <p:nvPr/>
        </p:nvSpPr>
        <p:spPr>
          <a:xfrm>
            <a:off x="4951150" y="2161375"/>
            <a:ext cx="684000" cy="684000"/>
          </a:xfrm>
          <a:prstGeom prst="ellipse">
            <a:avLst/>
          </a:prstGeom>
          <a:solidFill>
            <a:srgbClr val="783F0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1"/>
          <p:cNvSpPr/>
          <p:nvPr/>
        </p:nvSpPr>
        <p:spPr>
          <a:xfrm>
            <a:off x="4951150" y="3047550"/>
            <a:ext cx="684000" cy="684000"/>
          </a:xfrm>
          <a:prstGeom prst="ellipse">
            <a:avLst/>
          </a:prstGeom>
          <a:solidFill>
            <a:srgbClr val="274E1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0" name="Google Shape;400;p1"/>
          <p:cNvCxnSpPr>
            <a:endCxn id="397" idx="2"/>
          </p:cNvCxnSpPr>
          <p:nvPr/>
        </p:nvCxnSpPr>
        <p:spPr>
          <a:xfrm rot="10800000" flipH="1">
            <a:off x="3711550" y="1617200"/>
            <a:ext cx="1239600" cy="513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01" name="Google Shape;401;p1"/>
          <p:cNvCxnSpPr>
            <a:stCxn id="396" idx="3"/>
            <a:endCxn id="398" idx="2"/>
          </p:cNvCxnSpPr>
          <p:nvPr/>
        </p:nvCxnSpPr>
        <p:spPr>
          <a:xfrm rot="10800000" flipH="1">
            <a:off x="3696642" y="2503363"/>
            <a:ext cx="1254600" cy="113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02" name="Google Shape;402;p1"/>
          <p:cNvCxnSpPr>
            <a:endCxn id="399" idx="2"/>
          </p:cNvCxnSpPr>
          <p:nvPr/>
        </p:nvCxnSpPr>
        <p:spPr>
          <a:xfrm>
            <a:off x="3697450" y="2977650"/>
            <a:ext cx="1253700" cy="411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3" name="Google Shape;403;p1"/>
          <p:cNvSpPr/>
          <p:nvPr/>
        </p:nvSpPr>
        <p:spPr>
          <a:xfrm>
            <a:off x="6568275" y="1823750"/>
            <a:ext cx="1374900" cy="5130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1"/>
          <p:cNvSpPr/>
          <p:nvPr/>
        </p:nvSpPr>
        <p:spPr>
          <a:xfrm>
            <a:off x="6568275" y="2581675"/>
            <a:ext cx="1374900" cy="5130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Rot-Gelb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1"/>
          <p:cNvSpPr/>
          <p:nvPr/>
        </p:nvSpPr>
        <p:spPr>
          <a:xfrm>
            <a:off x="6568275" y="3368125"/>
            <a:ext cx="1374900" cy="5130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Grün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1"/>
          <p:cNvSpPr/>
          <p:nvPr/>
        </p:nvSpPr>
        <p:spPr>
          <a:xfrm>
            <a:off x="6568275" y="4200325"/>
            <a:ext cx="1374900" cy="5130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Gelb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1"/>
          <p:cNvSpPr/>
          <p:nvPr/>
        </p:nvSpPr>
        <p:spPr>
          <a:xfrm>
            <a:off x="6639525" y="1075725"/>
            <a:ext cx="1239624" cy="411912"/>
          </a:xfrm>
          <a:prstGeom prst="flowChartTerminator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8" name="Google Shape;408;p1"/>
          <p:cNvCxnSpPr>
            <a:stCxn id="407" idx="2"/>
            <a:endCxn id="403" idx="0"/>
          </p:cNvCxnSpPr>
          <p:nvPr/>
        </p:nvCxnSpPr>
        <p:spPr>
          <a:xfrm flipH="1">
            <a:off x="7255737" y="1487637"/>
            <a:ext cx="3600" cy="336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09" name="Google Shape;409;p1"/>
          <p:cNvCxnSpPr>
            <a:stCxn id="403" idx="2"/>
            <a:endCxn id="404" idx="0"/>
          </p:cNvCxnSpPr>
          <p:nvPr/>
        </p:nvCxnSpPr>
        <p:spPr>
          <a:xfrm>
            <a:off x="7255725" y="2336750"/>
            <a:ext cx="0" cy="244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0" name="Google Shape;410;p1"/>
          <p:cNvCxnSpPr>
            <a:stCxn id="404" idx="2"/>
            <a:endCxn id="405" idx="0"/>
          </p:cNvCxnSpPr>
          <p:nvPr/>
        </p:nvCxnSpPr>
        <p:spPr>
          <a:xfrm>
            <a:off x="7255725" y="3094675"/>
            <a:ext cx="0" cy="273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1" name="Google Shape;411;p1"/>
          <p:cNvCxnSpPr>
            <a:stCxn id="405" idx="2"/>
            <a:endCxn id="406" idx="0"/>
          </p:cNvCxnSpPr>
          <p:nvPr/>
        </p:nvCxnSpPr>
        <p:spPr>
          <a:xfrm>
            <a:off x="7255725" y="3881125"/>
            <a:ext cx="0" cy="319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2" name="Google Shape;412;p1"/>
          <p:cNvCxnSpPr>
            <a:stCxn id="406" idx="2"/>
          </p:cNvCxnSpPr>
          <p:nvPr/>
        </p:nvCxnSpPr>
        <p:spPr>
          <a:xfrm rot="5400000" flipH="1">
            <a:off x="5249925" y="2707525"/>
            <a:ext cx="3074700" cy="936900"/>
          </a:xfrm>
          <a:prstGeom prst="bentConnector3">
            <a:avLst>
              <a:gd name="adj1" fmla="val -774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3" name="Google Shape;413;p1"/>
          <p:cNvCxnSpPr/>
          <p:nvPr/>
        </p:nvCxnSpPr>
        <p:spPr>
          <a:xfrm>
            <a:off x="6333200" y="1645625"/>
            <a:ext cx="93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14" name="Google Shape;414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16100" y="35038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1"/>
          <p:cNvSpPr/>
          <p:nvPr/>
        </p:nvSpPr>
        <p:spPr>
          <a:xfrm>
            <a:off x="533225" y="3797000"/>
            <a:ext cx="3054300" cy="1199400"/>
          </a:xfrm>
          <a:prstGeom prst="wedgeRoundRectCallout">
            <a:avLst>
              <a:gd name="adj1" fmla="val 57959"/>
              <a:gd name="adj2" fmla="val -19533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Alle Steuerausgänge des Mikrocontrollers sind 0: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Ampel Aus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1"/>
          <p:cNvSpPr txBox="1"/>
          <p:nvPr/>
        </p:nvSpPr>
        <p:spPr>
          <a:xfrm>
            <a:off x="4038600" y="1596000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1"/>
          <p:cNvSpPr txBox="1"/>
          <p:nvPr/>
        </p:nvSpPr>
        <p:spPr>
          <a:xfrm>
            <a:off x="4106138" y="2253200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1"/>
          <p:cNvSpPr txBox="1"/>
          <p:nvPr/>
        </p:nvSpPr>
        <p:spPr>
          <a:xfrm>
            <a:off x="4106138" y="2854363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/>
          <p:nvPr/>
        </p:nvSpPr>
        <p:spPr>
          <a:xfrm>
            <a:off x="4887025" y="1218200"/>
            <a:ext cx="783600" cy="2578800"/>
          </a:xfrm>
          <a:prstGeom prst="rect">
            <a:avLst/>
          </a:prstGeom>
          <a:solidFill>
            <a:srgbClr val="A4C2F4"/>
          </a:solidFill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 Ampel</a:t>
            </a:r>
            <a:endParaRPr sz="2400"/>
          </a:p>
        </p:txBody>
      </p:sp>
      <p:pic>
        <p:nvPicPr>
          <p:cNvPr id="94" name="Google Shape;9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4725" y="1596000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5"/>
          <p:cNvSpPr/>
          <p:nvPr/>
        </p:nvSpPr>
        <p:spPr>
          <a:xfrm>
            <a:off x="4951150" y="1275200"/>
            <a:ext cx="684000" cy="6840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4951150" y="2161375"/>
            <a:ext cx="684000" cy="684000"/>
          </a:xfrm>
          <a:prstGeom prst="ellipse">
            <a:avLst/>
          </a:prstGeom>
          <a:solidFill>
            <a:srgbClr val="3915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5"/>
          <p:cNvSpPr/>
          <p:nvPr/>
        </p:nvSpPr>
        <p:spPr>
          <a:xfrm>
            <a:off x="4951150" y="3047550"/>
            <a:ext cx="684000" cy="684000"/>
          </a:xfrm>
          <a:prstGeom prst="ellipse">
            <a:avLst/>
          </a:prstGeom>
          <a:solidFill>
            <a:srgbClr val="14280A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8" name="Google Shape;98;p15"/>
          <p:cNvCxnSpPr>
            <a:endCxn id="95" idx="2"/>
          </p:cNvCxnSpPr>
          <p:nvPr/>
        </p:nvCxnSpPr>
        <p:spPr>
          <a:xfrm rot="10800000" flipH="1">
            <a:off x="3711550" y="1617200"/>
            <a:ext cx="1239600" cy="513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" name="Google Shape;99;p15"/>
          <p:cNvCxnSpPr>
            <a:stCxn id="94" idx="3"/>
            <a:endCxn id="96" idx="2"/>
          </p:cNvCxnSpPr>
          <p:nvPr/>
        </p:nvCxnSpPr>
        <p:spPr>
          <a:xfrm rot="10800000" flipH="1">
            <a:off x="3696642" y="2503363"/>
            <a:ext cx="1254600" cy="113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" name="Google Shape;100;p15"/>
          <p:cNvCxnSpPr>
            <a:endCxn id="97" idx="2"/>
          </p:cNvCxnSpPr>
          <p:nvPr/>
        </p:nvCxnSpPr>
        <p:spPr>
          <a:xfrm>
            <a:off x="3697450" y="2977650"/>
            <a:ext cx="1253700" cy="4119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1" name="Google Shape;101;p15"/>
          <p:cNvSpPr/>
          <p:nvPr/>
        </p:nvSpPr>
        <p:spPr>
          <a:xfrm>
            <a:off x="6568275" y="1823750"/>
            <a:ext cx="1374900" cy="5130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Rot</a:t>
            </a:r>
            <a:endParaRPr/>
          </a:p>
        </p:txBody>
      </p:sp>
      <p:sp>
        <p:nvSpPr>
          <p:cNvPr id="102" name="Google Shape;102;p15"/>
          <p:cNvSpPr/>
          <p:nvPr/>
        </p:nvSpPr>
        <p:spPr>
          <a:xfrm>
            <a:off x="6568275" y="2581675"/>
            <a:ext cx="1374900" cy="5130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Rot-Gelb</a:t>
            </a:r>
            <a:endParaRPr/>
          </a:p>
        </p:txBody>
      </p:sp>
      <p:sp>
        <p:nvSpPr>
          <p:cNvPr id="103" name="Google Shape;103;p15"/>
          <p:cNvSpPr/>
          <p:nvPr/>
        </p:nvSpPr>
        <p:spPr>
          <a:xfrm>
            <a:off x="6568275" y="3368125"/>
            <a:ext cx="1374900" cy="5130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Grün</a:t>
            </a:r>
            <a:endParaRPr/>
          </a:p>
        </p:txBody>
      </p:sp>
      <p:sp>
        <p:nvSpPr>
          <p:cNvPr id="104" name="Google Shape;104;p15"/>
          <p:cNvSpPr/>
          <p:nvPr/>
        </p:nvSpPr>
        <p:spPr>
          <a:xfrm>
            <a:off x="6568275" y="4200325"/>
            <a:ext cx="1374900" cy="5130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Gelb</a:t>
            </a:r>
            <a:endParaRPr/>
          </a:p>
        </p:txBody>
      </p:sp>
      <p:sp>
        <p:nvSpPr>
          <p:cNvPr id="105" name="Google Shape;105;p15"/>
          <p:cNvSpPr/>
          <p:nvPr/>
        </p:nvSpPr>
        <p:spPr>
          <a:xfrm>
            <a:off x="6639525" y="1075725"/>
            <a:ext cx="1239624" cy="411912"/>
          </a:xfrm>
          <a:prstGeom prst="flowChartTerminator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main:</a:t>
            </a:r>
            <a:endParaRPr/>
          </a:p>
        </p:txBody>
      </p:sp>
      <p:cxnSp>
        <p:nvCxnSpPr>
          <p:cNvPr id="106" name="Google Shape;106;p15"/>
          <p:cNvCxnSpPr>
            <a:stCxn id="105" idx="2"/>
            <a:endCxn id="101" idx="0"/>
          </p:cNvCxnSpPr>
          <p:nvPr/>
        </p:nvCxnSpPr>
        <p:spPr>
          <a:xfrm flipH="1">
            <a:off x="7255737" y="1487637"/>
            <a:ext cx="3600" cy="336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" name="Google Shape;107;p15"/>
          <p:cNvCxnSpPr>
            <a:stCxn id="101" idx="2"/>
            <a:endCxn id="102" idx="0"/>
          </p:cNvCxnSpPr>
          <p:nvPr/>
        </p:nvCxnSpPr>
        <p:spPr>
          <a:xfrm>
            <a:off x="7255725" y="2336750"/>
            <a:ext cx="0" cy="244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8" name="Google Shape;108;p15"/>
          <p:cNvCxnSpPr>
            <a:stCxn id="102" idx="2"/>
            <a:endCxn id="103" idx="0"/>
          </p:cNvCxnSpPr>
          <p:nvPr/>
        </p:nvCxnSpPr>
        <p:spPr>
          <a:xfrm>
            <a:off x="7255725" y="3094675"/>
            <a:ext cx="0" cy="273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9" name="Google Shape;109;p15"/>
          <p:cNvCxnSpPr>
            <a:stCxn id="103" idx="2"/>
            <a:endCxn id="104" idx="0"/>
          </p:cNvCxnSpPr>
          <p:nvPr/>
        </p:nvCxnSpPr>
        <p:spPr>
          <a:xfrm>
            <a:off x="7255725" y="3881125"/>
            <a:ext cx="0" cy="319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" name="Google Shape;110;p15"/>
          <p:cNvCxnSpPr>
            <a:stCxn id="104" idx="2"/>
          </p:cNvCxnSpPr>
          <p:nvPr/>
        </p:nvCxnSpPr>
        <p:spPr>
          <a:xfrm rot="5400000" flipH="1">
            <a:off x="5249925" y="2707525"/>
            <a:ext cx="3074700" cy="936900"/>
          </a:xfrm>
          <a:prstGeom prst="bentConnector3">
            <a:avLst>
              <a:gd name="adj1" fmla="val -774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1" name="Google Shape;111;p15"/>
          <p:cNvCxnSpPr/>
          <p:nvPr/>
        </p:nvCxnSpPr>
        <p:spPr>
          <a:xfrm>
            <a:off x="6333200" y="1645625"/>
            <a:ext cx="93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2" name="Google Shape;11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6100" y="35038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5"/>
          <p:cNvSpPr/>
          <p:nvPr/>
        </p:nvSpPr>
        <p:spPr>
          <a:xfrm>
            <a:off x="1152525" y="3797000"/>
            <a:ext cx="2435100" cy="1199400"/>
          </a:xfrm>
          <a:prstGeom prst="wedgeRoundRectCallout">
            <a:avLst>
              <a:gd name="adj1" fmla="val 57959"/>
              <a:gd name="adj2" fmla="val -19533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dirty="0">
                <a:solidFill>
                  <a:srgbClr val="0000FF"/>
                </a:solidFill>
              </a:rPr>
              <a:t>Steuerausgang für rot ist </a:t>
            </a:r>
            <a:r>
              <a:rPr lang="de" sz="1800" dirty="0" smtClean="0">
                <a:solidFill>
                  <a:srgbClr val="0000FF"/>
                </a:solidFill>
              </a:rPr>
              <a:t>1:</a:t>
            </a:r>
            <a:endParaRPr sz="1800" dirty="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dirty="0">
                <a:solidFill>
                  <a:srgbClr val="0000FF"/>
                </a:solidFill>
              </a:rPr>
              <a:t>Ampel Rot</a:t>
            </a:r>
            <a:endParaRPr sz="1800" dirty="0">
              <a:solidFill>
                <a:srgbClr val="0000FF"/>
              </a:solidFill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4038600" y="1596000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1</a:t>
            </a:r>
            <a:endParaRPr/>
          </a:p>
        </p:txBody>
      </p:sp>
      <p:sp>
        <p:nvSpPr>
          <p:cNvPr id="115" name="Google Shape;115;p15"/>
          <p:cNvSpPr txBox="1"/>
          <p:nvPr/>
        </p:nvSpPr>
        <p:spPr>
          <a:xfrm>
            <a:off x="4106138" y="2253200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0</a:t>
            </a:r>
            <a:endParaRPr/>
          </a:p>
        </p:txBody>
      </p:sp>
      <p:sp>
        <p:nvSpPr>
          <p:cNvPr id="116" name="Google Shape;116;p15"/>
          <p:cNvSpPr txBox="1"/>
          <p:nvPr/>
        </p:nvSpPr>
        <p:spPr>
          <a:xfrm>
            <a:off x="4106138" y="2854363"/>
            <a:ext cx="371400" cy="4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0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"/>
          <p:cNvSpPr txBox="1">
            <a:spLocks noGrp="1"/>
          </p:cNvSpPr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" sz="2400"/>
              <a:t>Ein Mikrocontroller steuert einen Motor</a:t>
            </a:r>
            <a:endParaRPr sz="2400"/>
          </a:p>
        </p:txBody>
      </p:sp>
      <p:sp>
        <p:nvSpPr>
          <p:cNvPr id="421" name="Google Shape;421;p2"/>
          <p:cNvSpPr/>
          <p:nvPr/>
        </p:nvSpPr>
        <p:spPr>
          <a:xfrm>
            <a:off x="7088538" y="2124125"/>
            <a:ext cx="320700" cy="16101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2"/>
          <p:cNvSpPr/>
          <p:nvPr/>
        </p:nvSpPr>
        <p:spPr>
          <a:xfrm>
            <a:off x="6707538" y="2398475"/>
            <a:ext cx="1082700" cy="1061400"/>
          </a:xfrm>
          <a:prstGeom prst="ellipse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de" sz="4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endParaRPr sz="4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3" name="Google Shape;423;p2"/>
          <p:cNvCxnSpPr>
            <a:stCxn id="421" idx="0"/>
          </p:cNvCxnSpPr>
          <p:nvPr/>
        </p:nvCxnSpPr>
        <p:spPr>
          <a:xfrm rot="5400000">
            <a:off x="5733288" y="1107125"/>
            <a:ext cx="498600" cy="2532600"/>
          </a:xfrm>
          <a:prstGeom prst="bentConnector4">
            <a:avLst>
              <a:gd name="adj1" fmla="val -47759"/>
              <a:gd name="adj2" fmla="val 53166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24" name="Google Shape;424;p2"/>
          <p:cNvCxnSpPr>
            <a:stCxn id="421" idx="2"/>
          </p:cNvCxnSpPr>
          <p:nvPr/>
        </p:nvCxnSpPr>
        <p:spPr>
          <a:xfrm rot="5400000" flipH="1">
            <a:off x="5882838" y="2368175"/>
            <a:ext cx="192300" cy="2539800"/>
          </a:xfrm>
          <a:prstGeom prst="bentConnector4">
            <a:avLst>
              <a:gd name="adj1" fmla="val -123830"/>
              <a:gd name="adj2" fmla="val 53157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25" name="Google Shape;42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2"/>
          <p:cNvSpPr/>
          <p:nvPr/>
        </p:nvSpPr>
        <p:spPr>
          <a:xfrm rot="-7079207">
            <a:off x="1303889" y="1682425"/>
            <a:ext cx="1004471" cy="156730"/>
          </a:xfrm>
          <a:prstGeom prst="flowChartTerminator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2"/>
          <p:cNvSpPr/>
          <p:nvPr/>
        </p:nvSpPr>
        <p:spPr>
          <a:xfrm>
            <a:off x="1838188" y="2017275"/>
            <a:ext cx="320700" cy="3207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2"/>
          <p:cNvSpPr txBox="1"/>
          <p:nvPr/>
        </p:nvSpPr>
        <p:spPr>
          <a:xfrm>
            <a:off x="1353763" y="970050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           Ein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2"/>
          <p:cNvSpPr/>
          <p:nvPr/>
        </p:nvSpPr>
        <p:spPr>
          <a:xfrm>
            <a:off x="1880938" y="2829400"/>
            <a:ext cx="705300" cy="736800"/>
          </a:xfrm>
          <a:prstGeom prst="teardrop">
            <a:avLst>
              <a:gd name="adj" fmla="val 100000"/>
            </a:avLst>
          </a:prstGeom>
          <a:solidFill>
            <a:srgbClr val="CFE2F3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2"/>
          <p:cNvSpPr/>
          <p:nvPr/>
        </p:nvSpPr>
        <p:spPr>
          <a:xfrm>
            <a:off x="2012788" y="2982400"/>
            <a:ext cx="441600" cy="430800"/>
          </a:xfrm>
          <a:prstGeom prst="ellipse">
            <a:avLst/>
          </a:prstGeom>
          <a:solidFill>
            <a:srgbClr val="0000FF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2"/>
          <p:cNvSpPr txBox="1"/>
          <p:nvPr/>
        </p:nvSpPr>
        <p:spPr>
          <a:xfrm>
            <a:off x="1752713" y="3605900"/>
            <a:ext cx="997500" cy="2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Drehzahl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2" name="Google Shape;432;p2"/>
          <p:cNvCxnSpPr>
            <a:stCxn id="427" idx="3"/>
          </p:cNvCxnSpPr>
          <p:nvPr/>
        </p:nvCxnSpPr>
        <p:spPr>
          <a:xfrm>
            <a:off x="2158888" y="2177625"/>
            <a:ext cx="1268100" cy="416700"/>
          </a:xfrm>
          <a:prstGeom prst="bentConnector3">
            <a:avLst>
              <a:gd name="adj1" fmla="val 50000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3" name="Google Shape;433;p2"/>
          <p:cNvCxnSpPr>
            <a:stCxn id="429" idx="0"/>
            <a:endCxn id="425" idx="1"/>
          </p:cNvCxnSpPr>
          <p:nvPr/>
        </p:nvCxnSpPr>
        <p:spPr>
          <a:xfrm rot="10800000" flipH="1">
            <a:off x="2586238" y="3059500"/>
            <a:ext cx="829200" cy="138300"/>
          </a:xfrm>
          <a:prstGeom prst="bentConnector3">
            <a:avLst>
              <a:gd name="adj1" fmla="val 49998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434" name="Google Shape;434;p2"/>
          <p:cNvGrpSpPr/>
          <p:nvPr/>
        </p:nvGrpSpPr>
        <p:grpSpPr>
          <a:xfrm>
            <a:off x="5453088" y="1636000"/>
            <a:ext cx="1951448" cy="159600"/>
            <a:chOff x="5453088" y="1636000"/>
            <a:chExt cx="1951448" cy="159600"/>
          </a:xfrm>
        </p:grpSpPr>
        <p:cxnSp>
          <p:nvCxnSpPr>
            <p:cNvPr id="435" name="Google Shape;435;p2"/>
            <p:cNvCxnSpPr/>
            <p:nvPr/>
          </p:nvCxnSpPr>
          <p:spPr>
            <a:xfrm rot="10800000">
              <a:off x="6668336" y="1636186"/>
              <a:ext cx="736200" cy="1458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36" name="Google Shape;436;p2"/>
            <p:cNvCxnSpPr/>
            <p:nvPr/>
          </p:nvCxnSpPr>
          <p:spPr>
            <a:xfrm flipH="1">
              <a:off x="5453088" y="1636000"/>
              <a:ext cx="1212900" cy="159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437" name="Google Shape;437;p2"/>
          <p:cNvCxnSpPr/>
          <p:nvPr/>
        </p:nvCxnSpPr>
        <p:spPr>
          <a:xfrm rot="10800000" flipH="1">
            <a:off x="6107538" y="3773025"/>
            <a:ext cx="548700" cy="149700"/>
          </a:xfrm>
          <a:prstGeom prst="bentConnector3">
            <a:avLst>
              <a:gd name="adj1" fmla="val 8940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8" name="Google Shape;438;p2"/>
          <p:cNvCxnSpPr/>
          <p:nvPr/>
        </p:nvCxnSpPr>
        <p:spPr>
          <a:xfrm>
            <a:off x="6653838" y="3772925"/>
            <a:ext cx="450900" cy="153300"/>
          </a:xfrm>
          <a:prstGeom prst="bentConnector3">
            <a:avLst>
              <a:gd name="adj1" fmla="val 15242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39" name="Google Shape;439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93100" y="341319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2"/>
          <p:cNvSpPr/>
          <p:nvPr/>
        </p:nvSpPr>
        <p:spPr>
          <a:xfrm>
            <a:off x="2586250" y="3459875"/>
            <a:ext cx="2678400" cy="1446000"/>
          </a:xfrm>
          <a:prstGeom prst="wedgeRoundRectCallout">
            <a:avLst>
              <a:gd name="adj1" fmla="val 57959"/>
              <a:gd name="adj2" fmla="val -19533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Motordrehzahl wird über die Breite des Rechteckimpulses </a:t>
            </a:r>
            <a:r>
              <a:rPr lang="de" sz="1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eingestellt.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2" name="Google Shape;442;p3"/>
          <p:cNvGrpSpPr/>
          <p:nvPr/>
        </p:nvGrpSpPr>
        <p:grpSpPr>
          <a:xfrm>
            <a:off x="5453088" y="1636000"/>
            <a:ext cx="1951448" cy="159600"/>
            <a:chOff x="5453088" y="1636000"/>
            <a:chExt cx="1951448" cy="159600"/>
          </a:xfrm>
        </p:grpSpPr>
        <p:cxnSp>
          <p:nvCxnSpPr>
            <p:cNvPr id="443" name="Google Shape;443;p3"/>
            <p:cNvCxnSpPr/>
            <p:nvPr/>
          </p:nvCxnSpPr>
          <p:spPr>
            <a:xfrm rot="10800000">
              <a:off x="6668336" y="1636186"/>
              <a:ext cx="736200" cy="1458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44" name="Google Shape;444;p3"/>
            <p:cNvCxnSpPr/>
            <p:nvPr/>
          </p:nvCxnSpPr>
          <p:spPr>
            <a:xfrm flipH="1">
              <a:off x="5453088" y="1636000"/>
              <a:ext cx="1212900" cy="159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445" name="Google Shape;445;p3"/>
          <p:cNvSpPr txBox="1">
            <a:spLocks noGrp="1"/>
          </p:cNvSpPr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" sz="2400"/>
              <a:t>Ein Mikrocontroller steuert einen Motor</a:t>
            </a:r>
            <a:endParaRPr sz="2400"/>
          </a:p>
        </p:txBody>
      </p:sp>
      <p:sp>
        <p:nvSpPr>
          <p:cNvPr id="446" name="Google Shape;446;p3"/>
          <p:cNvSpPr/>
          <p:nvPr/>
        </p:nvSpPr>
        <p:spPr>
          <a:xfrm>
            <a:off x="7088538" y="2124125"/>
            <a:ext cx="320700" cy="16101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3"/>
          <p:cNvSpPr/>
          <p:nvPr/>
        </p:nvSpPr>
        <p:spPr>
          <a:xfrm>
            <a:off x="6707538" y="2398475"/>
            <a:ext cx="1082700" cy="1061400"/>
          </a:xfrm>
          <a:prstGeom prst="ellipse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de" sz="4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endParaRPr sz="4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8" name="Google Shape;448;p3"/>
          <p:cNvCxnSpPr>
            <a:stCxn id="446" idx="0"/>
          </p:cNvCxnSpPr>
          <p:nvPr/>
        </p:nvCxnSpPr>
        <p:spPr>
          <a:xfrm rot="5400000">
            <a:off x="5733288" y="1107125"/>
            <a:ext cx="498600" cy="2532600"/>
          </a:xfrm>
          <a:prstGeom prst="bentConnector4">
            <a:avLst>
              <a:gd name="adj1" fmla="val -47759"/>
              <a:gd name="adj2" fmla="val 53166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49" name="Google Shape;449;p3"/>
          <p:cNvCxnSpPr>
            <a:stCxn id="446" idx="2"/>
          </p:cNvCxnSpPr>
          <p:nvPr/>
        </p:nvCxnSpPr>
        <p:spPr>
          <a:xfrm rot="5400000" flipH="1">
            <a:off x="5882838" y="2368175"/>
            <a:ext cx="192300" cy="2539800"/>
          </a:xfrm>
          <a:prstGeom prst="bentConnector4">
            <a:avLst>
              <a:gd name="adj1" fmla="val -123830"/>
              <a:gd name="adj2" fmla="val 53157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50" name="Google Shape;45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3"/>
          <p:cNvSpPr/>
          <p:nvPr/>
        </p:nvSpPr>
        <p:spPr>
          <a:xfrm rot="-7079207">
            <a:off x="1303889" y="1682425"/>
            <a:ext cx="1004471" cy="156730"/>
          </a:xfrm>
          <a:prstGeom prst="flowChartTerminator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3"/>
          <p:cNvSpPr/>
          <p:nvPr/>
        </p:nvSpPr>
        <p:spPr>
          <a:xfrm>
            <a:off x="1838188" y="2017275"/>
            <a:ext cx="320700" cy="3207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3"/>
          <p:cNvSpPr txBox="1"/>
          <p:nvPr/>
        </p:nvSpPr>
        <p:spPr>
          <a:xfrm>
            <a:off x="1353763" y="970050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           Ein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3"/>
          <p:cNvSpPr/>
          <p:nvPr/>
        </p:nvSpPr>
        <p:spPr>
          <a:xfrm>
            <a:off x="1880938" y="2829400"/>
            <a:ext cx="705300" cy="736800"/>
          </a:xfrm>
          <a:prstGeom prst="teardrop">
            <a:avLst>
              <a:gd name="adj" fmla="val 100000"/>
            </a:avLst>
          </a:prstGeom>
          <a:solidFill>
            <a:srgbClr val="CFE2F3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3"/>
          <p:cNvSpPr/>
          <p:nvPr/>
        </p:nvSpPr>
        <p:spPr>
          <a:xfrm>
            <a:off x="2012788" y="2982400"/>
            <a:ext cx="441600" cy="430800"/>
          </a:xfrm>
          <a:prstGeom prst="ellipse">
            <a:avLst/>
          </a:prstGeom>
          <a:solidFill>
            <a:srgbClr val="0000FF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"/>
          <p:cNvSpPr txBox="1"/>
          <p:nvPr/>
        </p:nvSpPr>
        <p:spPr>
          <a:xfrm>
            <a:off x="1752713" y="3605900"/>
            <a:ext cx="997500" cy="2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Drehzahl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7" name="Google Shape;457;p3"/>
          <p:cNvCxnSpPr>
            <a:stCxn id="452" idx="3"/>
          </p:cNvCxnSpPr>
          <p:nvPr/>
        </p:nvCxnSpPr>
        <p:spPr>
          <a:xfrm>
            <a:off x="2158888" y="2177625"/>
            <a:ext cx="1268100" cy="416700"/>
          </a:xfrm>
          <a:prstGeom prst="bentConnector3">
            <a:avLst>
              <a:gd name="adj1" fmla="val 50000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58" name="Google Shape;458;p3"/>
          <p:cNvCxnSpPr>
            <a:stCxn id="454" idx="0"/>
            <a:endCxn id="450" idx="1"/>
          </p:cNvCxnSpPr>
          <p:nvPr/>
        </p:nvCxnSpPr>
        <p:spPr>
          <a:xfrm rot="10800000" flipH="1">
            <a:off x="2586238" y="3059500"/>
            <a:ext cx="829200" cy="138300"/>
          </a:xfrm>
          <a:prstGeom prst="bentConnector3">
            <a:avLst>
              <a:gd name="adj1" fmla="val 49998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59" name="Google Shape;459;p3"/>
          <p:cNvCxnSpPr/>
          <p:nvPr/>
        </p:nvCxnSpPr>
        <p:spPr>
          <a:xfrm rot="10800000" flipH="1">
            <a:off x="6107538" y="3773025"/>
            <a:ext cx="548700" cy="149700"/>
          </a:xfrm>
          <a:prstGeom prst="bentConnector3">
            <a:avLst>
              <a:gd name="adj1" fmla="val 8940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0" name="Google Shape;460;p3"/>
          <p:cNvCxnSpPr/>
          <p:nvPr/>
        </p:nvCxnSpPr>
        <p:spPr>
          <a:xfrm>
            <a:off x="6653838" y="3772925"/>
            <a:ext cx="450900" cy="153300"/>
          </a:xfrm>
          <a:prstGeom prst="bentConnector3">
            <a:avLst>
              <a:gd name="adj1" fmla="val 15242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61" name="Google Shape;461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6100" y="1280524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3"/>
          <p:cNvSpPr/>
          <p:nvPr/>
        </p:nvSpPr>
        <p:spPr>
          <a:xfrm>
            <a:off x="3415425" y="678125"/>
            <a:ext cx="2678400" cy="1446000"/>
          </a:xfrm>
          <a:prstGeom prst="wedgeRoundRectCallout">
            <a:avLst>
              <a:gd name="adj1" fmla="val -108171"/>
              <a:gd name="adj2" fmla="val 4545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Mikrocontroller verfügt über digitale Eingänge z</a:t>
            </a:r>
            <a:r>
              <a:rPr lang="de" sz="1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. B</a:t>
            </a:r>
            <a:r>
              <a:rPr lang="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. zum Anschluss von Tastern und </a:t>
            </a:r>
            <a:r>
              <a:rPr lang="de" sz="1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Schaltern.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4" name="Google Shape;464;p4"/>
          <p:cNvGrpSpPr/>
          <p:nvPr/>
        </p:nvGrpSpPr>
        <p:grpSpPr>
          <a:xfrm>
            <a:off x="5453088" y="1636000"/>
            <a:ext cx="1951448" cy="159600"/>
            <a:chOff x="5453088" y="1636000"/>
            <a:chExt cx="1951448" cy="159600"/>
          </a:xfrm>
        </p:grpSpPr>
        <p:cxnSp>
          <p:nvCxnSpPr>
            <p:cNvPr id="465" name="Google Shape;465;p4"/>
            <p:cNvCxnSpPr/>
            <p:nvPr/>
          </p:nvCxnSpPr>
          <p:spPr>
            <a:xfrm rot="10800000">
              <a:off x="6668336" y="1636186"/>
              <a:ext cx="736200" cy="1458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66" name="Google Shape;466;p4"/>
            <p:cNvCxnSpPr/>
            <p:nvPr/>
          </p:nvCxnSpPr>
          <p:spPr>
            <a:xfrm flipH="1">
              <a:off x="5453088" y="1636000"/>
              <a:ext cx="1212900" cy="159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467" name="Google Shape;467;p4"/>
          <p:cNvSpPr txBox="1">
            <a:spLocks noGrp="1"/>
          </p:cNvSpPr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" sz="2400"/>
              <a:t>Ein Mikrocontroller steuert einen Motor</a:t>
            </a:r>
            <a:endParaRPr sz="2400"/>
          </a:p>
        </p:txBody>
      </p:sp>
      <p:sp>
        <p:nvSpPr>
          <p:cNvPr id="468" name="Google Shape;468;p4"/>
          <p:cNvSpPr/>
          <p:nvPr/>
        </p:nvSpPr>
        <p:spPr>
          <a:xfrm>
            <a:off x="7088538" y="2124125"/>
            <a:ext cx="320700" cy="16101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4"/>
          <p:cNvSpPr/>
          <p:nvPr/>
        </p:nvSpPr>
        <p:spPr>
          <a:xfrm>
            <a:off x="6707538" y="2398475"/>
            <a:ext cx="1082700" cy="1061400"/>
          </a:xfrm>
          <a:prstGeom prst="ellipse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de" sz="4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endParaRPr sz="4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0" name="Google Shape;470;p4"/>
          <p:cNvCxnSpPr>
            <a:stCxn id="468" idx="0"/>
          </p:cNvCxnSpPr>
          <p:nvPr/>
        </p:nvCxnSpPr>
        <p:spPr>
          <a:xfrm rot="5400000">
            <a:off x="5733288" y="1107125"/>
            <a:ext cx="498600" cy="2532600"/>
          </a:xfrm>
          <a:prstGeom prst="bentConnector4">
            <a:avLst>
              <a:gd name="adj1" fmla="val -47759"/>
              <a:gd name="adj2" fmla="val 53166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71" name="Google Shape;471;p4"/>
          <p:cNvCxnSpPr>
            <a:stCxn id="468" idx="2"/>
          </p:cNvCxnSpPr>
          <p:nvPr/>
        </p:nvCxnSpPr>
        <p:spPr>
          <a:xfrm rot="5400000" flipH="1">
            <a:off x="5882838" y="2368175"/>
            <a:ext cx="192300" cy="2539800"/>
          </a:xfrm>
          <a:prstGeom prst="bentConnector4">
            <a:avLst>
              <a:gd name="adj1" fmla="val -123830"/>
              <a:gd name="adj2" fmla="val 53157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72" name="Google Shape;472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4"/>
          <p:cNvSpPr/>
          <p:nvPr/>
        </p:nvSpPr>
        <p:spPr>
          <a:xfrm rot="-7079207">
            <a:off x="1303889" y="1682425"/>
            <a:ext cx="1004471" cy="156730"/>
          </a:xfrm>
          <a:prstGeom prst="flowChartTerminator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4"/>
          <p:cNvSpPr/>
          <p:nvPr/>
        </p:nvSpPr>
        <p:spPr>
          <a:xfrm>
            <a:off x="1838188" y="2017275"/>
            <a:ext cx="320700" cy="3207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4"/>
          <p:cNvSpPr txBox="1"/>
          <p:nvPr/>
        </p:nvSpPr>
        <p:spPr>
          <a:xfrm>
            <a:off x="1353763" y="970050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           Ein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4"/>
          <p:cNvSpPr/>
          <p:nvPr/>
        </p:nvSpPr>
        <p:spPr>
          <a:xfrm>
            <a:off x="1880938" y="2829400"/>
            <a:ext cx="705300" cy="736800"/>
          </a:xfrm>
          <a:prstGeom prst="teardrop">
            <a:avLst>
              <a:gd name="adj" fmla="val 100000"/>
            </a:avLst>
          </a:prstGeom>
          <a:solidFill>
            <a:srgbClr val="CFE2F3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4"/>
          <p:cNvSpPr/>
          <p:nvPr/>
        </p:nvSpPr>
        <p:spPr>
          <a:xfrm>
            <a:off x="2012788" y="2982400"/>
            <a:ext cx="441600" cy="430800"/>
          </a:xfrm>
          <a:prstGeom prst="ellipse">
            <a:avLst/>
          </a:prstGeom>
          <a:solidFill>
            <a:srgbClr val="0000FF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4"/>
          <p:cNvSpPr txBox="1"/>
          <p:nvPr/>
        </p:nvSpPr>
        <p:spPr>
          <a:xfrm>
            <a:off x="1752713" y="3605900"/>
            <a:ext cx="997500" cy="2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Drehzahl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9" name="Google Shape;479;p4"/>
          <p:cNvCxnSpPr>
            <a:stCxn id="474" idx="3"/>
          </p:cNvCxnSpPr>
          <p:nvPr/>
        </p:nvCxnSpPr>
        <p:spPr>
          <a:xfrm>
            <a:off x="2158888" y="2177625"/>
            <a:ext cx="1268100" cy="416700"/>
          </a:xfrm>
          <a:prstGeom prst="bentConnector3">
            <a:avLst>
              <a:gd name="adj1" fmla="val 50000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0" name="Google Shape;480;p4"/>
          <p:cNvCxnSpPr>
            <a:stCxn id="476" idx="0"/>
            <a:endCxn id="472" idx="1"/>
          </p:cNvCxnSpPr>
          <p:nvPr/>
        </p:nvCxnSpPr>
        <p:spPr>
          <a:xfrm rot="10800000" flipH="1">
            <a:off x="2586238" y="3059500"/>
            <a:ext cx="829200" cy="138300"/>
          </a:xfrm>
          <a:prstGeom prst="bentConnector3">
            <a:avLst>
              <a:gd name="adj1" fmla="val 49998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1" name="Google Shape;481;p4"/>
          <p:cNvCxnSpPr/>
          <p:nvPr/>
        </p:nvCxnSpPr>
        <p:spPr>
          <a:xfrm rot="10800000" flipH="1">
            <a:off x="6107538" y="3773025"/>
            <a:ext cx="548700" cy="149700"/>
          </a:xfrm>
          <a:prstGeom prst="bentConnector3">
            <a:avLst>
              <a:gd name="adj1" fmla="val 8940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2" name="Google Shape;482;p4"/>
          <p:cNvCxnSpPr/>
          <p:nvPr/>
        </p:nvCxnSpPr>
        <p:spPr>
          <a:xfrm>
            <a:off x="6653838" y="3772925"/>
            <a:ext cx="450900" cy="153300"/>
          </a:xfrm>
          <a:prstGeom prst="bentConnector3">
            <a:avLst>
              <a:gd name="adj1" fmla="val 15242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83" name="Google Shape;483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6100" y="1280524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4"/>
          <p:cNvSpPr/>
          <p:nvPr/>
        </p:nvSpPr>
        <p:spPr>
          <a:xfrm>
            <a:off x="3415425" y="678125"/>
            <a:ext cx="2347200" cy="1293600"/>
          </a:xfrm>
          <a:prstGeom prst="wedgeRoundRectCallout">
            <a:avLst>
              <a:gd name="adj1" fmla="val -108171"/>
              <a:gd name="adj2" fmla="val 4545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 bedeutet 0 und 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Ein bedeutet </a:t>
            </a:r>
            <a:r>
              <a:rPr lang="de" sz="1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5"/>
          <p:cNvSpPr txBox="1">
            <a:spLocks noGrp="1"/>
          </p:cNvSpPr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" sz="2400"/>
              <a:t>Ein Mikrocontroller steuert einen Motor</a:t>
            </a:r>
            <a:endParaRPr sz="2400"/>
          </a:p>
        </p:txBody>
      </p:sp>
      <p:sp>
        <p:nvSpPr>
          <p:cNvPr id="487" name="Google Shape;487;p5"/>
          <p:cNvSpPr/>
          <p:nvPr/>
        </p:nvSpPr>
        <p:spPr>
          <a:xfrm>
            <a:off x="7088538" y="2124125"/>
            <a:ext cx="320700" cy="16101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5"/>
          <p:cNvSpPr/>
          <p:nvPr/>
        </p:nvSpPr>
        <p:spPr>
          <a:xfrm>
            <a:off x="6707538" y="2398475"/>
            <a:ext cx="1082700" cy="1061400"/>
          </a:xfrm>
          <a:prstGeom prst="ellipse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de" sz="4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endParaRPr sz="4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9" name="Google Shape;489;p5"/>
          <p:cNvCxnSpPr>
            <a:stCxn id="487" idx="0"/>
          </p:cNvCxnSpPr>
          <p:nvPr/>
        </p:nvCxnSpPr>
        <p:spPr>
          <a:xfrm rot="5400000">
            <a:off x="5733288" y="1107125"/>
            <a:ext cx="498600" cy="2532600"/>
          </a:xfrm>
          <a:prstGeom prst="bentConnector4">
            <a:avLst>
              <a:gd name="adj1" fmla="val -47759"/>
              <a:gd name="adj2" fmla="val 53166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90" name="Google Shape;490;p5"/>
          <p:cNvCxnSpPr>
            <a:stCxn id="487" idx="2"/>
          </p:cNvCxnSpPr>
          <p:nvPr/>
        </p:nvCxnSpPr>
        <p:spPr>
          <a:xfrm rot="5400000" flipH="1">
            <a:off x="5882838" y="2368175"/>
            <a:ext cx="192300" cy="2539800"/>
          </a:xfrm>
          <a:prstGeom prst="bentConnector4">
            <a:avLst>
              <a:gd name="adj1" fmla="val -123830"/>
              <a:gd name="adj2" fmla="val 53157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91" name="Google Shape;49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92" name="Google Shape;492;p5"/>
          <p:cNvSpPr/>
          <p:nvPr/>
        </p:nvSpPr>
        <p:spPr>
          <a:xfrm rot="-7079207">
            <a:off x="1303889" y="1682425"/>
            <a:ext cx="1004471" cy="156730"/>
          </a:xfrm>
          <a:prstGeom prst="flowChartTerminator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5"/>
          <p:cNvSpPr/>
          <p:nvPr/>
        </p:nvSpPr>
        <p:spPr>
          <a:xfrm>
            <a:off x="1838188" y="2017275"/>
            <a:ext cx="320700" cy="3207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5"/>
          <p:cNvSpPr txBox="1"/>
          <p:nvPr/>
        </p:nvSpPr>
        <p:spPr>
          <a:xfrm>
            <a:off x="1353763" y="970050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           Ein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p5"/>
          <p:cNvSpPr/>
          <p:nvPr/>
        </p:nvSpPr>
        <p:spPr>
          <a:xfrm>
            <a:off x="1880938" y="2829400"/>
            <a:ext cx="705300" cy="736800"/>
          </a:xfrm>
          <a:prstGeom prst="teardrop">
            <a:avLst>
              <a:gd name="adj" fmla="val 100000"/>
            </a:avLst>
          </a:prstGeom>
          <a:solidFill>
            <a:srgbClr val="CFE2F3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5"/>
          <p:cNvSpPr/>
          <p:nvPr/>
        </p:nvSpPr>
        <p:spPr>
          <a:xfrm>
            <a:off x="2012788" y="2982400"/>
            <a:ext cx="441600" cy="430800"/>
          </a:xfrm>
          <a:prstGeom prst="ellipse">
            <a:avLst/>
          </a:prstGeom>
          <a:solidFill>
            <a:srgbClr val="0000FF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5"/>
          <p:cNvSpPr txBox="1"/>
          <p:nvPr/>
        </p:nvSpPr>
        <p:spPr>
          <a:xfrm>
            <a:off x="1752713" y="3605900"/>
            <a:ext cx="997500" cy="2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Drehzahl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8" name="Google Shape;498;p5"/>
          <p:cNvCxnSpPr>
            <a:stCxn id="493" idx="3"/>
          </p:cNvCxnSpPr>
          <p:nvPr/>
        </p:nvCxnSpPr>
        <p:spPr>
          <a:xfrm>
            <a:off x="2158888" y="2177625"/>
            <a:ext cx="1268100" cy="416700"/>
          </a:xfrm>
          <a:prstGeom prst="bentConnector3">
            <a:avLst>
              <a:gd name="adj1" fmla="val 50000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99" name="Google Shape;499;p5"/>
          <p:cNvCxnSpPr>
            <a:stCxn id="495" idx="0"/>
            <a:endCxn id="491" idx="1"/>
          </p:cNvCxnSpPr>
          <p:nvPr/>
        </p:nvCxnSpPr>
        <p:spPr>
          <a:xfrm rot="10800000" flipH="1">
            <a:off x="2586238" y="3059500"/>
            <a:ext cx="829200" cy="138300"/>
          </a:xfrm>
          <a:prstGeom prst="bentConnector3">
            <a:avLst>
              <a:gd name="adj1" fmla="val 49998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0" name="Google Shape;500;p5"/>
          <p:cNvCxnSpPr/>
          <p:nvPr/>
        </p:nvCxnSpPr>
        <p:spPr>
          <a:xfrm rot="10800000" flipH="1">
            <a:off x="6107538" y="3773025"/>
            <a:ext cx="548700" cy="149700"/>
          </a:xfrm>
          <a:prstGeom prst="bentConnector3">
            <a:avLst>
              <a:gd name="adj1" fmla="val 8940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1" name="Google Shape;501;p5"/>
          <p:cNvCxnSpPr/>
          <p:nvPr/>
        </p:nvCxnSpPr>
        <p:spPr>
          <a:xfrm>
            <a:off x="6653838" y="3772925"/>
            <a:ext cx="450900" cy="153300"/>
          </a:xfrm>
          <a:prstGeom prst="bentConnector3">
            <a:avLst>
              <a:gd name="adj1" fmla="val 15242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02" name="Google Shape;502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7075" y="313789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p5"/>
          <p:cNvSpPr/>
          <p:nvPr/>
        </p:nvSpPr>
        <p:spPr>
          <a:xfrm>
            <a:off x="2882025" y="3566200"/>
            <a:ext cx="2347200" cy="1293600"/>
          </a:xfrm>
          <a:prstGeom prst="wedgeRoundRectCallout">
            <a:avLst>
              <a:gd name="adj1" fmla="val -108171"/>
              <a:gd name="adj2" fmla="val 4545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Analoge Eingänge, für z. B. die </a:t>
            </a:r>
            <a:r>
              <a:rPr lang="de" sz="1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Drehzahl </a:t>
            </a:r>
            <a:r>
              <a:rPr lang="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können viele Werte </a:t>
            </a:r>
            <a:r>
              <a:rPr lang="de" sz="1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haben.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4" name="Google Shape;504;p5"/>
          <p:cNvGrpSpPr/>
          <p:nvPr/>
        </p:nvGrpSpPr>
        <p:grpSpPr>
          <a:xfrm>
            <a:off x="5453088" y="1636000"/>
            <a:ext cx="1951448" cy="159600"/>
            <a:chOff x="5453088" y="1636000"/>
            <a:chExt cx="1951448" cy="159600"/>
          </a:xfrm>
        </p:grpSpPr>
        <p:cxnSp>
          <p:nvCxnSpPr>
            <p:cNvPr id="505" name="Google Shape;505;p5"/>
            <p:cNvCxnSpPr/>
            <p:nvPr/>
          </p:nvCxnSpPr>
          <p:spPr>
            <a:xfrm rot="10800000">
              <a:off x="6668336" y="1636186"/>
              <a:ext cx="736200" cy="1458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06" name="Google Shape;506;p5"/>
            <p:cNvCxnSpPr/>
            <p:nvPr/>
          </p:nvCxnSpPr>
          <p:spPr>
            <a:xfrm flipH="1">
              <a:off x="5453088" y="1636000"/>
              <a:ext cx="1212900" cy="159600"/>
            </a:xfrm>
            <a:prstGeom prst="bent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0"/>
          <p:cNvSpPr txBox="1">
            <a:spLocks noGrp="1"/>
          </p:cNvSpPr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 Maschine</a:t>
            </a:r>
            <a:endParaRPr sz="2400"/>
          </a:p>
        </p:txBody>
      </p:sp>
      <p:pic>
        <p:nvPicPr>
          <p:cNvPr id="222" name="Google Shape;2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0"/>
          <p:cNvSpPr/>
          <p:nvPr/>
        </p:nvSpPr>
        <p:spPr>
          <a:xfrm rot="-7079207">
            <a:off x="1292314" y="1453200"/>
            <a:ext cx="1004471" cy="156730"/>
          </a:xfrm>
          <a:prstGeom prst="flowChartTerminator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0"/>
          <p:cNvSpPr/>
          <p:nvPr/>
        </p:nvSpPr>
        <p:spPr>
          <a:xfrm>
            <a:off x="1826613" y="1788050"/>
            <a:ext cx="320700" cy="320700"/>
          </a:xfrm>
          <a:prstGeom prst="rect">
            <a:avLst/>
          </a:prstGeom>
          <a:solidFill>
            <a:schemeClr val="lt2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0"/>
          <p:cNvSpPr txBox="1"/>
          <p:nvPr/>
        </p:nvSpPr>
        <p:spPr>
          <a:xfrm>
            <a:off x="1342188" y="740825"/>
            <a:ext cx="1332300" cy="2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           Ein</a:t>
            </a:r>
            <a:endParaRPr/>
          </a:p>
        </p:txBody>
      </p:sp>
      <p:sp>
        <p:nvSpPr>
          <p:cNvPr id="226" name="Google Shape;226;p20"/>
          <p:cNvSpPr/>
          <p:nvPr/>
        </p:nvSpPr>
        <p:spPr>
          <a:xfrm>
            <a:off x="1869363" y="2600175"/>
            <a:ext cx="705300" cy="736800"/>
          </a:xfrm>
          <a:prstGeom prst="teardrop">
            <a:avLst>
              <a:gd name="adj" fmla="val 100000"/>
            </a:avLst>
          </a:prstGeom>
          <a:solidFill>
            <a:srgbClr val="CFE2F3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0"/>
          <p:cNvSpPr/>
          <p:nvPr/>
        </p:nvSpPr>
        <p:spPr>
          <a:xfrm>
            <a:off x="2001213" y="2753175"/>
            <a:ext cx="441600" cy="430800"/>
          </a:xfrm>
          <a:prstGeom prst="ellipse">
            <a:avLst/>
          </a:prstGeom>
          <a:solidFill>
            <a:srgbClr val="0000FF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20"/>
          <p:cNvSpPr txBox="1"/>
          <p:nvPr/>
        </p:nvSpPr>
        <p:spPr>
          <a:xfrm>
            <a:off x="2061678" y="2808225"/>
            <a:ext cx="3207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X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229" name="Google Shape;229;p20"/>
          <p:cNvCxnSpPr>
            <a:stCxn id="224" idx="3"/>
          </p:cNvCxnSpPr>
          <p:nvPr/>
        </p:nvCxnSpPr>
        <p:spPr>
          <a:xfrm>
            <a:off x="2147313" y="1948400"/>
            <a:ext cx="1272300" cy="680400"/>
          </a:xfrm>
          <a:prstGeom prst="bentConnector3">
            <a:avLst>
              <a:gd name="adj1" fmla="val 50000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0" name="Google Shape;230;p20"/>
          <p:cNvCxnSpPr>
            <a:stCxn id="226" idx="0"/>
            <a:endCxn id="222" idx="1"/>
          </p:cNvCxnSpPr>
          <p:nvPr/>
        </p:nvCxnSpPr>
        <p:spPr>
          <a:xfrm>
            <a:off x="2574663" y="2968575"/>
            <a:ext cx="840900" cy="91200"/>
          </a:xfrm>
          <a:prstGeom prst="bentConnector3">
            <a:avLst>
              <a:gd name="adj1" fmla="val 49998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1" name="Google Shape;23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9730" y="893225"/>
            <a:ext cx="3161871" cy="361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0"/>
          <p:cNvSpPr/>
          <p:nvPr/>
        </p:nvSpPr>
        <p:spPr>
          <a:xfrm>
            <a:off x="1826613" y="3433750"/>
            <a:ext cx="705300" cy="736800"/>
          </a:xfrm>
          <a:prstGeom prst="teardrop">
            <a:avLst>
              <a:gd name="adj" fmla="val 100000"/>
            </a:avLst>
          </a:prstGeom>
          <a:solidFill>
            <a:srgbClr val="CFE2F3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20"/>
          <p:cNvSpPr/>
          <p:nvPr/>
        </p:nvSpPr>
        <p:spPr>
          <a:xfrm>
            <a:off x="1958463" y="3586750"/>
            <a:ext cx="441600" cy="430800"/>
          </a:xfrm>
          <a:prstGeom prst="ellipse">
            <a:avLst/>
          </a:prstGeom>
          <a:solidFill>
            <a:srgbClr val="0000FF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0"/>
          <p:cNvSpPr txBox="1"/>
          <p:nvPr/>
        </p:nvSpPr>
        <p:spPr>
          <a:xfrm>
            <a:off x="2018928" y="3641800"/>
            <a:ext cx="3207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Y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235" name="Google Shape;235;p20"/>
          <p:cNvCxnSpPr>
            <a:stCxn id="232" idx="0"/>
          </p:cNvCxnSpPr>
          <p:nvPr/>
        </p:nvCxnSpPr>
        <p:spPr>
          <a:xfrm rot="10800000" flipH="1">
            <a:off x="2531913" y="3276550"/>
            <a:ext cx="897000" cy="525600"/>
          </a:xfrm>
          <a:prstGeom prst="bentConnector3">
            <a:avLst>
              <a:gd name="adj1" fmla="val 50000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6" name="Google Shape;236;p20"/>
          <p:cNvSpPr/>
          <p:nvPr/>
        </p:nvSpPr>
        <p:spPr>
          <a:xfrm>
            <a:off x="1826613" y="4267325"/>
            <a:ext cx="705300" cy="736800"/>
          </a:xfrm>
          <a:prstGeom prst="teardrop">
            <a:avLst>
              <a:gd name="adj" fmla="val 100000"/>
            </a:avLst>
          </a:prstGeom>
          <a:solidFill>
            <a:srgbClr val="CFE2F3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20"/>
          <p:cNvSpPr/>
          <p:nvPr/>
        </p:nvSpPr>
        <p:spPr>
          <a:xfrm>
            <a:off x="1958463" y="4420325"/>
            <a:ext cx="441600" cy="430800"/>
          </a:xfrm>
          <a:prstGeom prst="ellipse">
            <a:avLst/>
          </a:prstGeom>
          <a:solidFill>
            <a:srgbClr val="0000FF"/>
          </a:solidFill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20"/>
          <p:cNvSpPr txBox="1"/>
          <p:nvPr/>
        </p:nvSpPr>
        <p:spPr>
          <a:xfrm>
            <a:off x="2018928" y="4475375"/>
            <a:ext cx="320700" cy="3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Z</a:t>
            </a:r>
            <a:endParaRPr>
              <a:solidFill>
                <a:srgbClr val="FFFF00"/>
              </a:solidFill>
            </a:endParaRPr>
          </a:p>
        </p:txBody>
      </p:sp>
      <p:cxnSp>
        <p:nvCxnSpPr>
          <p:cNvPr id="239" name="Google Shape;239;p20"/>
          <p:cNvCxnSpPr>
            <a:stCxn id="236" idx="0"/>
            <a:endCxn id="222" idx="2"/>
          </p:cNvCxnSpPr>
          <p:nvPr/>
        </p:nvCxnSpPr>
        <p:spPr>
          <a:xfrm rot="10800000" flipH="1">
            <a:off x="2531913" y="4080425"/>
            <a:ext cx="2014500" cy="555300"/>
          </a:xfrm>
          <a:prstGeom prst="bentConnector2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0" name="Google Shape;240;p20"/>
          <p:cNvCxnSpPr/>
          <p:nvPr/>
        </p:nvCxnSpPr>
        <p:spPr>
          <a:xfrm rot="10800000" flipH="1">
            <a:off x="5686425" y="2571675"/>
            <a:ext cx="228600" cy="9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1" name="Google Shape;241;p20"/>
          <p:cNvCxnSpPr>
            <a:stCxn id="231" idx="1"/>
            <a:endCxn id="231" idx="1"/>
          </p:cNvCxnSpPr>
          <p:nvPr/>
        </p:nvCxnSpPr>
        <p:spPr>
          <a:xfrm>
            <a:off x="5829730" y="2698725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2" name="Google Shape;242;p20"/>
          <p:cNvCxnSpPr/>
          <p:nvPr/>
        </p:nvCxnSpPr>
        <p:spPr>
          <a:xfrm>
            <a:off x="5677330" y="3059638"/>
            <a:ext cx="256800" cy="75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3" name="Google Shape;243;p20"/>
          <p:cNvCxnSpPr/>
          <p:nvPr/>
        </p:nvCxnSpPr>
        <p:spPr>
          <a:xfrm>
            <a:off x="5695950" y="3362325"/>
            <a:ext cx="219000" cy="9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44" name="Google Shape;24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35500" y="35867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20"/>
          <p:cNvSpPr/>
          <p:nvPr/>
        </p:nvSpPr>
        <p:spPr>
          <a:xfrm>
            <a:off x="3971925" y="3879900"/>
            <a:ext cx="2435100" cy="1199400"/>
          </a:xfrm>
          <a:prstGeom prst="wedgeRoundRectCallout">
            <a:avLst>
              <a:gd name="adj1" fmla="val 57959"/>
              <a:gd name="adj2" fmla="val -19533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dirty="0">
                <a:solidFill>
                  <a:srgbClr val="0000FF"/>
                </a:solidFill>
              </a:rPr>
              <a:t>Der Mikrocontroller kann ganze Maschinen </a:t>
            </a:r>
            <a:r>
              <a:rPr lang="de" sz="1800" dirty="0" smtClean="0">
                <a:solidFill>
                  <a:srgbClr val="0000FF"/>
                </a:solidFill>
              </a:rPr>
              <a:t>steuern.</a:t>
            </a:r>
            <a:endParaRPr sz="1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1"/>
          <p:cNvSpPr txBox="1">
            <a:spLocks noGrp="1"/>
          </p:cNvSpPr>
          <p:nvPr>
            <p:ph type="ctrTitle"/>
          </p:nvPr>
        </p:nvSpPr>
        <p:spPr>
          <a:xfrm>
            <a:off x="342838" y="310025"/>
            <a:ext cx="85206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Ein Mikrocontroller steuert eine Kaffeemaschine</a:t>
            </a:r>
            <a:endParaRPr sz="2400"/>
          </a:p>
        </p:txBody>
      </p:sp>
      <p:pic>
        <p:nvPicPr>
          <p:cNvPr id="251" name="Google Shape;25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15413" y="2038875"/>
            <a:ext cx="2261917" cy="20415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2" name="Google Shape;252;p21"/>
          <p:cNvCxnSpPr/>
          <p:nvPr/>
        </p:nvCxnSpPr>
        <p:spPr>
          <a:xfrm>
            <a:off x="5686425" y="2581275"/>
            <a:ext cx="553500" cy="6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3" name="Google Shape;253;p21"/>
          <p:cNvCxnSpPr>
            <a:stCxn id="254" idx="1"/>
            <a:endCxn id="254" idx="1"/>
          </p:cNvCxnSpPr>
          <p:nvPr/>
        </p:nvCxnSpPr>
        <p:spPr>
          <a:xfrm>
            <a:off x="5829730" y="2698725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5" name="Google Shape;255;p21"/>
          <p:cNvCxnSpPr/>
          <p:nvPr/>
        </p:nvCxnSpPr>
        <p:spPr>
          <a:xfrm rot="10800000" flipH="1">
            <a:off x="5677330" y="3055438"/>
            <a:ext cx="567000" cy="4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6" name="Google Shape;256;p21"/>
          <p:cNvCxnSpPr/>
          <p:nvPr/>
        </p:nvCxnSpPr>
        <p:spPr>
          <a:xfrm>
            <a:off x="5695950" y="3362325"/>
            <a:ext cx="552600" cy="2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7" name="Google Shape;257;p21"/>
          <p:cNvCxnSpPr/>
          <p:nvPr/>
        </p:nvCxnSpPr>
        <p:spPr>
          <a:xfrm>
            <a:off x="6229350" y="1809750"/>
            <a:ext cx="28500" cy="2733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8" name="Google Shape;258;p21"/>
          <p:cNvCxnSpPr/>
          <p:nvPr/>
        </p:nvCxnSpPr>
        <p:spPr>
          <a:xfrm>
            <a:off x="6276975" y="4514850"/>
            <a:ext cx="171300" cy="2001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9" name="Google Shape;259;p21"/>
          <p:cNvCxnSpPr/>
          <p:nvPr/>
        </p:nvCxnSpPr>
        <p:spPr>
          <a:xfrm>
            <a:off x="6438900" y="4714875"/>
            <a:ext cx="695400" cy="1428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0" name="Google Shape;260;p21"/>
          <p:cNvCxnSpPr/>
          <p:nvPr/>
        </p:nvCxnSpPr>
        <p:spPr>
          <a:xfrm>
            <a:off x="7162800" y="4867275"/>
            <a:ext cx="628800" cy="192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1" name="Google Shape;261;p21"/>
          <p:cNvCxnSpPr/>
          <p:nvPr/>
        </p:nvCxnSpPr>
        <p:spPr>
          <a:xfrm rot="10800000" flipH="1">
            <a:off x="7791450" y="4695900"/>
            <a:ext cx="790500" cy="1809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2" name="Google Shape;262;p21"/>
          <p:cNvCxnSpPr/>
          <p:nvPr/>
        </p:nvCxnSpPr>
        <p:spPr>
          <a:xfrm rot="10800000" flipH="1">
            <a:off x="8582025" y="4571850"/>
            <a:ext cx="85800" cy="133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3" name="Google Shape;263;p21"/>
          <p:cNvCxnSpPr/>
          <p:nvPr/>
        </p:nvCxnSpPr>
        <p:spPr>
          <a:xfrm>
            <a:off x="8658225" y="1790700"/>
            <a:ext cx="0" cy="27813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4" name="Google Shape;264;p21"/>
          <p:cNvCxnSpPr/>
          <p:nvPr/>
        </p:nvCxnSpPr>
        <p:spPr>
          <a:xfrm rot="10800000" flipH="1">
            <a:off x="6181650" y="1790700"/>
            <a:ext cx="2400300" cy="9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5" name="Google Shape;265;p21"/>
          <p:cNvCxnSpPr/>
          <p:nvPr/>
        </p:nvCxnSpPr>
        <p:spPr>
          <a:xfrm rot="10800000" flipH="1">
            <a:off x="6229350" y="1323975"/>
            <a:ext cx="247500" cy="4953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6" name="Google Shape;266;p21"/>
          <p:cNvCxnSpPr/>
          <p:nvPr/>
        </p:nvCxnSpPr>
        <p:spPr>
          <a:xfrm>
            <a:off x="8391525" y="1333500"/>
            <a:ext cx="228600" cy="447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7" name="Google Shape;267;p21"/>
          <p:cNvCxnSpPr/>
          <p:nvPr/>
        </p:nvCxnSpPr>
        <p:spPr>
          <a:xfrm>
            <a:off x="6562725" y="1485900"/>
            <a:ext cx="314400" cy="1047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8" name="Google Shape;268;p21"/>
          <p:cNvCxnSpPr/>
          <p:nvPr/>
        </p:nvCxnSpPr>
        <p:spPr>
          <a:xfrm rot="10800000" flipH="1">
            <a:off x="6905625" y="1571475"/>
            <a:ext cx="1095300" cy="192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9" name="Google Shape;269;p21"/>
          <p:cNvCxnSpPr/>
          <p:nvPr/>
        </p:nvCxnSpPr>
        <p:spPr>
          <a:xfrm rot="10800000" flipH="1">
            <a:off x="8077200" y="1476225"/>
            <a:ext cx="247500" cy="954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0" name="Google Shape;270;p21"/>
          <p:cNvCxnSpPr/>
          <p:nvPr/>
        </p:nvCxnSpPr>
        <p:spPr>
          <a:xfrm>
            <a:off x="8324850" y="1152525"/>
            <a:ext cx="9600" cy="3048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1" name="Google Shape;271;p21"/>
          <p:cNvCxnSpPr/>
          <p:nvPr/>
        </p:nvCxnSpPr>
        <p:spPr>
          <a:xfrm>
            <a:off x="6553200" y="1171575"/>
            <a:ext cx="19200" cy="3048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2" name="Google Shape;272;p21"/>
          <p:cNvCxnSpPr/>
          <p:nvPr/>
        </p:nvCxnSpPr>
        <p:spPr>
          <a:xfrm rot="10800000">
            <a:off x="6534000" y="1152525"/>
            <a:ext cx="324000" cy="762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3" name="Google Shape;273;p21"/>
          <p:cNvCxnSpPr/>
          <p:nvPr/>
        </p:nvCxnSpPr>
        <p:spPr>
          <a:xfrm flipH="1">
            <a:off x="6858075" y="1209675"/>
            <a:ext cx="1285800" cy="9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4" name="Google Shape;274;p21"/>
          <p:cNvCxnSpPr/>
          <p:nvPr/>
        </p:nvCxnSpPr>
        <p:spPr>
          <a:xfrm flipH="1">
            <a:off x="8153550" y="1143000"/>
            <a:ext cx="171300" cy="762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5" name="Google Shape;275;p21"/>
          <p:cNvCxnSpPr/>
          <p:nvPr/>
        </p:nvCxnSpPr>
        <p:spPr>
          <a:xfrm rot="10800000" flipH="1">
            <a:off x="6524625" y="1000050"/>
            <a:ext cx="285900" cy="1239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6" name="Google Shape;276;p21"/>
          <p:cNvCxnSpPr/>
          <p:nvPr/>
        </p:nvCxnSpPr>
        <p:spPr>
          <a:xfrm rot="10800000">
            <a:off x="6829275" y="1009650"/>
            <a:ext cx="1314600" cy="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7" name="Google Shape;277;p21"/>
          <p:cNvCxnSpPr/>
          <p:nvPr/>
        </p:nvCxnSpPr>
        <p:spPr>
          <a:xfrm rot="10800000">
            <a:off x="8191425" y="1028775"/>
            <a:ext cx="123900" cy="1047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8" name="Google Shape;278;p21"/>
          <p:cNvSpPr/>
          <p:nvPr/>
        </p:nvSpPr>
        <p:spPr>
          <a:xfrm>
            <a:off x="6972300" y="2028825"/>
            <a:ext cx="897000" cy="525600"/>
          </a:xfrm>
          <a:prstGeom prst="rect">
            <a:avLst/>
          </a:prstGeom>
          <a:solidFill>
            <a:srgbClr val="000000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1"/>
          <p:cNvSpPr/>
          <p:nvPr/>
        </p:nvSpPr>
        <p:spPr>
          <a:xfrm>
            <a:off x="7082375" y="2634125"/>
            <a:ext cx="85800" cy="91200"/>
          </a:xfrm>
          <a:prstGeom prst="ellipse">
            <a:avLst/>
          </a:prstGeom>
          <a:solidFill>
            <a:srgbClr val="000000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1"/>
          <p:cNvSpPr/>
          <p:nvPr/>
        </p:nvSpPr>
        <p:spPr>
          <a:xfrm>
            <a:off x="7284375" y="2638425"/>
            <a:ext cx="103200" cy="104700"/>
          </a:xfrm>
          <a:prstGeom prst="ellipse">
            <a:avLst/>
          </a:prstGeom>
          <a:solidFill>
            <a:srgbClr val="000000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21"/>
          <p:cNvSpPr/>
          <p:nvPr/>
        </p:nvSpPr>
        <p:spPr>
          <a:xfrm>
            <a:off x="7494950" y="2642725"/>
            <a:ext cx="103200" cy="95400"/>
          </a:xfrm>
          <a:prstGeom prst="ellipse">
            <a:avLst/>
          </a:prstGeom>
          <a:solidFill>
            <a:srgbClr val="000000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1"/>
          <p:cNvSpPr/>
          <p:nvPr/>
        </p:nvSpPr>
        <p:spPr>
          <a:xfrm>
            <a:off x="7701225" y="2634125"/>
            <a:ext cx="103200" cy="95400"/>
          </a:xfrm>
          <a:prstGeom prst="ellipse">
            <a:avLst/>
          </a:prstGeom>
          <a:solidFill>
            <a:srgbClr val="000000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3" name="Google Shape;283;p21"/>
          <p:cNvCxnSpPr/>
          <p:nvPr/>
        </p:nvCxnSpPr>
        <p:spPr>
          <a:xfrm>
            <a:off x="6601050" y="3038100"/>
            <a:ext cx="12900" cy="12678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4" name="Google Shape;284;p21"/>
          <p:cNvCxnSpPr/>
          <p:nvPr/>
        </p:nvCxnSpPr>
        <p:spPr>
          <a:xfrm rot="10800000">
            <a:off x="6601050" y="3046925"/>
            <a:ext cx="825000" cy="51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5" name="Google Shape;285;p21"/>
          <p:cNvCxnSpPr/>
          <p:nvPr/>
        </p:nvCxnSpPr>
        <p:spPr>
          <a:xfrm flipH="1">
            <a:off x="7456175" y="3038375"/>
            <a:ext cx="855300" cy="687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6" name="Google Shape;286;p21"/>
          <p:cNvCxnSpPr/>
          <p:nvPr/>
        </p:nvCxnSpPr>
        <p:spPr>
          <a:xfrm rot="10800000" flipH="1">
            <a:off x="8281400" y="3046825"/>
            <a:ext cx="21600" cy="12894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7" name="Google Shape;287;p21"/>
          <p:cNvCxnSpPr/>
          <p:nvPr/>
        </p:nvCxnSpPr>
        <p:spPr>
          <a:xfrm rot="10800000">
            <a:off x="8070700" y="4246025"/>
            <a:ext cx="206400" cy="94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8" name="Google Shape;288;p21"/>
          <p:cNvCxnSpPr/>
          <p:nvPr/>
        </p:nvCxnSpPr>
        <p:spPr>
          <a:xfrm rot="10800000" flipH="1">
            <a:off x="6639725" y="4228650"/>
            <a:ext cx="167700" cy="732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9" name="Google Shape;289;p21"/>
          <p:cNvCxnSpPr/>
          <p:nvPr/>
        </p:nvCxnSpPr>
        <p:spPr>
          <a:xfrm rot="10800000" flipH="1">
            <a:off x="6833125" y="4177100"/>
            <a:ext cx="584400" cy="474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0" name="Google Shape;290;p21"/>
          <p:cNvCxnSpPr/>
          <p:nvPr/>
        </p:nvCxnSpPr>
        <p:spPr>
          <a:xfrm rot="10800000">
            <a:off x="7430400" y="4168600"/>
            <a:ext cx="657600" cy="774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91" name="Google Shape;291;p21"/>
          <p:cNvSpPr/>
          <p:nvPr/>
        </p:nvSpPr>
        <p:spPr>
          <a:xfrm>
            <a:off x="7228500" y="3111425"/>
            <a:ext cx="85800" cy="576000"/>
          </a:xfrm>
          <a:prstGeom prst="rect">
            <a:avLst/>
          </a:prstGeom>
          <a:solidFill>
            <a:srgbClr val="B7B7B7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21"/>
          <p:cNvSpPr/>
          <p:nvPr/>
        </p:nvSpPr>
        <p:spPr>
          <a:xfrm>
            <a:off x="7561400" y="3111425"/>
            <a:ext cx="85800" cy="576000"/>
          </a:xfrm>
          <a:prstGeom prst="rect">
            <a:avLst/>
          </a:prstGeom>
          <a:solidFill>
            <a:srgbClr val="B7B7B7"/>
          </a:solidFill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93" name="Google Shape;293;p21"/>
          <p:cNvCxnSpPr/>
          <p:nvPr/>
        </p:nvCxnSpPr>
        <p:spPr>
          <a:xfrm>
            <a:off x="6583850" y="4490675"/>
            <a:ext cx="8700" cy="2364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4" name="Google Shape;294;p21"/>
          <p:cNvCxnSpPr/>
          <p:nvPr/>
        </p:nvCxnSpPr>
        <p:spPr>
          <a:xfrm rot="10800000">
            <a:off x="6583775" y="4486425"/>
            <a:ext cx="683400" cy="81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5" name="Google Shape;295;p21"/>
          <p:cNvCxnSpPr/>
          <p:nvPr/>
        </p:nvCxnSpPr>
        <p:spPr>
          <a:xfrm flipH="1">
            <a:off x="7538000" y="4516450"/>
            <a:ext cx="743400" cy="64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6" name="Google Shape;296;p21"/>
          <p:cNvCxnSpPr/>
          <p:nvPr/>
        </p:nvCxnSpPr>
        <p:spPr>
          <a:xfrm rot="10800000">
            <a:off x="7305825" y="4580900"/>
            <a:ext cx="223500" cy="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7" name="Google Shape;297;p21"/>
          <p:cNvCxnSpPr/>
          <p:nvPr/>
        </p:nvCxnSpPr>
        <p:spPr>
          <a:xfrm>
            <a:off x="8311475" y="4507850"/>
            <a:ext cx="4200" cy="2322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8" name="Google Shape;298;p21"/>
          <p:cNvCxnSpPr/>
          <p:nvPr/>
        </p:nvCxnSpPr>
        <p:spPr>
          <a:xfrm rot="10800000">
            <a:off x="8272875" y="4340175"/>
            <a:ext cx="42900" cy="1419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9" name="Google Shape;299;p21"/>
          <p:cNvCxnSpPr/>
          <p:nvPr/>
        </p:nvCxnSpPr>
        <p:spPr>
          <a:xfrm rot="10800000" flipH="1">
            <a:off x="6588150" y="4314475"/>
            <a:ext cx="64500" cy="159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0" name="Google Shape;300;p21"/>
          <p:cNvSpPr txBox="1"/>
          <p:nvPr/>
        </p:nvSpPr>
        <p:spPr>
          <a:xfrm>
            <a:off x="7043700" y="2084325"/>
            <a:ext cx="7434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rgbClr val="FFFF00"/>
                </a:solidFill>
              </a:rPr>
              <a:t>Espresso</a:t>
            </a:r>
            <a:endParaRPr sz="1000">
              <a:solidFill>
                <a:srgbClr val="FFFF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rgbClr val="FFFF00"/>
                </a:solidFill>
              </a:rPr>
              <a:t>Kaffee</a:t>
            </a:r>
            <a:endParaRPr sz="1000">
              <a:solidFill>
                <a:srgbClr val="FFFF00"/>
              </a:solidFill>
            </a:endParaRPr>
          </a:p>
        </p:txBody>
      </p:sp>
      <p:sp>
        <p:nvSpPr>
          <p:cNvPr id="301" name="Google Shape;301;p21"/>
          <p:cNvSpPr/>
          <p:nvPr/>
        </p:nvSpPr>
        <p:spPr>
          <a:xfrm>
            <a:off x="2423825" y="2525225"/>
            <a:ext cx="206400" cy="200100"/>
          </a:xfrm>
          <a:prstGeom prst="ellipse">
            <a:avLst/>
          </a:prstGeom>
          <a:solidFill>
            <a:srgbClr val="000000"/>
          </a:solidFill>
          <a:ln w="2857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02" name="Google Shape;302;p21"/>
          <p:cNvCxnSpPr>
            <a:stCxn id="301" idx="6"/>
          </p:cNvCxnSpPr>
          <p:nvPr/>
        </p:nvCxnSpPr>
        <p:spPr>
          <a:xfrm>
            <a:off x="2630225" y="2625275"/>
            <a:ext cx="7734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3" name="Google Shape;303;p21"/>
          <p:cNvSpPr txBox="1"/>
          <p:nvPr/>
        </p:nvSpPr>
        <p:spPr>
          <a:xfrm>
            <a:off x="2365025" y="2432025"/>
            <a:ext cx="324000" cy="3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+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304" name="Google Shape;304;p21"/>
          <p:cNvSpPr/>
          <p:nvPr/>
        </p:nvSpPr>
        <p:spPr>
          <a:xfrm>
            <a:off x="2423825" y="2831325"/>
            <a:ext cx="206400" cy="200100"/>
          </a:xfrm>
          <a:prstGeom prst="ellipse">
            <a:avLst/>
          </a:prstGeom>
          <a:solidFill>
            <a:srgbClr val="000000"/>
          </a:solidFill>
          <a:ln w="2857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05" name="Google Shape;305;p21"/>
          <p:cNvCxnSpPr>
            <a:stCxn id="304" idx="6"/>
          </p:cNvCxnSpPr>
          <p:nvPr/>
        </p:nvCxnSpPr>
        <p:spPr>
          <a:xfrm>
            <a:off x="2630225" y="2931375"/>
            <a:ext cx="7734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6" name="Google Shape;306;p21"/>
          <p:cNvSpPr txBox="1"/>
          <p:nvPr/>
        </p:nvSpPr>
        <p:spPr>
          <a:xfrm>
            <a:off x="2390800" y="2725325"/>
            <a:ext cx="324000" cy="3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00"/>
                </a:solidFill>
              </a:rPr>
              <a:t>-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307" name="Google Shape;307;p21"/>
          <p:cNvSpPr txBox="1"/>
          <p:nvPr/>
        </p:nvSpPr>
        <p:spPr>
          <a:xfrm>
            <a:off x="1493800" y="2581275"/>
            <a:ext cx="897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Auswahl</a:t>
            </a:r>
            <a:endParaRPr/>
          </a:p>
        </p:txBody>
      </p:sp>
      <p:sp>
        <p:nvSpPr>
          <p:cNvPr id="308" name="Google Shape;308;p21"/>
          <p:cNvSpPr/>
          <p:nvPr/>
        </p:nvSpPr>
        <p:spPr>
          <a:xfrm>
            <a:off x="2449600" y="3184325"/>
            <a:ext cx="206400" cy="200100"/>
          </a:xfrm>
          <a:prstGeom prst="ellipse">
            <a:avLst/>
          </a:prstGeom>
          <a:solidFill>
            <a:srgbClr val="000000"/>
          </a:solidFill>
          <a:ln w="2857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09" name="Google Shape;309;p21"/>
          <p:cNvCxnSpPr>
            <a:stCxn id="308" idx="6"/>
          </p:cNvCxnSpPr>
          <p:nvPr/>
        </p:nvCxnSpPr>
        <p:spPr>
          <a:xfrm>
            <a:off x="2656000" y="3284375"/>
            <a:ext cx="7734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0" name="Google Shape;310;p21"/>
          <p:cNvSpPr txBox="1"/>
          <p:nvPr/>
        </p:nvSpPr>
        <p:spPr>
          <a:xfrm>
            <a:off x="1552600" y="3091125"/>
            <a:ext cx="897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Start</a:t>
            </a:r>
            <a:endParaRPr/>
          </a:p>
        </p:txBody>
      </p:sp>
      <p:sp>
        <p:nvSpPr>
          <p:cNvPr id="311" name="Google Shape;311;p21"/>
          <p:cNvSpPr/>
          <p:nvPr/>
        </p:nvSpPr>
        <p:spPr>
          <a:xfrm>
            <a:off x="2449600" y="3503825"/>
            <a:ext cx="206400" cy="200100"/>
          </a:xfrm>
          <a:prstGeom prst="ellipse">
            <a:avLst/>
          </a:prstGeom>
          <a:solidFill>
            <a:srgbClr val="000000"/>
          </a:solidFill>
          <a:ln w="2857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12" name="Google Shape;312;p21"/>
          <p:cNvCxnSpPr>
            <a:stCxn id="311" idx="6"/>
          </p:cNvCxnSpPr>
          <p:nvPr/>
        </p:nvCxnSpPr>
        <p:spPr>
          <a:xfrm>
            <a:off x="2656000" y="3603875"/>
            <a:ext cx="7734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3" name="Google Shape;313;p21"/>
          <p:cNvSpPr txBox="1"/>
          <p:nvPr/>
        </p:nvSpPr>
        <p:spPr>
          <a:xfrm>
            <a:off x="1375225" y="3422125"/>
            <a:ext cx="10743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Extrastark</a:t>
            </a:r>
            <a:endParaRPr/>
          </a:p>
        </p:txBody>
      </p:sp>
      <p:pic>
        <p:nvPicPr>
          <p:cNvPr id="314" name="Google Shape;31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6100" y="3503849"/>
            <a:ext cx="113515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1"/>
          <p:cNvSpPr/>
          <p:nvPr/>
        </p:nvSpPr>
        <p:spPr>
          <a:xfrm>
            <a:off x="1152525" y="3797000"/>
            <a:ext cx="2435100" cy="1199400"/>
          </a:xfrm>
          <a:prstGeom prst="wedgeRoundRectCallout">
            <a:avLst>
              <a:gd name="adj1" fmla="val 57959"/>
              <a:gd name="adj2" fmla="val -19533"/>
              <a:gd name="adj3" fmla="val 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 dirty="0">
                <a:solidFill>
                  <a:srgbClr val="0000FF"/>
                </a:solidFill>
              </a:rPr>
              <a:t>Z. B. auch eine </a:t>
            </a:r>
            <a:r>
              <a:rPr lang="de" sz="1800" dirty="0" smtClean="0">
                <a:solidFill>
                  <a:srgbClr val="0000FF"/>
                </a:solidFill>
              </a:rPr>
              <a:t>Kaffeemaschine.</a:t>
            </a:r>
            <a:endParaRPr sz="1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66F0C1-172D-4C2B-9A61-80C155C5FF6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9067F9A-C5EF-4F2D-8C98-2BBFBD8ECF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FBC45E-D5A3-457A-841A-37E1725219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</Words>
  <Application>Microsoft Office PowerPoint</Application>
  <PresentationFormat>Bildschirmpräsentation (16:9)</PresentationFormat>
  <Paragraphs>94</Paragraphs>
  <Slides>12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4" baseType="lpstr">
      <vt:lpstr>Arial</vt:lpstr>
      <vt:lpstr>Simple Light</vt:lpstr>
      <vt:lpstr>Was ist eigentlich ein Mikrocontroller?</vt:lpstr>
      <vt:lpstr>Ein Mikrocontroller steuert eine Ampel</vt:lpstr>
      <vt:lpstr>Ein Mikrocontroller steuert eine Ampel</vt:lpstr>
      <vt:lpstr>Ein Mikrocontroller steuert einen Motor</vt:lpstr>
      <vt:lpstr>Ein Mikrocontroller steuert einen Motor</vt:lpstr>
      <vt:lpstr>Ein Mikrocontroller steuert einen Motor</vt:lpstr>
      <vt:lpstr>Ein Mikrocontroller steuert einen Motor</vt:lpstr>
      <vt:lpstr>Ein Mikrocontroller steuert eine Maschine</vt:lpstr>
      <vt:lpstr>Ein Mikrocontroller steuert eine Kaffeemaschine</vt:lpstr>
      <vt:lpstr>Was ist drin?</vt:lpstr>
      <vt:lpstr>Was ist drin?</vt:lpstr>
      <vt:lpstr>Was ist eigentlich ein Mikrocontroller?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 ist eigentlich ein Mikrocontroller?</dc:title>
  <cp:lastModifiedBy>txtbro_ strauss</cp:lastModifiedBy>
  <cp:revision>1</cp:revision>
  <dcterms:modified xsi:type="dcterms:W3CDTF">2021-06-08T10:40:06Z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